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modernComment_122_6154E58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handoutMasterIdLst>
    <p:handoutMasterId r:id="rId37"/>
  </p:handoutMasterIdLst>
  <p:sldIdLst>
    <p:sldId id="259" r:id="rId5"/>
    <p:sldId id="260" r:id="rId6"/>
    <p:sldId id="358" r:id="rId7"/>
    <p:sldId id="414" r:id="rId8"/>
    <p:sldId id="279" r:id="rId9"/>
    <p:sldId id="408" r:id="rId10"/>
    <p:sldId id="409" r:id="rId11"/>
    <p:sldId id="367" r:id="rId12"/>
    <p:sldId id="363" r:id="rId13"/>
    <p:sldId id="342" r:id="rId14"/>
    <p:sldId id="364" r:id="rId15"/>
    <p:sldId id="413" r:id="rId16"/>
    <p:sldId id="361" r:id="rId17"/>
    <p:sldId id="362" r:id="rId18"/>
    <p:sldId id="387" r:id="rId19"/>
    <p:sldId id="345" r:id="rId20"/>
    <p:sldId id="411" r:id="rId21"/>
    <p:sldId id="344" r:id="rId22"/>
    <p:sldId id="412" r:id="rId23"/>
    <p:sldId id="407" r:id="rId24"/>
    <p:sldId id="390" r:id="rId25"/>
    <p:sldId id="404" r:id="rId26"/>
    <p:sldId id="405" r:id="rId27"/>
    <p:sldId id="406" r:id="rId28"/>
    <p:sldId id="391" r:id="rId29"/>
    <p:sldId id="393" r:id="rId30"/>
    <p:sldId id="394" r:id="rId31"/>
    <p:sldId id="324" r:id="rId32"/>
    <p:sldId id="290" r:id="rId33"/>
    <p:sldId id="264" r:id="rId34"/>
    <p:sldId id="273" r:id="rId3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6250F4-4749-3F04-0863-041CEBC43DA9}" name="Quentin Richard" initials="QR" userId="0873468861e3d567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M Dounia" initials="CD" lastIdx="1" clrIdx="0">
    <p:extLst>
      <p:ext uri="{19B8F6BF-5375-455C-9EA6-DF929625EA0E}">
        <p15:presenceInfo xmlns:p15="http://schemas.microsoft.com/office/powerpoint/2012/main" userId="S::dcham@sprb.brussels::2003f032-a2a5-4597-a8e5-3a6972b854c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03"/>
    <a:srgbClr val="0B00BE"/>
    <a:srgbClr val="7CA2D6"/>
    <a:srgbClr val="B7B7B7"/>
    <a:srgbClr val="003B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57" autoAdjust="0"/>
  </p:normalViewPr>
  <p:slideViewPr>
    <p:cSldViewPr>
      <p:cViewPr varScale="1">
        <p:scale>
          <a:sx n="109" d="100"/>
          <a:sy n="109" d="100"/>
        </p:scale>
        <p:origin x="706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15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/>
              <a:t>Part subvention/part propre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BE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725-4F44-9479-FD485519EA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725-4F44-9479-FD485519EA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Feuil1!$B$1:$B$2</c:f>
              <c:strCache>
                <c:ptCount val="2"/>
                <c:pt idx="0">
                  <c:v>Montant max. subvention</c:v>
                </c:pt>
                <c:pt idx="1">
                  <c:v>Montant min. financement propre</c:v>
                </c:pt>
              </c:strCache>
            </c:strRef>
          </c:cat>
          <c:val>
            <c:numRef>
              <c:f>Feuil1!$A$1:$A$2</c:f>
              <c:numCache>
                <c:formatCode>0%</c:formatCode>
                <c:ptCount val="2"/>
                <c:pt idx="0">
                  <c:v>0.7</c:v>
                </c:pt>
                <c:pt idx="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25-4F44-9479-FD485519EA5F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B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/>
              <a:t>Part FEDER max.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BE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3F7-44F9-9A84-B4EC4747823A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3F7-44F9-9A84-B4EC4747823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05C4DF6C-CAD2-405B-A0B3-34063B4EC73D}" type="VALUE">
                      <a:rPr lang="en-US" smtClean="0"/>
                      <a:pPr/>
                      <a:t>[VALUE]</a:t>
                    </a:fld>
                    <a:endParaRPr lang="en-BE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3F7-44F9-9A84-B4EC4747823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AFEDE77-E38E-4CC5-BCE8-8771F38220C3}" type="VALUE">
                      <a:rPr lang="en-US" smtClean="0"/>
                      <a:pPr/>
                      <a:t>[VALUE]</a:t>
                    </a:fld>
                    <a:endParaRPr lang="en-BE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3F7-44F9-9A84-B4EC474782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Feuil2!$B$1:$B$2</c:f>
              <c:strCache>
                <c:ptCount val="2"/>
                <c:pt idx="0">
                  <c:v>Max. subvention FEDER+RBC (mais min. 750.000 EUR)</c:v>
                </c:pt>
                <c:pt idx="1">
                  <c:v>Min. dépenses publiques autres</c:v>
                </c:pt>
              </c:strCache>
            </c:strRef>
          </c:cat>
          <c:val>
            <c:numRef>
              <c:f>Feuil2!$A$1:$A$2</c:f>
              <c:numCache>
                <c:formatCode>0.00%</c:formatCode>
                <c:ptCount val="2"/>
                <c:pt idx="0">
                  <c:v>0.92500000000000004</c:v>
                </c:pt>
                <c:pt idx="1">
                  <c:v>7.4999999999999997E-2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F7-44F9-9A84-B4EC4747823A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B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22_6154E5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8096739-D035-4B4E-B242-AD6C79832FE7}" authorId="{346250F4-4749-3F04-0863-041CEBC43DA9}" created="2024-03-11T10:51:26.88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02059608" sldId="290"/>
      <ac:spMk id="3" creationId="{00000000-0000-0000-0000-000000000000}"/>
      <ac:txMk cp="130" len="66">
        <ac:context len="198" hash="1451603192"/>
      </ac:txMk>
    </ac:txMkLst>
    <p188:pos x="7862753" y="1858550"/>
    <p188:txBody>
      <a:bodyPr/>
      <a:lstStyle/>
      <a:p>
        <a:r>
          <a:rPr lang="fr-BE"/>
          <a:t>Est-ce qu'on met ça?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8D81E-DE7C-4382-8F1A-401577778493}" type="datetimeFigureOut">
              <a:rPr lang="fr-BE" smtClean="0"/>
              <a:pPr/>
              <a:t>12-03-24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7564D-E952-4EC1-B75D-0DA23DC0CF1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2957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D0604-D0C7-4319-B045-8F563F9C8141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4ACC6-E18E-4F9E-B1BC-6F01A0255BE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7014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UE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5"/>
          <p:cNvSpPr txBox="1">
            <a:spLocks/>
          </p:cNvSpPr>
          <p:nvPr userDrawn="1"/>
        </p:nvSpPr>
        <p:spPr>
          <a:xfrm>
            <a:off x="8172400" y="4758961"/>
            <a:ext cx="720080" cy="3822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3F8EE3-3B50-4017-B2E3-81E7FAC0BB79}" type="slidenum">
              <a:rPr kumimoji="0" lang="fr-BE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fr-BE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807826C-B842-4437-AD53-E7E4F487E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+S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94D9A55-CEC1-4476-8478-647A731A0C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Espace réservé du numéro de diapositive 5"/>
          <p:cNvSpPr txBox="1">
            <a:spLocks/>
          </p:cNvSpPr>
          <p:nvPr userDrawn="1"/>
        </p:nvSpPr>
        <p:spPr>
          <a:xfrm>
            <a:off x="8172400" y="4758961"/>
            <a:ext cx="720080" cy="3822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3F8EE3-3B50-4017-B2E3-81E7FAC0BB79}" type="slidenum">
              <a:rPr kumimoji="0" lang="fr-BE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fr-BE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6275DC74-2EB7-4214-A2D2-66007B8F1D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2117525"/>
            <a:ext cx="7560840" cy="958281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buFont typeface="Arial" pitchFamily="34" charset="0"/>
              <a:buNone/>
              <a:defRPr sz="2400" b="1" cap="all" baseline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0" indent="-108000">
              <a:spcBef>
                <a:spcPts val="300"/>
              </a:spcBef>
              <a:buFont typeface="+mj-lt"/>
              <a:buNone/>
              <a:defRPr sz="1600" b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0">
              <a:spcBef>
                <a:spcPts val="300"/>
              </a:spcBef>
              <a:buFont typeface="Aller Light" pitchFamily="2" charset="0"/>
              <a:buNone/>
              <a:defRPr sz="18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0" indent="-108000">
              <a:spcBef>
                <a:spcPts val="300"/>
              </a:spcBef>
              <a:buClr>
                <a:srgbClr val="7CA2D6"/>
              </a:buClr>
              <a:buFont typeface="Arial" pitchFamily="34" charset="0"/>
              <a:buNone/>
              <a:defRPr sz="18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marL="828000" indent="-228600">
              <a:spcBef>
                <a:spcPts val="300"/>
              </a:spcBef>
              <a:buFont typeface="Arial" panose="020B0604020202020204" pitchFamily="34" charset="0"/>
              <a:buChar char="•"/>
              <a:defRPr sz="18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modify</a:t>
            </a:r>
            <a:r>
              <a:rPr lang="fr-FR" dirty="0"/>
              <a:t> the </a:t>
            </a:r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heading</a:t>
            </a:r>
            <a:endParaRPr lang="fr-FR" dirty="0"/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7242E0CF-D65B-4B72-AB77-CAFADB97DF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3053629"/>
            <a:ext cx="7560840" cy="382217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buFont typeface="Arial" pitchFamily="34" charset="0"/>
              <a:buNone/>
              <a:defRPr sz="18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0" indent="-108000">
              <a:spcBef>
                <a:spcPts val="300"/>
              </a:spcBef>
              <a:buFont typeface="+mj-lt"/>
              <a:buNone/>
              <a:defRPr sz="2000" b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0">
              <a:spcBef>
                <a:spcPts val="300"/>
              </a:spcBef>
              <a:buFont typeface="Aller Light" pitchFamily="2" charset="0"/>
              <a:buNone/>
              <a:defRPr sz="18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0" indent="-108000">
              <a:spcBef>
                <a:spcPts val="300"/>
              </a:spcBef>
              <a:buClr>
                <a:srgbClr val="7CA2D6"/>
              </a:buClr>
              <a:buFont typeface="Arial" pitchFamily="34" charset="0"/>
              <a:buNone/>
              <a:defRPr sz="18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marL="828000" indent="-228600">
              <a:spcBef>
                <a:spcPts val="300"/>
              </a:spcBef>
              <a:buFont typeface="Arial" panose="020B0604020202020204" pitchFamily="34" charset="0"/>
              <a:buChar char="•"/>
              <a:defRPr sz="18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modify</a:t>
            </a:r>
            <a:r>
              <a:rPr lang="fr-FR" dirty="0"/>
              <a:t> the </a:t>
            </a:r>
            <a:r>
              <a:rPr lang="fr-FR" dirty="0" err="1"/>
              <a:t>subtitle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E8FDFC3-14B9-4B0E-A8D1-626A95764A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Espace réservé du numéro de diapositive 5"/>
          <p:cNvSpPr txBox="1">
            <a:spLocks/>
          </p:cNvSpPr>
          <p:nvPr userDrawn="1"/>
        </p:nvSpPr>
        <p:spPr>
          <a:xfrm>
            <a:off x="8172400" y="4758961"/>
            <a:ext cx="720080" cy="3822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3F8EE3-3B50-4017-B2E3-81E7FAC0BB79}" type="slidenum">
              <a:rPr kumimoji="0" lang="fr-BE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fr-BE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1677770" y="1534986"/>
            <a:ext cx="7200800" cy="3197004"/>
          </a:xfrm>
        </p:spPr>
        <p:txBody>
          <a:bodyPr/>
          <a:lstStyle>
            <a:lvl1pPr marL="0" indent="0">
              <a:lnSpc>
                <a:spcPts val="2200"/>
              </a:lnSpc>
              <a:buFont typeface="Arial" pitchFamily="34" charset="0"/>
              <a:buNone/>
              <a:defRPr sz="24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273050" indent="-255588">
              <a:buFont typeface="Arial" panose="020B0604020202020204" pitchFamily="34" charset="0"/>
              <a:buChar char="•"/>
              <a:defRPr sz="18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4025" indent="-228600">
              <a:buFont typeface="Arial" panose="020B0604020202020204" pitchFamily="34" charset="0"/>
              <a:buChar char="-"/>
              <a:defRPr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539750" indent="0">
              <a:buFont typeface="Courier New" panose="02070309020205020404" pitchFamily="49" charset="0"/>
              <a:buNone/>
              <a:defRPr sz="1600" i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modify</a:t>
            </a:r>
            <a:r>
              <a:rPr lang="fr-FR" dirty="0"/>
              <a:t> the </a:t>
            </a:r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summary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r>
              <a:rPr lang="fr-FR" dirty="0"/>
              <a:t> </a:t>
            </a:r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47BE8E0-CE13-4872-8114-FB78A1E29B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Espace réservé du numéro de diapositive 5"/>
          <p:cNvSpPr txBox="1">
            <a:spLocks/>
          </p:cNvSpPr>
          <p:nvPr userDrawn="1"/>
        </p:nvSpPr>
        <p:spPr>
          <a:xfrm>
            <a:off x="8172400" y="4758961"/>
            <a:ext cx="720080" cy="3822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3F8EE3-3B50-4017-B2E3-81E7FAC0BB79}" type="slidenum">
              <a:rPr kumimoji="0" lang="fr-BE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fr-BE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" name="Titre 1"/>
          <p:cNvSpPr>
            <a:spLocks noGrp="1"/>
          </p:cNvSpPr>
          <p:nvPr>
            <p:ph type="title" hasCustomPrompt="1"/>
          </p:nvPr>
        </p:nvSpPr>
        <p:spPr>
          <a:xfrm>
            <a:off x="395536" y="205978"/>
            <a:ext cx="8424936" cy="583574"/>
          </a:xfrm>
        </p:spPr>
        <p:txBody>
          <a:bodyPr anchor="ctr">
            <a:normAutofit/>
          </a:bodyPr>
          <a:lstStyle>
            <a:lvl1pPr algn="l">
              <a:defRPr sz="24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/>
              <a:t>Click to </a:t>
            </a:r>
            <a:r>
              <a:rPr lang="fr-FR" dirty="0" err="1"/>
              <a:t>modify</a:t>
            </a:r>
            <a:r>
              <a:rPr lang="fr-FR" dirty="0"/>
              <a:t> the </a:t>
            </a:r>
            <a:r>
              <a:rPr lang="fr-FR" dirty="0" err="1"/>
              <a:t>heading</a:t>
            </a:r>
            <a:r>
              <a:rPr lang="fr-FR" dirty="0"/>
              <a:t> style</a:t>
            </a:r>
            <a:endParaRPr lang="fr-BE" dirty="0"/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359532" y="987574"/>
            <a:ext cx="8424936" cy="3096344"/>
          </a:xfrm>
        </p:spPr>
        <p:txBody>
          <a:bodyPr/>
          <a:lstStyle>
            <a:lvl1pPr marL="0" indent="0">
              <a:lnSpc>
                <a:spcPts val="2200"/>
              </a:lnSpc>
              <a:buFont typeface="Arial" pitchFamily="34" charset="0"/>
              <a:buNone/>
              <a:defRPr sz="2000" b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0" indent="-72000">
              <a:spcBef>
                <a:spcPts val="300"/>
              </a:spcBef>
              <a:spcAft>
                <a:spcPts val="1000"/>
              </a:spcAft>
              <a:buFont typeface="+mj-lt"/>
              <a:buNone/>
              <a:defRPr sz="2000" b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540000">
              <a:spcBef>
                <a:spcPts val="300"/>
              </a:spcBef>
              <a:buFont typeface="Aller Light" pitchFamily="2" charset="0"/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540000">
              <a:spcBef>
                <a:spcPts val="300"/>
              </a:spcBef>
              <a:buClr>
                <a:srgbClr val="7CA2D6"/>
              </a:buClr>
              <a:buFont typeface="Arial" pitchFamily="34" charset="0"/>
              <a:buNone/>
              <a:defRPr sz="18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marL="828000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 sz="18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modify</a:t>
            </a:r>
            <a:r>
              <a:rPr lang="fr-FR" dirty="0"/>
              <a:t> the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r>
              <a:rPr lang="fr-FR" dirty="0"/>
              <a:t> </a:t>
            </a:r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</a:t>
            </a:r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</a:t>
            </a:r>
            <a:endParaRPr lang="fr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6E5D8-0C96-4723-8AB9-AAB0724C9E48}" type="datetimeFigureOut">
              <a:rPr lang="fr-BE" smtClean="0"/>
              <a:pPr/>
              <a:t>12-03-24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F8EE3-3B50-4017-B2E3-81E7FAC0BB79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3" r:id="rId3"/>
    <p:sldLayoutId id="2147483651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8/10/relationships/comments" Target="../comments/modernComment_122_6154E5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Feder@sprb.brussels" TargetMode="External"/><Relationship Id="rId2" Type="http://schemas.openxmlformats.org/officeDocument/2006/relationships/hyperlink" Target="mailto:Efro@gob.brussels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hyperlink" Target="http://www.efro.brussels/" TargetMode="External"/><Relationship Id="rId4" Type="http://schemas.openxmlformats.org/officeDocument/2006/relationships/hyperlink" Target="http://www.feder.brussels/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efro.brussels/" TargetMode="External"/><Relationship Id="rId2" Type="http://schemas.openxmlformats.org/officeDocument/2006/relationships/hyperlink" Target="http://feder.brussels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1CA16AA-7B05-47D9-BE8D-7FB2B2D653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5576" y="1203598"/>
            <a:ext cx="7200800" cy="3197004"/>
          </a:xfrm>
        </p:spPr>
        <p:txBody>
          <a:bodyPr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600" b="1" i="0" u="none" strike="noStrike" kern="1200" cap="all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</a:rPr>
              <a:t>Session d’information 12/03/2024</a:t>
            </a:r>
          </a:p>
          <a:p>
            <a:pPr marL="0" marR="0" lvl="0" indent="0" algn="ctr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</a:rPr>
              <a:t>Programme FEDER 2021-2027: Objectif 4.3 – Appel à projets</a:t>
            </a:r>
            <a:r>
              <a:rPr lang="fr-FR" sz="1600" cap="all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fr-FR" sz="1600" cap="all" dirty="0">
                <a:solidFill>
                  <a:srgbClr val="1F497D">
                    <a:lumMod val="75000"/>
                  </a:srgbClr>
                </a:solidFill>
                <a:highlight>
                  <a:srgbClr val="FFFF00"/>
                </a:highlight>
              </a:rPr>
              <a:t>n°2</a:t>
            </a: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</a:rPr>
              <a:t> </a:t>
            </a:r>
            <a:r>
              <a:rPr lang="fr-BE" sz="1600" cap="all" dirty="0">
                <a:solidFill>
                  <a:schemeClr val="accent1"/>
                </a:solidFill>
              </a:rPr>
              <a:t>Augmentation des capacités d’accueil pour les publics fragilisés via des logements adaptés aux besoin des publics</a:t>
            </a:r>
            <a:endParaRPr lang="fr-FR" sz="1600" cap="all" dirty="0">
              <a:solidFill>
                <a:schemeClr val="accent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BE" sz="1600" cap="all" dirty="0" err="1">
                <a:solidFill>
                  <a:srgbClr val="1F497D">
                    <a:lumMod val="75000"/>
                  </a:srgbClr>
                </a:solidFill>
              </a:rPr>
              <a:t>Infosessie</a:t>
            </a:r>
            <a:r>
              <a:rPr lang="fr-BE" sz="1600" cap="all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</a:rPr>
              <a:t>12/03/2024</a:t>
            </a:r>
            <a:endParaRPr lang="fr-BE" sz="1600" cap="all" dirty="0">
              <a:solidFill>
                <a:srgbClr val="1F497D">
                  <a:lumMod val="75000"/>
                </a:srgb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ts val="2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BE" sz="1600" cap="all" dirty="0">
                <a:solidFill>
                  <a:srgbClr val="1F497D">
                    <a:lumMod val="75000"/>
                  </a:srgbClr>
                </a:solidFill>
              </a:rPr>
              <a:t>EFRO programma 2021 – 2027: </a:t>
            </a:r>
            <a:r>
              <a:rPr lang="fr-BE" sz="1600" cap="all" dirty="0" err="1">
                <a:solidFill>
                  <a:srgbClr val="1F497D">
                    <a:lumMod val="75000"/>
                  </a:srgbClr>
                </a:solidFill>
              </a:rPr>
              <a:t>Doelstelling</a:t>
            </a:r>
            <a:r>
              <a:rPr lang="fr-BE" sz="1600" cap="all" dirty="0">
                <a:solidFill>
                  <a:srgbClr val="1F497D">
                    <a:lumMod val="75000"/>
                  </a:srgbClr>
                </a:solidFill>
              </a:rPr>
              <a:t> 4.3 – </a:t>
            </a:r>
            <a:r>
              <a:rPr lang="fr-BE" sz="1600" cap="all" dirty="0" err="1">
                <a:solidFill>
                  <a:srgbClr val="1F497D">
                    <a:lumMod val="75000"/>
                  </a:srgbClr>
                </a:solidFill>
              </a:rPr>
              <a:t>Projectoproep</a:t>
            </a:r>
            <a:r>
              <a:rPr lang="fr-BE" sz="1600" cap="all" dirty="0">
                <a:solidFill>
                  <a:srgbClr val="1F497D">
                    <a:lumMod val="75000"/>
                  </a:srgbClr>
                </a:solidFill>
              </a:rPr>
              <a:t> nr. 2 </a:t>
            </a:r>
            <a:r>
              <a:rPr lang="nl-NL" sz="1600" cap="all" dirty="0">
                <a:solidFill>
                  <a:schemeClr val="accent1"/>
                </a:solidFill>
              </a:rPr>
              <a:t>Toename van de opvangcapaciteit voor kansarme doelgroepen via woongelegenheid aangepast aan de behoeften van de doelgroepen</a:t>
            </a:r>
            <a:endParaRPr kumimoji="0" lang="fr-FR" sz="1600" b="1" i="0" u="none" strike="noStrike" kern="1200" cap="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  <a:p>
            <a:endParaRPr lang="fr-BE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32810DA-6472-A2A9-A5A7-A695995D3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022" y="240400"/>
            <a:ext cx="6829680" cy="891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182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A5FB47-6889-31E6-B812-CE53916DE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05978"/>
            <a:ext cx="8424936" cy="853604"/>
          </a:xfrm>
        </p:spPr>
        <p:txBody>
          <a:bodyPr>
            <a:normAutofit fontScale="90000"/>
          </a:bodyPr>
          <a:lstStyle/>
          <a:p>
            <a:r>
              <a:rPr lang="fr-BE" dirty="0"/>
              <a:t>3. Les critères d’éligibilité et le financement des projets/ 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subsidiabiliteitsregels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 en 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financiering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 van 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projecten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227C7F-3919-A3E6-C4B8-3E0BBE14C9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536" y="1131590"/>
            <a:ext cx="8388932" cy="3240360"/>
          </a:xfrm>
        </p:spPr>
        <p:txBody>
          <a:bodyPr>
            <a:noAutofit/>
          </a:bodyPr>
          <a:lstStyle/>
          <a:p>
            <a:r>
              <a:rPr lang="fr-BE" sz="1200" dirty="0"/>
              <a:t>Dépenses éligibles </a:t>
            </a:r>
          </a:p>
          <a:p>
            <a:pPr marL="342900" indent="-342900">
              <a:buFontTx/>
              <a:buChar char="-"/>
            </a:pPr>
            <a:r>
              <a:rPr lang="fr-BE" sz="1200" dirty="0"/>
              <a:t>Frais d’investissement (des frais d’acquisition d’immeubles et de terrains, la réalisation de travaux de construction et de rénovation d’immeubles, les frais d’études, d’aménagement et d’équipement de ces immeubles) – Justification: facture, preuve de paiement et tous les documents marchés publics</a:t>
            </a:r>
          </a:p>
          <a:p>
            <a:pPr marL="342900" indent="-342900">
              <a:buFontTx/>
              <a:buChar char="-"/>
            </a:pPr>
            <a:r>
              <a:rPr lang="fr-BE" sz="1200" dirty="0"/>
              <a:t>Forfait de 7% pour les frais indirects</a:t>
            </a:r>
          </a:p>
          <a:p>
            <a:r>
              <a:rPr lang="fr-BE" sz="1200" i="1" dirty="0" err="1">
                <a:solidFill>
                  <a:schemeClr val="tx1"/>
                </a:solidFill>
                <a:latin typeface="Arial"/>
              </a:rPr>
              <a:t>Subsidiabele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Uitgaven</a:t>
            </a:r>
            <a:endParaRPr lang="fr-BE" sz="1200" i="1" dirty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Tx/>
              <a:buChar char="-"/>
            </a:pP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Investeringskosten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(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kosten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aankoop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aankopen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en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terrein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,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uitvoering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van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werken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en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renovaties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,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studiekosten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,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inrichting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en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uitrusting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van de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gebouwen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) –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Verantwoording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: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Factuur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,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betalingsbewijs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en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alle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documenten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overheidsopdrachten</a:t>
            </a:r>
            <a:endParaRPr lang="fr-BE" sz="1200" i="1" dirty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Tx/>
              <a:buChar char="-"/>
            </a:pPr>
            <a:r>
              <a:rPr lang="fr-BE" sz="1200" i="1" dirty="0">
                <a:solidFill>
                  <a:schemeClr val="tx1"/>
                </a:solidFill>
                <a:latin typeface="Arial"/>
              </a:rPr>
              <a:t>Forfait van 7%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voor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de indirecte </a:t>
            </a:r>
            <a:r>
              <a:rPr lang="fr-BE" sz="1200" i="1" dirty="0" err="1">
                <a:solidFill>
                  <a:schemeClr val="tx1"/>
                </a:solidFill>
                <a:latin typeface="Arial"/>
              </a:rPr>
              <a:t>kosten</a:t>
            </a:r>
            <a:r>
              <a:rPr lang="fr-BE" sz="1200" i="1" dirty="0">
                <a:solidFill>
                  <a:schemeClr val="tx1"/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9767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55A865-B5E1-7BA1-7D4C-A5039BE1B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05978"/>
            <a:ext cx="8388932" cy="925612"/>
          </a:xfrm>
        </p:spPr>
        <p:txBody>
          <a:bodyPr>
            <a:normAutofit fontScale="90000"/>
          </a:bodyPr>
          <a:lstStyle/>
          <a:p>
            <a:r>
              <a:rPr lang="fr-BE" dirty="0"/>
              <a:t>3. Les critères d’éligibilité et le financement des projets/ 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subsidiabiliteitsregels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 en 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financiering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 van 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projecten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2E04A4-CE06-AB53-A4EE-F49EFA8D39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520" y="1347614"/>
            <a:ext cx="8532948" cy="3456384"/>
          </a:xfrm>
        </p:spPr>
        <p:txBody>
          <a:bodyPr>
            <a:normAutofit fontScale="85000" lnSpcReduction="10000"/>
          </a:bodyPr>
          <a:lstStyle/>
          <a:p>
            <a:r>
              <a:rPr lang="fr-BE" sz="1400" dirty="0"/>
              <a:t>Financement du projet  </a:t>
            </a:r>
          </a:p>
          <a:p>
            <a:pPr marL="342900" indent="-342900">
              <a:buFontTx/>
              <a:buChar char="-"/>
            </a:pPr>
            <a:r>
              <a:rPr lang="fr-BE" sz="1400" dirty="0"/>
              <a:t>Minimum 750 000 euros de subventions demandées (« FEDER+RBC ») par projet</a:t>
            </a:r>
          </a:p>
          <a:p>
            <a:pPr marL="342900" indent="-342900">
              <a:buFontTx/>
              <a:buChar char="-"/>
            </a:pPr>
            <a:r>
              <a:rPr lang="fr-BE" sz="1400" dirty="0"/>
              <a:t>70% financé de « dépenses publiques » et 30% d’apport du porteur de projet</a:t>
            </a:r>
          </a:p>
          <a:p>
            <a:pPr marL="342900" indent="-342900">
              <a:buFontTx/>
              <a:buChar char="-"/>
            </a:pPr>
            <a:r>
              <a:rPr lang="fr-BE" sz="1400" dirty="0"/>
              <a:t>FEDER+RBC = 92,5% max. des dépenses publiques =&gt; cofinancement public de minimum 7,5% à apporter</a:t>
            </a:r>
          </a:p>
          <a:p>
            <a:pPr marL="342900" indent="-342900">
              <a:buFontTx/>
              <a:buChar char="-"/>
            </a:pPr>
            <a:r>
              <a:rPr lang="fr-BE" sz="1400" dirty="0"/>
              <a:t>Budget FEDER+RBC total de l’appel : 3.735.199,22  euros pour le FEDER+RBC (92,5% des 70% visés ci-dessus)</a:t>
            </a:r>
          </a:p>
          <a:p>
            <a:r>
              <a:rPr lang="fr-BE" sz="1400" i="1" dirty="0" err="1">
                <a:solidFill>
                  <a:schemeClr val="tx1"/>
                </a:solidFill>
                <a:latin typeface="Arial"/>
              </a:rPr>
              <a:t>Financiering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van het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project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fr-BE" sz="1400" i="1" dirty="0">
                <a:solidFill>
                  <a:schemeClr val="tx1"/>
                </a:solidFill>
                <a:latin typeface="Arial"/>
              </a:rPr>
              <a:t>Minimum 750 000 euro per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project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(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gevraagde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EFRO+BHG-subsidie) </a:t>
            </a:r>
          </a:p>
          <a:p>
            <a:pPr marL="342900" indent="-342900">
              <a:buFontTx/>
              <a:buChar char="-"/>
            </a:pPr>
            <a:r>
              <a:rPr lang="fr-BE" sz="1400" i="1" dirty="0">
                <a:solidFill>
                  <a:schemeClr val="tx1"/>
                </a:solidFill>
                <a:latin typeface="Arial"/>
              </a:rPr>
              <a:t>70%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publieke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financiering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en 30%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inbreng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van de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projectdrager</a:t>
            </a:r>
            <a:endParaRPr lang="fr-BE" sz="1400" i="1" dirty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Tx/>
              <a:buChar char="-"/>
            </a:pPr>
            <a:r>
              <a:rPr lang="fr-BE" sz="1400" i="1" dirty="0">
                <a:solidFill>
                  <a:schemeClr val="tx1"/>
                </a:solidFill>
                <a:latin typeface="Arial"/>
              </a:rPr>
              <a:t>EFRO + BHG = 92,5% max. van de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publieke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uitgaven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=&gt; minimale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publieke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cofinanciering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7,5%</a:t>
            </a:r>
          </a:p>
          <a:p>
            <a:pPr marL="342900" indent="-342900">
              <a:buFontTx/>
              <a:buChar char="-"/>
            </a:pPr>
            <a:r>
              <a:rPr lang="fr-BE" sz="1400" i="1" dirty="0">
                <a:solidFill>
                  <a:schemeClr val="tx1"/>
                </a:solidFill>
                <a:latin typeface="Arial"/>
              </a:rPr>
              <a:t>Budget EFRO+BHG : 8.788.704,06</a:t>
            </a:r>
            <a:r>
              <a:rPr lang="fr-BE" sz="1400" dirty="0"/>
              <a:t> 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euro EFRO+BHG (92,5% van de 70%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publieke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middelen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)</a:t>
            </a:r>
          </a:p>
          <a:p>
            <a:pPr marL="342900" indent="-342900">
              <a:buFontTx/>
              <a:buChar char="-"/>
            </a:pP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23760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8BA8B4A6-0C6A-BBE5-5168-1E09CCFA58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1695291"/>
              </p:ext>
            </p:extLst>
          </p:nvPr>
        </p:nvGraphicFramePr>
        <p:xfrm>
          <a:off x="-180528" y="98757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5BD6C300-FA3B-B84C-2506-00FE4681ED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580690"/>
              </p:ext>
            </p:extLst>
          </p:nvPr>
        </p:nvGraphicFramePr>
        <p:xfrm>
          <a:off x="4391472" y="98757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83705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DCAD2EE-3D99-A51A-594B-81D28F7D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454116"/>
            <a:ext cx="4322439" cy="560881"/>
          </a:xfrm>
          <a:prstGeom prst="rect">
            <a:avLst/>
          </a:prstGeom>
        </p:spPr>
      </p:pic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BF8C8FE-C979-49B6-9D7C-E5459ECED5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8" y="267495"/>
            <a:ext cx="8461697" cy="4175918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Tx/>
              <a:buChar char="-"/>
            </a:pPr>
            <a:r>
              <a:rPr lang="fr-BE" b="1" dirty="0"/>
              <a:t>Principes transversaux du Programme/</a:t>
            </a:r>
            <a:r>
              <a:rPr lang="nl-BE" b="1" i="1" dirty="0">
                <a:solidFill>
                  <a:schemeClr val="tx1"/>
                </a:solidFill>
                <a:latin typeface="Arial"/>
              </a:rPr>
              <a:t>Transversale principes van het programma</a:t>
            </a:r>
            <a:r>
              <a:rPr lang="nl-BE" b="1" dirty="0">
                <a:solidFill>
                  <a:srgbClr val="808080"/>
                </a:solidFill>
                <a:latin typeface="Arial"/>
              </a:rPr>
              <a:t>:</a:t>
            </a:r>
          </a:p>
          <a:p>
            <a:pPr marL="342900" indent="-342900">
              <a:buFontTx/>
              <a:buChar char="-"/>
            </a:pPr>
            <a:endParaRPr lang="fr-BE" b="1" dirty="0"/>
          </a:p>
          <a:p>
            <a:pPr marL="882900" lvl="2" indent="-342900" algn="just">
              <a:buFontTx/>
              <a:buChar char="-"/>
            </a:pPr>
            <a:r>
              <a:rPr lang="fr-BE" i="1" dirty="0"/>
              <a:t>Durabilité</a:t>
            </a:r>
            <a:r>
              <a:rPr lang="fr-BE" b="0" dirty="0"/>
              <a:t> (générale + « DNSH »)/</a:t>
            </a:r>
            <a:r>
              <a:rPr lang="nl-BE" dirty="0">
                <a:solidFill>
                  <a:schemeClr val="tx1"/>
                </a:solidFill>
                <a:latin typeface="Arial"/>
              </a:rPr>
              <a:t>Duurzaamheid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 (algemeen + "DNSH"),</a:t>
            </a:r>
            <a:endParaRPr lang="fr-BE" b="0" i="1" dirty="0">
              <a:solidFill>
                <a:schemeClr val="tx1"/>
              </a:solidFill>
            </a:endParaRPr>
          </a:p>
          <a:p>
            <a:pPr marL="882900" lvl="2" indent="-342900" algn="just">
              <a:buFontTx/>
              <a:buChar char="-"/>
            </a:pPr>
            <a:endParaRPr lang="fr-BE" b="0" dirty="0"/>
          </a:p>
          <a:p>
            <a:pPr marL="882900" lvl="2" indent="-342900" algn="just">
              <a:buFontTx/>
              <a:buChar char="-"/>
            </a:pPr>
            <a:r>
              <a:rPr lang="fr-BE" b="0" dirty="0"/>
              <a:t>Égalité, inclusion, non-discrimination/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Gelijkheid, inclusie, non-discriminatie,</a:t>
            </a:r>
            <a:endParaRPr lang="fr-BE" b="0" i="1" dirty="0">
              <a:solidFill>
                <a:schemeClr val="tx1"/>
              </a:solidFill>
            </a:endParaRPr>
          </a:p>
          <a:p>
            <a:pPr marL="882900" lvl="2" indent="-342900" algn="just">
              <a:buFontTx/>
              <a:buChar char="-"/>
            </a:pPr>
            <a:endParaRPr lang="fr-BE" b="0" dirty="0"/>
          </a:p>
          <a:p>
            <a:pPr marL="882900" lvl="2" indent="-342900" algn="just">
              <a:buFontTx/>
              <a:buChar char="-"/>
            </a:pPr>
            <a:r>
              <a:rPr lang="fr-BE" i="1" dirty="0"/>
              <a:t>Additionnalité</a:t>
            </a:r>
            <a:r>
              <a:rPr lang="fr-BE" b="0" dirty="0"/>
              <a:t> : éviter de simples effets d’aubaine, à </a:t>
            </a:r>
            <a:r>
              <a:rPr lang="fr-BE" i="1" dirty="0"/>
              <a:t>démontrer la réelle valeur ajoutée </a:t>
            </a:r>
            <a:r>
              <a:rPr lang="fr-BE" b="0" dirty="0"/>
              <a:t>des fonds (nécessité financement FEDER ou impact/résultats additionnels)/ </a:t>
            </a:r>
            <a:r>
              <a:rPr lang="nl-BE" dirty="0">
                <a:solidFill>
                  <a:schemeClr val="tx1"/>
                </a:solidFill>
                <a:latin typeface="Arial"/>
              </a:rPr>
              <a:t>Aanvullend karakter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: nodeloze subsidiëring vermijden om </a:t>
            </a:r>
            <a:r>
              <a:rPr lang="nl-BE" dirty="0">
                <a:solidFill>
                  <a:schemeClr val="tx1"/>
                </a:solidFill>
                <a:latin typeface="Arial"/>
              </a:rPr>
              <a:t>de werkelijke toegevoegde waarde 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van de fondsen aan te tonen (noodzaak aan EFRO-financiering of bijkomende impact/resultaten). </a:t>
            </a:r>
          </a:p>
          <a:p>
            <a:pPr marL="882900" lvl="2" indent="-342900" algn="just">
              <a:buFontTx/>
              <a:buChar char="-"/>
            </a:pPr>
            <a:endParaRPr lang="fr-BE" b="0" dirty="0"/>
          </a:p>
          <a:p>
            <a:pPr marL="882900" lvl="2" indent="-342900" algn="just">
              <a:buFontTx/>
              <a:buChar char="-"/>
            </a:pPr>
            <a:endParaRPr lang="fr-BE" b="0" dirty="0"/>
          </a:p>
          <a:p>
            <a:pPr marL="342900" indent="-342900">
              <a:buFontTx/>
              <a:buChar char="-"/>
            </a:pP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318029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DCAD2EE-3D99-A51A-594B-81D28F7D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454116"/>
            <a:ext cx="4322439" cy="560881"/>
          </a:xfrm>
          <a:prstGeom prst="rect">
            <a:avLst/>
          </a:prstGeom>
        </p:spPr>
      </p:pic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BF8C8FE-C979-49B6-9D7C-E5459ECED5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8" y="267495"/>
            <a:ext cx="8461697" cy="4175918"/>
          </a:xfrm>
        </p:spPr>
        <p:txBody>
          <a:bodyPr>
            <a:normAutofit fontScale="85000" lnSpcReduction="10000"/>
          </a:bodyPr>
          <a:lstStyle/>
          <a:p>
            <a:pPr marL="882900" lvl="2" indent="-342900" algn="just">
              <a:buFontTx/>
              <a:buChar char="-"/>
            </a:pPr>
            <a:r>
              <a:rPr lang="fr-BE" b="0" dirty="0"/>
              <a:t>F</a:t>
            </a:r>
            <a:r>
              <a:rPr lang="en-US" b="0" dirty="0" err="1"/>
              <a:t>avoriser</a:t>
            </a:r>
            <a:r>
              <a:rPr lang="en-US" b="0" dirty="0"/>
              <a:t> les </a:t>
            </a:r>
            <a:r>
              <a:rPr lang="en-US" i="1" dirty="0" err="1"/>
              <a:t>approches</a:t>
            </a:r>
            <a:r>
              <a:rPr lang="en-US" i="1" dirty="0"/>
              <a:t> </a:t>
            </a:r>
            <a:r>
              <a:rPr lang="en-US" i="1" dirty="0" err="1"/>
              <a:t>novatrices</a:t>
            </a:r>
            <a:r>
              <a:rPr lang="en-US" i="1" dirty="0"/>
              <a:t> </a:t>
            </a:r>
            <a:r>
              <a:rPr lang="en-US" b="0" dirty="0"/>
              <a:t>au </a:t>
            </a:r>
            <a:r>
              <a:rPr lang="en-US" b="0" dirty="0" err="1"/>
              <a:t>niveau</a:t>
            </a:r>
            <a:r>
              <a:rPr lang="en-US" b="0" dirty="0"/>
              <a:t> de la solution 	</a:t>
            </a:r>
            <a:r>
              <a:rPr lang="en-US" b="0" dirty="0" err="1"/>
              <a:t>préconisée</a:t>
            </a:r>
            <a:r>
              <a:rPr lang="en-US" b="0" dirty="0"/>
              <a:t> et de la mise </a:t>
            </a:r>
            <a:r>
              <a:rPr lang="en-US" b="0" dirty="0" err="1"/>
              <a:t>en</a:t>
            </a:r>
            <a:r>
              <a:rPr lang="en-US" b="0" dirty="0"/>
              <a:t> </a:t>
            </a:r>
            <a:r>
              <a:rPr lang="en-US" b="0" dirty="0" err="1"/>
              <a:t>œuvre</a:t>
            </a:r>
            <a:r>
              <a:rPr lang="en-US" b="0" dirty="0"/>
              <a:t> </a:t>
            </a:r>
            <a:r>
              <a:rPr lang="en-US" b="0" dirty="0" err="1"/>
              <a:t>concrète</a:t>
            </a:r>
            <a:r>
              <a:rPr lang="en-US" b="0" dirty="0"/>
              <a:t>/</a:t>
            </a:r>
            <a:r>
              <a:rPr lang="nl-BE" dirty="0">
                <a:solidFill>
                  <a:schemeClr val="tx1"/>
                </a:solidFill>
                <a:latin typeface="Arial"/>
              </a:rPr>
              <a:t>Innovatieve benaderingen 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bevorderen in verband met de oplossing en de concrete uitvoering ervan</a:t>
            </a:r>
            <a:endParaRPr lang="nl-BE" b="0" dirty="0">
              <a:solidFill>
                <a:schemeClr val="tx1"/>
              </a:solidFill>
              <a:latin typeface="Arial"/>
            </a:endParaRPr>
          </a:p>
          <a:p>
            <a:pPr marL="882900" lvl="2" indent="-342900" algn="just">
              <a:buFontTx/>
              <a:buChar char="-"/>
            </a:pPr>
            <a:endParaRPr lang="en-US" b="0" dirty="0"/>
          </a:p>
          <a:p>
            <a:pPr marL="882900" lvl="2" indent="-342900" algn="just">
              <a:buFontTx/>
              <a:buChar char="-"/>
            </a:pPr>
            <a:endParaRPr lang="fr-BE" b="0" dirty="0"/>
          </a:p>
          <a:p>
            <a:pPr marL="882900" lvl="2" indent="-342900" algn="just">
              <a:buFontTx/>
              <a:buChar char="-"/>
            </a:pPr>
            <a:r>
              <a:rPr lang="en-US" b="0" dirty="0" err="1"/>
              <a:t>Garantir</a:t>
            </a:r>
            <a:r>
              <a:rPr lang="en-US" b="0" dirty="0"/>
              <a:t> la </a:t>
            </a:r>
            <a:r>
              <a:rPr lang="en-US" i="1" dirty="0" err="1"/>
              <a:t>pérennité</a:t>
            </a:r>
            <a:r>
              <a:rPr lang="en-US" b="0" dirty="0"/>
              <a:t> de </a:t>
            </a:r>
            <a:r>
              <a:rPr lang="en-US" b="0" dirty="0" err="1"/>
              <a:t>l’investissement</a:t>
            </a:r>
            <a:r>
              <a:rPr lang="en-US" b="0" dirty="0"/>
              <a:t> </a:t>
            </a:r>
            <a:r>
              <a:rPr lang="en-US" b="0" dirty="0" err="1"/>
              <a:t>ou</a:t>
            </a:r>
            <a:r>
              <a:rPr lang="en-US" b="0" dirty="0"/>
              <a:t> la </a:t>
            </a:r>
            <a:r>
              <a:rPr lang="en-US" b="0" dirty="0" err="1"/>
              <a:t>génération</a:t>
            </a:r>
            <a:r>
              <a:rPr lang="en-US" b="0" dirty="0"/>
              <a:t> d’un </a:t>
            </a:r>
            <a:r>
              <a:rPr lang="en-US" i="1" dirty="0" err="1"/>
              <a:t>effet</a:t>
            </a:r>
            <a:r>
              <a:rPr lang="en-US" i="1" dirty="0"/>
              <a:t> de levier </a:t>
            </a:r>
            <a:r>
              <a:rPr lang="en-US" b="0" dirty="0"/>
              <a:t>au-</a:t>
            </a:r>
            <a:r>
              <a:rPr lang="en-US" b="0" dirty="0" err="1"/>
              <a:t>delà</a:t>
            </a:r>
            <a:r>
              <a:rPr lang="en-US" b="0" dirty="0"/>
              <a:t> de </a:t>
            </a:r>
            <a:r>
              <a:rPr lang="en-US" b="0" dirty="0" err="1"/>
              <a:t>cette</a:t>
            </a:r>
            <a:r>
              <a:rPr lang="en-US" b="0" dirty="0"/>
              <a:t> </a:t>
            </a:r>
            <a:r>
              <a:rPr lang="en-US" b="0" dirty="0" err="1"/>
              <a:t>période</a:t>
            </a:r>
            <a:r>
              <a:rPr lang="en-US" b="0" dirty="0"/>
              <a:t>/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De </a:t>
            </a:r>
            <a:r>
              <a:rPr lang="nl-BE" dirty="0">
                <a:solidFill>
                  <a:schemeClr val="tx1"/>
                </a:solidFill>
                <a:latin typeface="Arial"/>
              </a:rPr>
              <a:t>duurzaamheid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 van de investering of het verkrijgen van een 	</a:t>
            </a:r>
            <a:r>
              <a:rPr lang="nl-BE" dirty="0">
                <a:solidFill>
                  <a:schemeClr val="tx1"/>
                </a:solidFill>
                <a:latin typeface="Arial"/>
              </a:rPr>
              <a:t>hefboomeffect</a:t>
            </a:r>
            <a:r>
              <a:rPr lang="nl-BE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na deze periode waarborgen,</a:t>
            </a:r>
          </a:p>
          <a:p>
            <a:pPr marL="882900" lvl="2" indent="-342900" algn="just">
              <a:buFontTx/>
              <a:buChar char="-"/>
            </a:pPr>
            <a:endParaRPr lang="en-US" b="0" dirty="0"/>
          </a:p>
          <a:p>
            <a:pPr marL="882900" lvl="2" indent="-342900" algn="just">
              <a:buFontTx/>
              <a:buChar char="-"/>
            </a:pPr>
            <a:endParaRPr lang="en-US" b="0" dirty="0"/>
          </a:p>
          <a:p>
            <a:pPr marL="882900" lvl="2" indent="-342900" algn="just">
              <a:buFontTx/>
              <a:buChar char="-"/>
            </a:pPr>
            <a:r>
              <a:rPr lang="fr-BE" i="1" dirty="0"/>
              <a:t>Marchés publics </a:t>
            </a:r>
            <a:r>
              <a:rPr lang="fr-BE" b="0" dirty="0"/>
              <a:t>: si possible, </a:t>
            </a:r>
            <a:r>
              <a:rPr lang="fr-BE" i="1" dirty="0"/>
              <a:t>considérations environnementales et sociales </a:t>
            </a:r>
            <a:r>
              <a:rPr lang="fr-BE" b="0" dirty="0"/>
              <a:t>(+</a:t>
            </a:r>
            <a:r>
              <a:rPr lang="fr-BE" i="1" dirty="0"/>
              <a:t>incitations à l'innovation) </a:t>
            </a:r>
            <a:r>
              <a:rPr lang="fr-BE" b="0" dirty="0"/>
              <a:t>dans les procédures de passation/</a:t>
            </a:r>
            <a:r>
              <a:rPr lang="nl-BE" dirty="0">
                <a:solidFill>
                  <a:schemeClr val="tx1"/>
                </a:solidFill>
                <a:latin typeface="Arial"/>
              </a:rPr>
              <a:t>Overheidsopdrachten</a:t>
            </a:r>
            <a:r>
              <a:rPr lang="nl-BE" b="0" dirty="0">
                <a:solidFill>
                  <a:schemeClr val="tx1"/>
                </a:solidFill>
                <a:latin typeface="Arial"/>
              </a:rPr>
              <a:t>: 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indien mogelijk </a:t>
            </a:r>
            <a:r>
              <a:rPr lang="nl-BE" dirty="0">
                <a:solidFill>
                  <a:schemeClr val="tx1"/>
                </a:solidFill>
                <a:latin typeface="Arial"/>
              </a:rPr>
              <a:t>milieu- en sociale overwegingen </a:t>
            </a:r>
            <a:r>
              <a:rPr lang="nl-BE" b="0" dirty="0">
                <a:solidFill>
                  <a:schemeClr val="tx1"/>
                </a:solidFill>
                <a:latin typeface="Arial"/>
              </a:rPr>
              <a:t>(+</a:t>
            </a:r>
            <a:r>
              <a:rPr lang="nl-BE" dirty="0">
                <a:solidFill>
                  <a:schemeClr val="tx1"/>
                </a:solidFill>
                <a:latin typeface="Arial"/>
              </a:rPr>
              <a:t>stimulansen voor innovatie)</a:t>
            </a:r>
            <a:r>
              <a:rPr lang="nl-BE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nl-BE" b="0" i="1" dirty="0">
                <a:solidFill>
                  <a:schemeClr val="tx1"/>
                </a:solidFill>
                <a:latin typeface="Arial"/>
              </a:rPr>
              <a:t>in gunningsprocedures opnemen</a:t>
            </a:r>
            <a:r>
              <a:rPr lang="nl-BE" b="0" dirty="0">
                <a:solidFill>
                  <a:schemeClr val="tx1"/>
                </a:solidFill>
                <a:latin typeface="Arial"/>
              </a:rPr>
              <a:t>.</a:t>
            </a:r>
            <a:endParaRPr lang="fr-BE" b="0" dirty="0"/>
          </a:p>
          <a:p>
            <a:pPr marL="882900" lvl="2" indent="-342900" algn="just">
              <a:buFontTx/>
              <a:buChar char="-"/>
            </a:pPr>
            <a:endParaRPr lang="fr-BE" b="0" dirty="0"/>
          </a:p>
          <a:p>
            <a:pPr marL="882900" lvl="2" indent="-342900" algn="just">
              <a:buFontTx/>
              <a:buChar char="-"/>
            </a:pPr>
            <a:endParaRPr lang="en-US" b="0" dirty="0"/>
          </a:p>
          <a:p>
            <a:pPr marL="882900" lvl="2" indent="-342900" algn="just">
              <a:buFontTx/>
              <a:buChar char="-"/>
            </a:pPr>
            <a:endParaRPr lang="fr-BE" b="0" dirty="0"/>
          </a:p>
        </p:txBody>
      </p:sp>
    </p:spTree>
    <p:extLst>
      <p:ext uri="{BB962C8B-B14F-4D97-AF65-F5344CB8AC3E}">
        <p14:creationId xmlns:p14="http://schemas.microsoft.com/office/powerpoint/2010/main" val="342303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310A3B-59E9-5371-ED7E-74B65C2DF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Procédure de sélection / </a:t>
            </a:r>
            <a:r>
              <a:rPr lang="fr-BE" dirty="0" err="1"/>
              <a:t>Selectieprocedure</a:t>
            </a:r>
            <a:endParaRPr lang="en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E9F098-BD47-0CE4-5734-261C705EAC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BE" dirty="0"/>
              <a:t>Appel en 1 phase / </a:t>
            </a:r>
            <a:r>
              <a:rPr lang="nl-NL" dirty="0">
                <a:solidFill>
                  <a:schemeClr val="tx1"/>
                </a:solidFill>
              </a:rPr>
              <a:t>Deze projectoproep verloopt in 1 fase</a:t>
            </a:r>
            <a:endParaRPr lang="fr-BE" dirty="0">
              <a:solidFill>
                <a:schemeClr val="tx1"/>
              </a:solidFill>
            </a:endParaRPr>
          </a:p>
          <a:p>
            <a:endParaRPr lang="fr-BE" dirty="0"/>
          </a:p>
          <a:p>
            <a:endParaRPr lang="en-BE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43BAB36-50B8-2932-47B4-CE279ED5EE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674055"/>
              </p:ext>
            </p:extLst>
          </p:nvPr>
        </p:nvGraphicFramePr>
        <p:xfrm>
          <a:off x="899592" y="1707654"/>
          <a:ext cx="7128790" cy="22957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65677971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90301142"/>
                    </a:ext>
                  </a:extLst>
                </a:gridCol>
                <a:gridCol w="1268641">
                  <a:extLst>
                    <a:ext uri="{9D8B030D-6E8A-4147-A177-3AD203B41FA5}">
                      <a16:colId xmlns:a16="http://schemas.microsoft.com/office/drawing/2014/main" val="3917863290"/>
                    </a:ext>
                  </a:extLst>
                </a:gridCol>
                <a:gridCol w="1419940">
                  <a:extLst>
                    <a:ext uri="{9D8B030D-6E8A-4147-A177-3AD203B41FA5}">
                      <a16:colId xmlns:a16="http://schemas.microsoft.com/office/drawing/2014/main" val="3732988070"/>
                    </a:ext>
                  </a:extLst>
                </a:gridCol>
                <a:gridCol w="1559889">
                  <a:extLst>
                    <a:ext uri="{9D8B030D-6E8A-4147-A177-3AD203B41FA5}">
                      <a16:colId xmlns:a16="http://schemas.microsoft.com/office/drawing/2014/main" val="2221299829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 </a:t>
                      </a:r>
                      <a:endParaRPr lang="en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Phase / </a:t>
                      </a:r>
                      <a:r>
                        <a:rPr lang="fr-BE" sz="1100" dirty="0" err="1">
                          <a:effectLst/>
                        </a:rPr>
                        <a:t>Fase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Type de cotation / Type score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Seuil de réussite / </a:t>
                      </a:r>
                      <a:r>
                        <a:rPr lang="fr-BE" sz="1100" dirty="0" err="1">
                          <a:effectLst/>
                        </a:rPr>
                        <a:t>Slaagdrempel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Pondération finale / </a:t>
                      </a:r>
                      <a:r>
                        <a:rPr lang="fr-BE" sz="1100" dirty="0" err="1">
                          <a:effectLst/>
                        </a:rPr>
                        <a:t>Eindweging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172187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Conditions d’accès / </a:t>
                      </a:r>
                      <a:r>
                        <a:rPr lang="fr-BE" sz="1100" dirty="0" err="1">
                          <a:effectLst/>
                        </a:rPr>
                        <a:t>Toegangsvoorwaarden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1</a:t>
                      </a:r>
                      <a:endParaRPr lang="en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Binaire / </a:t>
                      </a:r>
                      <a:r>
                        <a:rPr lang="fr-BE" sz="1100" dirty="0" err="1">
                          <a:effectLst/>
                        </a:rPr>
                        <a:t>Binair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n/a</a:t>
                      </a:r>
                      <a:endParaRPr lang="en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Eliminatoire / </a:t>
                      </a:r>
                      <a:r>
                        <a:rPr lang="fr-BE" sz="1100" dirty="0" err="1">
                          <a:effectLst/>
                        </a:rPr>
                        <a:t>Eliminerend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607220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Critères techniques / </a:t>
                      </a:r>
                      <a:r>
                        <a:rPr lang="fr-BE" sz="1100" dirty="0" err="1">
                          <a:effectLst/>
                        </a:rPr>
                        <a:t>Technische</a:t>
                      </a:r>
                      <a:r>
                        <a:rPr lang="fr-BE" sz="1100" dirty="0">
                          <a:effectLst/>
                        </a:rPr>
                        <a:t> </a:t>
                      </a:r>
                      <a:r>
                        <a:rPr lang="fr-BE" sz="1100" dirty="0" err="1">
                          <a:effectLst/>
                        </a:rPr>
                        <a:t>criteria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1</a:t>
                      </a:r>
                      <a:endParaRPr lang="en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Points / </a:t>
                      </a:r>
                      <a:r>
                        <a:rPr lang="fr-BE" sz="1100" dirty="0" err="1">
                          <a:effectLst/>
                        </a:rPr>
                        <a:t>Punten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Min. 60% au total / in het </a:t>
                      </a:r>
                      <a:r>
                        <a:rPr lang="fr-BE" sz="1100" dirty="0" err="1">
                          <a:effectLst/>
                        </a:rPr>
                        <a:t>totaal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65%</a:t>
                      </a:r>
                      <a:endParaRPr lang="en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3278728"/>
                  </a:ext>
                </a:extLst>
              </a:tr>
              <a:tr h="495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Critères de mise en œuvre / </a:t>
                      </a:r>
                      <a:r>
                        <a:rPr lang="fr-BE" sz="1100" dirty="0" err="1">
                          <a:effectLst/>
                        </a:rPr>
                        <a:t>Uitvoeringscriteria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1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Points / </a:t>
                      </a:r>
                      <a:r>
                        <a:rPr lang="fr-BE" sz="1100" dirty="0" err="1">
                          <a:effectLst/>
                        </a:rPr>
                        <a:t>Punten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Min. 60% au total / in het </a:t>
                      </a:r>
                      <a:r>
                        <a:rPr lang="fr-BE" sz="1100" dirty="0" err="1">
                          <a:effectLst/>
                        </a:rPr>
                        <a:t>totaal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35%</a:t>
                      </a:r>
                      <a:endParaRPr lang="en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9867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653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1D5531-C836-4B52-24EC-D0FCC9A57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97716"/>
            <a:ext cx="8424936" cy="583574"/>
          </a:xfrm>
        </p:spPr>
        <p:txBody>
          <a:bodyPr>
            <a:normAutofit fontScale="90000"/>
          </a:bodyPr>
          <a:lstStyle/>
          <a:p>
            <a:r>
              <a:rPr lang="fr-BE" sz="2200" dirty="0"/>
              <a:t>Appels à projets – objectif 4.3 -  principes de sélection/ </a:t>
            </a:r>
            <a:r>
              <a:rPr lang="fr-BE" sz="2200" dirty="0" err="1"/>
              <a:t>Selectie</a:t>
            </a:r>
            <a:br>
              <a:rPr lang="fr-BE" dirty="0"/>
            </a:b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8E9D1E-EDDC-44E4-34B9-25E2BA340F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8" y="771550"/>
            <a:ext cx="8460940" cy="3744416"/>
          </a:xfrm>
        </p:spPr>
        <p:txBody>
          <a:bodyPr>
            <a:normAutofit/>
          </a:bodyPr>
          <a:lstStyle/>
          <a:p>
            <a:pPr marL="6858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2200" dirty="0"/>
              <a:t>Respect des conditions d’accès </a:t>
            </a:r>
            <a:r>
              <a:rPr lang="fr-BE" sz="2400" dirty="0"/>
              <a:t>/ 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In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orde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zijn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 met de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toegangscriteria</a:t>
            </a:r>
            <a:endParaRPr lang="fr-BE" sz="2200" i="1" dirty="0">
              <a:solidFill>
                <a:schemeClr val="tx1"/>
              </a:solidFill>
              <a:latin typeface="Arial"/>
            </a:endParaRPr>
          </a:p>
          <a:p>
            <a:pPr marL="685800">
              <a:lnSpc>
                <a:spcPct val="120000"/>
              </a:lnSpc>
              <a:spcBef>
                <a:spcPts val="0"/>
              </a:spcBef>
            </a:pPr>
            <a:endParaRPr lang="fr-BE" sz="2200" i="1" dirty="0">
              <a:solidFill>
                <a:schemeClr val="tx1"/>
              </a:solidFill>
              <a:latin typeface="Arial"/>
            </a:endParaRPr>
          </a:p>
          <a:p>
            <a:pPr marL="6858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2200" dirty="0"/>
              <a:t>Min. 60% du total 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/ Minimum 60% van het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totaal</a:t>
            </a:r>
            <a:endParaRPr lang="fr-BE" sz="2200" i="1" dirty="0">
              <a:solidFill>
                <a:schemeClr val="tx1"/>
              </a:solidFill>
              <a:latin typeface="Arial"/>
            </a:endParaRPr>
          </a:p>
          <a:p>
            <a:pPr marL="685800">
              <a:lnSpc>
                <a:spcPct val="120000"/>
              </a:lnSpc>
              <a:spcBef>
                <a:spcPts val="0"/>
              </a:spcBef>
            </a:pPr>
            <a:endParaRPr lang="fr-BE" sz="2200" i="1" dirty="0">
              <a:solidFill>
                <a:schemeClr val="tx1"/>
              </a:solidFill>
              <a:latin typeface="Arial"/>
            </a:endParaRPr>
          </a:p>
          <a:p>
            <a:pPr marL="6858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dirty="0"/>
              <a:t>Min. 50% des points par critère pour les critères qui ont une valeur de 10 points ou plus </a:t>
            </a:r>
            <a:r>
              <a:rPr lang="fr-BE" i="1" dirty="0">
                <a:solidFill>
                  <a:schemeClr val="tx1"/>
                </a:solidFill>
                <a:latin typeface="Arial"/>
              </a:rPr>
              <a:t>/ Minimum 50% op </a:t>
            </a:r>
            <a:r>
              <a:rPr lang="fr-BE" i="1" dirty="0" err="1">
                <a:solidFill>
                  <a:schemeClr val="tx1"/>
                </a:solidFill>
                <a:latin typeface="Arial"/>
              </a:rPr>
              <a:t>criteria</a:t>
            </a:r>
            <a:r>
              <a:rPr lang="fr-BE" i="1" dirty="0">
                <a:solidFill>
                  <a:schemeClr val="tx1"/>
                </a:solidFill>
                <a:latin typeface="Arial"/>
              </a:rPr>
              <a:t> met </a:t>
            </a:r>
            <a:r>
              <a:rPr lang="fr-BE" i="1" dirty="0" err="1">
                <a:solidFill>
                  <a:schemeClr val="tx1"/>
                </a:solidFill>
                <a:latin typeface="Arial"/>
              </a:rPr>
              <a:t>een</a:t>
            </a:r>
            <a:r>
              <a:rPr lang="fr-BE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i="1" dirty="0" err="1">
                <a:solidFill>
                  <a:schemeClr val="tx1"/>
                </a:solidFill>
                <a:latin typeface="Arial"/>
              </a:rPr>
              <a:t>waarde</a:t>
            </a:r>
            <a:r>
              <a:rPr lang="fr-BE" i="1" dirty="0">
                <a:solidFill>
                  <a:schemeClr val="tx1"/>
                </a:solidFill>
                <a:latin typeface="Arial"/>
              </a:rPr>
              <a:t> van minimum 10 </a:t>
            </a:r>
            <a:r>
              <a:rPr lang="fr-BE" i="1" dirty="0" err="1">
                <a:solidFill>
                  <a:schemeClr val="tx1"/>
                </a:solidFill>
                <a:latin typeface="Arial"/>
              </a:rPr>
              <a:t>punten</a:t>
            </a:r>
            <a:endParaRPr lang="fr-BE" i="1" dirty="0">
              <a:solidFill>
                <a:schemeClr val="tx1"/>
              </a:solidFill>
              <a:latin typeface="Arial"/>
            </a:endParaRPr>
          </a:p>
          <a:p>
            <a:pPr marL="6858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BE" sz="4800" dirty="0">
              <a:solidFill>
                <a:srgbClr val="FF0000"/>
              </a:solidFill>
            </a:endParaRPr>
          </a:p>
          <a:p>
            <a:endParaRPr lang="fr-BE" sz="4800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61578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8E9D1E-EDDC-44E4-34B9-25E2BA340F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520" y="195486"/>
            <a:ext cx="8604956" cy="4464496"/>
          </a:xfrm>
        </p:spPr>
        <p:txBody>
          <a:bodyPr>
            <a:normAutofit fontScale="55000" lnSpcReduction="20000"/>
          </a:bodyPr>
          <a:lstStyle/>
          <a:p>
            <a:pPr marL="6858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3500" dirty="0"/>
              <a:t>Un classement des candidatures est établi sur base des critères techniques et de mise en œuvre </a:t>
            </a:r>
            <a:r>
              <a:rPr lang="fr-BE" sz="3500" dirty="0">
                <a:sym typeface="Wingdings" panose="05000000000000000000" pitchFamily="2" charset="2"/>
              </a:rPr>
              <a:t> proposition de sélection au Gouvernement./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Een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rangschikking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van de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voorstellen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gebeurd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op basis van de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technischie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criteria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en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uitvoeringscriteria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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voorstel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voor</a:t>
            </a:r>
            <a:r>
              <a:rPr lang="fr-BE" sz="35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de </a:t>
            </a:r>
            <a:r>
              <a:rPr lang="fr-BE" sz="35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Regering</a:t>
            </a:r>
            <a:endParaRPr lang="fr-BE" sz="3500" i="1" dirty="0">
              <a:solidFill>
                <a:schemeClr val="tx1"/>
              </a:solidFill>
              <a:latin typeface="Arial"/>
              <a:sym typeface="Wingdings" panose="05000000000000000000" pitchFamily="2" charset="2"/>
            </a:endParaRPr>
          </a:p>
          <a:p>
            <a:pPr marL="6858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BE" sz="3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6858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3500" dirty="0"/>
              <a:t>40% de l’enveloppe octroyés de façon prioritaire à des projets visant les publics</a:t>
            </a:r>
            <a:r>
              <a:rPr lang="fr-BE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 jeunes enfants et des jeunes en situation d’errance et/ou de rupture familiale » ou « personnes en situation de handicap (dont l’autisme) »  /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40% van het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bedrag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wordt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prioritair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toegekend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aan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projecten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die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als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doelgroep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 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jonge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kinderen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jongeren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 de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dool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en/of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gebroken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gezinnen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» of « 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personen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met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handicap (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waaronder</a:t>
            </a:r>
            <a:r>
              <a:rPr lang="fr-BE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autisme) » </a:t>
            </a:r>
            <a:r>
              <a:rPr lang="fr-BE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hebben</a:t>
            </a:r>
            <a:endParaRPr lang="fr-BE" sz="34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6858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BE" sz="3400" dirty="0">
              <a:solidFill>
                <a:srgbClr val="FF0000"/>
              </a:solidFill>
            </a:endParaRPr>
          </a:p>
          <a:p>
            <a:pPr marL="6858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3400" dirty="0">
                <a:solidFill>
                  <a:schemeClr val="bg1">
                    <a:lumMod val="50000"/>
                  </a:schemeClr>
                </a:solidFill>
              </a:rPr>
              <a:t>Sélection globale (plusieurs projets) dépendante des objectifs définis par le Programme </a:t>
            </a:r>
            <a:r>
              <a:rPr lang="fr-BE" sz="3400" dirty="0">
                <a:solidFill>
                  <a:schemeClr val="tx1"/>
                </a:solidFill>
                <a:sym typeface="Wingdings" panose="05000000000000000000" pitchFamily="2" charset="2"/>
              </a:rPr>
              <a:t>/ globale </a:t>
            </a:r>
            <a:r>
              <a:rPr lang="fr-BE" sz="3400" dirty="0" err="1">
                <a:solidFill>
                  <a:schemeClr val="tx1"/>
                </a:solidFill>
                <a:sym typeface="Wingdings" panose="05000000000000000000" pitchFamily="2" charset="2"/>
              </a:rPr>
              <a:t>selectie</a:t>
            </a:r>
            <a:r>
              <a:rPr lang="fr-BE" sz="34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fr-BE" sz="3400" dirty="0" err="1">
                <a:solidFill>
                  <a:schemeClr val="tx1"/>
                </a:solidFill>
                <a:sym typeface="Wingdings" panose="05000000000000000000" pitchFamily="2" charset="2"/>
              </a:rPr>
              <a:t>gelinkt</a:t>
            </a:r>
            <a:r>
              <a:rPr lang="fr-BE" sz="34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fr-BE" sz="3400" dirty="0" err="1">
                <a:solidFill>
                  <a:schemeClr val="tx1"/>
                </a:solidFill>
                <a:sym typeface="Wingdings" panose="05000000000000000000" pitchFamily="2" charset="2"/>
              </a:rPr>
              <a:t>aan</a:t>
            </a:r>
            <a:r>
              <a:rPr lang="fr-BE" sz="3400" dirty="0">
                <a:solidFill>
                  <a:schemeClr val="tx1"/>
                </a:solidFill>
                <a:sym typeface="Wingdings" panose="05000000000000000000" pitchFamily="2" charset="2"/>
              </a:rPr>
              <a:t> de </a:t>
            </a:r>
            <a:r>
              <a:rPr lang="fr-BE" sz="3400" dirty="0" err="1">
                <a:solidFill>
                  <a:schemeClr val="tx1"/>
                </a:solidFill>
                <a:sym typeface="Wingdings" panose="05000000000000000000" pitchFamily="2" charset="2"/>
              </a:rPr>
              <a:t>doelstellingen</a:t>
            </a:r>
            <a:r>
              <a:rPr lang="fr-BE" sz="3400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fr-BE" sz="3400" dirty="0" err="1">
                <a:solidFill>
                  <a:schemeClr val="tx1"/>
                </a:solidFill>
                <a:sym typeface="Wingdings" panose="05000000000000000000" pitchFamily="2" charset="2"/>
              </a:rPr>
              <a:t>gedefinieerd</a:t>
            </a:r>
            <a:r>
              <a:rPr lang="fr-BE" sz="3400" dirty="0">
                <a:solidFill>
                  <a:schemeClr val="tx1"/>
                </a:solidFill>
                <a:sym typeface="Wingdings" panose="05000000000000000000" pitchFamily="2" charset="2"/>
              </a:rPr>
              <a:t> in het programma</a:t>
            </a:r>
            <a:endParaRPr lang="fr-BE" sz="3400" dirty="0">
              <a:solidFill>
                <a:schemeClr val="tx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fr-BE" sz="4800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16188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C1E9DC-2E1B-3E33-D578-7BC59FB6B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OS 4.3 – Critères techniques / </a:t>
            </a:r>
            <a:r>
              <a:rPr lang="fr-BE" dirty="0">
                <a:solidFill>
                  <a:schemeClr val="tx1"/>
                </a:solidFill>
              </a:rPr>
              <a:t>SD 4.3 </a:t>
            </a:r>
            <a:r>
              <a:rPr lang="fr-BE" dirty="0" err="1">
                <a:solidFill>
                  <a:schemeClr val="tx1"/>
                </a:solidFill>
              </a:rPr>
              <a:t>Technische</a:t>
            </a:r>
            <a:r>
              <a:rPr lang="fr-BE" dirty="0">
                <a:solidFill>
                  <a:schemeClr val="tx1"/>
                </a:solidFill>
              </a:rPr>
              <a:t> </a:t>
            </a:r>
            <a:r>
              <a:rPr lang="fr-BE" dirty="0" err="1">
                <a:solidFill>
                  <a:schemeClr val="tx1"/>
                </a:solidFill>
              </a:rPr>
              <a:t>criteria</a:t>
            </a:r>
            <a:r>
              <a:rPr lang="fr-B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A18A7A-8E70-952A-0384-DC9EBE5E97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32" y="843558"/>
            <a:ext cx="8424936" cy="3240360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fr-BE" sz="1800" b="1" dirty="0">
                <a:effectLst/>
                <a:ea typeface="Calibri" panose="020F0502020204030204" pitchFamily="34" charset="0"/>
              </a:rPr>
              <a:t>Contribution (relative au budget) aux indicateurs de l’appel à projets </a:t>
            </a:r>
            <a:r>
              <a:rPr lang="fr-BE" sz="1600" b="1" dirty="0">
                <a:solidFill>
                  <a:srgbClr val="FF0000"/>
                </a:solidFill>
              </a:rPr>
              <a:t>(15 pts)</a:t>
            </a:r>
            <a:r>
              <a:rPr lang="fr-BE" sz="1500" b="1" dirty="0">
                <a:effectLst/>
                <a:ea typeface="Calibri" panose="020F0502020204030204" pitchFamily="34" charset="0"/>
              </a:rPr>
              <a:t> </a:t>
            </a:r>
          </a:p>
          <a:p>
            <a:pPr marL="342900" indent="-342900" algn="just">
              <a:lnSpc>
                <a:spcPct val="107000"/>
              </a:lnSpc>
              <a:buFont typeface="+mj-lt"/>
              <a:buAutoNum type="arabicPeriod"/>
            </a:pPr>
            <a:endParaRPr lang="fr-BE" sz="1500" dirty="0">
              <a:effectLst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fr-BE" sz="1800" b="1" dirty="0">
                <a:effectLst/>
                <a:ea typeface="Calibri" panose="020F0502020204030204" pitchFamily="34" charset="0"/>
              </a:rPr>
              <a:t>Projet global d’intégration du public visé</a:t>
            </a:r>
            <a:r>
              <a:rPr lang="fr-BE" sz="1500" b="1" dirty="0">
                <a:effectLst/>
                <a:ea typeface="Calibri" panose="020F0502020204030204" pitchFamily="34" charset="0"/>
              </a:rPr>
              <a:t> </a:t>
            </a:r>
            <a:r>
              <a:rPr lang="fr-BE" sz="1600" b="1" dirty="0">
                <a:solidFill>
                  <a:srgbClr val="FF0000"/>
                </a:solidFill>
              </a:rPr>
              <a:t>(15 pts) </a:t>
            </a:r>
            <a:endParaRPr lang="fr-BE" sz="1500" b="1" dirty="0">
              <a:effectLst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rabicPeriod"/>
            </a:pP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fr-BE" sz="1800" dirty="0">
                <a:effectLst/>
                <a:ea typeface="Calibri" panose="020F0502020204030204" pitchFamily="34" charset="0"/>
              </a:rPr>
              <a:t>Dimension d’innovation quant aux besoins de ces publics fragilisés </a:t>
            </a:r>
            <a:r>
              <a:rPr lang="fr-BE" sz="1600" dirty="0">
                <a:solidFill>
                  <a:srgbClr val="FF0000"/>
                </a:solidFill>
              </a:rPr>
              <a:t>(5 pts)</a:t>
            </a:r>
            <a:r>
              <a:rPr lang="fr-BE" sz="1500" dirty="0">
                <a:effectLst/>
                <a:ea typeface="Calibri" panose="020F0502020204030204" pitchFamily="34" charset="0"/>
              </a:rPr>
              <a:t> 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fr-BE" sz="1800" dirty="0">
                <a:effectLst/>
                <a:ea typeface="Calibri" panose="020F0502020204030204" pitchFamily="34" charset="0"/>
              </a:rPr>
              <a:t>Participation des personnes concernées au projet</a:t>
            </a:r>
            <a:r>
              <a:rPr lang="fr-BE" sz="1500" dirty="0">
                <a:effectLst/>
                <a:ea typeface="Calibri" panose="020F0502020204030204" pitchFamily="34" charset="0"/>
              </a:rPr>
              <a:t> </a:t>
            </a:r>
            <a:r>
              <a:rPr lang="fr-BE" sz="1400" dirty="0">
                <a:solidFill>
                  <a:srgbClr val="FF0000"/>
                </a:solidFill>
              </a:rPr>
              <a:t>(5 pts)</a:t>
            </a:r>
            <a:r>
              <a:rPr lang="fr-BE" sz="1400" dirty="0">
                <a:ea typeface="Calibri" panose="020F0502020204030204" pitchFamily="34" charset="0"/>
              </a:rPr>
              <a:t> </a:t>
            </a:r>
            <a:endParaRPr lang="fr-BE" sz="1500" dirty="0">
              <a:effectLst/>
              <a:ea typeface="Calibri" panose="020F0502020204030204" pitchFamily="34" charset="0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73453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A18A7A-8E70-952A-0384-DC9EBE5E97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32" y="843558"/>
            <a:ext cx="8424936" cy="324036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r>
              <a:rPr lang="fr-BE" sz="1800" b="1" dirty="0">
                <a:effectLst/>
                <a:ea typeface="Calibri" panose="020F0502020204030204" pitchFamily="34" charset="0"/>
              </a:rPr>
              <a:t>Prise en compte de la durabilité environnementale et la modularité de l’investissement</a:t>
            </a:r>
            <a:r>
              <a:rPr lang="fr-BE" sz="1500" b="1" dirty="0">
                <a:effectLst/>
                <a:ea typeface="Calibri" panose="020F0502020204030204" pitchFamily="34" charset="0"/>
              </a:rPr>
              <a:t> </a:t>
            </a:r>
            <a:r>
              <a:rPr lang="fr-BE" sz="1400" b="1" dirty="0">
                <a:solidFill>
                  <a:srgbClr val="FF0000"/>
                </a:solidFill>
              </a:rPr>
              <a:t>(10 pts)</a:t>
            </a:r>
            <a:r>
              <a:rPr lang="fr-BE" sz="1400" b="1" dirty="0">
                <a:ea typeface="Calibri" panose="020F0502020204030204" pitchFamily="34" charset="0"/>
              </a:rPr>
              <a:t> </a:t>
            </a:r>
            <a:endParaRPr lang="fr-BE" sz="1500" b="1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endParaRPr lang="fr-BE" sz="1500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r>
              <a:rPr lang="fr-BE" sz="1800" dirty="0">
                <a:effectLst/>
                <a:ea typeface="Calibri" panose="020F0502020204030204" pitchFamily="34" charset="0"/>
              </a:rPr>
              <a:t>Cohérence et complémentarité du projet au regard, en Région de Bruxelles-Capitale, de son public-cible, de la couverture actuelle en hébergement </a:t>
            </a:r>
            <a:r>
              <a:rPr lang="fr-BE" sz="1800" dirty="0">
                <a:solidFill>
                  <a:srgbClr val="FF0000"/>
                </a:solidFill>
              </a:rPr>
              <a:t>(5 pts)</a:t>
            </a:r>
            <a:r>
              <a:rPr lang="fr-BE" sz="1800" dirty="0">
                <a:ea typeface="Calibri" panose="020F0502020204030204" pitchFamily="34" charset="0"/>
              </a:rPr>
              <a:t> 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r>
              <a:rPr lang="fr-BE" sz="1800" b="1" dirty="0">
                <a:effectLst/>
                <a:ea typeface="Calibri" panose="020F0502020204030204" pitchFamily="34" charset="0"/>
              </a:rPr>
              <a:t>Le  planning  est réaliste et garantit la réalisation des dépenses pour fin 2029 </a:t>
            </a:r>
            <a:r>
              <a:rPr lang="fr-BE" sz="1800" b="1" dirty="0">
                <a:solidFill>
                  <a:srgbClr val="FF0000"/>
                </a:solidFill>
              </a:rPr>
              <a:t>(10 pts)</a:t>
            </a:r>
            <a:r>
              <a:rPr lang="fr-BE" sz="1800" b="1" dirty="0">
                <a:ea typeface="Calibri" panose="020F0502020204030204" pitchFamily="34" charset="0"/>
              </a:rPr>
              <a:t> </a:t>
            </a:r>
            <a:endParaRPr lang="fr-BE" sz="1500" b="1" dirty="0">
              <a:effectLst/>
              <a:ea typeface="Calibri" panose="020F0502020204030204" pitchFamily="34" charset="0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9718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B179F-DBB1-A997-D937-C9F81CB52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n-NO" sz="2000" dirty="0"/>
              <a:t>AGENDA</a:t>
            </a:r>
            <a:endParaRPr lang="fr-BE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1D89FF-2C8B-020D-FA43-6E15B0C8A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8" y="789552"/>
            <a:ext cx="8424936" cy="3438382"/>
          </a:xfrm>
        </p:spPr>
        <p:txBody>
          <a:bodyPr>
            <a:normAutofit fontScale="40000" lnSpcReduction="20000"/>
          </a:bodyPr>
          <a:lstStyle/>
          <a:p>
            <a:pPr marL="1028700" indent="-1028700">
              <a:buFont typeface="+mj-lt"/>
              <a:buAutoNum type="romanUcPeriod"/>
            </a:pPr>
            <a:r>
              <a:rPr lang="fr-FR" sz="4800" b="1" dirty="0"/>
              <a:t>Présentation de l’appel à projets « FEDER 2021-2027 – OS 4.3» </a:t>
            </a:r>
            <a:r>
              <a:rPr lang="fr-BE" sz="4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Voorstelling</a:t>
            </a:r>
            <a:r>
              <a:rPr lang="fr-BE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de </a:t>
            </a:r>
            <a:r>
              <a:rPr lang="fr-BE" sz="4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oproepen</a:t>
            </a:r>
            <a:r>
              <a:rPr lang="fr-BE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« EFRO 2021-2027 – SD 4.3</a:t>
            </a:r>
          </a:p>
          <a:p>
            <a:pPr marL="1028700" indent="-1028700">
              <a:buFont typeface="+mj-lt"/>
              <a:buAutoNum type="romanUcPeriod"/>
            </a:pPr>
            <a:r>
              <a:rPr lang="fr-BE" sz="4800" b="1" dirty="0"/>
              <a:t>Préparation du dossier de candidature  </a:t>
            </a:r>
            <a:r>
              <a:rPr lang="fr-BE" sz="4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Voorbereiding</a:t>
            </a:r>
            <a:r>
              <a:rPr lang="fr-BE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4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kandidatuurdossier</a:t>
            </a:r>
            <a:endParaRPr lang="fr-BE" sz="48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028700" indent="-1028700">
              <a:buFont typeface="+mj-lt"/>
              <a:buAutoNum type="romanUcPeriod"/>
            </a:pPr>
            <a:r>
              <a:rPr lang="fr-BE" sz="4800" b="1" dirty="0"/>
              <a:t>Introduction d'une candidature dans le système électronique </a:t>
            </a:r>
            <a:r>
              <a:rPr lang="fr-BE" sz="4800" b="1" dirty="0" err="1"/>
              <a:t>salesforce</a:t>
            </a:r>
            <a:r>
              <a:rPr lang="fr-BE" sz="4800" b="1" dirty="0"/>
              <a:t>  / </a:t>
            </a:r>
            <a:r>
              <a:rPr lang="fr-BE" sz="4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Indiening</a:t>
            </a:r>
            <a:r>
              <a:rPr lang="fr-BE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4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projectvoorstel</a:t>
            </a:r>
            <a:r>
              <a:rPr lang="fr-BE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in het </a:t>
            </a:r>
            <a:r>
              <a:rPr lang="fr-BE" sz="4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elektronisch</a:t>
            </a:r>
            <a:r>
              <a:rPr lang="fr-BE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BE" sz="4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systeem</a:t>
            </a:r>
            <a:r>
              <a:rPr lang="fr-BE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Salesforce</a:t>
            </a:r>
          </a:p>
          <a:p>
            <a:pPr marL="1028700" indent="-1028700">
              <a:buFont typeface="+mj-lt"/>
              <a:buAutoNum type="romanUcPeriod"/>
            </a:pPr>
            <a:r>
              <a:rPr lang="fr-BE" sz="4800" b="1" dirty="0"/>
              <a:t>Etapes après sélection/ </a:t>
            </a:r>
            <a:r>
              <a:rPr lang="nl-NL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Stappen na de selectie</a:t>
            </a:r>
          </a:p>
          <a:p>
            <a:pPr marL="1028700" indent="-1028700">
              <a:buFont typeface="+mj-lt"/>
              <a:buAutoNum type="romanUcPeriod"/>
            </a:pPr>
            <a:r>
              <a:rPr lang="fr-BE" sz="4800" b="1" dirty="0"/>
              <a:t>Divers/ </a:t>
            </a:r>
            <a:r>
              <a:rPr lang="nl-NL" sz="4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Varia</a:t>
            </a:r>
          </a:p>
          <a:p>
            <a:pPr algn="ctr"/>
            <a:endParaRPr lang="fr-BE" b="1" dirty="0"/>
          </a:p>
          <a:p>
            <a:endParaRPr lang="fr-BE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E9DCD09-3E36-A797-FB76-CC3F9C78E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376641"/>
            <a:ext cx="432243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822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C1E9DC-2E1B-3E33-D578-7BC59FB6B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OS 4.3 – Critères techniques / </a:t>
            </a:r>
            <a:r>
              <a:rPr lang="fr-BE" dirty="0">
                <a:solidFill>
                  <a:schemeClr val="tx1"/>
                </a:solidFill>
              </a:rPr>
              <a:t>SD 4.3 </a:t>
            </a:r>
            <a:r>
              <a:rPr lang="fr-BE" dirty="0" err="1">
                <a:solidFill>
                  <a:schemeClr val="tx1"/>
                </a:solidFill>
              </a:rPr>
              <a:t>Technische</a:t>
            </a:r>
            <a:r>
              <a:rPr lang="fr-BE" dirty="0">
                <a:solidFill>
                  <a:schemeClr val="tx1"/>
                </a:solidFill>
              </a:rPr>
              <a:t> </a:t>
            </a:r>
            <a:r>
              <a:rPr lang="fr-BE" dirty="0" err="1">
                <a:solidFill>
                  <a:schemeClr val="tx1"/>
                </a:solidFill>
              </a:rPr>
              <a:t>criteria</a:t>
            </a:r>
            <a:r>
              <a:rPr lang="fr-B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A18A7A-8E70-952A-0384-DC9EBE5E97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32" y="789552"/>
            <a:ext cx="8424936" cy="3294366"/>
          </a:xfrm>
        </p:spPr>
        <p:txBody>
          <a:bodyPr>
            <a:normAutofit fontScale="92500"/>
          </a:bodyPr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nl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Bijdrage (met betrekking tot het budget) aan de indicatoren van de projectoproep</a:t>
            </a:r>
            <a:r>
              <a:rPr lang="fr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nl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Globaal project voor de integratie van het beoogde publiek</a:t>
            </a:r>
            <a:endParaRPr lang="fr-BE" sz="17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nl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Vernieuwingsdimensie met betrekking tot de behoeften van deze kansarme doelgroepen</a:t>
            </a:r>
            <a:endParaRPr lang="fr-BE" sz="17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nl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Deelname van de betrokken personen aan het project</a:t>
            </a:r>
            <a:endParaRPr lang="fr-BE" sz="17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nl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In aanmerking nemen van de  milieuduurzaamheid en </a:t>
            </a:r>
            <a:r>
              <a:rPr lang="nl-BE" sz="17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modulariteit</a:t>
            </a:r>
            <a:r>
              <a:rPr lang="nl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van de investering</a:t>
            </a:r>
            <a:endParaRPr lang="fr-BE" sz="17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nl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Samenhang en complementariteit van het project in het licht van, in het Brussels Hoofdstedelijk Gewest, zijn doelgroep, de huidige dekking qua opvang en aanbod aan sociale bijstand</a:t>
            </a:r>
            <a:endParaRPr lang="fr-BE" sz="17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nl-BE" sz="17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 planning is realistisch en garandeert de verrichting van de uitgaven tegen eind 2029</a:t>
            </a:r>
            <a:endParaRPr lang="fr-BE" sz="17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37719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29AEBB-9F3B-80B9-E268-29C1E07D7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Critères de mise en œuvre / </a:t>
            </a:r>
            <a:r>
              <a:rPr lang="fr-BE" dirty="0" err="1">
                <a:solidFill>
                  <a:schemeClr val="tx1"/>
                </a:solidFill>
              </a:rPr>
              <a:t>Uitvoeringscriteria</a:t>
            </a:r>
            <a:endParaRPr lang="en-BE" dirty="0">
              <a:solidFill>
                <a:schemeClr val="tx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786C88-01ED-A614-2149-C868A1F06C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fr-BE" b="1" dirty="0"/>
              <a:t>Planning et budget (10 pts)/ </a:t>
            </a:r>
            <a:r>
              <a:rPr lang="fr-BE" b="1" dirty="0">
                <a:solidFill>
                  <a:schemeClr val="tx1"/>
                </a:solidFill>
              </a:rPr>
              <a:t>Planning en budget (10p)</a:t>
            </a:r>
            <a:endParaRPr lang="fr-BE" b="1" dirty="0"/>
          </a:p>
          <a:p>
            <a:pPr marL="457200" indent="-457200">
              <a:buAutoNum type="arabicParenR"/>
            </a:pPr>
            <a:r>
              <a:rPr lang="fr-BE" b="1" dirty="0"/>
              <a:t>Structure de gestion, gouvernance, compétence et dynamique partenariale</a:t>
            </a:r>
            <a:r>
              <a:rPr lang="fr-BE" b="1" dirty="0">
                <a:solidFill>
                  <a:srgbClr val="FF0000"/>
                </a:solidFill>
              </a:rPr>
              <a:t> </a:t>
            </a:r>
            <a:r>
              <a:rPr lang="fr-BE" b="1" dirty="0"/>
              <a:t>(12 pts)/ </a:t>
            </a:r>
            <a:r>
              <a:rPr lang="fr-BE" b="1" dirty="0" err="1">
                <a:solidFill>
                  <a:schemeClr val="tx1"/>
                </a:solidFill>
              </a:rPr>
              <a:t>Beheers</a:t>
            </a:r>
            <a:r>
              <a:rPr lang="fr-BE" b="1" dirty="0">
                <a:solidFill>
                  <a:schemeClr val="tx1"/>
                </a:solidFill>
              </a:rPr>
              <a:t>-, </a:t>
            </a:r>
            <a:r>
              <a:rPr lang="fr-BE" b="1" dirty="0" err="1">
                <a:solidFill>
                  <a:schemeClr val="tx1"/>
                </a:solidFill>
              </a:rPr>
              <a:t>bestuurs</a:t>
            </a:r>
            <a:r>
              <a:rPr lang="fr-BE" b="1" dirty="0">
                <a:solidFill>
                  <a:schemeClr val="tx1"/>
                </a:solidFill>
              </a:rPr>
              <a:t>- en </a:t>
            </a:r>
            <a:r>
              <a:rPr lang="fr-BE" b="1" dirty="0" err="1">
                <a:solidFill>
                  <a:schemeClr val="tx1"/>
                </a:solidFill>
              </a:rPr>
              <a:t>bevoegdheidsstructuur</a:t>
            </a:r>
            <a:r>
              <a:rPr lang="fr-BE" b="1" dirty="0">
                <a:solidFill>
                  <a:schemeClr val="tx1"/>
                </a:solidFill>
              </a:rPr>
              <a:t> en </a:t>
            </a:r>
            <a:r>
              <a:rPr lang="fr-BE" b="1" dirty="0" err="1">
                <a:solidFill>
                  <a:schemeClr val="tx1"/>
                </a:solidFill>
              </a:rPr>
              <a:t>partnerdynamiek</a:t>
            </a:r>
            <a:r>
              <a:rPr lang="fr-BE" b="1" dirty="0">
                <a:solidFill>
                  <a:schemeClr val="tx1"/>
                </a:solidFill>
              </a:rPr>
              <a:t> (12p)</a:t>
            </a:r>
            <a:endParaRPr lang="fr-BE" b="1" dirty="0"/>
          </a:p>
          <a:p>
            <a:pPr marL="457200" indent="-457200">
              <a:buAutoNum type="arabicParenR"/>
            </a:pPr>
            <a:r>
              <a:rPr lang="fr-BE" dirty="0"/>
              <a:t>Principe DNSH </a:t>
            </a:r>
            <a:r>
              <a:rPr lang="fr-BE" b="1" dirty="0"/>
              <a:t>(5 pts) </a:t>
            </a:r>
            <a:r>
              <a:rPr lang="fr-BE" dirty="0"/>
              <a:t>/ </a:t>
            </a:r>
            <a:r>
              <a:rPr lang="fr-BE" dirty="0" err="1">
                <a:solidFill>
                  <a:schemeClr val="tx1"/>
                </a:solidFill>
              </a:rPr>
              <a:t>Beginsel</a:t>
            </a:r>
            <a:r>
              <a:rPr lang="fr-BE" dirty="0">
                <a:solidFill>
                  <a:schemeClr val="tx1"/>
                </a:solidFill>
              </a:rPr>
              <a:t> DNSH (5p)</a:t>
            </a:r>
            <a:endParaRPr lang="fr-BE" dirty="0"/>
          </a:p>
          <a:p>
            <a:pPr marL="457200" indent="-457200">
              <a:buAutoNum type="arabicParenR"/>
            </a:pPr>
            <a:r>
              <a:rPr lang="fr-BE" dirty="0"/>
              <a:t>Egalité des chances, inclusions et non-discrimination </a:t>
            </a:r>
            <a:r>
              <a:rPr lang="fr-BE" b="1" dirty="0"/>
              <a:t>(3 pts) </a:t>
            </a:r>
            <a:r>
              <a:rPr lang="fr-BE" dirty="0"/>
              <a:t>/ </a:t>
            </a:r>
            <a:r>
              <a:rPr lang="nl-NL" dirty="0">
                <a:solidFill>
                  <a:schemeClr val="tx1"/>
                </a:solidFill>
              </a:rPr>
              <a:t>Gelijke kansen, inclusie en non-discriminatie (3p)</a:t>
            </a:r>
            <a:endParaRPr lang="fr-BE" dirty="0">
              <a:solidFill>
                <a:schemeClr val="tx1"/>
              </a:solidFill>
            </a:endParaRPr>
          </a:p>
          <a:p>
            <a:pPr marL="457200" indent="-457200">
              <a:buAutoNum type="arabicParenR"/>
            </a:pPr>
            <a:r>
              <a:rPr lang="fr-BE" b="1" dirty="0"/>
              <a:t>Indicateurs (5 pts) </a:t>
            </a:r>
            <a:r>
              <a:rPr lang="fr-BE" dirty="0"/>
              <a:t>/ </a:t>
            </a:r>
            <a:r>
              <a:rPr lang="fr-BE" dirty="0" err="1">
                <a:solidFill>
                  <a:schemeClr val="tx1"/>
                </a:solidFill>
              </a:rPr>
              <a:t>Indicatoren</a:t>
            </a:r>
            <a:r>
              <a:rPr lang="fr-BE" dirty="0">
                <a:solidFill>
                  <a:schemeClr val="tx1"/>
                </a:solidFill>
              </a:rPr>
              <a:t> (5p)</a:t>
            </a:r>
          </a:p>
        </p:txBody>
      </p:sp>
    </p:spTree>
    <p:extLst>
      <p:ext uri="{BB962C8B-B14F-4D97-AF65-F5344CB8AC3E}">
        <p14:creationId xmlns:p14="http://schemas.microsoft.com/office/powerpoint/2010/main" val="287351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05978"/>
            <a:ext cx="8424936" cy="997620"/>
          </a:xfrm>
        </p:spPr>
        <p:txBody>
          <a:bodyPr>
            <a:normAutofit fontScale="90000"/>
          </a:bodyPr>
          <a:lstStyle/>
          <a:p>
            <a:r>
              <a:rPr lang="fr-BE" sz="2400" b="1" dirty="0"/>
              <a:t>III. Préparation du dossier de candidature  </a:t>
            </a:r>
            <a:br>
              <a:rPr lang="fr-BE" sz="2400" b="1" dirty="0"/>
            </a:b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Voorbereiding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kandidatuurdossier</a:t>
            </a:r>
            <a:b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23528" y="987574"/>
            <a:ext cx="8460940" cy="3528392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fr-BE" b="1" dirty="0"/>
              <a:t>Critères techniques </a:t>
            </a:r>
            <a:r>
              <a:rPr lang="fr-BE" sz="1400" b="1" dirty="0"/>
              <a:t>– </a:t>
            </a:r>
            <a:r>
              <a:rPr lang="fr-BE" b="1" i="1" dirty="0" err="1">
                <a:solidFill>
                  <a:schemeClr val="tx1"/>
                </a:solidFill>
                <a:latin typeface="Arial"/>
              </a:rPr>
              <a:t>Technische</a:t>
            </a:r>
            <a:r>
              <a:rPr lang="fr-BE" b="1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b="1" i="1" dirty="0" err="1">
                <a:solidFill>
                  <a:schemeClr val="tx1"/>
                </a:solidFill>
                <a:latin typeface="Arial"/>
              </a:rPr>
              <a:t>Criteria</a:t>
            </a:r>
            <a:endParaRPr lang="fr-BE" b="1" i="1" dirty="0">
              <a:solidFill>
                <a:schemeClr val="tx1"/>
              </a:solidFill>
              <a:latin typeface="Arial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sz="1800" dirty="0"/>
              <a:t>Décrire le projet – 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Het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project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bechrijven</a:t>
            </a:r>
            <a:endParaRPr lang="fr-BE" sz="1800" i="1" dirty="0">
              <a:solidFill>
                <a:schemeClr val="tx1"/>
              </a:solidFill>
              <a:latin typeface="Arial"/>
            </a:endParaRPr>
          </a:p>
          <a:p>
            <a:pPr algn="just"/>
            <a:r>
              <a:rPr lang="fr-BE" sz="1400" dirty="0">
                <a:sym typeface="Wingdings" panose="05000000000000000000" pitchFamily="2" charset="2"/>
              </a:rPr>
              <a:t> L’investissement doit répondre à toutes les activités décrites dans l’appel</a:t>
            </a:r>
          </a:p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fr-BE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De </a:t>
            </a:r>
            <a:r>
              <a:rPr lang="fr-BE" sz="14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investering</a:t>
            </a:r>
            <a:r>
              <a:rPr lang="fr-BE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moet</a:t>
            </a:r>
            <a:r>
              <a:rPr lang="fr-BE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beantwooorden</a:t>
            </a:r>
            <a:r>
              <a:rPr lang="fr-BE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aan</a:t>
            </a:r>
            <a:r>
              <a:rPr lang="fr-BE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alle</a:t>
            </a:r>
            <a:r>
              <a:rPr lang="fr-BE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beschreven</a:t>
            </a:r>
            <a:r>
              <a:rPr lang="fr-BE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14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activiteiten</a:t>
            </a:r>
            <a:r>
              <a:rPr lang="fr-BE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in de </a:t>
            </a:r>
            <a:r>
              <a:rPr lang="fr-BE" sz="14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oproep</a:t>
            </a:r>
            <a:endParaRPr lang="fr-BE" sz="1400" i="1" dirty="0">
              <a:solidFill>
                <a:schemeClr val="tx1"/>
              </a:solidFill>
              <a:latin typeface="Arial"/>
              <a:sym typeface="Wingdings" panose="05000000000000000000" pitchFamily="2" charset="2"/>
            </a:endParaRPr>
          </a:p>
          <a:p>
            <a:pPr algn="just"/>
            <a:endParaRPr lang="fr-BE" sz="1400" i="1" dirty="0">
              <a:solidFill>
                <a:schemeClr val="tx1"/>
              </a:solidFill>
              <a:latin typeface="Arial"/>
              <a:sym typeface="Wingdings" panose="05000000000000000000" pitchFamily="2" charset="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sz="1800" dirty="0">
                <a:sym typeface="Wingdings" panose="05000000000000000000" pitchFamily="2" charset="2"/>
              </a:rPr>
              <a:t>La contribution aux indicateurs – </a:t>
            </a:r>
            <a:r>
              <a:rPr lang="fr-BE" sz="18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Bijdrage</a:t>
            </a:r>
            <a:r>
              <a:rPr lang="fr-BE" sz="18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fr-BE" sz="18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aan</a:t>
            </a:r>
            <a:r>
              <a:rPr lang="fr-BE" sz="18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 de </a:t>
            </a:r>
            <a:r>
              <a:rPr lang="fr-BE" sz="1800" i="1" dirty="0" err="1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indicatoren</a:t>
            </a:r>
            <a:endParaRPr lang="fr-BE" i="1" dirty="0">
              <a:solidFill>
                <a:schemeClr val="tx1"/>
              </a:solidFill>
              <a:latin typeface="Arial"/>
              <a:sym typeface="Wingdings" panose="05000000000000000000" pitchFamily="2" charset="2"/>
            </a:endParaRPr>
          </a:p>
          <a:p>
            <a:pPr marL="342900" indent="-342900" algn="just">
              <a:buFont typeface="Wingdings" panose="05000000000000000000" pitchFamily="2" charset="2"/>
              <a:buChar char="à"/>
            </a:pPr>
            <a:r>
              <a:rPr lang="fr-FR" sz="1400" dirty="0">
                <a:sym typeface="Wingdings" panose="05000000000000000000" pitchFamily="2" charset="2"/>
              </a:rPr>
              <a:t>Quel est le rapport du nombre de places crées à la demande de subvention FEDER+RBC ? </a:t>
            </a:r>
          </a:p>
          <a:p>
            <a:pPr marL="342900" indent="-342900" algn="just">
              <a:buFont typeface="Wingdings" panose="05000000000000000000" pitchFamily="2" charset="2"/>
              <a:buChar char="à"/>
            </a:pPr>
            <a:r>
              <a:rPr lang="nl-NL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Hoe verhoudt het aantal gecreëerde plaatsen (ten voordele van een van de beoogde categorieën) zich tot de totale aanvraag voor een EFRO+BHG-subsidie?</a:t>
            </a:r>
            <a:endParaRPr lang="fr-BE" sz="1400" i="1" dirty="0">
              <a:solidFill>
                <a:schemeClr val="tx1"/>
              </a:solidFill>
              <a:latin typeface="Arial"/>
              <a:sym typeface="Wingdings" panose="05000000000000000000" pitchFamily="2" charset="2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5642737-961F-EE7E-60A7-19278D920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376641"/>
            <a:ext cx="432243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06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05978"/>
            <a:ext cx="8424936" cy="997620"/>
          </a:xfrm>
        </p:spPr>
        <p:txBody>
          <a:bodyPr>
            <a:normAutofit fontScale="90000"/>
          </a:bodyPr>
          <a:lstStyle/>
          <a:p>
            <a:r>
              <a:rPr lang="fr-BE" sz="2400" b="1" dirty="0"/>
              <a:t>III. Préparation du dossier de candidature  </a:t>
            </a:r>
            <a:br>
              <a:rPr lang="fr-BE" sz="2400" b="1" dirty="0"/>
            </a:b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Voorbereiding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kandidatuurdossier</a:t>
            </a:r>
            <a:b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23528" y="987574"/>
            <a:ext cx="8460940" cy="3528392"/>
          </a:xfrm>
        </p:spPr>
        <p:txBody>
          <a:bodyPr>
            <a:normAutofit fontScale="70000" lnSpcReduction="2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sz="2200" dirty="0"/>
              <a:t>Le projet global d’intégration du public visé –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Globaal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project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voor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 de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integratie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 van het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beoogde</a:t>
            </a:r>
            <a:r>
              <a:rPr lang="fr-BE" sz="22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2200" i="1" dirty="0" err="1">
                <a:solidFill>
                  <a:schemeClr val="tx1"/>
                </a:solidFill>
                <a:latin typeface="Arial"/>
              </a:rPr>
              <a:t>publiek</a:t>
            </a:r>
            <a:endParaRPr lang="fr-BE" sz="2200" i="1" dirty="0">
              <a:solidFill>
                <a:schemeClr val="tx1"/>
              </a:solidFill>
              <a:latin typeface="Arial"/>
            </a:endParaRPr>
          </a:p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fr-BE" sz="1500" dirty="0">
                <a:sym typeface="Wingdings" panose="05000000000000000000" pitchFamily="2" charset="2"/>
              </a:rPr>
              <a:t>Comment sont mis en œuvre les principes de déségrégation et de non-discrimination ? Comment sont </a:t>
            </a:r>
            <a:r>
              <a:rPr lang="fr-FR" sz="1500" dirty="0">
                <a:sym typeface="Wingdings" panose="05000000000000000000" pitchFamily="2" charset="2"/>
              </a:rPr>
              <a:t>pris en compte le soutien à l’inclusivité en matière d’emploi, de santé, d’aide sociale ou encore de soins de longue durée ?</a:t>
            </a:r>
            <a:endParaRPr lang="fr-BE" sz="1500" dirty="0"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nl-NL" sz="1500" i="1" dirty="0">
                <a:solidFill>
                  <a:schemeClr val="tx1"/>
                </a:solidFill>
                <a:sym typeface="Wingdings" panose="05000000000000000000" pitchFamily="2" charset="2"/>
              </a:rPr>
              <a:t>Hoe worden de beginselen van desegregatie en non-discriminatie toegepast? Hoe wordt rekening gehouden met steun voor </a:t>
            </a:r>
            <a:r>
              <a:rPr lang="nl-NL" sz="15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inclusiviteit</a:t>
            </a:r>
            <a:r>
              <a:rPr lang="nl-NL" sz="1500" i="1" dirty="0">
                <a:solidFill>
                  <a:schemeClr val="tx1"/>
                </a:solidFill>
                <a:sym typeface="Wingdings" panose="05000000000000000000" pitchFamily="2" charset="2"/>
              </a:rPr>
              <a:t> op het gebied van werkgelegenheid, gezondheidszorg, sociale zorg of langdurige zorg? </a:t>
            </a:r>
            <a:endParaRPr lang="fr-BE" sz="1500" i="1" dirty="0">
              <a:solidFill>
                <a:schemeClr val="tx1"/>
              </a:solidFill>
              <a:latin typeface="Arial"/>
              <a:sym typeface="Wingdings" panose="05000000000000000000" pitchFamily="2" charset="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sz="2200" dirty="0">
                <a:sym typeface="Wingdings" panose="05000000000000000000" pitchFamily="2" charset="2"/>
              </a:rPr>
              <a:t>Innovation par rapport aux besoins des publics fragilisés – </a:t>
            </a:r>
            <a:r>
              <a:rPr lang="nl-NL" sz="22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Vernieuwingsdimensie met betrekking tot de behoeften van deze kansarme doelgroepen </a:t>
            </a:r>
          </a:p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fr-BE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projet propose-t-il des méthodes innovantes en matière </a:t>
            </a:r>
            <a:r>
              <a:rPr lang="fr-FR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logement par rapport au groupe cible : synergies, espaces partagés,… ?</a:t>
            </a:r>
            <a:endParaRPr lang="fr-B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nl-NL" sz="1500" i="1" dirty="0">
                <a:solidFill>
                  <a:schemeClr val="tx1"/>
                </a:solidFill>
              </a:rPr>
              <a:t>Stelt het project innovatieve huisvestingsmethoden voor met betrekking tot de doelgroep: </a:t>
            </a:r>
            <a:r>
              <a:rPr lang="nl-NL" sz="1500" i="1" dirty="0" err="1">
                <a:solidFill>
                  <a:schemeClr val="tx1"/>
                </a:solidFill>
              </a:rPr>
              <a:t>synergieën</a:t>
            </a:r>
            <a:r>
              <a:rPr lang="nl-NL" sz="1500" i="1" dirty="0">
                <a:solidFill>
                  <a:schemeClr val="tx1"/>
                </a:solidFill>
              </a:rPr>
              <a:t>, gedeelde ruimten,... ?</a:t>
            </a:r>
            <a:endParaRPr lang="en-BE" sz="1500" i="1" dirty="0">
              <a:solidFill>
                <a:schemeClr val="tx1"/>
              </a:solidFill>
            </a:endParaRPr>
          </a:p>
          <a:p>
            <a:pPr algn="just"/>
            <a:endParaRPr lang="fr-BE" i="1" dirty="0">
              <a:solidFill>
                <a:schemeClr val="tx1"/>
              </a:solidFill>
              <a:highlight>
                <a:srgbClr val="FFFF00"/>
              </a:highlight>
              <a:latin typeface="Arial"/>
              <a:sym typeface="Wingdings" panose="05000000000000000000" pitchFamily="2" charset="2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5642737-961F-EE7E-60A7-19278D920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376641"/>
            <a:ext cx="432243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3675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81507C-974A-6220-5158-B5CA1695A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2400" b="1" dirty="0"/>
              <a:t>III. Préparation du dossier de candidature  </a:t>
            </a:r>
            <a:br>
              <a:rPr lang="fr-BE" sz="2400" b="1" dirty="0"/>
            </a:b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Voorbereiding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kandidatuurdossier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9F99E6-3625-052B-F0E2-EC7FFD20DA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1800" dirty="0"/>
              <a:t>Participation des personnes concernées au projet - </a:t>
            </a:r>
            <a:r>
              <a:rPr lang="nl-NL" sz="1800" i="1" dirty="0">
                <a:solidFill>
                  <a:schemeClr val="tx1"/>
                </a:solidFill>
              </a:rPr>
              <a:t>Deelname van de betrokken personen aan het project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nl-NL" sz="1400" dirty="0" err="1"/>
              <a:t>Comment</a:t>
            </a:r>
            <a:r>
              <a:rPr lang="nl-NL" sz="1400" dirty="0"/>
              <a:t> les </a:t>
            </a:r>
            <a:r>
              <a:rPr lang="nl-NL" sz="1400" dirty="0" err="1"/>
              <a:t>personnes</a:t>
            </a:r>
            <a:r>
              <a:rPr lang="nl-NL" sz="1400" dirty="0"/>
              <a:t> </a:t>
            </a:r>
            <a:r>
              <a:rPr lang="nl-NL" sz="1400" dirty="0" err="1"/>
              <a:t>concernées</a:t>
            </a:r>
            <a:r>
              <a:rPr lang="nl-NL" sz="1400" dirty="0"/>
              <a:t> </a:t>
            </a:r>
            <a:r>
              <a:rPr lang="nl-NL" sz="1400" dirty="0" err="1"/>
              <a:t>sont-elles</a:t>
            </a:r>
            <a:r>
              <a:rPr lang="nl-NL" sz="1400" dirty="0"/>
              <a:t> </a:t>
            </a:r>
            <a:r>
              <a:rPr lang="nl-NL" sz="1400" dirty="0" err="1"/>
              <a:t>impliquées</a:t>
            </a:r>
            <a:r>
              <a:rPr lang="nl-NL" sz="1400" dirty="0"/>
              <a:t> dans </a:t>
            </a:r>
            <a:r>
              <a:rPr lang="nl-NL" sz="1400" dirty="0" err="1"/>
              <a:t>le</a:t>
            </a:r>
            <a:r>
              <a:rPr lang="nl-NL" sz="1400" dirty="0"/>
              <a:t> </a:t>
            </a:r>
            <a:r>
              <a:rPr lang="nl-NL" sz="1400" dirty="0" err="1"/>
              <a:t>développement</a:t>
            </a:r>
            <a:r>
              <a:rPr lang="nl-NL" sz="1400" dirty="0"/>
              <a:t> du </a:t>
            </a:r>
            <a:r>
              <a:rPr lang="nl-NL" sz="1400" dirty="0" err="1"/>
              <a:t>projet</a:t>
            </a:r>
            <a:r>
              <a:rPr lang="nl-NL" sz="1400" dirty="0"/>
              <a:t>, au stade de </a:t>
            </a:r>
            <a:r>
              <a:rPr lang="nl-NL" sz="1400" dirty="0" err="1"/>
              <a:t>l’élaboration</a:t>
            </a:r>
            <a:r>
              <a:rPr lang="nl-NL" sz="1400" dirty="0"/>
              <a:t> et de la mise en oeuvre ?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nl-NL" sz="1400" i="1" dirty="0">
                <a:solidFill>
                  <a:schemeClr val="tx1"/>
                </a:solidFill>
              </a:rPr>
              <a:t>Hoe worden de betrokken personen bij de ontwikkeling van het project, zowel in de ontwerp- als in de uitvoeringsfase?</a:t>
            </a:r>
            <a:endParaRPr lang="fr-BE" sz="1400" i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1800" dirty="0"/>
              <a:t>Durabilité environnementale –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Duurzaamheid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leefmilieu</a:t>
            </a:r>
            <a:endParaRPr lang="fr-BE" sz="1800" i="1" dirty="0">
              <a:solidFill>
                <a:schemeClr val="tx1"/>
              </a:solidFill>
              <a:latin typeface="Arial"/>
            </a:endParaRPr>
          </a:p>
          <a:p>
            <a:pPr marL="342900" lvl="1" indent="-342900">
              <a:buFont typeface="Wingdings" panose="05000000000000000000" pitchFamily="2" charset="2"/>
              <a:buChar char="à"/>
            </a:pPr>
            <a:r>
              <a:rPr lang="fr-BE" sz="1400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Circularité, matériaux recyclés/recyclables, impact sur la biodiversité, efficacité énergétique, …</a:t>
            </a:r>
          </a:p>
          <a:p>
            <a:pPr marL="342900" lvl="1" indent="-342900">
              <a:buFont typeface="Wingdings" panose="05000000000000000000" pitchFamily="2" charset="2"/>
              <a:buChar char="à"/>
            </a:pPr>
            <a:r>
              <a:rPr lang="nl-NL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Circulariteit, gerecycleerde/recycleerbare materialen, gevolgen voor de biodiversiteit, aanpassing aan de klimaatverandering, energiezuinigheid</a:t>
            </a:r>
          </a:p>
        </p:txBody>
      </p:sp>
    </p:spTree>
    <p:extLst>
      <p:ext uri="{BB962C8B-B14F-4D97-AF65-F5344CB8AC3E}">
        <p14:creationId xmlns:p14="http://schemas.microsoft.com/office/powerpoint/2010/main" val="2333478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81507C-974A-6220-5158-B5CA1695A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2400" b="1" dirty="0"/>
              <a:t>III. Préparation du dossier de candidature  </a:t>
            </a:r>
            <a:br>
              <a:rPr lang="fr-BE" sz="2400" b="1" dirty="0"/>
            </a:b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Voorbereiding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kandidatuurdossier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9F99E6-3625-052B-F0E2-EC7FFD20DA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1800" dirty="0"/>
              <a:t>Cohérence et complémentarité du projet – </a:t>
            </a:r>
            <a:r>
              <a:rPr lang="fr-BE" sz="1800" dirty="0" err="1"/>
              <a:t>Samenhang</a:t>
            </a:r>
            <a:r>
              <a:rPr lang="fr-BE" sz="1800" dirty="0"/>
              <a:t> en </a:t>
            </a:r>
            <a:r>
              <a:rPr lang="fr-BE" sz="1800" dirty="0" err="1"/>
              <a:t>complementariteit</a:t>
            </a:r>
            <a:r>
              <a:rPr lang="fr-BE" sz="1800" dirty="0"/>
              <a:t> van het </a:t>
            </a:r>
            <a:r>
              <a:rPr lang="fr-BE" sz="1800" dirty="0" err="1"/>
              <a:t>project</a:t>
            </a:r>
            <a:endParaRPr lang="fr-BE" sz="1800" i="1" dirty="0">
              <a:solidFill>
                <a:schemeClr val="tx1"/>
              </a:solidFill>
              <a:latin typeface="Arial"/>
            </a:endParaRPr>
          </a:p>
          <a:p>
            <a:pPr marL="342900" lvl="1" indent="-342900">
              <a:buFont typeface="Wingdings" panose="05000000000000000000" pitchFamily="2" charset="2"/>
              <a:buChar char="à"/>
            </a:pPr>
            <a:r>
              <a:rPr lang="fr-BE" sz="1400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Quelle est la complémentarité du projet avec la couverture actuelle en hébergement et de l’offre sociale à l’égard du public cible ?</a:t>
            </a:r>
          </a:p>
          <a:p>
            <a:pPr marL="342900" lvl="1" indent="-342900">
              <a:buFont typeface="Wingdings" panose="05000000000000000000" pitchFamily="2" charset="2"/>
              <a:buChar char="à"/>
            </a:pPr>
            <a:r>
              <a:rPr lang="nl-NL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Wat is de complementariteit van het project met de huidige dekking qua opvang en sociale voorzieningen voor de doelgroep?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fr-BE" sz="1800" dirty="0"/>
              <a:t>Planning/ 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Planning </a:t>
            </a:r>
          </a:p>
          <a:p>
            <a:r>
              <a:rPr lang="fr-BE" sz="1400" dirty="0">
                <a:sym typeface="Wingdings" panose="05000000000000000000" pitchFamily="2" charset="2"/>
              </a:rPr>
              <a:t> </a:t>
            </a:r>
            <a:r>
              <a:rPr lang="fr-FR" sz="1400" dirty="0">
                <a:sym typeface="Wingdings" panose="05000000000000000000" pitchFamily="2" charset="2"/>
              </a:rPr>
              <a:t>Mise en œuvre des opérations au regard des délais de la Programmation (réalisme du calendrier) </a:t>
            </a:r>
          </a:p>
          <a:p>
            <a:r>
              <a:rPr lang="fr-FR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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nl-NL" sz="1400" i="1" dirty="0">
                <a:solidFill>
                  <a:schemeClr val="tx1"/>
                </a:solidFill>
                <a:latin typeface="Arial"/>
                <a:sym typeface="Wingdings" panose="05000000000000000000" pitchFamily="2" charset="2"/>
              </a:rPr>
              <a:t>Uitvoering van de werkzaamheden ten opzichte van de programmeringstermijnen (realisme van het tijdschema) </a:t>
            </a:r>
          </a:p>
          <a:p>
            <a:pPr lvl="1" indent="0"/>
            <a:endParaRPr lang="fr-BE" sz="1400" dirty="0"/>
          </a:p>
        </p:txBody>
      </p:sp>
    </p:spTree>
    <p:extLst>
      <p:ext uri="{BB962C8B-B14F-4D97-AF65-F5344CB8AC3E}">
        <p14:creationId xmlns:p14="http://schemas.microsoft.com/office/powerpoint/2010/main" val="98472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9E30DC-03F0-5695-3B54-D10252084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2400" b="1" dirty="0"/>
              <a:t>III. Préparation du dossier de candidature  </a:t>
            </a:r>
            <a:br>
              <a:rPr lang="fr-BE" sz="2400" b="1" dirty="0"/>
            </a:b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Voorbereiding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kandidatuurdossier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E7DA04-8030-831D-84C3-C7859AB58B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r-BE" sz="1900" b="1" dirty="0"/>
              <a:t>2. Critères de mise en œuvre / </a:t>
            </a:r>
            <a:r>
              <a:rPr lang="fr-BE" sz="1900" b="1" dirty="0" err="1">
                <a:solidFill>
                  <a:schemeClr val="tx1"/>
                </a:solidFill>
              </a:rPr>
              <a:t>Uitvoeringscriteria</a:t>
            </a:r>
            <a:endParaRPr lang="fr-BE" sz="19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800" dirty="0"/>
              <a:t>Planning et budget/ </a:t>
            </a:r>
            <a:r>
              <a:rPr lang="fr-BE" sz="1800" dirty="0">
                <a:solidFill>
                  <a:schemeClr val="tx1"/>
                </a:solidFill>
              </a:rPr>
              <a:t>Planning en budget</a:t>
            </a:r>
          </a:p>
          <a:p>
            <a:pPr lvl="1" indent="0"/>
            <a:r>
              <a:rPr lang="fr-BE" dirty="0"/>
              <a:t>	</a:t>
            </a:r>
            <a:r>
              <a:rPr lang="fr-BE" sz="1400" dirty="0"/>
              <a:t>Voir tableau – </a:t>
            </a:r>
            <a:r>
              <a:rPr lang="fr-BE" sz="1400" dirty="0" err="1">
                <a:solidFill>
                  <a:schemeClr val="tx1"/>
                </a:solidFill>
              </a:rPr>
              <a:t>Zie</a:t>
            </a:r>
            <a:r>
              <a:rPr lang="fr-BE" sz="1400" dirty="0">
                <a:solidFill>
                  <a:schemeClr val="tx1"/>
                </a:solidFill>
              </a:rPr>
              <a:t> </a:t>
            </a:r>
            <a:r>
              <a:rPr lang="fr-BE" sz="1400" dirty="0" err="1">
                <a:solidFill>
                  <a:schemeClr val="tx1"/>
                </a:solidFill>
              </a:rPr>
              <a:t>tabellen</a:t>
            </a:r>
            <a:endParaRPr lang="fr-B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/>
              <a:t>Structure de gestion, gouvernance, compétence et dynamique partenariale/ </a:t>
            </a:r>
            <a:r>
              <a:rPr lang="nl-NL" sz="1800" i="1" dirty="0">
                <a:solidFill>
                  <a:schemeClr val="tx1"/>
                </a:solidFill>
                <a:latin typeface="Arial"/>
              </a:rPr>
              <a:t>Managementstructuur, bestuur, bevoegdheid en partnerschapsdynamiek </a:t>
            </a:r>
          </a:p>
          <a:p>
            <a:r>
              <a:rPr lang="nl-NL" sz="1600" i="1" dirty="0">
                <a:solidFill>
                  <a:schemeClr val="tx1"/>
                </a:solidFill>
                <a:latin typeface="Arial"/>
              </a:rPr>
              <a:t>	- </a:t>
            </a:r>
            <a:r>
              <a:rPr lang="nl-NL" sz="1400" dirty="0" err="1"/>
              <a:t>Organisation</a:t>
            </a:r>
            <a:r>
              <a:rPr lang="nl-NL" sz="1400" dirty="0"/>
              <a:t> (interne – </a:t>
            </a:r>
            <a:r>
              <a:rPr lang="nl-NL" sz="1400" dirty="0" err="1"/>
              <a:t>partnerariat</a:t>
            </a:r>
            <a:r>
              <a:rPr lang="nl-NL" sz="1400" dirty="0"/>
              <a:t>)/ </a:t>
            </a:r>
            <a:r>
              <a:rPr lang="nl-NL" sz="1400" i="1" dirty="0">
                <a:solidFill>
                  <a:schemeClr val="tx1"/>
                </a:solidFill>
                <a:latin typeface="Arial"/>
              </a:rPr>
              <a:t>Organisatie</a:t>
            </a:r>
          </a:p>
          <a:p>
            <a:r>
              <a:rPr lang="nl-NL" sz="1400" dirty="0"/>
              <a:t>	- </a:t>
            </a:r>
            <a:r>
              <a:rPr lang="nl-NL" sz="1400" dirty="0" err="1"/>
              <a:t>Marchés</a:t>
            </a:r>
            <a:r>
              <a:rPr lang="nl-NL" sz="1400" dirty="0"/>
              <a:t> </a:t>
            </a:r>
            <a:r>
              <a:rPr lang="nl-NL" sz="1400" dirty="0" err="1"/>
              <a:t>publics</a:t>
            </a:r>
            <a:r>
              <a:rPr lang="nl-NL" sz="1400" dirty="0"/>
              <a:t>/ </a:t>
            </a:r>
            <a:r>
              <a:rPr lang="nl-NL" sz="1400" i="1" dirty="0">
                <a:solidFill>
                  <a:schemeClr val="tx1"/>
                </a:solidFill>
                <a:latin typeface="Arial"/>
              </a:rPr>
              <a:t>Overheidsopdrachten</a:t>
            </a:r>
          </a:p>
          <a:p>
            <a:r>
              <a:rPr lang="nl-NL" sz="1400" dirty="0"/>
              <a:t>	- Stratégie de </a:t>
            </a:r>
            <a:r>
              <a:rPr lang="nl-NL" sz="1400" dirty="0" err="1"/>
              <a:t>communication</a:t>
            </a:r>
            <a:r>
              <a:rPr lang="nl-NL" sz="1400" dirty="0"/>
              <a:t>/ </a:t>
            </a:r>
            <a:r>
              <a:rPr lang="nl-NL" sz="1400" i="1" dirty="0">
                <a:solidFill>
                  <a:schemeClr val="tx1"/>
                </a:solidFill>
                <a:latin typeface="Arial"/>
              </a:rPr>
              <a:t>Communicatie</a:t>
            </a:r>
          </a:p>
          <a:p>
            <a:r>
              <a:rPr lang="nl-NL" sz="1400" dirty="0"/>
              <a:t>	- </a:t>
            </a:r>
            <a:r>
              <a:rPr lang="nl-NL" sz="1400" dirty="0" err="1"/>
              <a:t>Organisation</a:t>
            </a:r>
            <a:r>
              <a:rPr lang="nl-NL" sz="1400" dirty="0"/>
              <a:t> </a:t>
            </a:r>
            <a:r>
              <a:rPr lang="nl-NL" sz="1400" dirty="0" err="1"/>
              <a:t>financière</a:t>
            </a:r>
            <a:r>
              <a:rPr lang="nl-NL" sz="1400" dirty="0"/>
              <a:t>/ </a:t>
            </a:r>
            <a:r>
              <a:rPr lang="nl-NL" sz="1400" i="1" dirty="0">
                <a:solidFill>
                  <a:schemeClr val="tx1"/>
                </a:solidFill>
                <a:latin typeface="Arial"/>
              </a:rPr>
              <a:t>Financiële organisatie</a:t>
            </a:r>
          </a:p>
        </p:txBody>
      </p:sp>
    </p:spTree>
    <p:extLst>
      <p:ext uri="{BB962C8B-B14F-4D97-AF65-F5344CB8AC3E}">
        <p14:creationId xmlns:p14="http://schemas.microsoft.com/office/powerpoint/2010/main" val="4848503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CA3B81-0F56-4AD7-9450-C4E42B6A7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2400" b="1" dirty="0"/>
              <a:t>III. Préparation du dossier de candidature  </a:t>
            </a:r>
            <a:br>
              <a:rPr lang="fr-BE" sz="2400" b="1" dirty="0"/>
            </a:b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Voorbereiding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kandidatuurdossier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2A490E-A4D6-32E2-62D4-753AB951E9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1600" dirty="0"/>
              <a:t>Principe Do No </a:t>
            </a:r>
            <a:r>
              <a:rPr lang="fr-BE" sz="1600" dirty="0" err="1"/>
              <a:t>Significant</a:t>
            </a:r>
            <a:r>
              <a:rPr lang="fr-BE" sz="1600" dirty="0"/>
              <a:t> </a:t>
            </a:r>
            <a:r>
              <a:rPr lang="fr-BE" sz="1600" dirty="0" err="1"/>
              <a:t>Harm</a:t>
            </a:r>
            <a:r>
              <a:rPr lang="fr-BE" sz="1600" dirty="0"/>
              <a:t>/ </a:t>
            </a:r>
            <a:r>
              <a:rPr lang="fr-BE" sz="1600" i="1" dirty="0">
                <a:solidFill>
                  <a:schemeClr val="tx1"/>
                </a:solidFill>
                <a:latin typeface="Arial"/>
              </a:rPr>
              <a:t>Principe van Do No </a:t>
            </a:r>
            <a:r>
              <a:rPr lang="fr-BE" sz="1600" i="1" dirty="0" err="1">
                <a:solidFill>
                  <a:schemeClr val="tx1"/>
                </a:solidFill>
                <a:latin typeface="Arial"/>
              </a:rPr>
              <a:t>Significant</a:t>
            </a:r>
            <a:r>
              <a:rPr lang="fr-BE" sz="16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600" i="1" dirty="0" err="1">
                <a:solidFill>
                  <a:schemeClr val="tx1"/>
                </a:solidFill>
                <a:latin typeface="Arial"/>
              </a:rPr>
              <a:t>Harm</a:t>
            </a:r>
            <a:endParaRPr lang="fr-BE" dirty="0"/>
          </a:p>
          <a:p>
            <a:r>
              <a:rPr lang="fr-BE" sz="1400" dirty="0"/>
              <a:t>	Voir tableau/ </a:t>
            </a:r>
            <a:r>
              <a:rPr lang="fr-BE" sz="1400" dirty="0" err="1">
                <a:solidFill>
                  <a:schemeClr val="tx1"/>
                </a:solidFill>
              </a:rPr>
              <a:t>Zie</a:t>
            </a:r>
            <a:r>
              <a:rPr lang="fr-BE" sz="1400" dirty="0">
                <a:solidFill>
                  <a:schemeClr val="tx1"/>
                </a:solidFill>
              </a:rPr>
              <a:t> </a:t>
            </a:r>
            <a:r>
              <a:rPr lang="fr-BE" sz="1400" dirty="0" err="1">
                <a:solidFill>
                  <a:schemeClr val="tx1"/>
                </a:solidFill>
              </a:rPr>
              <a:t>tabel</a:t>
            </a:r>
            <a:endParaRPr lang="fr-BE" sz="1400" dirty="0">
              <a:solidFill>
                <a:schemeClr val="tx1"/>
              </a:solidFill>
            </a:endParaRPr>
          </a:p>
          <a:p>
            <a:endParaRPr lang="fr-BE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/>
              <a:t>Egalité des chances, inclusions et non-discrimination/ </a:t>
            </a:r>
            <a:r>
              <a:rPr lang="nl-NL" sz="1600" dirty="0">
                <a:solidFill>
                  <a:schemeClr val="tx1"/>
                </a:solidFill>
              </a:rPr>
              <a:t>Gelijke kansen, inclusie en non-discriminatie </a:t>
            </a:r>
            <a:endParaRPr lang="fr-BE" sz="1600" dirty="0">
              <a:solidFill>
                <a:schemeClr val="tx1"/>
              </a:solidFill>
            </a:endParaRPr>
          </a:p>
          <a:p>
            <a:endParaRPr lang="fr-B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1600" dirty="0"/>
              <a:t>Indicateurs / </a:t>
            </a:r>
            <a:r>
              <a:rPr lang="fr-BE" sz="1600" i="1" dirty="0" err="1">
                <a:solidFill>
                  <a:schemeClr val="tx1"/>
                </a:solidFill>
                <a:latin typeface="Arial"/>
              </a:rPr>
              <a:t>Indicatoren</a:t>
            </a:r>
            <a:endParaRPr lang="fr-BE" sz="1600" i="1" dirty="0">
              <a:solidFill>
                <a:schemeClr val="tx1"/>
              </a:solidFill>
              <a:latin typeface="Arial"/>
            </a:endParaRPr>
          </a:p>
          <a:p>
            <a:r>
              <a:rPr lang="fr-BE" sz="1400" dirty="0"/>
              <a:t>	La valeur cible, méthode de calcul, pièces justificatives lors de la mise en œuvre</a:t>
            </a:r>
          </a:p>
          <a:p>
            <a:r>
              <a:rPr lang="fr-BE" sz="1400" i="1" dirty="0">
                <a:solidFill>
                  <a:schemeClr val="tx1"/>
                </a:solidFill>
                <a:latin typeface="Arial"/>
              </a:rPr>
              <a:t>	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Doelwaarde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,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berekeningsmethode</a:t>
            </a:r>
            <a:r>
              <a:rPr lang="fr-BE" sz="1400" i="1" dirty="0">
                <a:solidFill>
                  <a:schemeClr val="tx1"/>
                </a:solidFill>
                <a:latin typeface="Arial"/>
              </a:rPr>
              <a:t>, </a:t>
            </a:r>
            <a:r>
              <a:rPr lang="fr-BE" sz="1400" i="1" dirty="0" err="1">
                <a:solidFill>
                  <a:schemeClr val="tx1"/>
                </a:solidFill>
                <a:latin typeface="Arial"/>
              </a:rPr>
              <a:t>verantwoordingsstukken</a:t>
            </a:r>
            <a:endParaRPr lang="fr-BE" sz="1400" i="1" dirty="0">
              <a:solidFill>
                <a:schemeClr val="tx1"/>
              </a:solidFill>
              <a:latin typeface="Arial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111321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FB73928-0FC8-4828-81C0-CDD431FAA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05978"/>
            <a:ext cx="8424936" cy="997620"/>
          </a:xfrm>
        </p:spPr>
        <p:txBody>
          <a:bodyPr>
            <a:normAutofit fontScale="90000"/>
          </a:bodyPr>
          <a:lstStyle/>
          <a:p>
            <a:r>
              <a:rPr lang="fr-BE" sz="2400" b="1" dirty="0"/>
              <a:t>IV. Introduction d'une candidature dans le système électronique </a:t>
            </a:r>
            <a:r>
              <a:rPr lang="fr-BE" sz="2400" b="1" dirty="0" err="1"/>
              <a:t>salesforce</a:t>
            </a:r>
            <a:r>
              <a:rPr lang="fr-BE" sz="2400" b="1" dirty="0"/>
              <a:t>  /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Indiening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het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projectvoorstel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in het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elektronisch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B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systeem</a:t>
            </a:r>
            <a:r>
              <a:rPr lang="fr-BE" sz="2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Salesforce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endParaRPr lang="fr-BE" dirty="0"/>
          </a:p>
          <a:p>
            <a:pPr algn="just"/>
            <a:endParaRPr lang="fr-BE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dirty="0"/>
              <a:t>A partir de février </a:t>
            </a:r>
            <a:r>
              <a:rPr lang="fr-B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 </a:t>
            </a:r>
            <a:r>
              <a:rPr lang="fr-BE" dirty="0" err="1">
                <a:solidFill>
                  <a:schemeClr val="tx1"/>
                </a:solidFill>
              </a:rPr>
              <a:t>Vanaf</a:t>
            </a:r>
            <a:r>
              <a:rPr lang="fr-BE" dirty="0">
                <a:solidFill>
                  <a:schemeClr val="tx1"/>
                </a:solidFill>
              </a:rPr>
              <a:t> </a:t>
            </a:r>
            <a:r>
              <a:rPr lang="fr-BE" dirty="0" err="1">
                <a:solidFill>
                  <a:schemeClr val="tx1"/>
                </a:solidFill>
              </a:rPr>
              <a:t>februari</a:t>
            </a:r>
            <a:endParaRPr lang="fr-BE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BE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dirty="0"/>
              <a:t>Accès: </a:t>
            </a:r>
            <a:r>
              <a:rPr lang="fr-BE" dirty="0" err="1"/>
              <a:t>csam</a:t>
            </a:r>
            <a:r>
              <a:rPr lang="fr-BE" dirty="0"/>
              <a:t> / signature </a:t>
            </a:r>
            <a:r>
              <a:rPr lang="fr-B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 </a:t>
            </a:r>
            <a:r>
              <a:rPr lang="fr-BE" dirty="0" err="1">
                <a:solidFill>
                  <a:schemeClr val="tx1"/>
                </a:solidFill>
              </a:rPr>
              <a:t>Toegang</a:t>
            </a:r>
            <a:r>
              <a:rPr lang="fr-BE" dirty="0">
                <a:solidFill>
                  <a:schemeClr val="tx1"/>
                </a:solidFill>
              </a:rPr>
              <a:t>: </a:t>
            </a:r>
            <a:r>
              <a:rPr lang="fr-BE" dirty="0" err="1">
                <a:solidFill>
                  <a:schemeClr val="tx1"/>
                </a:solidFill>
              </a:rPr>
              <a:t>csam</a:t>
            </a:r>
            <a:r>
              <a:rPr lang="fr-BE" dirty="0">
                <a:solidFill>
                  <a:schemeClr val="tx1"/>
                </a:solidFill>
              </a:rPr>
              <a:t> / </a:t>
            </a:r>
            <a:r>
              <a:rPr lang="fr-BE" dirty="0" err="1">
                <a:solidFill>
                  <a:schemeClr val="tx1"/>
                </a:solidFill>
              </a:rPr>
              <a:t>ondertekening</a:t>
            </a:r>
            <a:r>
              <a:rPr lang="fr-BE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BE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dirty="0">
                <a:solidFill>
                  <a:schemeClr val="bg1">
                    <a:lumMod val="50000"/>
                  </a:schemeClr>
                </a:solidFill>
              </a:rPr>
              <a:t>Introduction des candidatures pour le 22 avril 2024 / </a:t>
            </a:r>
            <a:r>
              <a:rPr lang="fr-BE" dirty="0">
                <a:solidFill>
                  <a:schemeClr val="tx1"/>
                </a:solidFill>
              </a:rPr>
              <a:t>Indiening van de </a:t>
            </a:r>
            <a:r>
              <a:rPr lang="fr-BE" dirty="0" err="1">
                <a:solidFill>
                  <a:schemeClr val="tx1"/>
                </a:solidFill>
              </a:rPr>
              <a:t>projectvoorstellen</a:t>
            </a:r>
            <a:r>
              <a:rPr lang="fr-BE" dirty="0">
                <a:solidFill>
                  <a:schemeClr val="tx1"/>
                </a:solidFill>
              </a:rPr>
              <a:t> </a:t>
            </a:r>
            <a:r>
              <a:rPr lang="fr-BE" dirty="0" err="1">
                <a:solidFill>
                  <a:schemeClr val="tx1"/>
                </a:solidFill>
              </a:rPr>
              <a:t>tegen</a:t>
            </a:r>
            <a:r>
              <a:rPr lang="fr-BE" dirty="0">
                <a:solidFill>
                  <a:schemeClr val="tx1"/>
                </a:solidFill>
              </a:rPr>
              <a:t> 22 </a:t>
            </a:r>
            <a:r>
              <a:rPr lang="fr-BE" dirty="0" err="1">
                <a:solidFill>
                  <a:schemeClr val="tx1"/>
                </a:solidFill>
              </a:rPr>
              <a:t>april</a:t>
            </a:r>
            <a:r>
              <a:rPr lang="fr-BE" dirty="0">
                <a:solidFill>
                  <a:schemeClr val="tx1"/>
                </a:solidFill>
              </a:rPr>
              <a:t> 2024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BE"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18726064-04E5-ACBB-A75D-7F10B25E8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376641"/>
            <a:ext cx="432243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0420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2400" b="1" dirty="0"/>
              <a:t>V. Etapes après introduction / </a:t>
            </a:r>
            <a:r>
              <a:rPr lang="fr-BE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Stappen</a:t>
            </a:r>
            <a:r>
              <a:rPr lang="fr-BE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na </a:t>
            </a:r>
            <a:r>
              <a:rPr lang="fr-BE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indiening</a:t>
            </a:r>
            <a:endParaRPr lang="fr-BE" sz="24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59532" y="789552"/>
            <a:ext cx="8424936" cy="3726414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fr-BE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i="1" dirty="0"/>
              <a:t>Sélection par le Gouvernement </a:t>
            </a:r>
            <a:r>
              <a:rPr lang="fr-BE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 </a:t>
            </a:r>
            <a:r>
              <a:rPr lang="fr-BE" i="1" dirty="0" err="1">
                <a:solidFill>
                  <a:schemeClr val="tx1"/>
                </a:solidFill>
              </a:rPr>
              <a:t>Selectie</a:t>
            </a:r>
            <a:r>
              <a:rPr lang="fr-BE" i="1" dirty="0">
                <a:solidFill>
                  <a:schemeClr val="tx1"/>
                </a:solidFill>
              </a:rPr>
              <a:t> </a:t>
            </a:r>
            <a:r>
              <a:rPr lang="fr-BE" i="1" dirty="0" err="1">
                <a:solidFill>
                  <a:schemeClr val="tx1"/>
                </a:solidFill>
              </a:rPr>
              <a:t>door</a:t>
            </a:r>
            <a:r>
              <a:rPr lang="fr-BE" i="1" dirty="0">
                <a:solidFill>
                  <a:schemeClr val="tx1"/>
                </a:solidFill>
              </a:rPr>
              <a:t> de </a:t>
            </a:r>
            <a:r>
              <a:rPr lang="fr-BE" i="1" dirty="0" err="1">
                <a:solidFill>
                  <a:schemeClr val="tx1"/>
                </a:solidFill>
              </a:rPr>
              <a:t>Regering</a:t>
            </a:r>
            <a:endParaRPr lang="fr-BE" i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BE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i="1" dirty="0"/>
              <a:t>Arrêté de subvention et convention </a:t>
            </a:r>
            <a:r>
              <a:rPr lang="fr-BE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 </a:t>
            </a:r>
            <a:r>
              <a:rPr lang="fr-BE" i="1" dirty="0" err="1">
                <a:solidFill>
                  <a:schemeClr val="tx1"/>
                </a:solidFill>
              </a:rPr>
              <a:t>Subsidiebesluit</a:t>
            </a:r>
            <a:r>
              <a:rPr lang="fr-BE" i="1" dirty="0">
                <a:solidFill>
                  <a:schemeClr val="tx1"/>
                </a:solidFill>
              </a:rPr>
              <a:t> en </a:t>
            </a:r>
            <a:r>
              <a:rPr lang="fr-BE" i="1" dirty="0" err="1">
                <a:solidFill>
                  <a:schemeClr val="tx1"/>
                </a:solidFill>
              </a:rPr>
              <a:t>overeenkomst</a:t>
            </a:r>
            <a:endParaRPr lang="fr-BE" i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BE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i="1" dirty="0"/>
              <a:t>Vidéo « La Vie d’un projet » </a:t>
            </a:r>
            <a:r>
              <a:rPr lang="fr-BE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 </a:t>
            </a:r>
            <a:r>
              <a:rPr lang="fr-BE" i="1" dirty="0" err="1">
                <a:solidFill>
                  <a:schemeClr val="tx1"/>
                </a:solidFill>
              </a:rPr>
              <a:t>Video</a:t>
            </a:r>
            <a:r>
              <a:rPr lang="fr-BE" i="1" dirty="0">
                <a:solidFill>
                  <a:schemeClr val="tx1"/>
                </a:solidFill>
              </a:rPr>
              <a:t> « Het </a:t>
            </a:r>
            <a:r>
              <a:rPr lang="fr-BE" i="1" dirty="0" err="1">
                <a:solidFill>
                  <a:schemeClr val="tx1"/>
                </a:solidFill>
              </a:rPr>
              <a:t>leven</a:t>
            </a:r>
            <a:r>
              <a:rPr lang="fr-BE" i="1" dirty="0">
                <a:solidFill>
                  <a:schemeClr val="tx1"/>
                </a:solidFill>
              </a:rPr>
              <a:t> van </a:t>
            </a:r>
            <a:r>
              <a:rPr lang="fr-BE" i="1" dirty="0" err="1">
                <a:solidFill>
                  <a:schemeClr val="tx1"/>
                </a:solidFill>
              </a:rPr>
              <a:t>een</a:t>
            </a:r>
            <a:r>
              <a:rPr lang="fr-BE" i="1" dirty="0">
                <a:solidFill>
                  <a:schemeClr val="tx1"/>
                </a:solidFill>
              </a:rPr>
              <a:t> </a:t>
            </a:r>
            <a:r>
              <a:rPr lang="fr-BE" i="1" dirty="0" err="1">
                <a:solidFill>
                  <a:schemeClr val="tx1"/>
                </a:solidFill>
              </a:rPr>
              <a:t>project</a:t>
            </a:r>
            <a:r>
              <a:rPr lang="fr-BE" i="1" dirty="0">
                <a:solidFill>
                  <a:schemeClr val="tx1"/>
                </a:solidFill>
              </a:rPr>
              <a:t> »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BE" i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AE6010D-EA9E-B3F9-3B33-7C5FB44CFB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2" y="4376641"/>
            <a:ext cx="432243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DCAD2EE-3D99-A51A-594B-81D28F7D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454116"/>
            <a:ext cx="4322439" cy="560881"/>
          </a:xfrm>
          <a:prstGeom prst="rect">
            <a:avLst/>
          </a:prstGeom>
        </p:spPr>
      </p:pic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BF8C8FE-C979-49B6-9D7C-E5459ECED5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7384" y="915566"/>
            <a:ext cx="8461697" cy="4319934"/>
          </a:xfrm>
        </p:spPr>
        <p:txBody>
          <a:bodyPr>
            <a:normAutofit/>
          </a:bodyPr>
          <a:lstStyle/>
          <a:p>
            <a:pPr algn="just"/>
            <a:r>
              <a:rPr lang="fr-BE" sz="1400" b="1" i="1" dirty="0">
                <a:solidFill>
                  <a:schemeClr val="accent1"/>
                </a:solidFill>
              </a:rPr>
              <a:t>Le présent appel à projets vise à soutenir des projets, en lien avec un des 8 « objectifs spécifiques » du Programme FEDER de la Région de Bruxelles-Capitale, à savoir l’Objectif Spécifique 4.3, qui vise à financer des projets permettant de favoriser </a:t>
            </a:r>
            <a:r>
              <a:rPr lang="fr-BE" sz="1400" b="1" i="1" u="sng" dirty="0">
                <a:solidFill>
                  <a:schemeClr val="accent1"/>
                </a:solidFill>
              </a:rPr>
              <a:t>l’intégration socio-économique </a:t>
            </a:r>
            <a:r>
              <a:rPr lang="fr-BE" sz="1400" b="1" i="1" dirty="0">
                <a:solidFill>
                  <a:schemeClr val="accent1"/>
                </a:solidFill>
              </a:rPr>
              <a:t>des communautés marginalisées, des ménages à faible revenu et des groupes défavorisés, y compris les personnes ayant des besoins particuliers, au moyen de mesures intégrées, notamment </a:t>
            </a:r>
            <a:r>
              <a:rPr lang="fr-BE" sz="1400" b="1" i="1" u="sng" dirty="0">
                <a:solidFill>
                  <a:schemeClr val="accent1"/>
                </a:solidFill>
              </a:rPr>
              <a:t>en ce qui concerne le logement </a:t>
            </a:r>
            <a:r>
              <a:rPr lang="fr-BE" sz="1400" b="1" i="1" dirty="0">
                <a:solidFill>
                  <a:schemeClr val="accent1"/>
                </a:solidFill>
              </a:rPr>
              <a:t>et les services sociaux. </a:t>
            </a:r>
          </a:p>
          <a:p>
            <a:pPr algn="just"/>
            <a:r>
              <a:rPr lang="nl-NL" sz="1400" b="1" i="1" dirty="0">
                <a:solidFill>
                  <a:schemeClr val="bg1">
                    <a:lumMod val="50000"/>
                  </a:schemeClr>
                </a:solidFill>
              </a:rPr>
              <a:t>Deze projectoproep wil projecten ondersteunen gelinkt aan één van de 8 “specifieke doelstellingen” van het EFRO-programma van het Brussels Hoofdstedelijk Gewest, meer bepaald Specifieke Doelstelling 4.3 die projecten financiert die de </a:t>
            </a:r>
            <a:r>
              <a:rPr lang="nl-NL" sz="1400" b="1" i="1" u="sng" dirty="0">
                <a:solidFill>
                  <a:schemeClr val="bg1">
                    <a:lumMod val="50000"/>
                  </a:schemeClr>
                </a:solidFill>
              </a:rPr>
              <a:t>socio-economische integratie </a:t>
            </a:r>
            <a:r>
              <a:rPr lang="nl-NL" sz="1400" b="1" i="1" dirty="0">
                <a:solidFill>
                  <a:schemeClr val="bg1">
                    <a:lumMod val="50000"/>
                  </a:schemeClr>
                </a:solidFill>
              </a:rPr>
              <a:t>bevordert van gemarginaliseerde gemeenschappen, huishoudens met een laag inkomen en achterstandsgroepen, waaronder mensen met speciale behoeften, door middel van geïntegreerde acties met betrekking tot onder meer </a:t>
            </a:r>
            <a:r>
              <a:rPr lang="nl-NL" sz="1400" b="1" i="1" u="sng" dirty="0">
                <a:solidFill>
                  <a:schemeClr val="bg1">
                    <a:lumMod val="50000"/>
                  </a:schemeClr>
                </a:solidFill>
              </a:rPr>
              <a:t>huisvesting </a:t>
            </a:r>
            <a:r>
              <a:rPr lang="nl-NL" sz="1400" b="1" i="1" dirty="0">
                <a:solidFill>
                  <a:schemeClr val="bg1">
                    <a:lumMod val="50000"/>
                  </a:schemeClr>
                </a:solidFill>
              </a:rPr>
              <a:t>en sociale diensten.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E0ADFD0-17F7-4123-B600-4F73A6CA9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058" y="200511"/>
            <a:ext cx="8424936" cy="715055"/>
          </a:xfrm>
        </p:spPr>
        <p:txBody>
          <a:bodyPr>
            <a:normAutofit/>
          </a:bodyPr>
          <a:lstStyle/>
          <a:p>
            <a:r>
              <a:rPr lang="fr-FR" sz="1800" b="1" dirty="0"/>
              <a:t>Présentation de l’appel à projets : rappel </a:t>
            </a:r>
            <a:br>
              <a:rPr lang="fr-FR" sz="1800" dirty="0"/>
            </a:br>
            <a:r>
              <a:rPr lang="fr-BE" sz="1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Voorstelling</a:t>
            </a:r>
            <a:r>
              <a:rPr lang="fr-BE" sz="1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de </a:t>
            </a:r>
            <a:r>
              <a:rPr lang="fr-BE" sz="1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projectoproep</a:t>
            </a:r>
            <a:r>
              <a:rPr lang="fr-BE" sz="1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fr-BE" sz="1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herinnering</a:t>
            </a:r>
            <a:endParaRPr lang="fr-BE" sz="1800" dirty="0"/>
          </a:p>
        </p:txBody>
      </p:sp>
    </p:spTree>
    <p:extLst>
      <p:ext uri="{BB962C8B-B14F-4D97-AF65-F5344CB8AC3E}">
        <p14:creationId xmlns:p14="http://schemas.microsoft.com/office/powerpoint/2010/main" val="260359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78C976-EB66-15E8-B15F-DDD4FFC4D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fr-BE" sz="2000" dirty="0"/>
            </a:br>
            <a:br>
              <a:rPr lang="fr-BE" sz="2000" dirty="0"/>
            </a:br>
            <a:r>
              <a:rPr lang="fr-BE" sz="2000" dirty="0"/>
              <a:t>Questions / Contacts</a:t>
            </a:r>
            <a:br>
              <a:rPr lang="fr-BE" sz="2000" dirty="0"/>
            </a:br>
            <a:r>
              <a:rPr lang="fr-BE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Vragen</a:t>
            </a:r>
            <a:r>
              <a:rPr lang="fr-BE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 </a:t>
            </a:r>
            <a:r>
              <a:rPr lang="fr-BE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Contactgegevens</a:t>
            </a:r>
            <a:endParaRPr lang="fr-BE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C2F1C4-179A-0FD0-9DF8-90AF91E71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BE" dirty="0"/>
          </a:p>
          <a:p>
            <a:r>
              <a:rPr lang="fr-BE" dirty="0" err="1"/>
              <a:t>Directie</a:t>
            </a:r>
            <a:r>
              <a:rPr lang="fr-BE" dirty="0"/>
              <a:t> EFRO/ Direction FEDER: </a:t>
            </a:r>
          </a:p>
          <a:p>
            <a:endParaRPr lang="fr-BE" dirty="0"/>
          </a:p>
          <a:p>
            <a:r>
              <a:rPr lang="fr-BE" dirty="0" err="1">
                <a:hlinkClick r:id="rId2"/>
              </a:rPr>
              <a:t>Efro@gob.brussels</a:t>
            </a:r>
            <a:r>
              <a:rPr lang="fr-BE" dirty="0">
                <a:hlinkClick r:id="rId2"/>
              </a:rPr>
              <a:t>/</a:t>
            </a:r>
            <a:r>
              <a:rPr lang="fr-BE" dirty="0"/>
              <a:t> </a:t>
            </a:r>
            <a:r>
              <a:rPr lang="fr-BE" dirty="0" err="1">
                <a:hlinkClick r:id="rId3"/>
              </a:rPr>
              <a:t>Feder@sprb.brussels</a:t>
            </a:r>
            <a:endParaRPr lang="fr-BE" dirty="0"/>
          </a:p>
          <a:p>
            <a:endParaRPr lang="fr-BE" dirty="0"/>
          </a:p>
          <a:p>
            <a:r>
              <a:rPr lang="fr-BE" dirty="0">
                <a:hlinkClick r:id="rId4"/>
              </a:rPr>
              <a:t>www.feder.brussels</a:t>
            </a:r>
            <a:r>
              <a:rPr lang="fr-BE" dirty="0"/>
              <a:t> / </a:t>
            </a:r>
            <a:r>
              <a:rPr lang="fr-BE" dirty="0">
                <a:hlinkClick r:id="rId5"/>
              </a:rPr>
              <a:t>www.efro.brussels</a:t>
            </a:r>
            <a:r>
              <a:rPr lang="fr-BE" dirty="0"/>
              <a:t> : information et documents appels à projets / </a:t>
            </a:r>
            <a:r>
              <a:rPr lang="fr-BE" dirty="0" err="1"/>
              <a:t>informatie</a:t>
            </a:r>
            <a:r>
              <a:rPr lang="fr-BE" dirty="0"/>
              <a:t> en </a:t>
            </a:r>
            <a:r>
              <a:rPr lang="fr-BE" dirty="0" err="1"/>
              <a:t>documenten</a:t>
            </a:r>
            <a:r>
              <a:rPr lang="fr-BE" dirty="0"/>
              <a:t> </a:t>
            </a:r>
            <a:r>
              <a:rPr lang="fr-BE" dirty="0" err="1"/>
              <a:t>projectoproepen</a:t>
            </a:r>
            <a:endParaRPr lang="fr-BE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60A6D6C-4630-E759-8D0C-DEC8316639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3928" y="4376641"/>
            <a:ext cx="432243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79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4C6954D-C798-E733-CD21-A3190CDDCA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BE" dirty="0"/>
          </a:p>
          <a:p>
            <a:r>
              <a:rPr lang="fr-BE" dirty="0"/>
              <a:t>MERCI POUR VOTRE ATTENTION</a:t>
            </a:r>
          </a:p>
          <a:p>
            <a:r>
              <a:rPr lang="nl-NL" dirty="0">
                <a:hlinkClick r:id="rId2"/>
              </a:rPr>
              <a:t>DANK U VOOR UW AANDACHT</a:t>
            </a:r>
            <a:endParaRPr lang="fr-BE" dirty="0">
              <a:hlinkClick r:id="rId2"/>
            </a:endParaRPr>
          </a:p>
          <a:p>
            <a:endParaRPr lang="fr-BE" dirty="0">
              <a:hlinkClick r:id="rId2"/>
            </a:endParaRPr>
          </a:p>
          <a:p>
            <a:endParaRPr lang="fr-BE" dirty="0">
              <a:hlinkClick r:id="rId2"/>
            </a:endParaRPr>
          </a:p>
          <a:p>
            <a:r>
              <a:rPr lang="fr-BE" dirty="0">
                <a:hlinkClick r:id="rId2"/>
              </a:rPr>
              <a:t>http://feder.brussels</a:t>
            </a:r>
            <a:endParaRPr lang="fr-BE" dirty="0"/>
          </a:p>
          <a:p>
            <a:r>
              <a:rPr lang="fr-BE" dirty="0">
                <a:hlinkClick r:id="rId3"/>
              </a:rPr>
              <a:t>http://efro.brussels</a:t>
            </a:r>
            <a:endParaRPr lang="fr-BE" dirty="0"/>
          </a:p>
          <a:p>
            <a:endParaRPr lang="fr-BE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521E021-256A-4E0E-29C5-6F359983B8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0780" y="483518"/>
            <a:ext cx="432243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27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DCAD2EE-3D99-A51A-594B-81D28F7D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454116"/>
            <a:ext cx="4322439" cy="560881"/>
          </a:xfrm>
          <a:prstGeom prst="rect">
            <a:avLst/>
          </a:prstGeom>
        </p:spPr>
      </p:pic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BF8C8FE-C979-49B6-9D7C-E5459ECED5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7384" y="1203598"/>
            <a:ext cx="8461697" cy="4031902"/>
          </a:xfrm>
        </p:spPr>
        <p:txBody>
          <a:bodyPr>
            <a:normAutofit/>
          </a:bodyPr>
          <a:lstStyle/>
          <a:p>
            <a:pPr algn="just"/>
            <a:r>
              <a:rPr lang="fr-BE" sz="1400" b="1" i="1" dirty="0">
                <a:solidFill>
                  <a:schemeClr val="accent1"/>
                </a:solidFill>
              </a:rPr>
              <a:t>Plus précisément, l’objectif en Région de Bruxelles-Capitale vise (exclusivement) des projets permettant d’</a:t>
            </a:r>
            <a:r>
              <a:rPr lang="fr-BE" sz="1400" b="1" i="1" u="sng" dirty="0">
                <a:solidFill>
                  <a:schemeClr val="accent1"/>
                </a:solidFill>
              </a:rPr>
              <a:t>augmenter le nombre de places de logement ou hébergement pour des publics fragilisés</a:t>
            </a:r>
            <a:r>
              <a:rPr lang="fr-BE" sz="1400" b="1" i="1" dirty="0">
                <a:solidFill>
                  <a:schemeClr val="accent1"/>
                </a:solidFill>
              </a:rPr>
              <a:t>.</a:t>
            </a:r>
            <a:endParaRPr lang="fr-BE" sz="1400" dirty="0">
              <a:solidFill>
                <a:schemeClr val="accent1"/>
              </a:solidFill>
            </a:endParaRPr>
          </a:p>
          <a:p>
            <a:pPr algn="just"/>
            <a:r>
              <a:rPr lang="nl-NL" sz="1400" b="1" i="1" dirty="0">
                <a:solidFill>
                  <a:schemeClr val="bg1">
                    <a:lumMod val="50000"/>
                  </a:schemeClr>
                </a:solidFill>
              </a:rPr>
              <a:t>Meer bepaald beoogt de doelstelling in het Brussels Hoofdstedelijk Gewest (exclusief) projecten die het mogelijk maken het </a:t>
            </a:r>
            <a:r>
              <a:rPr lang="nl-NL" sz="1400" b="1" i="1" u="sng" dirty="0">
                <a:solidFill>
                  <a:schemeClr val="bg1">
                    <a:lumMod val="50000"/>
                  </a:schemeClr>
                </a:solidFill>
              </a:rPr>
              <a:t>aantal huisvestings- of opvangplaatsen voor kwetsbare groepen te verhogen</a:t>
            </a:r>
            <a:r>
              <a:rPr lang="nl-NL" sz="1400" b="1" i="1" dirty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fr-B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E0ADFD0-17F7-4123-B600-4F73A6CA9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058" y="200511"/>
            <a:ext cx="8424936" cy="715055"/>
          </a:xfrm>
        </p:spPr>
        <p:txBody>
          <a:bodyPr>
            <a:normAutofit/>
          </a:bodyPr>
          <a:lstStyle/>
          <a:p>
            <a:r>
              <a:rPr lang="fr-FR" sz="1800" b="1" dirty="0"/>
              <a:t>Présentation de l’appel à projets : rappel </a:t>
            </a:r>
            <a:br>
              <a:rPr lang="fr-FR" sz="1800" dirty="0"/>
            </a:br>
            <a:r>
              <a:rPr lang="fr-BE" sz="1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Voorstelling</a:t>
            </a:r>
            <a:r>
              <a:rPr lang="fr-BE" sz="1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van de </a:t>
            </a:r>
            <a:r>
              <a:rPr lang="fr-BE" sz="1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projectoproep</a:t>
            </a:r>
            <a:r>
              <a:rPr lang="fr-BE" sz="1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fr-BE" sz="1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herinnering</a:t>
            </a:r>
            <a:endParaRPr lang="fr-BE" sz="1800" dirty="0"/>
          </a:p>
        </p:txBody>
      </p:sp>
    </p:spTree>
    <p:extLst>
      <p:ext uri="{BB962C8B-B14F-4D97-AF65-F5344CB8AC3E}">
        <p14:creationId xmlns:p14="http://schemas.microsoft.com/office/powerpoint/2010/main" val="406434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DCAD2EE-3D99-A51A-594B-81D28F7D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4454116"/>
            <a:ext cx="4322439" cy="560881"/>
          </a:xfrm>
          <a:prstGeom prst="rect">
            <a:avLst/>
          </a:prstGeom>
        </p:spPr>
      </p:pic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EDAEF8-3DC7-76C1-2E12-D79A41CCEF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9058" y="1347614"/>
            <a:ext cx="8424936" cy="302433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r-BE" sz="1800" dirty="0"/>
              <a:t>Les actions de l’appel/ 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De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acties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van de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projectoproep</a:t>
            </a:r>
            <a:endParaRPr lang="fr-BE" sz="1800" i="1" dirty="0">
              <a:solidFill>
                <a:schemeClr val="tx1"/>
              </a:solidFill>
              <a:latin typeface="Arial"/>
            </a:endParaRPr>
          </a:p>
          <a:p>
            <a:pPr marL="457200" indent="-457200">
              <a:buAutoNum type="arabicPeriod"/>
            </a:pPr>
            <a:r>
              <a:rPr lang="fr-BE" sz="1800" dirty="0"/>
              <a:t>Les résultats attendus/ 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De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verwachte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resultaten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</a:t>
            </a:r>
          </a:p>
          <a:p>
            <a:pPr marL="457200" indent="-457200">
              <a:buAutoNum type="arabicPeriod"/>
            </a:pPr>
            <a:r>
              <a:rPr lang="fr-BE" sz="1800" dirty="0"/>
              <a:t>Les critères d’éligibilité et le financement des projets/ 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De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subsidiabiliteitsregels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en de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financiering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van de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projecten</a:t>
            </a:r>
            <a:endParaRPr lang="fr-BE" sz="1800" i="1" dirty="0">
              <a:solidFill>
                <a:schemeClr val="tx1"/>
              </a:solidFill>
              <a:latin typeface="Arial"/>
            </a:endParaRPr>
          </a:p>
          <a:p>
            <a:pPr marL="457200" indent="-457200">
              <a:buAutoNum type="arabicPeriod"/>
            </a:pPr>
            <a:r>
              <a:rPr lang="fr-BE" sz="1800" dirty="0"/>
              <a:t>Procédure de sélection + dossier de candidature/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Selectieprocedure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+ </a:t>
            </a:r>
            <a:r>
              <a:rPr lang="fr-BE" sz="1800" i="1" dirty="0" err="1">
                <a:solidFill>
                  <a:schemeClr val="tx1"/>
                </a:solidFill>
                <a:latin typeface="Arial"/>
              </a:rPr>
              <a:t>Projectvoorstel</a:t>
            </a:r>
            <a:r>
              <a:rPr lang="fr-BE" sz="1800" i="1" dirty="0">
                <a:solidFill>
                  <a:schemeClr val="tx1"/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1805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2E2D5B-5560-216F-3BF5-890DC74B0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205978"/>
            <a:ext cx="8460940" cy="583574"/>
          </a:xfrm>
        </p:spPr>
        <p:txBody>
          <a:bodyPr/>
          <a:lstStyle/>
          <a:p>
            <a:r>
              <a:rPr lang="fr-BE" dirty="0"/>
              <a:t>1. Les actions de l’appel/ 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acties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 van 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projectoproep</a:t>
            </a:r>
            <a:endParaRPr lang="en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A0587A-0219-1737-62AF-A16AABA82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BE" sz="1800" dirty="0"/>
              <a:t>Cet appel à projets vise spécifiquement;</a:t>
            </a:r>
          </a:p>
          <a:p>
            <a:pPr marL="342900" indent="-342900">
              <a:buFontTx/>
              <a:buChar char="-"/>
            </a:pPr>
            <a:r>
              <a:rPr lang="fr-BE" sz="1800" b="1" dirty="0"/>
              <a:t>l’augmentation du nombre de places d’accueil</a:t>
            </a:r>
            <a:r>
              <a:rPr lang="fr-BE" sz="1800" dirty="0"/>
              <a:t> pour des </a:t>
            </a:r>
            <a:r>
              <a:rPr lang="fr-BE" sz="1800" b="1" dirty="0"/>
              <a:t>publics fragilisés </a:t>
            </a:r>
            <a:r>
              <a:rPr lang="fr-BE" sz="1800" dirty="0"/>
              <a:t>pour lesquels les solutions de logement classique ne répondent pas ou mal à leurs besoins. </a:t>
            </a:r>
          </a:p>
          <a:p>
            <a:pPr marL="342900" indent="-342900">
              <a:buFontTx/>
              <a:buChar char="-"/>
            </a:pPr>
            <a:r>
              <a:rPr lang="fr-BE" sz="1800" b="1" dirty="0"/>
              <a:t>via  des structures existantes</a:t>
            </a:r>
            <a:r>
              <a:rPr lang="fr-BE" sz="1800" dirty="0"/>
              <a:t> (annexe au bâtiment, reconfiguration augmentant la capacité d’accueil…) </a:t>
            </a:r>
            <a:r>
              <a:rPr lang="fr-BE" sz="1800" b="1" dirty="0"/>
              <a:t>ou au sein de nouvelles structures</a:t>
            </a:r>
            <a:r>
              <a:rPr lang="fr-BE" sz="1800" dirty="0"/>
              <a:t>.</a:t>
            </a:r>
          </a:p>
          <a:p>
            <a:pPr marL="342900" indent="-342900">
              <a:buFontTx/>
              <a:buChar char="-"/>
            </a:pPr>
            <a:r>
              <a:rPr lang="fr-BE" sz="1800" b="1" dirty="0"/>
              <a:t>dans un projet global d’intégration du public</a:t>
            </a:r>
            <a:r>
              <a:rPr lang="fr-BE" sz="1800" b="1" i="1" dirty="0"/>
              <a:t> </a:t>
            </a:r>
            <a:r>
              <a:rPr lang="fr-BE" sz="1800" dirty="0"/>
              <a:t>(à décrire mais non financé par le FEDER)</a:t>
            </a:r>
            <a:endParaRPr lang="fr-BE" sz="1800" b="1" dirty="0"/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388285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2E2D5B-5560-216F-3BF5-890DC74B0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205978"/>
            <a:ext cx="8460940" cy="583574"/>
          </a:xfrm>
        </p:spPr>
        <p:txBody>
          <a:bodyPr/>
          <a:lstStyle/>
          <a:p>
            <a:r>
              <a:rPr lang="fr-BE" dirty="0"/>
              <a:t>1. Les actions de l’appel/ 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acties</a:t>
            </a:r>
            <a:r>
              <a:rPr lang="fr-BE" sz="2400" i="1" dirty="0">
                <a:solidFill>
                  <a:schemeClr val="tx1"/>
                </a:solidFill>
                <a:latin typeface="Arial"/>
              </a:rPr>
              <a:t> van de </a:t>
            </a:r>
            <a:r>
              <a:rPr lang="fr-BE" sz="2400" i="1" dirty="0" err="1">
                <a:solidFill>
                  <a:schemeClr val="tx1"/>
                </a:solidFill>
                <a:latin typeface="Arial"/>
              </a:rPr>
              <a:t>projectoproep</a:t>
            </a:r>
            <a:endParaRPr lang="en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A0587A-0219-1737-62AF-A16AABA82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nl-NL" sz="1800" dirty="0"/>
              <a:t>Deze projectoproep beoogt specifiek:</a:t>
            </a:r>
          </a:p>
          <a:p>
            <a:pPr marL="342900" indent="-342900">
              <a:buFontTx/>
              <a:buChar char="-"/>
            </a:pPr>
            <a:r>
              <a:rPr lang="nl-NL" sz="1800" b="1" dirty="0"/>
              <a:t>de toename van het aantal opvangplaatsen voor kwetsbare personen voor wie conventionele huisvestingsoplossingen niet of slecht in hun behoeften voorzien</a:t>
            </a:r>
          </a:p>
          <a:p>
            <a:pPr marL="342900" indent="-342900">
              <a:buFontTx/>
              <a:buChar char="-"/>
            </a:pPr>
            <a:r>
              <a:rPr lang="nl-NL" sz="1800" b="1" dirty="0"/>
              <a:t>via de bestaande structuren  (bijgebouw bij het gebouw, herinrichting om de opvangcapaciteit te verhogen, ...) of in nieuwe structuren</a:t>
            </a:r>
            <a:r>
              <a:rPr lang="fr-BE" sz="1800" dirty="0"/>
              <a:t>.</a:t>
            </a:r>
          </a:p>
          <a:p>
            <a:pPr marL="342900" indent="-342900">
              <a:buFontTx/>
              <a:buChar char="-"/>
            </a:pPr>
            <a:r>
              <a:rPr lang="nl-NL" sz="1800" b="1" dirty="0"/>
              <a:t>binnen een globaal integratieproject van het beoogde publiek </a:t>
            </a:r>
            <a:endParaRPr lang="en-BE" sz="1800" dirty="0"/>
          </a:p>
        </p:txBody>
      </p:sp>
    </p:spTree>
    <p:extLst>
      <p:ext uri="{BB962C8B-B14F-4D97-AF65-F5344CB8AC3E}">
        <p14:creationId xmlns:p14="http://schemas.microsoft.com/office/powerpoint/2010/main" val="4014818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B2F888-9FD1-49E5-AC2A-C73F69500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OS 4.3. Groupes cibles / </a:t>
            </a:r>
            <a:r>
              <a:rPr lang="fr-BE" dirty="0" err="1">
                <a:solidFill>
                  <a:schemeClr val="tx1"/>
                </a:solidFill>
              </a:rPr>
              <a:t>Doelgroepen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7E5A25-BD1A-4729-B0D5-553D7EB372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groupes cibles sont / </a:t>
            </a:r>
            <a:r>
              <a:rPr lang="nl-BE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doelgroepen zijn 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449580">
              <a:lnSpc>
                <a:spcPct val="115000"/>
              </a:lnSpc>
              <a:spcAft>
                <a:spcPts val="800"/>
              </a:spcAft>
            </a:pP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des personnes en situation de handicap (dont l’autisme) / </a:t>
            </a:r>
            <a:r>
              <a:rPr lang="nl-BE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personen met een handicap (waaronder autisme) ;</a:t>
            </a:r>
            <a:endParaRPr lang="fr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15000"/>
              </a:lnSpc>
              <a:spcAft>
                <a:spcPts val="800"/>
              </a:spcAft>
            </a:pP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des jeunes enfants et des jeunes en situation d’errance et/ou de rupture familiale / </a:t>
            </a:r>
            <a:r>
              <a:rPr lang="nl-BE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jonge kinderen en jongeren op de dool of in moeilijkheden en/of uit gebroken gezinnen ;</a:t>
            </a:r>
            <a:endParaRPr lang="fr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15000"/>
              </a:lnSpc>
              <a:spcAft>
                <a:spcPts val="800"/>
              </a:spcAft>
            </a:pP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des publics confrontés à des situations de détresse physique, psychologique, économique (dont les victimes de violences intrafamiliales) / </a:t>
            </a:r>
            <a:r>
              <a:rPr lang="nl-BE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doelgroepen geconfronteerd met situaties van lichamelijk, psychologisch en economisch leed (waaronder slachtoffers van </a:t>
            </a:r>
            <a:r>
              <a:rPr lang="nl-BE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intrafamiliaal</a:t>
            </a:r>
            <a:r>
              <a:rPr lang="nl-BE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geweld) ;</a:t>
            </a:r>
            <a:endParaRPr lang="fr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15000"/>
              </a:lnSpc>
              <a:spcAft>
                <a:spcPts val="800"/>
              </a:spcAft>
            </a:pP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des publics précarisés / </a:t>
            </a:r>
            <a:r>
              <a:rPr lang="nl-BE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kansarme doelgroepen.</a:t>
            </a:r>
            <a:endParaRPr lang="fr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08660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44130-D92B-D0DD-0E6C-893C0A8D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2. Résultats attendus/ </a:t>
            </a:r>
            <a:r>
              <a:rPr lang="fr-BE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Verwachte</a:t>
            </a:r>
            <a:r>
              <a:rPr lang="fr-BE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BE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resultaten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99A86D-EADD-F705-0203-6E143A29E2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536" y="1563638"/>
            <a:ext cx="8424936" cy="2088232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fr-BE" dirty="0"/>
              <a:t>RC365: Capacité des logements sociaux nouveaux ou modernisés (124) </a:t>
            </a:r>
            <a:r>
              <a:rPr lang="fr-BE" sz="2000" dirty="0"/>
              <a:t>/ </a:t>
            </a:r>
            <a:r>
              <a:rPr lang="nl-NL" sz="1700" i="1" dirty="0">
                <a:solidFill>
                  <a:schemeClr val="tx1"/>
                </a:solidFill>
                <a:latin typeface="Arial"/>
              </a:rPr>
              <a:t>Capaciteit van nieuwe of gemoderniseerde sociale huisvesting</a:t>
            </a:r>
          </a:p>
          <a:p>
            <a:endParaRPr lang="nl-NL" sz="1700" i="1" dirty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Tx/>
              <a:buChar char="-"/>
            </a:pPr>
            <a:r>
              <a:rPr lang="fr-BE" dirty="0"/>
              <a:t>RCR67: Nombre annuel d’utilisateurs de logements sociaux nouveaux ou modernisés (100) </a:t>
            </a:r>
            <a:r>
              <a:rPr lang="fr-BE" sz="2000" dirty="0"/>
              <a:t>/ </a:t>
            </a:r>
            <a:r>
              <a:rPr lang="nl-NL" sz="1700" i="1" dirty="0">
                <a:solidFill>
                  <a:schemeClr val="tx1"/>
                </a:solidFill>
                <a:latin typeface="Arial"/>
              </a:rPr>
              <a:t>Jaarlijks aantal gebruikers van nieuwe of gemoderniseerde sociale huisvesting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06059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lorimétrie xmlns="bfa7d963-24c6-42df-9c60-af0ce4d6be14">Color</Colorimétrie>
    <Partage_x0020_Externe xmlns="bfa7d963-24c6-42df-9c60-af0ce4d6be14">false</Partage_x0020_Externe>
    <mac55e52456844879d92278c99f13745 xmlns="bfa7d963-24c6-42df-9c60-af0ce4d6be14">
      <Terms xmlns="http://schemas.microsoft.com/office/infopath/2007/PartnerControls"/>
    </mac55e52456844879d92278c99f13745>
    <Fichier_x0020_source_x0020__x002f__x0020_fichier_x0020_prêt_x0020_à_x0020_l_x0027_emploi xmlns="bfa7d963-24c6-42df-9c60-af0ce4d6be14">Ready to use</Fichier_x0020_source_x0020__x002f__x0020_fichier_x0020_prêt_x0020_à_x0020_l_x0027_emploi>
    <Taille xmlns="bfa7d963-24c6-42df-9c60-af0ce4d6be14" xsi:nil="true"/>
    <h26b48982cc54ce2baad91dbf090ec32 xmlns="bfa7d963-24c6-42df-9c60-af0ce4d6be14">
      <Terms xmlns="http://schemas.microsoft.com/office/infopath/2007/PartnerControls"/>
    </h26b48982cc54ce2baad91dbf090ec32>
    <l8aa81e9c7994f66b9ca234fedeb2399 xmlns="bfa7d963-24c6-42df-9c60-af0ce4d6be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Template PowerPoint</TermName>
          <TermId xmlns="http://schemas.microsoft.com/office/infopath/2007/PartnerControls">637b2f20-df0a-4619-9eb8-50d9a2752545</TermId>
        </TermInfo>
      </Terms>
    </l8aa81e9c7994f66b9ca234fedeb2399>
    <g28f7e5d01404be58f3bcecbde89fb76 xmlns="bfa7d963-24c6-42df-9c60-af0ce4d6be14">
      <Terms xmlns="http://schemas.microsoft.com/office/infopath/2007/PartnerControls"/>
    </g28f7e5d01404be58f3bcecbde89fb76>
    <ab48d136a2a94350bd1385cb088c3d73 xmlns="bfa7d963-24c6-42df-9c60-af0ce4d6be14">
      <Terms xmlns="http://schemas.microsoft.com/office/infopath/2007/PartnerControls"/>
    </ab48d136a2a94350bd1385cb088c3d73>
    <Langue_x0020_du_x0020_fichier xmlns="bfa7d963-24c6-42df-9c60-af0ce4d6be14">
      <Value>EN</Value>
    </Langue_x0020_du_x0020_fichier>
    <TaxCatchAll xmlns="12cb0234-c0b0-4c53-84af-973ef88e2a02">
      <Value>13</Value>
    </TaxCatchAl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arte-Huisstijl" ma:contentTypeID="0x010100DBAA8B00DAA7C7409BC687FC09F57BB400E4F7548ADFC764439EEC91D3488DFE1F" ma:contentTypeVersion="36" ma:contentTypeDescription="" ma:contentTypeScope="" ma:versionID="e70f5f80b8fa7e0a66b2b621a908c36f">
  <xsd:schema xmlns:xsd="http://www.w3.org/2001/XMLSchema" xmlns:xs="http://www.w3.org/2001/XMLSchema" xmlns:p="http://schemas.microsoft.com/office/2006/metadata/properties" xmlns:ns2="bfa7d963-24c6-42df-9c60-af0ce4d6be14" xmlns:ns3="12cb0234-c0b0-4c53-84af-973ef88e2a02" xmlns:ns4="9c7c9337-ae00-402d-ade6-9de608163fc8" targetNamespace="http://schemas.microsoft.com/office/2006/metadata/properties" ma:root="true" ma:fieldsID="4dd382ca0085f45fad7d6305343fd5d6" ns2:_="" ns3:_="" ns4:_="">
    <xsd:import namespace="bfa7d963-24c6-42df-9c60-af0ce4d6be14"/>
    <xsd:import namespace="12cb0234-c0b0-4c53-84af-973ef88e2a02"/>
    <xsd:import namespace="9c7c9337-ae00-402d-ade6-9de608163fc8"/>
    <xsd:element name="properties">
      <xsd:complexType>
        <xsd:sequence>
          <xsd:element name="documentManagement">
            <xsd:complexType>
              <xsd:all>
                <xsd:element ref="ns2:Langue_x0020_du_x0020_fichier" minOccurs="0"/>
                <xsd:element ref="ns2:Colorimétrie" minOccurs="0"/>
                <xsd:element ref="ns2:Taille" minOccurs="0"/>
                <xsd:element ref="ns2:Fichier_x0020_source_x0020__x002f__x0020_fichier_x0020_prêt_x0020_à_x0020_l_x0027_emploi" minOccurs="0"/>
                <xsd:element ref="ns2:Partage_x0020_Externe" minOccurs="0"/>
                <xsd:element ref="ns2:ab48d136a2a94350bd1385cb088c3d73" minOccurs="0"/>
                <xsd:element ref="ns2:h26b48982cc54ce2baad91dbf090ec32" minOccurs="0"/>
                <xsd:element ref="ns2:l8aa81e9c7994f66b9ca234fedeb2399" minOccurs="0"/>
                <xsd:element ref="ns2:mac55e52456844879d92278c99f13745" minOccurs="0"/>
                <xsd:element ref="ns3:TaxCatchAll" minOccurs="0"/>
                <xsd:element ref="ns2:g28f7e5d01404be58f3bcecbde89fb76" minOccurs="0"/>
                <xsd:element ref="ns3:TaxCatchAllLabel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a7d963-24c6-42df-9c60-af0ce4d6be14" elementFormDefault="qualified">
    <xsd:import namespace="http://schemas.microsoft.com/office/2006/documentManagement/types"/>
    <xsd:import namespace="http://schemas.microsoft.com/office/infopath/2007/PartnerControls"/>
    <xsd:element name="Langue_x0020_du_x0020_fichier" ma:index="4" nillable="true" ma:displayName="Langue du fichier" ma:internalName="Langue_x0020_du_x0020_fichier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R"/>
                    <xsd:enumeration value="NL"/>
                    <xsd:enumeration value="DE"/>
                    <xsd:enumeration value="EN"/>
                  </xsd:restriction>
                </xsd:simpleType>
              </xsd:element>
            </xsd:sequence>
          </xsd:extension>
        </xsd:complexContent>
      </xsd:complexType>
    </xsd:element>
    <xsd:element name="Colorimétrie" ma:index="5" nillable="true" ma:displayName="Colorimétrie" ma:format="Dropdown" ma:internalName="Colorim_x00e9_trie">
      <xsd:simpleType>
        <xsd:restriction base="dms:Choice">
          <xsd:enumeration value="RGB"/>
          <xsd:enumeration value="CMYK"/>
          <xsd:enumeration value="PMS"/>
          <xsd:enumeration value="Black"/>
          <xsd:enumeration value="Grey"/>
          <xsd:enumeration value="White"/>
          <xsd:enumeration value="Color"/>
        </xsd:restriction>
      </xsd:simpleType>
    </xsd:element>
    <xsd:element name="Taille" ma:index="6" nillable="true" ma:displayName="Taille" ma:default="A4" ma:format="Dropdown" ma:internalName="Taille">
      <xsd:simpleType>
        <xsd:restriction base="dms:Choice">
          <xsd:enumeration value="A4"/>
          <xsd:enumeration value="A5"/>
          <xsd:enumeration value="C4"/>
          <xsd:enumeration value="C5"/>
          <xsd:enumeration value="US"/>
          <xsd:enumeration value="A3"/>
          <xsd:enumeration value="A0"/>
        </xsd:restriction>
      </xsd:simpleType>
    </xsd:element>
    <xsd:element name="Fichier_x0020_source_x0020__x002f__x0020_fichier_x0020_prêt_x0020_à_x0020_l_x0027_emploi" ma:index="10" nillable="true" ma:displayName="Fichier source / fichier prêt à l'emploi" ma:default="Ready to use" ma:format="RadioButtons" ma:internalName="Fichier_x0020_source_x0020__x002F__x0020_fichier_x0020_pr_x00ea_t_x0020__x00e0__x0020_l_x0027_emploi">
      <xsd:simpleType>
        <xsd:restriction base="dms:Choice">
          <xsd:enumeration value="Source file (dircom)"/>
          <xsd:enumeration value="Ready to use"/>
        </xsd:restriction>
      </xsd:simpleType>
    </xsd:element>
    <xsd:element name="Partage_x0020_Externe" ma:index="11" nillable="true" ma:displayName="Partage Externe" ma:default="0" ma:internalName="Partage_x0020_Externe">
      <xsd:simpleType>
        <xsd:restriction base="dms:Boolean"/>
      </xsd:simpleType>
    </xsd:element>
    <xsd:element name="ab48d136a2a94350bd1385cb088c3d73" ma:index="17" nillable="true" ma:taxonomy="true" ma:internalName="ab48d136a2a94350bd1385cb088c3d73" ma:taxonomyFieldName="Mot_x002d_cl_x00e9_" ma:displayName="Mot-clé" ma:default="2;#Zonder|9ddd5344-b9bc-42e1-8508-7ded4cc539e9" ma:fieldId="{ab48d136-a2a9-4350-bd13-85cb088c3d73}" ma:sspId="57b2d657-d973-4862-aa1b-1284b69771fd" ma:termSetId="56572055-3947-49f9-8293-873dd203eb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26b48982cc54ce2baad91dbf090ec32" ma:index="19" nillable="true" ma:taxonomy="true" ma:internalName="h26b48982cc54ce2baad91dbf090ec32" ma:taxonomyFieldName="Utilisation1" ma:displayName="Utilisation" ma:default="" ma:fieldId="{126b4898-2cc5-4ce2-baad-91dbf090ec32}" ma:sspId="57b2d657-d973-4862-aa1b-1284b69771fd" ma:termSetId="f2456093-ad15-4d73-9ba9-089ba469de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8aa81e9c7994f66b9ca234fedeb2399" ma:index="20" ma:taxonomy="true" ma:internalName="l8aa81e9c7994f66b9ca234fedeb2399" ma:taxonomyFieldName="Type_x0020_de_x0020_document" ma:displayName="Type de document" ma:default="" ma:fieldId="{58aa81e9-c799-4f66-b9ca-234fedeb2399}" ma:sspId="57b2d657-d973-4862-aa1b-1284b69771fd" ma:termSetId="2de80ec1-06d5-459e-876e-040467a4545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55e52456844879d92278c99f13745" ma:index="21" nillable="true" ma:taxonomy="true" ma:internalName="mac55e52456844879d92278c99f13745" ma:taxonomyFieldName="Marquage_x0020_sp_x00e9_cifique" ma:displayName="UA-service" ma:default="" ma:fieldId="{6ac55e52-4568-4487-9d92-278c99f13745}" ma:sspId="57b2d657-d973-4862-aa1b-1284b69771fd" ma:termSetId="8e111a51-807b-4caf-b609-6e5ffce80bd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28f7e5d01404be58f3bcecbde89fb76" ma:index="23" nillable="true" ma:taxonomy="true" ma:internalName="g28f7e5d01404be58f3bcecbde89fb76" ma:taxonomyFieldName="Orientation1" ma:displayName="Orientation" ma:default="" ma:fieldId="{028f7e5d-0140-4be5-8f3b-cecbde89fb76}" ma:sspId="57b2d657-d973-4862-aa1b-1284b69771fd" ma:termSetId="c905b95b-2d33-4c01-a245-51a649750a00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b0234-c0b0-4c53-84af-973ef88e2a02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8605c4c8-bad4-4d5c-9d7d-2ceb1c18d849}" ma:internalName="TaxCatchAll" ma:showField="CatchAllData" ma:web="bfa7d963-24c6-42df-9c60-af0ce4d6be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4" nillable="true" ma:displayName="Taxonomy Catch All Column1" ma:hidden="true" ma:list="{8605c4c8-bad4-4d5c-9d7d-2ceb1c18d849}" ma:internalName="TaxCatchAllLabel" ma:readOnly="true" ma:showField="CatchAllDataLabel" ma:web="bfa7d963-24c6-42df-9c60-af0ce4d6be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c9337-ae00-402d-ade6-9de608163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8" nillable="true" ma:displayName="Tags" ma:internalName="MediaServiceAutoTags" ma:readOnly="true">
      <xsd:simpleType>
        <xsd:restriction base="dms:Text"/>
      </xsd:simpleType>
    </xsd:element>
    <xsd:element name="MediaServiceOCR" ma:index="2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2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7FDBD2-A37C-452B-B852-DEF265E709AA}">
  <ds:schemaRefs>
    <ds:schemaRef ds:uri="http://schemas.microsoft.com/office/2006/metadata/properties"/>
    <ds:schemaRef ds:uri="http://schemas.microsoft.com/office/infopath/2007/PartnerControls"/>
    <ds:schemaRef ds:uri="bfa7d963-24c6-42df-9c60-af0ce4d6be14"/>
    <ds:schemaRef ds:uri="12cb0234-c0b0-4c53-84af-973ef88e2a02"/>
  </ds:schemaRefs>
</ds:datastoreItem>
</file>

<file path=customXml/itemProps2.xml><?xml version="1.0" encoding="utf-8"?>
<ds:datastoreItem xmlns:ds="http://schemas.openxmlformats.org/officeDocument/2006/customXml" ds:itemID="{390BA248-8733-4239-94A0-E9D147687A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3B430B-74A2-4448-A864-33A8362BDB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a7d963-24c6-42df-9c60-af0ce4d6be14"/>
    <ds:schemaRef ds:uri="12cb0234-c0b0-4c53-84af-973ef88e2a02"/>
    <ds:schemaRef ds:uri="9c7c9337-ae00-402d-ade6-9de608163f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5841</TotalTime>
  <Words>2642</Words>
  <Application>Microsoft Office PowerPoint</Application>
  <PresentationFormat>On-screen Show (16:9)</PresentationFormat>
  <Paragraphs>217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Aller Light</vt:lpstr>
      <vt:lpstr>Arial</vt:lpstr>
      <vt:lpstr>Calibri</vt:lpstr>
      <vt:lpstr>Courier New</vt:lpstr>
      <vt:lpstr>Wingdings</vt:lpstr>
      <vt:lpstr>Thème Office</vt:lpstr>
      <vt:lpstr>PowerPoint Presentation</vt:lpstr>
      <vt:lpstr>AGENDA</vt:lpstr>
      <vt:lpstr>Présentation de l’appel à projets : rappel  Voorstelling van de projectoproep: herinnering</vt:lpstr>
      <vt:lpstr>Présentation de l’appel à projets : rappel  Voorstelling van de projectoproep: herinnering</vt:lpstr>
      <vt:lpstr>PowerPoint Presentation</vt:lpstr>
      <vt:lpstr>1. Les actions de l’appel/ De acties van de projectoproep</vt:lpstr>
      <vt:lpstr>1. Les actions de l’appel/ De acties van de projectoproep</vt:lpstr>
      <vt:lpstr>OS 4.3. Groupes cibles / Doelgroepen</vt:lpstr>
      <vt:lpstr>2. Résultats attendus/ Verwachte resultaten</vt:lpstr>
      <vt:lpstr>3. Les critères d’éligibilité et le financement des projets/ De subsidiabiliteitsregels en de financiering van de projecten</vt:lpstr>
      <vt:lpstr>3. Les critères d’éligibilité et le financement des projets/ De subsidiabiliteitsregels en de financiering van de projecten</vt:lpstr>
      <vt:lpstr>PowerPoint Presentation</vt:lpstr>
      <vt:lpstr>PowerPoint Presentation</vt:lpstr>
      <vt:lpstr>PowerPoint Presentation</vt:lpstr>
      <vt:lpstr>4. Procédure de sélection / Selectieprocedure</vt:lpstr>
      <vt:lpstr>Appels à projets – objectif 4.3 -  principes de sélection/ Selectie </vt:lpstr>
      <vt:lpstr>PowerPoint Presentation</vt:lpstr>
      <vt:lpstr>OS 4.3 – Critères techniques / SD 4.3 Technische criteria </vt:lpstr>
      <vt:lpstr>PowerPoint Presentation</vt:lpstr>
      <vt:lpstr>OS 4.3 – Critères techniques / SD 4.3 Technische criteria </vt:lpstr>
      <vt:lpstr>Critères de mise en œuvre / Uitvoeringscriteria</vt:lpstr>
      <vt:lpstr>III. Préparation du dossier de candidature   Voorbereiding van het kandidatuurdossier </vt:lpstr>
      <vt:lpstr>III. Préparation du dossier de candidature   Voorbereiding van het kandidatuurdossier </vt:lpstr>
      <vt:lpstr>III. Préparation du dossier de candidature   Voorbereiding van het kandidatuurdossier</vt:lpstr>
      <vt:lpstr>III. Préparation du dossier de candidature   Voorbereiding van het kandidatuurdossier</vt:lpstr>
      <vt:lpstr>III. Préparation du dossier de candidature   Voorbereiding van het kandidatuurdossier</vt:lpstr>
      <vt:lpstr>III. Préparation du dossier de candidature   Voorbereiding van het kandidatuurdossier</vt:lpstr>
      <vt:lpstr>IV. Introduction d'une candidature dans le système électronique salesforce  / Indiening van het projectvoorstel in het elektronisch systeem Salesforce</vt:lpstr>
      <vt:lpstr>V. Etapes après introduction / Stappen na indiening</vt:lpstr>
      <vt:lpstr>  Questions / Contacts Vragen/ Contactgegevens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BI-UK-PPT</dc:title>
  <dc:creator>Benjamin Harpigny</dc:creator>
  <cp:lastModifiedBy>CORNELIS Evi</cp:lastModifiedBy>
  <cp:revision>259</cp:revision>
  <cp:lastPrinted>2020-03-03T16:21:53Z</cp:lastPrinted>
  <dcterms:created xsi:type="dcterms:W3CDTF">2013-10-17T10:19:39Z</dcterms:created>
  <dcterms:modified xsi:type="dcterms:W3CDTF">2024-03-12T12:42:40Z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arquage spécifique">
    <vt:lpwstr/>
  </property>
  <property fmtid="{D5CDD505-2E9C-101B-9397-08002B2CF9AE}" pid="3" name="ContentTypeId">
    <vt:lpwstr>0x010100DBAA8B00DAA7C7409BC687FC09F57BB400E4F7548ADFC764439EEC91D3488DFE1F</vt:lpwstr>
  </property>
  <property fmtid="{D5CDD505-2E9C-101B-9397-08002B2CF9AE}" pid="4" name="Orientation1">
    <vt:lpwstr/>
  </property>
  <property fmtid="{D5CDD505-2E9C-101B-9397-08002B2CF9AE}" pid="5" name="Mot-clé">
    <vt:lpwstr/>
  </property>
  <property fmtid="{D5CDD505-2E9C-101B-9397-08002B2CF9AE}" pid="6" name="Type de document">
    <vt:lpwstr>13;#Template PowerPoint|637b2f20-df0a-4619-9eb8-50d9a2752545</vt:lpwstr>
  </property>
  <property fmtid="{D5CDD505-2E9C-101B-9397-08002B2CF9AE}" pid="7" name="Utilisation1">
    <vt:lpwstr/>
  </property>
  <property fmtid="{D5CDD505-2E9C-101B-9397-08002B2CF9AE}" pid="8" name="Mot_x002d_cl_x00e9_">
    <vt:lpwstr/>
  </property>
</Properties>
</file>