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5"/>
  </p:notesMasterIdLst>
  <p:handoutMasterIdLst>
    <p:handoutMasterId r:id="rId66"/>
  </p:handoutMasterIdLst>
  <p:sldIdLst>
    <p:sldId id="259" r:id="rId5"/>
    <p:sldId id="410" r:id="rId6"/>
    <p:sldId id="260" r:id="rId7"/>
    <p:sldId id="356" r:id="rId8"/>
    <p:sldId id="357" r:id="rId9"/>
    <p:sldId id="370" r:id="rId10"/>
    <p:sldId id="371" r:id="rId11"/>
    <p:sldId id="361" r:id="rId12"/>
    <p:sldId id="362" r:id="rId13"/>
    <p:sldId id="369" r:id="rId14"/>
    <p:sldId id="279" r:id="rId15"/>
    <p:sldId id="408" r:id="rId16"/>
    <p:sldId id="422" r:id="rId17"/>
    <p:sldId id="367" r:id="rId18"/>
    <p:sldId id="363" r:id="rId19"/>
    <p:sldId id="342" r:id="rId20"/>
    <p:sldId id="424" r:id="rId21"/>
    <p:sldId id="418" r:id="rId22"/>
    <p:sldId id="364" r:id="rId23"/>
    <p:sldId id="426" r:id="rId24"/>
    <p:sldId id="387" r:id="rId25"/>
    <p:sldId id="345" r:id="rId26"/>
    <p:sldId id="411" r:id="rId27"/>
    <p:sldId id="344" r:id="rId28"/>
    <p:sldId id="407" r:id="rId29"/>
    <p:sldId id="390" r:id="rId30"/>
    <p:sldId id="404" r:id="rId31"/>
    <p:sldId id="405" r:id="rId32"/>
    <p:sldId id="425" r:id="rId33"/>
    <p:sldId id="391" r:id="rId34"/>
    <p:sldId id="393" r:id="rId35"/>
    <p:sldId id="394" r:id="rId36"/>
    <p:sldId id="324" r:id="rId37"/>
    <p:sldId id="368" r:id="rId38"/>
    <p:sldId id="372" r:id="rId39"/>
    <p:sldId id="431" r:id="rId40"/>
    <p:sldId id="447" r:id="rId41"/>
    <p:sldId id="448" r:id="rId42"/>
    <p:sldId id="449" r:id="rId43"/>
    <p:sldId id="375" r:id="rId44"/>
    <p:sldId id="395" r:id="rId45"/>
    <p:sldId id="445" r:id="rId46"/>
    <p:sldId id="446" r:id="rId47"/>
    <p:sldId id="396" r:id="rId48"/>
    <p:sldId id="442" r:id="rId49"/>
    <p:sldId id="444" r:id="rId50"/>
    <p:sldId id="443" r:id="rId51"/>
    <p:sldId id="435" r:id="rId52"/>
    <p:sldId id="436" r:id="rId53"/>
    <p:sldId id="437" r:id="rId54"/>
    <p:sldId id="438" r:id="rId55"/>
    <p:sldId id="439" r:id="rId56"/>
    <p:sldId id="440" r:id="rId57"/>
    <p:sldId id="441" r:id="rId58"/>
    <p:sldId id="429" r:id="rId59"/>
    <p:sldId id="428" r:id="rId60"/>
    <p:sldId id="427" r:id="rId61"/>
    <p:sldId id="290" r:id="rId62"/>
    <p:sldId id="264" r:id="rId63"/>
    <p:sldId id="273" r:id="rId64"/>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051A1A-A4B8-45B8-76D1-4E6801AC3F3A}" name="MOENS Marnick" initials="MM" userId="S::mmoens@gob.brussels::7c040b6f-10f7-4822-9335-362a88e9ba1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B7B7"/>
    <a:srgbClr val="7CA2D6"/>
    <a:srgbClr val="FFF203"/>
    <a:srgbClr val="0B00BE"/>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57" autoAdjust="0"/>
  </p:normalViewPr>
  <p:slideViewPr>
    <p:cSldViewPr>
      <p:cViewPr varScale="1">
        <p:scale>
          <a:sx n="146" d="100"/>
          <a:sy n="146" d="100"/>
        </p:scale>
        <p:origin x="594" y="114"/>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72" Type="http://schemas.microsoft.com/office/2018/10/relationships/authors" Targe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2945659" cy="496332"/>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50443" y="1"/>
            <a:ext cx="2945659" cy="496332"/>
          </a:xfrm>
          <a:prstGeom prst="rect">
            <a:avLst/>
          </a:prstGeom>
        </p:spPr>
        <p:txBody>
          <a:bodyPr vert="horz" lIns="91440" tIns="45720" rIns="91440" bIns="45720" rtlCol="0"/>
          <a:lstStyle>
            <a:lvl1pPr algn="r">
              <a:defRPr sz="1200"/>
            </a:lvl1pPr>
          </a:lstStyle>
          <a:p>
            <a:fld id="{EFC8D81E-DE7C-4382-8F1A-401577778493}" type="datetimeFigureOut">
              <a:rPr lang="fr-BE" smtClean="0"/>
              <a:pPr/>
              <a:t>05-02-24</a:t>
            </a:fld>
            <a:endParaRPr lang="fr-BE"/>
          </a:p>
        </p:txBody>
      </p:sp>
      <p:sp>
        <p:nvSpPr>
          <p:cNvPr id="4" name="Espace réservé du pied de page 3"/>
          <p:cNvSpPr>
            <a:spLocks noGrp="1"/>
          </p:cNvSpPr>
          <p:nvPr>
            <p:ph type="ftr" sz="quarter" idx="2"/>
          </p:nvPr>
        </p:nvSpPr>
        <p:spPr>
          <a:xfrm>
            <a:off x="1" y="9428584"/>
            <a:ext cx="2945659" cy="496332"/>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50443" y="9428584"/>
            <a:ext cx="2945659" cy="496332"/>
          </a:xfrm>
          <a:prstGeom prst="rect">
            <a:avLst/>
          </a:prstGeom>
        </p:spPr>
        <p:txBody>
          <a:bodyPr vert="horz" lIns="91440" tIns="45720" rIns="91440" bIns="45720" rtlCol="0" anchor="b"/>
          <a:lstStyle>
            <a:lvl1pPr algn="r">
              <a:defRPr sz="1200"/>
            </a:lvl1pPr>
          </a:lstStyle>
          <a:p>
            <a:fld id="{4337564D-E952-4EC1-B75D-0DA23DC0CF12}" type="slidenum">
              <a:rPr lang="fr-BE" smtClean="0"/>
              <a:pPr/>
              <a:t>‹N°›</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8056"/>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58D0604-D0C7-4319-B045-8F563F9C8141}" type="datetimeFigureOut">
              <a:rPr lang="fr-BE" smtClean="0"/>
              <a:t>05-02-24</a:t>
            </a:fld>
            <a:endParaRPr lang="fr-BE"/>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0443" y="9428585"/>
            <a:ext cx="2945659" cy="498055"/>
          </a:xfrm>
          <a:prstGeom prst="rect">
            <a:avLst/>
          </a:prstGeom>
        </p:spPr>
        <p:txBody>
          <a:bodyPr vert="horz" lIns="91440" tIns="45720" rIns="91440" bIns="45720" rtlCol="0" anchor="b"/>
          <a:lstStyle>
            <a:lvl1pPr algn="r">
              <a:defRPr sz="1200"/>
            </a:lvl1pPr>
          </a:lstStyle>
          <a:p>
            <a:fld id="{BDD4ACC6-E18E-4F9E-B1BC-6F01A0255BE9}" type="slidenum">
              <a:rPr lang="fr-BE" smtClean="0"/>
              <a:t>‹N°›</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05-02-24</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3" Type="http://schemas.openxmlformats.org/officeDocument/2006/relationships/hyperlink" Target="mailto:Feder@sprb.brussels" TargetMode="External"/><Relationship Id="rId7" Type="http://schemas.openxmlformats.org/officeDocument/2006/relationships/image" Target="../media/image16.png"/><Relationship Id="rId2" Type="http://schemas.openxmlformats.org/officeDocument/2006/relationships/hyperlink" Target="mailto:Efro@gob.brussels/" TargetMode="External"/><Relationship Id="rId1" Type="http://schemas.openxmlformats.org/officeDocument/2006/relationships/slideLayout" Target="../slideLayouts/slideLayout4.xml"/><Relationship Id="rId6" Type="http://schemas.openxmlformats.org/officeDocument/2006/relationships/hyperlink" Target="http://www.efro.brussels/" TargetMode="External"/><Relationship Id="rId5" Type="http://schemas.openxmlformats.org/officeDocument/2006/relationships/hyperlink" Target="http://www.feder.brussels/" TargetMode="External"/><Relationship Id="rId4" Type="http://schemas.openxmlformats.org/officeDocument/2006/relationships/hyperlink" Target="mailto:mlatour@sprb.brussels"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915566"/>
            <a:ext cx="7632848" cy="3557044"/>
          </a:xfrm>
        </p:spPr>
        <p:txBody>
          <a:bodyPr>
            <a:normAutofit fontScale="85000" lnSpcReduction="10000"/>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Session d’information 5/02/2024</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Programme FEDER 2021-2027: Objectif </a:t>
            </a:r>
            <a:r>
              <a:rPr lang="fr-FR" sz="1600" cap="all" dirty="0">
                <a:solidFill>
                  <a:srgbClr val="1F497D">
                    <a:lumMod val="75000"/>
                  </a:srgbClr>
                </a:solidFill>
              </a:rPr>
              <a:t>2.1</a:t>
            </a:r>
            <a:r>
              <a:rPr kumimoji="0" lang="fr-FR" sz="1600" b="1" i="0" u="none" strike="noStrike" kern="1200" cap="all" spc="0" normalizeH="0" baseline="0" noProof="0" dirty="0">
                <a:ln>
                  <a:noFill/>
                </a:ln>
                <a:solidFill>
                  <a:srgbClr val="1F497D">
                    <a:lumMod val="75000"/>
                  </a:srgbClr>
                </a:solidFill>
                <a:effectLst/>
                <a:uLnTx/>
                <a:uFillTx/>
              </a:rPr>
              <a:t> – Appels à projets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400" cap="all" dirty="0">
                <a:solidFill>
                  <a:schemeClr val="accent1"/>
                </a:solidFill>
              </a:rPr>
              <a:t>« </a:t>
            </a:r>
            <a:r>
              <a:rPr lang="fr-BE" sz="1400" i="1" cap="all" dirty="0">
                <a:solidFill>
                  <a:schemeClr val="accent1"/>
                </a:solidFill>
              </a:rPr>
              <a:t>Rénovation énergétique des infrastructures des pouvoirs publics régionaux et locaux </a:t>
            </a:r>
            <a:r>
              <a:rPr lang="fr-BE" sz="1400" cap="all" dirty="0">
                <a:solidFill>
                  <a:schemeClr val="accent1"/>
                </a:solidFill>
              </a:rPr>
              <a:t>» (3</a:t>
            </a:r>
            <a:r>
              <a:rPr lang="fr-BE" sz="1400" cap="all" baseline="30000" dirty="0">
                <a:solidFill>
                  <a:schemeClr val="accent1"/>
                </a:solidFill>
              </a:rPr>
              <a:t>ème</a:t>
            </a:r>
            <a:r>
              <a:rPr lang="fr-BE" sz="1400" cap="all" dirty="0">
                <a:solidFill>
                  <a:schemeClr val="accent1"/>
                </a:solidFill>
              </a:rPr>
              <a:t> appel) et « </a:t>
            </a:r>
            <a:r>
              <a:rPr lang="fr-BE" sz="1400" i="1" cap="all" dirty="0">
                <a:solidFill>
                  <a:schemeClr val="accent1"/>
                </a:solidFill>
              </a:rPr>
              <a:t>EQUIPEMENTS COLLECTIFS des autres pouvoirs publics</a:t>
            </a:r>
            <a:r>
              <a:rPr lang="fr-BE" sz="1400" cap="all" dirty="0">
                <a:solidFill>
                  <a:schemeClr val="accent1"/>
                </a:solidFill>
              </a:rPr>
              <a:t>» (2</a:t>
            </a:r>
            <a:r>
              <a:rPr lang="fr-BE" sz="1400" cap="all" baseline="30000" dirty="0">
                <a:solidFill>
                  <a:schemeClr val="accent1"/>
                </a:solidFill>
              </a:rPr>
              <a:t>ème</a:t>
            </a:r>
            <a:r>
              <a:rPr lang="fr-BE" sz="1400" cap="all" dirty="0">
                <a:solidFill>
                  <a:schemeClr val="accent1"/>
                </a:solidFill>
              </a:rPr>
              <a:t> appel)</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lang="fr-BE" sz="1400" cap="all" dirty="0">
              <a:solidFill>
                <a:schemeClr val="accent1"/>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err="1">
                <a:solidFill>
                  <a:srgbClr val="1F497D">
                    <a:lumMod val="75000"/>
                  </a:srgbClr>
                </a:solidFill>
              </a:rPr>
              <a:t>Infosessie</a:t>
            </a:r>
            <a:r>
              <a:rPr lang="fr-BE" sz="1600" cap="all" dirty="0">
                <a:solidFill>
                  <a:srgbClr val="1F497D">
                    <a:lumMod val="75000"/>
                  </a:srgbClr>
                </a:solidFill>
              </a:rPr>
              <a:t> 5/02/2024</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a:solidFill>
                  <a:srgbClr val="1F497D">
                    <a:lumMod val="75000"/>
                  </a:srgbClr>
                </a:solidFill>
              </a:rPr>
              <a:t>EFRO programma 2021 – 2027: </a:t>
            </a:r>
            <a:r>
              <a:rPr lang="fr-BE" sz="1600" cap="all" dirty="0" err="1">
                <a:solidFill>
                  <a:srgbClr val="1F497D">
                    <a:lumMod val="75000"/>
                  </a:srgbClr>
                </a:solidFill>
              </a:rPr>
              <a:t>Doelstelling</a:t>
            </a:r>
            <a:r>
              <a:rPr lang="fr-BE" sz="1600" cap="all" dirty="0">
                <a:solidFill>
                  <a:srgbClr val="1F497D">
                    <a:lumMod val="75000"/>
                  </a:srgbClr>
                </a:solidFill>
              </a:rPr>
              <a:t> 2.1 – </a:t>
            </a:r>
            <a:r>
              <a:rPr lang="fr-BE" sz="1600" cap="all" dirty="0" err="1">
                <a:solidFill>
                  <a:srgbClr val="1F497D">
                    <a:lumMod val="75000"/>
                  </a:srgbClr>
                </a:solidFill>
              </a:rPr>
              <a:t>ProjectoproepEN</a:t>
            </a:r>
            <a:r>
              <a:rPr lang="fr-BE" sz="1600" cap="all" dirty="0">
                <a:solidFill>
                  <a:srgbClr val="1F497D">
                    <a:lumMod val="75000"/>
                  </a:srgbClr>
                </a:solidFill>
              </a:rPr>
              <a:t> </a:t>
            </a:r>
            <a:r>
              <a:rPr lang="nl-NL" sz="1400" cap="all" dirty="0">
                <a:solidFill>
                  <a:schemeClr val="accent1"/>
                </a:solidFill>
              </a:rPr>
              <a:t>’</a:t>
            </a:r>
            <a:r>
              <a:rPr lang="nl-NL" sz="1400" i="1" cap="all" dirty="0">
                <a:solidFill>
                  <a:schemeClr val="accent1"/>
                </a:solidFill>
              </a:rPr>
              <a:t>’Energierenovatie van regionale en lokale overheidsinfrastructuur</a:t>
            </a:r>
            <a:r>
              <a:rPr lang="fr-BE" sz="1400" i="1" cap="all" dirty="0">
                <a:solidFill>
                  <a:schemeClr val="accent1"/>
                </a:solidFill>
              </a:rPr>
              <a:t>’’ (3de OPROEP) </a:t>
            </a:r>
            <a:r>
              <a:rPr lang="fr-BE" sz="1400" cap="all" dirty="0">
                <a:solidFill>
                  <a:schemeClr val="accent1"/>
                </a:solidFill>
              </a:rPr>
              <a:t>en</a:t>
            </a:r>
            <a:r>
              <a:rPr lang="fr-BE" sz="1400" i="1" cap="all" dirty="0">
                <a:solidFill>
                  <a:schemeClr val="accent1"/>
                </a:solidFill>
              </a:rPr>
              <a:t> « COLLECTIEVE </a:t>
            </a:r>
            <a:r>
              <a:rPr lang="fr-BE" sz="1400" i="1" cap="all" dirty="0" err="1">
                <a:solidFill>
                  <a:schemeClr val="accent1"/>
                </a:solidFill>
              </a:rPr>
              <a:t>VOORzieningen</a:t>
            </a:r>
            <a:r>
              <a:rPr lang="fr-BE" sz="1400" i="1" cap="all" dirty="0">
                <a:solidFill>
                  <a:schemeClr val="accent1"/>
                </a:solidFill>
              </a:rPr>
              <a:t> van de </a:t>
            </a:r>
            <a:r>
              <a:rPr lang="fr-BE" sz="1400" i="1" cap="all" dirty="0" err="1">
                <a:solidFill>
                  <a:schemeClr val="accent1"/>
                </a:solidFill>
              </a:rPr>
              <a:t>andere</a:t>
            </a:r>
            <a:r>
              <a:rPr lang="fr-BE" sz="1400" i="1" cap="all" dirty="0">
                <a:solidFill>
                  <a:schemeClr val="accent1"/>
                </a:solidFill>
              </a:rPr>
              <a:t> </a:t>
            </a:r>
            <a:r>
              <a:rPr lang="fr-BE" sz="1400" i="1" cap="all" dirty="0" err="1">
                <a:solidFill>
                  <a:schemeClr val="accent1"/>
                </a:solidFill>
              </a:rPr>
              <a:t>Overheden</a:t>
            </a:r>
            <a:r>
              <a:rPr lang="fr-BE" sz="1400" i="1" cap="all" dirty="0">
                <a:solidFill>
                  <a:schemeClr val="accent1"/>
                </a:solidFill>
              </a:rPr>
              <a:t> </a:t>
            </a:r>
            <a:r>
              <a:rPr lang="fr-BE" sz="1400" cap="all" dirty="0">
                <a:solidFill>
                  <a:schemeClr val="accent1"/>
                </a:solidFill>
              </a:rPr>
              <a:t>» (2de OPROEP)</a:t>
            </a:r>
            <a:endParaRPr lang="nl-NL" sz="1400" cap="all" dirty="0">
              <a:solidFill>
                <a:schemeClr val="accent1"/>
              </a:solidFill>
            </a:endParaRPr>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791580" y="2139702"/>
            <a:ext cx="7560840" cy="1296144"/>
          </a:xfrm>
        </p:spPr>
        <p:txBody>
          <a:bodyPr/>
          <a:lstStyle/>
          <a:p>
            <a:r>
              <a:rPr lang="fr-FR" sz="2000" dirty="0"/>
              <a:t>Action 1 - </a:t>
            </a:r>
            <a:r>
              <a:rPr lang="fr-BE" sz="2000" dirty="0"/>
              <a:t>Rénovation énergétique des infrastructures des pouvoirs publics régionaux et locaux </a:t>
            </a:r>
            <a:endParaRPr kumimoji="0" lang="fr-FR" sz="2000" b="1" i="0" u="none" strike="noStrike" kern="1200" cap="all" spc="0" normalizeH="0" baseline="0" noProof="0" dirty="0">
              <a:ln>
                <a:noFill/>
              </a:ln>
              <a:solidFill>
                <a:srgbClr val="1F497D">
                  <a:lumMod val="75000"/>
                </a:srgbClr>
              </a:solidFill>
              <a:effectLst/>
              <a:uLnTx/>
              <a:uFillTx/>
            </a:endParaRPr>
          </a:p>
          <a:p>
            <a:r>
              <a:rPr lang="fr-FR" sz="2000" dirty="0" err="1">
                <a:solidFill>
                  <a:srgbClr val="1F497D">
                    <a:lumMod val="75000"/>
                  </a:srgbClr>
                </a:solidFill>
              </a:rPr>
              <a:t>Actie</a:t>
            </a:r>
            <a:r>
              <a:rPr lang="fr-FR" sz="2000" dirty="0">
                <a:solidFill>
                  <a:srgbClr val="1F497D">
                    <a:lumMod val="75000"/>
                  </a:srgbClr>
                </a:solidFill>
              </a:rPr>
              <a:t> 1</a:t>
            </a:r>
            <a:r>
              <a:rPr lang="nl-NL" sz="2000" dirty="0">
                <a:solidFill>
                  <a:srgbClr val="1F497D">
                    <a:lumMod val="75000"/>
                  </a:srgbClr>
                </a:solidFill>
              </a:rPr>
              <a:t> - Energierenovatie van regionale en lokale overheidsinfrastructuur</a:t>
            </a:r>
            <a:endParaRPr lang="en-BE" dirty="0"/>
          </a:p>
        </p:txBody>
      </p:sp>
    </p:spTree>
    <p:extLst>
      <p:ext uri="{BB962C8B-B14F-4D97-AF65-F5344CB8AC3E}">
        <p14:creationId xmlns:p14="http://schemas.microsoft.com/office/powerpoint/2010/main" val="2623449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2" name="Titre 1">
            <a:extLst>
              <a:ext uri="{FF2B5EF4-FFF2-40B4-BE49-F238E27FC236}">
                <a16:creationId xmlns:a16="http://schemas.microsoft.com/office/drawing/2014/main" id="{BC74E6BA-89E5-1498-8D5C-9BF86F4EB78B}"/>
              </a:ext>
            </a:extLst>
          </p:cNvPr>
          <p:cNvSpPr>
            <a:spLocks noGrp="1"/>
          </p:cNvSpPr>
          <p:nvPr>
            <p:ph type="title"/>
          </p:nvPr>
        </p:nvSpPr>
        <p:spPr>
          <a:xfrm>
            <a:off x="399058" y="200511"/>
            <a:ext cx="8424936" cy="936104"/>
          </a:xfrm>
        </p:spPr>
        <p:txBody>
          <a:bodyPr>
            <a:normAutofit/>
          </a:bodyPr>
          <a:lstStyle/>
          <a:p>
            <a:r>
              <a:rPr lang="fr-FR" sz="2400" b="1" dirty="0"/>
              <a:t>Présentation de l’appel à projets / </a:t>
            </a:r>
            <a:r>
              <a:rPr lang="fr-BE" sz="2400" b="1" i="1" dirty="0" err="1">
                <a:solidFill>
                  <a:schemeClr val="tx1">
                    <a:lumMod val="65000"/>
                    <a:lumOff val="35000"/>
                  </a:schemeClr>
                </a:solidFill>
              </a:rPr>
              <a:t>Voorstelling</a:t>
            </a:r>
            <a:r>
              <a:rPr lang="fr-BE" sz="2400" b="1" i="1" dirty="0">
                <a:solidFill>
                  <a:schemeClr val="tx1">
                    <a:lumMod val="65000"/>
                    <a:lumOff val="35000"/>
                  </a:schemeClr>
                </a:solidFill>
              </a:rPr>
              <a:t> van de </a:t>
            </a:r>
            <a:r>
              <a:rPr lang="fr-BE" sz="2400" b="1" i="1" dirty="0" err="1">
                <a:solidFill>
                  <a:schemeClr val="tx1">
                    <a:lumMod val="65000"/>
                    <a:lumOff val="35000"/>
                  </a:schemeClr>
                </a:solidFill>
              </a:rPr>
              <a:t>projectoproep</a:t>
            </a:r>
            <a:endParaRPr lang="fr-BE" dirty="0"/>
          </a:p>
        </p:txBody>
      </p:sp>
      <p:sp>
        <p:nvSpPr>
          <p:cNvPr id="3" name="Espace réservé du texte 2">
            <a:extLst>
              <a:ext uri="{FF2B5EF4-FFF2-40B4-BE49-F238E27FC236}">
                <a16:creationId xmlns:a16="http://schemas.microsoft.com/office/drawing/2014/main" id="{ADEDAEF8-3DC7-76C1-2E12-D79A41CCEFC1}"/>
              </a:ext>
            </a:extLst>
          </p:cNvPr>
          <p:cNvSpPr>
            <a:spLocks noGrp="1"/>
          </p:cNvSpPr>
          <p:nvPr>
            <p:ph type="body" sz="quarter" idx="10"/>
          </p:nvPr>
        </p:nvSpPr>
        <p:spPr>
          <a:xfrm>
            <a:off x="399058" y="1347614"/>
            <a:ext cx="8424936" cy="3024336"/>
          </a:xfrm>
        </p:spPr>
        <p:txBody>
          <a:bodyPr/>
          <a:lstStyle/>
          <a:p>
            <a:pPr marL="457200" indent="-457200">
              <a:buAutoNum type="arabicPeriod"/>
            </a:pPr>
            <a:r>
              <a:rPr lang="fr-BE" sz="1800" dirty="0"/>
              <a:t>Les actions de l’appel / </a:t>
            </a:r>
            <a:r>
              <a:rPr lang="fr-BE" sz="1800" i="1" dirty="0">
                <a:solidFill>
                  <a:schemeClr val="tx1"/>
                </a:solidFill>
                <a:latin typeface="Arial"/>
              </a:rPr>
              <a:t>De </a:t>
            </a:r>
            <a:r>
              <a:rPr lang="fr-BE" sz="1800" i="1" dirty="0" err="1">
                <a:solidFill>
                  <a:schemeClr val="tx1"/>
                </a:solidFill>
                <a:latin typeface="Arial"/>
              </a:rPr>
              <a:t>acties</a:t>
            </a:r>
            <a:r>
              <a:rPr lang="fr-BE" sz="1800" i="1" dirty="0">
                <a:solidFill>
                  <a:schemeClr val="tx1"/>
                </a:solidFill>
                <a:latin typeface="Arial"/>
              </a:rPr>
              <a:t> van de </a:t>
            </a:r>
            <a:r>
              <a:rPr lang="fr-BE" sz="1800" i="1" dirty="0" err="1">
                <a:solidFill>
                  <a:schemeClr val="tx1"/>
                </a:solidFill>
                <a:latin typeface="Arial"/>
              </a:rPr>
              <a:t>projectoproep</a:t>
            </a:r>
            <a:endParaRPr lang="fr-BE" sz="1800" i="1" dirty="0">
              <a:solidFill>
                <a:schemeClr val="tx1"/>
              </a:solidFill>
              <a:latin typeface="Arial"/>
            </a:endParaRPr>
          </a:p>
          <a:p>
            <a:pPr marL="457200" indent="-457200">
              <a:buAutoNum type="arabicPeriod"/>
            </a:pPr>
            <a:r>
              <a:rPr lang="fr-BE" sz="1800" dirty="0"/>
              <a:t>Les résultats attendus / </a:t>
            </a:r>
            <a:r>
              <a:rPr lang="fr-BE" sz="1800" i="1" dirty="0">
                <a:solidFill>
                  <a:schemeClr val="tx1"/>
                </a:solidFill>
                <a:latin typeface="Arial"/>
              </a:rPr>
              <a:t>De </a:t>
            </a:r>
            <a:r>
              <a:rPr lang="fr-BE" sz="1800" i="1" dirty="0" err="1">
                <a:solidFill>
                  <a:schemeClr val="tx1"/>
                </a:solidFill>
                <a:latin typeface="Arial"/>
              </a:rPr>
              <a:t>verwachte</a:t>
            </a:r>
            <a:r>
              <a:rPr lang="fr-BE" sz="1800" i="1" dirty="0">
                <a:solidFill>
                  <a:schemeClr val="tx1"/>
                </a:solidFill>
                <a:latin typeface="Arial"/>
              </a:rPr>
              <a:t> </a:t>
            </a:r>
            <a:r>
              <a:rPr lang="fr-BE" sz="1800" i="1" dirty="0" err="1">
                <a:solidFill>
                  <a:schemeClr val="tx1"/>
                </a:solidFill>
                <a:latin typeface="Arial"/>
              </a:rPr>
              <a:t>resultaten</a:t>
            </a:r>
            <a:r>
              <a:rPr lang="fr-BE" sz="1800" i="1" dirty="0">
                <a:solidFill>
                  <a:schemeClr val="tx1"/>
                </a:solidFill>
                <a:latin typeface="Arial"/>
              </a:rPr>
              <a:t> </a:t>
            </a:r>
          </a:p>
          <a:p>
            <a:pPr marL="457200" indent="-457200">
              <a:buAutoNum type="arabicPeriod"/>
            </a:pPr>
            <a:r>
              <a:rPr lang="fr-BE" sz="1800" dirty="0"/>
              <a:t>Les critères d’éligibilité et le financement des projets / </a:t>
            </a:r>
            <a:r>
              <a:rPr lang="fr-BE" sz="1800" i="1" dirty="0">
                <a:solidFill>
                  <a:schemeClr val="tx1"/>
                </a:solidFill>
                <a:latin typeface="Arial"/>
              </a:rPr>
              <a:t>De </a:t>
            </a:r>
            <a:r>
              <a:rPr lang="fr-BE" sz="1800" i="1" dirty="0" err="1">
                <a:solidFill>
                  <a:schemeClr val="tx1"/>
                </a:solidFill>
                <a:latin typeface="Arial"/>
              </a:rPr>
              <a:t>subsidiabiliteitsregels</a:t>
            </a:r>
            <a:r>
              <a:rPr lang="fr-BE" sz="1800" i="1" dirty="0">
                <a:solidFill>
                  <a:schemeClr val="tx1"/>
                </a:solidFill>
                <a:latin typeface="Arial"/>
              </a:rPr>
              <a:t> en de </a:t>
            </a:r>
            <a:r>
              <a:rPr lang="fr-BE" sz="1800" i="1" dirty="0" err="1">
                <a:solidFill>
                  <a:schemeClr val="tx1"/>
                </a:solidFill>
                <a:latin typeface="Arial"/>
              </a:rPr>
              <a:t>financiering</a:t>
            </a:r>
            <a:r>
              <a:rPr lang="fr-BE" sz="1800" i="1" dirty="0">
                <a:solidFill>
                  <a:schemeClr val="tx1"/>
                </a:solidFill>
                <a:latin typeface="Arial"/>
              </a:rPr>
              <a:t> van de </a:t>
            </a:r>
            <a:r>
              <a:rPr lang="fr-BE" sz="1800" i="1" dirty="0" err="1">
                <a:solidFill>
                  <a:schemeClr val="tx1"/>
                </a:solidFill>
                <a:latin typeface="Arial"/>
              </a:rPr>
              <a:t>projecten</a:t>
            </a:r>
            <a:endParaRPr lang="fr-BE" sz="1800" i="1" dirty="0">
              <a:solidFill>
                <a:schemeClr val="tx1"/>
              </a:solidFill>
              <a:latin typeface="Arial"/>
            </a:endParaRPr>
          </a:p>
          <a:p>
            <a:pPr marL="457200" indent="-457200">
              <a:buAutoNum type="arabicPeriod"/>
            </a:pPr>
            <a:r>
              <a:rPr lang="fr-BE" sz="1800" dirty="0"/>
              <a:t>Procédure de sélection + dossier de candidature / </a:t>
            </a:r>
            <a:r>
              <a:rPr lang="fr-BE" sz="1800" i="1" dirty="0" err="1">
                <a:solidFill>
                  <a:schemeClr val="tx1"/>
                </a:solidFill>
                <a:latin typeface="Arial"/>
              </a:rPr>
              <a:t>Selectieprocedure</a:t>
            </a:r>
            <a:r>
              <a:rPr lang="fr-BE" sz="1800" i="1" dirty="0">
                <a:solidFill>
                  <a:schemeClr val="tx1"/>
                </a:solidFill>
                <a:latin typeface="Arial"/>
              </a:rPr>
              <a:t> + </a:t>
            </a:r>
            <a:r>
              <a:rPr lang="fr-BE" sz="1800" i="1" dirty="0" err="1">
                <a:solidFill>
                  <a:schemeClr val="tx1"/>
                </a:solidFill>
                <a:latin typeface="Arial"/>
              </a:rPr>
              <a:t>Projectvoorstel</a:t>
            </a:r>
            <a:r>
              <a:rPr lang="fr-BE" sz="1800" i="1" dirty="0">
                <a:solidFill>
                  <a:schemeClr val="tx1"/>
                </a:solidFill>
                <a:latin typeface="Arial"/>
              </a:rPr>
              <a:t> </a:t>
            </a:r>
          </a:p>
        </p:txBody>
      </p:sp>
    </p:spTree>
    <p:extLst>
      <p:ext uri="{BB962C8B-B14F-4D97-AF65-F5344CB8AC3E}">
        <p14:creationId xmlns:p14="http://schemas.microsoft.com/office/powerpoint/2010/main" val="2361805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lstStyle/>
          <a:p>
            <a:r>
              <a:rPr lang="fr-BE" dirty="0"/>
              <a:t>1. Les actions de l’appel /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359532" y="789552"/>
            <a:ext cx="8424936" cy="3510390"/>
          </a:xfrm>
        </p:spPr>
        <p:txBody>
          <a:bodyPr>
            <a:normAutofit/>
          </a:bodyPr>
          <a:lstStyle/>
          <a:p>
            <a:r>
              <a:rPr lang="fr-BE" sz="1800" dirty="0"/>
              <a:t>Cet appel à projets vise spécifiquement à soutenir:</a:t>
            </a:r>
          </a:p>
          <a:p>
            <a:pPr marL="342900" indent="-342900">
              <a:buFont typeface="+mj-lt"/>
              <a:buAutoNum type="arabicParenR"/>
            </a:pPr>
            <a:r>
              <a:rPr lang="fr-BE" sz="1500" dirty="0"/>
              <a:t>Des opérations qui favorisent l’investissement en matière énergétique en visant </a:t>
            </a:r>
            <a:r>
              <a:rPr lang="fr-BE" sz="1500" b="1" dirty="0"/>
              <a:t>l’amélioration des infrastructures des pouvoirs publics régionaux et locaux.</a:t>
            </a:r>
          </a:p>
          <a:p>
            <a:pPr marL="882900" lvl="2" indent="-342900">
              <a:buFont typeface="Arial" panose="020B0604020202020204" pitchFamily="34" charset="0"/>
              <a:buChar char="•"/>
            </a:pPr>
            <a:r>
              <a:rPr lang="fr-BE" sz="1400" b="0" dirty="0"/>
              <a:t>Travaux + études préalables</a:t>
            </a:r>
          </a:p>
          <a:p>
            <a:pPr marL="882900" lvl="2" indent="-342900">
              <a:buFont typeface="Arial" panose="020B0604020202020204" pitchFamily="34" charset="0"/>
              <a:buChar char="•"/>
            </a:pPr>
            <a:r>
              <a:rPr lang="fr-BE" sz="1400" b="0" dirty="0"/>
              <a:t>Dans des bâtiments publics appartenant aux pouvoirs publics rég. + loc. </a:t>
            </a:r>
          </a:p>
          <a:p>
            <a:pPr marL="882900" lvl="2" indent="-342900">
              <a:buFont typeface="Arial" panose="020B0604020202020204" pitchFamily="34" charset="0"/>
              <a:buChar char="•"/>
            </a:pPr>
            <a:r>
              <a:rPr lang="fr-BE" sz="1400" b="0" dirty="0"/>
              <a:t>Investissements dans la durabilité environnementale aussi pris en considération</a:t>
            </a:r>
          </a:p>
          <a:p>
            <a:pPr lvl="2" indent="0"/>
            <a:endParaRPr lang="fr-BE" sz="1400" b="1" dirty="0"/>
          </a:p>
          <a:p>
            <a:pPr marL="342900" indent="-342900">
              <a:buFont typeface="+mj-lt"/>
              <a:buAutoNum type="arabicParenR" startAt="2"/>
            </a:pPr>
            <a:r>
              <a:rPr lang="fr-BE" sz="1500" dirty="0"/>
              <a:t>Une mission d’accompagnement spécifique, opérationnel et individualisé par le gestionnaire du réseau de distribution (</a:t>
            </a:r>
            <a:r>
              <a:rPr lang="fr-BE" sz="1500" dirty="0" err="1"/>
              <a:t>Sibelga</a:t>
            </a:r>
            <a:r>
              <a:rPr lang="fr-BE" sz="1500" dirty="0"/>
              <a:t>).</a:t>
            </a:r>
          </a:p>
          <a:p>
            <a:pPr marL="342900" indent="-342900">
              <a:buFontTx/>
              <a:buChar char="-"/>
            </a:pPr>
            <a:endParaRPr lang="fr-BE" sz="1400" dirty="0"/>
          </a:p>
          <a:p>
            <a:pPr marL="342900" indent="-342900">
              <a:buFontTx/>
              <a:buChar char="-"/>
            </a:pPr>
            <a:endParaRPr lang="en-BE" sz="1400" dirty="0"/>
          </a:p>
        </p:txBody>
      </p:sp>
    </p:spTree>
    <p:extLst>
      <p:ext uri="{BB962C8B-B14F-4D97-AF65-F5344CB8AC3E}">
        <p14:creationId xmlns:p14="http://schemas.microsoft.com/office/powerpoint/2010/main" val="388285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lstStyle/>
          <a:p>
            <a:r>
              <a:rPr lang="fr-BE" dirty="0"/>
              <a:t>1. Les actions de l’appel /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359532" y="789552"/>
            <a:ext cx="8424936" cy="3510390"/>
          </a:xfrm>
        </p:spPr>
        <p:txBody>
          <a:bodyPr>
            <a:normAutofit/>
          </a:bodyPr>
          <a:lstStyle/>
          <a:p>
            <a:r>
              <a:rPr lang="nl-NL" sz="1800" dirty="0">
                <a:solidFill>
                  <a:schemeClr val="tx1"/>
                </a:solidFill>
              </a:rPr>
              <a:t>Deze projectoproep is specifiek gericht op de ondersteuning van</a:t>
            </a:r>
            <a:r>
              <a:rPr lang="fr-BE" sz="1800" dirty="0">
                <a:solidFill>
                  <a:schemeClr val="tx1"/>
                </a:solidFill>
              </a:rPr>
              <a:t>:</a:t>
            </a:r>
          </a:p>
          <a:p>
            <a:pPr marL="342900" indent="-342900">
              <a:buFont typeface="+mj-lt"/>
              <a:buAutoNum type="arabicParenR"/>
            </a:pPr>
            <a:r>
              <a:rPr lang="fr-BE" sz="1500" dirty="0">
                <a:solidFill>
                  <a:schemeClr val="tx1"/>
                </a:solidFill>
              </a:rPr>
              <a:t>A</a:t>
            </a:r>
            <a:r>
              <a:rPr lang="nl-NL" sz="1500" dirty="0" err="1">
                <a:solidFill>
                  <a:schemeClr val="tx1"/>
                </a:solidFill>
              </a:rPr>
              <a:t>cties</a:t>
            </a:r>
            <a:r>
              <a:rPr lang="nl-NL" sz="1500" dirty="0">
                <a:solidFill>
                  <a:schemeClr val="tx1"/>
                </a:solidFill>
              </a:rPr>
              <a:t> die energie-investeringen bevorderen door de infrastructuur van regionale en lokale overheden te verbeteren</a:t>
            </a:r>
            <a:r>
              <a:rPr lang="fr-BE" sz="1500" b="1" dirty="0">
                <a:solidFill>
                  <a:schemeClr val="tx1"/>
                </a:solidFill>
              </a:rPr>
              <a:t>.</a:t>
            </a:r>
          </a:p>
          <a:p>
            <a:pPr marL="882900" lvl="2" indent="-342900">
              <a:buFont typeface="Arial" panose="020B0604020202020204" pitchFamily="34" charset="0"/>
              <a:buChar char="•"/>
            </a:pPr>
            <a:r>
              <a:rPr lang="nl-NL" sz="1400" b="0" dirty="0">
                <a:solidFill>
                  <a:schemeClr val="tx1"/>
                </a:solidFill>
              </a:rPr>
              <a:t>Werken + voorstudies</a:t>
            </a:r>
          </a:p>
          <a:p>
            <a:pPr marL="882900" lvl="2" indent="-342900">
              <a:buFont typeface="Arial" panose="020B0604020202020204" pitchFamily="34" charset="0"/>
              <a:buChar char="•"/>
            </a:pPr>
            <a:r>
              <a:rPr lang="nl-NL" sz="1400" b="0" dirty="0">
                <a:solidFill>
                  <a:schemeClr val="tx1"/>
                </a:solidFill>
              </a:rPr>
              <a:t>In openbare gebouwen van regionale + lokale overheden</a:t>
            </a:r>
          </a:p>
          <a:p>
            <a:pPr marL="882900" lvl="2" indent="-342900">
              <a:buFont typeface="Arial" panose="020B0604020202020204" pitchFamily="34" charset="0"/>
              <a:buChar char="•"/>
            </a:pPr>
            <a:r>
              <a:rPr lang="nl-NL" sz="1400" b="0" dirty="0">
                <a:solidFill>
                  <a:schemeClr val="tx1"/>
                </a:solidFill>
              </a:rPr>
              <a:t>Ook investeringen in milieuduurzaamheid worden in aanmerking genomen</a:t>
            </a:r>
          </a:p>
          <a:p>
            <a:pPr lvl="2" indent="0"/>
            <a:endParaRPr lang="nl-NL" sz="1400" b="0" dirty="0">
              <a:solidFill>
                <a:schemeClr val="tx1"/>
              </a:solidFill>
            </a:endParaRPr>
          </a:p>
          <a:p>
            <a:pPr marL="342900" indent="-342900">
              <a:buFont typeface="+mj-lt"/>
              <a:buAutoNum type="arabicParenR" startAt="2"/>
            </a:pPr>
            <a:r>
              <a:rPr lang="fr-BE" sz="1500" dirty="0" err="1">
                <a:solidFill>
                  <a:schemeClr val="tx1"/>
                </a:solidFill>
              </a:rPr>
              <a:t>Eén</a:t>
            </a:r>
            <a:r>
              <a:rPr lang="fr-BE" sz="1500" dirty="0">
                <a:solidFill>
                  <a:schemeClr val="tx1"/>
                </a:solidFill>
              </a:rPr>
              <a:t> </a:t>
            </a:r>
            <a:r>
              <a:rPr lang="fr-BE" sz="1500" dirty="0" err="1">
                <a:solidFill>
                  <a:schemeClr val="tx1"/>
                </a:solidFill>
              </a:rPr>
              <a:t>specifieke</a:t>
            </a:r>
            <a:r>
              <a:rPr lang="fr-BE" sz="1500" dirty="0">
                <a:solidFill>
                  <a:schemeClr val="tx1"/>
                </a:solidFill>
              </a:rPr>
              <a:t> </a:t>
            </a:r>
            <a:r>
              <a:rPr lang="fr-BE" sz="1500" dirty="0" err="1">
                <a:solidFill>
                  <a:schemeClr val="tx1"/>
                </a:solidFill>
              </a:rPr>
              <a:t>begeleidingsmissie</a:t>
            </a:r>
            <a:r>
              <a:rPr lang="fr-BE" sz="1500" dirty="0">
                <a:solidFill>
                  <a:schemeClr val="tx1"/>
                </a:solidFill>
              </a:rPr>
              <a:t>, </a:t>
            </a:r>
            <a:r>
              <a:rPr lang="fr-BE" sz="1500" dirty="0" err="1">
                <a:solidFill>
                  <a:schemeClr val="tx1"/>
                </a:solidFill>
              </a:rPr>
              <a:t>geopereerd</a:t>
            </a:r>
            <a:r>
              <a:rPr lang="fr-BE" sz="1500" dirty="0">
                <a:solidFill>
                  <a:schemeClr val="tx1"/>
                </a:solidFill>
              </a:rPr>
              <a:t> en </a:t>
            </a:r>
            <a:r>
              <a:rPr lang="fr-BE" sz="1500" dirty="0" err="1">
                <a:solidFill>
                  <a:schemeClr val="tx1"/>
                </a:solidFill>
              </a:rPr>
              <a:t>geïndividualiseerd</a:t>
            </a:r>
            <a:r>
              <a:rPr lang="fr-BE" sz="1500" dirty="0">
                <a:solidFill>
                  <a:schemeClr val="tx1"/>
                </a:solidFill>
              </a:rPr>
              <a:t> </a:t>
            </a:r>
            <a:r>
              <a:rPr lang="fr-BE" sz="1500" dirty="0" err="1">
                <a:solidFill>
                  <a:schemeClr val="tx1"/>
                </a:solidFill>
              </a:rPr>
              <a:t>door</a:t>
            </a:r>
            <a:r>
              <a:rPr lang="fr-BE" sz="1500" dirty="0">
                <a:solidFill>
                  <a:schemeClr val="tx1"/>
                </a:solidFill>
              </a:rPr>
              <a:t> de </a:t>
            </a:r>
            <a:r>
              <a:rPr lang="fr-BE" sz="1500" dirty="0" err="1">
                <a:solidFill>
                  <a:schemeClr val="tx1"/>
                </a:solidFill>
              </a:rPr>
              <a:t>beheerder</a:t>
            </a:r>
            <a:r>
              <a:rPr lang="fr-BE" sz="1500" dirty="0">
                <a:solidFill>
                  <a:schemeClr val="tx1"/>
                </a:solidFill>
              </a:rPr>
              <a:t> van het </a:t>
            </a:r>
            <a:r>
              <a:rPr lang="fr-BE" sz="1500" dirty="0" err="1">
                <a:solidFill>
                  <a:schemeClr val="tx1"/>
                </a:solidFill>
              </a:rPr>
              <a:t>verdelingsnetwerk</a:t>
            </a:r>
            <a:r>
              <a:rPr lang="fr-BE" sz="1500" dirty="0">
                <a:solidFill>
                  <a:schemeClr val="tx1"/>
                </a:solidFill>
              </a:rPr>
              <a:t> (</a:t>
            </a:r>
            <a:r>
              <a:rPr lang="fr-BE" sz="1500" dirty="0" err="1">
                <a:solidFill>
                  <a:schemeClr val="tx1"/>
                </a:solidFill>
              </a:rPr>
              <a:t>Sibelga</a:t>
            </a:r>
            <a:r>
              <a:rPr lang="fr-BE" sz="1500" dirty="0">
                <a:solidFill>
                  <a:schemeClr val="tx1"/>
                </a:solidFill>
              </a:rPr>
              <a:t>).</a:t>
            </a:r>
          </a:p>
          <a:p>
            <a:pPr marL="342900" indent="-342900">
              <a:buFontTx/>
              <a:buChar char="-"/>
            </a:pPr>
            <a:endParaRPr lang="fr-BE" sz="1400" dirty="0"/>
          </a:p>
          <a:p>
            <a:pPr marL="342900" indent="-342900">
              <a:buFontTx/>
              <a:buChar char="-"/>
            </a:pPr>
            <a:endParaRPr lang="en-BE" sz="1400" dirty="0"/>
          </a:p>
        </p:txBody>
      </p:sp>
    </p:spTree>
    <p:extLst>
      <p:ext uri="{BB962C8B-B14F-4D97-AF65-F5344CB8AC3E}">
        <p14:creationId xmlns:p14="http://schemas.microsoft.com/office/powerpoint/2010/main" val="3532096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B2F888-9FD1-49E5-AC2A-C73F69500848}"/>
              </a:ext>
            </a:extLst>
          </p:cNvPr>
          <p:cNvSpPr>
            <a:spLocks noGrp="1"/>
          </p:cNvSpPr>
          <p:nvPr>
            <p:ph type="title"/>
          </p:nvPr>
        </p:nvSpPr>
        <p:spPr/>
        <p:txBody>
          <a:bodyPr/>
          <a:lstStyle/>
          <a:p>
            <a:r>
              <a:rPr lang="fr-BE" dirty="0"/>
              <a:t>OS 2.1 Groupe cibles / </a:t>
            </a:r>
            <a:r>
              <a:rPr lang="fr-BE" dirty="0" err="1">
                <a:solidFill>
                  <a:schemeClr val="tx1"/>
                </a:solidFill>
              </a:rPr>
              <a:t>Doelgroep</a:t>
            </a:r>
            <a:endParaRPr lang="fr-BE" dirty="0">
              <a:solidFill>
                <a:schemeClr val="tx1"/>
              </a:solidFill>
            </a:endParaRPr>
          </a:p>
        </p:txBody>
      </p:sp>
      <p:sp>
        <p:nvSpPr>
          <p:cNvPr id="3" name="Espace réservé du texte 2">
            <a:extLst>
              <a:ext uri="{FF2B5EF4-FFF2-40B4-BE49-F238E27FC236}">
                <a16:creationId xmlns:a16="http://schemas.microsoft.com/office/drawing/2014/main" id="{167E5A25-BD1A-4729-B0D5-553D7EB37278}"/>
              </a:ext>
            </a:extLst>
          </p:cNvPr>
          <p:cNvSpPr>
            <a:spLocks noGrp="1"/>
          </p:cNvSpPr>
          <p:nvPr>
            <p:ph type="body" sz="quarter" idx="10"/>
          </p:nvPr>
        </p:nvSpPr>
        <p:spPr/>
        <p:txBody>
          <a:bodyPr>
            <a:normAutofit fontScale="25000" lnSpcReduction="20000"/>
          </a:bodyPr>
          <a:lstStyle/>
          <a:p>
            <a:pPr>
              <a:lnSpc>
                <a:spcPct val="115000"/>
              </a:lnSpc>
              <a:spcAft>
                <a:spcPts val="800"/>
              </a:spcAft>
            </a:pPr>
            <a:endParaRPr lang="fr-BE" sz="180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825750" lvl="2" indent="-285750">
              <a:lnSpc>
                <a:spcPct val="115000"/>
              </a:lnSpc>
              <a:spcAft>
                <a:spcPts val="800"/>
              </a:spcAft>
              <a:buFont typeface="Arial" panose="020B0604020202020204" pitchFamily="34" charset="0"/>
              <a:buChar char="•"/>
            </a:pPr>
            <a:r>
              <a:rPr lang="fr-BE" sz="5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L</a:t>
            </a:r>
            <a:r>
              <a:rPr lang="fr-BE" sz="560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’ensemble des pouvoirs publics régionaux et locaux établis en Région de Bruxelles-Capitale / </a:t>
            </a:r>
            <a:r>
              <a:rPr lang="fr-BE" sz="5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Alle </a:t>
            </a:r>
            <a:r>
              <a:rPr lang="fr-BE" sz="5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gewestelijke</a:t>
            </a:r>
            <a:r>
              <a:rPr lang="fr-BE" sz="5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en </a:t>
            </a:r>
            <a:r>
              <a:rPr lang="fr-BE" sz="5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lokale</a:t>
            </a:r>
            <a:r>
              <a:rPr lang="fr-BE" sz="5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BE" sz="5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overheden</a:t>
            </a:r>
            <a:r>
              <a:rPr lang="fr-BE" sz="5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van het Brussels </a:t>
            </a:r>
            <a:r>
              <a:rPr lang="fr-BE" sz="5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Hoofdstedelijk</a:t>
            </a:r>
            <a:r>
              <a:rPr lang="fr-BE" sz="5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BE" sz="5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Gewest</a:t>
            </a:r>
            <a:endParaRPr lang="fr-BE" sz="5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113750" lvl="4" indent="-285750">
              <a:lnSpc>
                <a:spcPct val="115000"/>
              </a:lnSpc>
              <a:spcAft>
                <a:spcPts val="800"/>
              </a:spcAft>
              <a:buFont typeface="Courier New" panose="02070309020205020404" pitchFamily="49" charset="0"/>
              <a:buChar char="o"/>
            </a:pPr>
            <a:r>
              <a:rPr lang="fr-BE" sz="36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Communes /</a:t>
            </a:r>
            <a:r>
              <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36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Gemeentes</a:t>
            </a:r>
            <a:endPar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1113750" lvl="4" indent="-285750">
              <a:lnSpc>
                <a:spcPct val="115000"/>
              </a:lnSpc>
              <a:spcAft>
                <a:spcPts val="800"/>
              </a:spcAft>
              <a:buFont typeface="Courier New" panose="02070309020205020404" pitchFamily="49" charset="0"/>
              <a:buChar char="o"/>
            </a:pPr>
            <a:r>
              <a:rPr lang="fr-BE" sz="36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CPAS / </a:t>
            </a:r>
            <a:r>
              <a:rPr lang="fr-BE" sz="3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OCMW</a:t>
            </a:r>
          </a:p>
          <a:p>
            <a:pPr marL="1113750" lvl="4" indent="-285750">
              <a:lnSpc>
                <a:spcPct val="115000"/>
              </a:lnSpc>
              <a:spcAft>
                <a:spcPts val="800"/>
              </a:spcAft>
              <a:buFont typeface="Courier New" panose="02070309020205020404" pitchFamily="49" charset="0"/>
              <a:buChar char="o"/>
            </a:pPr>
            <a:r>
              <a:rPr lang="fr-BE" sz="3600" dirty="0">
                <a:solidFill>
                  <a:schemeClr val="tx1">
                    <a:lumMod val="50000"/>
                    <a:lumOff val="50000"/>
                  </a:schemeClr>
                </a:solidFill>
                <a:latin typeface="Calibri" panose="020F0502020204030204" pitchFamily="34" charset="0"/>
                <a:ea typeface="Calibri" panose="020F0502020204030204" pitchFamily="34" charset="0"/>
                <a:cs typeface="Times New Roman" panose="02020603050405020304" pitchFamily="18" charset="0"/>
              </a:rPr>
              <a:t>Zones de police / </a:t>
            </a:r>
            <a:r>
              <a:rPr lang="fr-BE" sz="36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Politiezones</a:t>
            </a:r>
            <a:endPar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1113750" lvl="4" indent="-285750">
              <a:lnSpc>
                <a:spcPct val="115000"/>
              </a:lnSpc>
              <a:spcAft>
                <a:spcPts val="800"/>
              </a:spcAft>
              <a:buFont typeface="Courier New" panose="02070309020205020404" pitchFamily="49" charset="0"/>
              <a:buChar char="o"/>
            </a:pPr>
            <a:r>
              <a:rPr lang="fr-BE" sz="360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Intercommunales</a:t>
            </a:r>
          </a:p>
          <a:p>
            <a:pPr marL="1113750" lvl="4" indent="-285750">
              <a:lnSpc>
                <a:spcPct val="115000"/>
              </a:lnSpc>
              <a:spcAft>
                <a:spcPts val="800"/>
              </a:spcAft>
              <a:buFont typeface="Courier New" panose="02070309020205020404" pitchFamily="49" charset="0"/>
              <a:buChar char="o"/>
            </a:pPr>
            <a:r>
              <a:rPr lang="fr-BE" sz="360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ASBL communales / </a:t>
            </a:r>
            <a:r>
              <a:rPr lang="fr-BE" sz="3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Gemeentelijke</a:t>
            </a:r>
            <a:r>
              <a:rPr lang="fr-BE" sz="3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BE" sz="36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VZWs</a:t>
            </a:r>
            <a:endParaRPr lang="fr-BE" sz="3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4" indent="0">
              <a:lnSpc>
                <a:spcPct val="115000"/>
              </a:lnSpc>
              <a:spcAft>
                <a:spcPts val="800"/>
              </a:spcAft>
              <a:buNone/>
            </a:pPr>
            <a:endParaRPr lang="fr-BE" sz="3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113750" lvl="4" indent="-285750">
              <a:lnSpc>
                <a:spcPct val="115000"/>
              </a:lnSpc>
              <a:spcAft>
                <a:spcPts val="800"/>
              </a:spcAft>
              <a:buFont typeface="Courier New" panose="02070309020205020404" pitchFamily="49" charset="0"/>
              <a:buChar char="o"/>
            </a:pPr>
            <a:r>
              <a:rPr lang="fr-BE" sz="3600" i="1" dirty="0">
                <a:latin typeface="Calibri" panose="020F0502020204030204" pitchFamily="34" charset="0"/>
                <a:ea typeface="Calibri" panose="020F0502020204030204" pitchFamily="34" charset="0"/>
                <a:cs typeface="Times New Roman" panose="02020603050405020304" pitchFamily="18" charset="0"/>
              </a:rPr>
              <a:t>Les Organismes d’Intérêt Public / </a:t>
            </a:r>
          </a:p>
          <a:p>
            <a:pPr lvl="4" indent="0">
              <a:lnSpc>
                <a:spcPct val="115000"/>
              </a:lnSpc>
              <a:spcAft>
                <a:spcPts val="800"/>
              </a:spcAft>
              <a:buNone/>
            </a:pPr>
            <a:r>
              <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De </a:t>
            </a:r>
            <a:r>
              <a:rPr lang="fr-BE" sz="36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gewestelijken</a:t>
            </a:r>
            <a:r>
              <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36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instellingen</a:t>
            </a:r>
            <a:r>
              <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van </a:t>
            </a:r>
            <a:r>
              <a:rPr lang="fr-BE" sz="36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openbaar</a:t>
            </a:r>
            <a:r>
              <a:rPr lang="fr-BE" sz="3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fr-BE" sz="3600" i="1" dirty="0" err="1">
                <a:solidFill>
                  <a:schemeClr val="tx1"/>
                </a:solidFill>
                <a:latin typeface="Calibri" panose="020F0502020204030204" pitchFamily="34" charset="0"/>
                <a:ea typeface="Calibri" panose="020F0502020204030204" pitchFamily="34" charset="0"/>
                <a:cs typeface="Times New Roman" panose="02020603050405020304" pitchFamily="18" charset="0"/>
              </a:rPr>
              <a:t>nut</a:t>
            </a:r>
            <a:endParaRPr lang="fr-BE" sz="36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3" indent="0">
              <a:lnSpc>
                <a:spcPct val="115000"/>
              </a:lnSpc>
              <a:spcAft>
                <a:spcPts val="800"/>
              </a:spcAft>
            </a:pPr>
            <a:endParaRPr lang="fr-BE" sz="5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825750" lvl="3" indent="-285750">
              <a:lnSpc>
                <a:spcPct val="115000"/>
              </a:lnSpc>
              <a:spcAft>
                <a:spcPts val="800"/>
              </a:spcAft>
              <a:buFont typeface="Arial" panose="020B0604020202020204" pitchFamily="34" charset="0"/>
              <a:buChar char="•"/>
            </a:pPr>
            <a:r>
              <a:rPr lang="fr-BE" sz="56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Propriétaires ou gestionnaires d’infrastructures / </a:t>
            </a:r>
            <a:r>
              <a:rPr lang="fr-BE" sz="5600" b="1"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Eigenaars</a:t>
            </a:r>
            <a:r>
              <a:rPr lang="fr-BE" sz="56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a:t>
            </a:r>
            <a:r>
              <a:rPr lang="fr-BE" sz="5600" b="1"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beheerders</a:t>
            </a:r>
            <a:r>
              <a:rPr lang="fr-BE" sz="56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van </a:t>
            </a:r>
            <a:r>
              <a:rPr lang="fr-BE" sz="5600" b="1"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infrastructuur</a:t>
            </a:r>
            <a:endParaRPr lang="fr-BE" sz="5600"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3" indent="0">
              <a:lnSpc>
                <a:spcPct val="115000"/>
              </a:lnSpc>
              <a:spcAft>
                <a:spcPts val="800"/>
              </a:spcAft>
            </a:pPr>
            <a:endParaRPr lang="fr-BE" sz="12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kstvak 3">
            <a:extLst>
              <a:ext uri="{FF2B5EF4-FFF2-40B4-BE49-F238E27FC236}">
                <a16:creationId xmlns:a16="http://schemas.microsoft.com/office/drawing/2014/main" id="{28AF7E8B-9906-BD35-0ABE-60724037218A}"/>
              </a:ext>
            </a:extLst>
          </p:cNvPr>
          <p:cNvSpPr txBox="1"/>
          <p:nvPr/>
        </p:nvSpPr>
        <p:spPr>
          <a:xfrm>
            <a:off x="4572000" y="1851670"/>
            <a:ext cx="3528392" cy="2123658"/>
          </a:xfrm>
          <a:prstGeom prst="rect">
            <a:avLst/>
          </a:prstGeom>
          <a:noFill/>
        </p:spPr>
        <p:txBody>
          <a:bodyPr wrap="square" rtlCol="0">
            <a:spAutoFit/>
          </a:bodyPr>
          <a:lstStyle/>
          <a:p>
            <a:pPr marL="171450" indent="-171450">
              <a:buFont typeface="Courier New" panose="02070309020205020404" pitchFamily="49" charset="0"/>
              <a:buChar char="o"/>
            </a:pPr>
            <a:r>
              <a:rPr lang="nl-BE" sz="1000" dirty="0">
                <a:solidFill>
                  <a:schemeClr val="tx1">
                    <a:lumMod val="50000"/>
                    <a:lumOff val="50000"/>
                  </a:schemeClr>
                </a:solidFill>
              </a:rPr>
              <a:t>Régies </a:t>
            </a:r>
            <a:r>
              <a:rPr lang="nl-BE" sz="1000" dirty="0" err="1">
                <a:solidFill>
                  <a:schemeClr val="tx1">
                    <a:lumMod val="50000"/>
                    <a:lumOff val="50000"/>
                  </a:schemeClr>
                </a:solidFill>
              </a:rPr>
              <a:t>communales</a:t>
            </a:r>
            <a:r>
              <a:rPr lang="nl-BE" sz="1000" dirty="0">
                <a:solidFill>
                  <a:schemeClr val="tx1">
                    <a:lumMod val="50000"/>
                    <a:lumOff val="50000"/>
                  </a:schemeClr>
                </a:solidFill>
              </a:rPr>
              <a:t> / </a:t>
            </a:r>
            <a:r>
              <a:rPr lang="nl-BE" sz="1000" i="1" dirty="0"/>
              <a:t>Lokale </a:t>
            </a:r>
            <a:r>
              <a:rPr lang="nl-BE" sz="1000" i="1" dirty="0" err="1"/>
              <a:t>authoriteiten</a:t>
            </a:r>
            <a:endParaRPr lang="nl-BE" sz="1000" i="1" dirty="0"/>
          </a:p>
          <a:p>
            <a:endParaRPr lang="nl-BE" sz="800" dirty="0"/>
          </a:p>
          <a:p>
            <a:pPr marL="171450" indent="-171450">
              <a:buFont typeface="Courier New" panose="02070309020205020404" pitchFamily="49" charset="0"/>
              <a:buChar char="o"/>
            </a:pPr>
            <a:r>
              <a:rPr lang="nl-BE" sz="1000" dirty="0" err="1">
                <a:solidFill>
                  <a:schemeClr val="tx1">
                    <a:lumMod val="50000"/>
                    <a:lumOff val="50000"/>
                  </a:schemeClr>
                </a:solidFill>
              </a:rPr>
              <a:t>Associations</a:t>
            </a:r>
            <a:r>
              <a:rPr lang="nl-BE" sz="1000" dirty="0">
                <a:solidFill>
                  <a:schemeClr val="tx1">
                    <a:lumMod val="50000"/>
                    <a:lumOff val="50000"/>
                  </a:schemeClr>
                </a:solidFill>
              </a:rPr>
              <a:t> </a:t>
            </a:r>
            <a:r>
              <a:rPr lang="nl-BE" sz="1000" dirty="0" err="1">
                <a:solidFill>
                  <a:schemeClr val="tx1">
                    <a:lumMod val="50000"/>
                    <a:lumOff val="50000"/>
                  </a:schemeClr>
                </a:solidFill>
              </a:rPr>
              <a:t>Chapitre</a:t>
            </a:r>
            <a:r>
              <a:rPr lang="nl-BE" sz="1000" dirty="0">
                <a:solidFill>
                  <a:schemeClr val="tx1">
                    <a:lumMod val="50000"/>
                    <a:lumOff val="50000"/>
                  </a:schemeClr>
                </a:solidFill>
              </a:rPr>
              <a:t> XII/ </a:t>
            </a:r>
            <a:r>
              <a:rPr lang="nl-BE" sz="1000" i="1" dirty="0"/>
              <a:t>Hoofdstuk XII-verenigingen</a:t>
            </a:r>
          </a:p>
          <a:p>
            <a:endParaRPr lang="nl-BE" sz="800" dirty="0"/>
          </a:p>
          <a:p>
            <a:pPr marL="171450" indent="-171450">
              <a:buFont typeface="Courier New" panose="02070309020205020404" pitchFamily="49" charset="0"/>
              <a:buChar char="o"/>
            </a:pPr>
            <a:r>
              <a:rPr lang="nl-BE" sz="1000" dirty="0" err="1">
                <a:solidFill>
                  <a:schemeClr val="tx1">
                    <a:lumMod val="50000"/>
                    <a:lumOff val="50000"/>
                  </a:schemeClr>
                </a:solidFill>
              </a:rPr>
              <a:t>Réseau</a:t>
            </a:r>
            <a:r>
              <a:rPr lang="nl-BE" sz="1000" dirty="0">
                <a:solidFill>
                  <a:schemeClr val="tx1">
                    <a:lumMod val="50000"/>
                    <a:lumOff val="50000"/>
                  </a:schemeClr>
                </a:solidFill>
              </a:rPr>
              <a:t> Iris / </a:t>
            </a:r>
            <a:r>
              <a:rPr lang="nl-BE" sz="1000" i="1" dirty="0"/>
              <a:t>Irisnetwerk</a:t>
            </a:r>
          </a:p>
          <a:p>
            <a:endParaRPr lang="nl-BE" sz="800" dirty="0"/>
          </a:p>
          <a:p>
            <a:pPr marL="171450" indent="-171450">
              <a:buFont typeface="Courier New" panose="02070309020205020404" pitchFamily="49" charset="0"/>
              <a:buChar char="o"/>
            </a:pPr>
            <a:r>
              <a:rPr lang="nl-BE" sz="1000" dirty="0">
                <a:solidFill>
                  <a:schemeClr val="tx1">
                    <a:lumMod val="50000"/>
                    <a:lumOff val="50000"/>
                  </a:schemeClr>
                </a:solidFill>
              </a:rPr>
              <a:t>Mont de </a:t>
            </a:r>
            <a:r>
              <a:rPr lang="nl-BE" sz="1000" dirty="0" err="1">
                <a:solidFill>
                  <a:schemeClr val="tx1">
                    <a:lumMod val="50000"/>
                    <a:lumOff val="50000"/>
                  </a:schemeClr>
                </a:solidFill>
              </a:rPr>
              <a:t>Pitié</a:t>
            </a:r>
            <a:r>
              <a:rPr lang="nl-BE" sz="1000" dirty="0">
                <a:solidFill>
                  <a:schemeClr val="tx1">
                    <a:lumMod val="50000"/>
                    <a:lumOff val="50000"/>
                  </a:schemeClr>
                </a:solidFill>
              </a:rPr>
              <a:t> / </a:t>
            </a:r>
            <a:r>
              <a:rPr lang="nl-BE" sz="1000" i="1" dirty="0"/>
              <a:t>Berg van Barmhartigheid</a:t>
            </a:r>
          </a:p>
          <a:p>
            <a:endParaRPr lang="nl-BE" sz="800" dirty="0"/>
          </a:p>
          <a:p>
            <a:pPr marL="171450" indent="-171450">
              <a:buFont typeface="Courier New" panose="02070309020205020404" pitchFamily="49" charset="0"/>
              <a:buChar char="o"/>
            </a:pPr>
            <a:r>
              <a:rPr lang="nl-BE" sz="1000" dirty="0" err="1">
                <a:solidFill>
                  <a:schemeClr val="tx1">
                    <a:lumMod val="50000"/>
                    <a:lumOff val="50000"/>
                  </a:schemeClr>
                </a:solidFill>
              </a:rPr>
              <a:t>Etablissements</a:t>
            </a:r>
            <a:r>
              <a:rPr lang="nl-BE" sz="1000" dirty="0">
                <a:solidFill>
                  <a:schemeClr val="tx1">
                    <a:lumMod val="50000"/>
                    <a:lumOff val="50000"/>
                  </a:schemeClr>
                </a:solidFill>
              </a:rPr>
              <a:t> de </a:t>
            </a:r>
            <a:r>
              <a:rPr lang="nl-BE" sz="1000" dirty="0" err="1">
                <a:solidFill>
                  <a:schemeClr val="tx1">
                    <a:lumMod val="50000"/>
                    <a:lumOff val="50000"/>
                  </a:schemeClr>
                </a:solidFill>
              </a:rPr>
              <a:t>culte</a:t>
            </a:r>
            <a:r>
              <a:rPr lang="nl-BE" sz="1000" dirty="0">
                <a:solidFill>
                  <a:schemeClr val="tx1">
                    <a:lumMod val="50000"/>
                    <a:lumOff val="50000"/>
                  </a:schemeClr>
                </a:solidFill>
              </a:rPr>
              <a:t> / </a:t>
            </a:r>
            <a:r>
              <a:rPr lang="nl-BE" sz="1000" i="1" dirty="0"/>
              <a:t>Gebedshuizen </a:t>
            </a:r>
          </a:p>
          <a:p>
            <a:endParaRPr lang="nl-BE" sz="1000" i="1" dirty="0"/>
          </a:p>
          <a:p>
            <a:pPr marL="171450" indent="-171450">
              <a:buFont typeface="Courier New" panose="02070309020205020404" pitchFamily="49" charset="0"/>
              <a:buChar char="o"/>
            </a:pPr>
            <a:r>
              <a:rPr lang="nl-BE" sz="1000" dirty="0">
                <a:solidFill>
                  <a:schemeClr val="bg1">
                    <a:lumMod val="50000"/>
                  </a:schemeClr>
                </a:solidFill>
              </a:rPr>
              <a:t>Les services du gouvernement (SPRB, SPRBF, Talent, Urban) / </a:t>
            </a:r>
            <a:r>
              <a:rPr lang="nl-BE" sz="1000" i="1" dirty="0"/>
              <a:t>De gewestelijke overheidsdiensten (GOB, GOBF, Talent, Urban) </a:t>
            </a:r>
          </a:p>
          <a:p>
            <a:endParaRPr lang="fr-BE" sz="1000" i="1" dirty="0"/>
          </a:p>
        </p:txBody>
      </p:sp>
    </p:spTree>
    <p:extLst>
      <p:ext uri="{BB962C8B-B14F-4D97-AF65-F5344CB8AC3E}">
        <p14:creationId xmlns:p14="http://schemas.microsoft.com/office/powerpoint/2010/main" val="3308660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B44130-D92B-D0DD-0E6C-893C0A8DE278}"/>
              </a:ext>
            </a:extLst>
          </p:cNvPr>
          <p:cNvSpPr>
            <a:spLocks noGrp="1"/>
          </p:cNvSpPr>
          <p:nvPr>
            <p:ph type="title"/>
          </p:nvPr>
        </p:nvSpPr>
        <p:spPr/>
        <p:txBody>
          <a:bodyPr>
            <a:normAutofit/>
          </a:bodyPr>
          <a:lstStyle/>
          <a:p>
            <a:r>
              <a:rPr lang="fr-BE" dirty="0"/>
              <a:t>2. Résultats attendus /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dirty="0"/>
          </a:p>
        </p:txBody>
      </p:sp>
      <mc:AlternateContent xmlns:mc="http://schemas.openxmlformats.org/markup-compatibility/2006">
        <mc:Choice xmlns:a14="http://schemas.microsoft.com/office/drawing/2010/main" Requires="a14">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3414615070"/>
                  </p:ext>
                </p:extLst>
              </p:nvPr>
            </p:nvGraphicFramePr>
            <p:xfrm>
              <a:off x="251520" y="803294"/>
              <a:ext cx="7665708" cy="3219048"/>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3317052868"/>
                        </a:ext>
                      </a:extLst>
                    </a:gridCol>
                    <a:gridCol w="2088232">
                      <a:extLst>
                        <a:ext uri="{9D8B030D-6E8A-4147-A177-3AD203B41FA5}">
                          <a16:colId xmlns:a16="http://schemas.microsoft.com/office/drawing/2014/main" val="1998263689"/>
                        </a:ext>
                      </a:extLst>
                    </a:gridCol>
                    <a:gridCol w="1080120">
                      <a:extLst>
                        <a:ext uri="{9D8B030D-6E8A-4147-A177-3AD203B41FA5}">
                          <a16:colId xmlns:a16="http://schemas.microsoft.com/office/drawing/2014/main" val="2397499294"/>
                        </a:ext>
                      </a:extLst>
                    </a:gridCol>
                    <a:gridCol w="1500542">
                      <a:extLst>
                        <a:ext uri="{9D8B030D-6E8A-4147-A177-3AD203B41FA5}">
                          <a16:colId xmlns:a16="http://schemas.microsoft.com/office/drawing/2014/main" val="3417819595"/>
                        </a:ext>
                      </a:extLst>
                    </a:gridCol>
                    <a:gridCol w="1210375">
                      <a:extLst>
                        <a:ext uri="{9D8B030D-6E8A-4147-A177-3AD203B41FA5}">
                          <a16:colId xmlns:a16="http://schemas.microsoft.com/office/drawing/2014/main" val="3222927850"/>
                        </a:ext>
                      </a:extLst>
                    </a:gridCol>
                    <a:gridCol w="1210375">
                      <a:extLst>
                        <a:ext uri="{9D8B030D-6E8A-4147-A177-3AD203B41FA5}">
                          <a16:colId xmlns:a16="http://schemas.microsoft.com/office/drawing/2014/main" val="3800845969"/>
                        </a:ext>
                      </a:extLst>
                    </a:gridCol>
                  </a:tblGrid>
                  <a:tr h="693307">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tc>
                      <a:txBody>
                        <a:bodyPr/>
                        <a:lstStyle/>
                        <a:p>
                          <a:r>
                            <a:rPr lang="nl-BE" sz="1100" dirty="0" err="1"/>
                            <a:t>Gains</a:t>
                          </a:r>
                          <a:r>
                            <a:rPr lang="nl-BE" sz="1100" dirty="0"/>
                            <a:t> </a:t>
                          </a:r>
                          <a:r>
                            <a:rPr lang="nl-BE" sz="1100" dirty="0" err="1"/>
                            <a:t>visés</a:t>
                          </a:r>
                          <a:r>
                            <a:rPr lang="nl-BE" sz="1100" dirty="0"/>
                            <a:t> / </a:t>
                          </a:r>
                          <a:r>
                            <a:rPr lang="nl-BE" sz="1100" i="1" dirty="0">
                              <a:solidFill>
                                <a:schemeClr val="tx1"/>
                              </a:solidFill>
                            </a:rPr>
                            <a:t>Beoogde winst</a:t>
                          </a:r>
                          <a:endParaRPr lang="fr-BE" sz="1100" i="1" dirty="0">
                            <a:solidFill>
                              <a:schemeClr val="tx1"/>
                            </a:solidFill>
                          </a:endParaRPr>
                        </a:p>
                      </a:txBody>
                      <a:tcPr/>
                    </a:tc>
                    <a:extLst>
                      <a:ext uri="{0D108BD9-81ED-4DB2-BD59-A6C34878D82A}">
                        <a16:rowId xmlns:a16="http://schemas.microsoft.com/office/drawing/2014/main" val="525661615"/>
                      </a:ext>
                    </a:extLst>
                  </a:tr>
                  <a:tr h="818861">
                    <a:tc>
                      <a:txBody>
                        <a:bodyPr/>
                        <a:lstStyle/>
                        <a:p>
                          <a:pPr algn="l"/>
                          <a:r>
                            <a:rPr lang="nl-BE" sz="900" dirty="0"/>
                            <a:t>RCO 19</a:t>
                          </a:r>
                          <a:endParaRPr lang="fr-BE" sz="900" dirty="0"/>
                        </a:p>
                      </a:txBody>
                      <a:tcPr/>
                    </a:tc>
                    <a:tc>
                      <a:txBody>
                        <a:bodyPr/>
                        <a:lstStyle/>
                        <a:p>
                          <a:pPr algn="l"/>
                          <a:r>
                            <a:rPr lang="fr-BE" sz="1000" dirty="0"/>
                            <a:t>Bâtiments publics dont la performance énergétique a été améliorée </a:t>
                          </a:r>
                          <a:r>
                            <a:rPr lang="nl-BE" sz="1000" dirty="0"/>
                            <a:t>/ </a:t>
                          </a:r>
                          <a:r>
                            <a:rPr lang="nl-NL" sz="1000" i="1" dirty="0">
                              <a:solidFill>
                                <a:schemeClr val="tx1">
                                  <a:lumMod val="65000"/>
                                  <a:lumOff val="35000"/>
                                </a:schemeClr>
                              </a:solidFill>
                            </a:rPr>
                            <a:t>Openbare gebouwen met verbeterde energieprestaties </a:t>
                          </a:r>
                          <a:endParaRPr lang="fr-BE" sz="1000" i="1" dirty="0">
                            <a:solidFill>
                              <a:schemeClr val="tx1">
                                <a:lumMod val="65000"/>
                                <a:lumOff val="35000"/>
                              </a:schemeClr>
                            </a:solidFill>
                          </a:endParaRPr>
                        </a:p>
                      </a:txBody>
                      <a:tcPr/>
                    </a:tc>
                    <a:tc>
                      <a:txBody>
                        <a:bodyPr/>
                        <a:lstStyle/>
                        <a:p>
                          <a:pPr algn="ctr"/>
                          <a:r>
                            <a:rPr lang="nl-BE" sz="1000" dirty="0" err="1"/>
                            <a:t>Mètres</a:t>
                          </a:r>
                          <a:r>
                            <a:rPr lang="nl-BE" sz="1000" dirty="0"/>
                            <a:t> carrés </a:t>
                          </a:r>
                          <a:r>
                            <a:rPr lang="nl-BE" sz="1000" i="1" dirty="0">
                              <a:solidFill>
                                <a:schemeClr val="tx1">
                                  <a:lumMod val="65000"/>
                                  <a:lumOff val="35000"/>
                                </a:schemeClr>
                              </a:solidFill>
                            </a:rPr>
                            <a:t>Vierkante meters</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22.113,00</a:t>
                          </a:r>
                          <a:endParaRPr lang="fr-BE" sz="1000" dirty="0"/>
                        </a:p>
                      </a:txBody>
                      <a:tcPr/>
                    </a:tc>
                    <a:tc>
                      <a:txBody>
                        <a:bodyPr/>
                        <a:lstStyle/>
                        <a:p>
                          <a:pPr algn="ctr"/>
                          <a:endParaRPr lang="fr-BE" sz="1000" dirty="0">
                            <a:highlight>
                              <a:srgbClr val="FFF203"/>
                            </a:highlight>
                          </a:endParaRPr>
                        </a:p>
                      </a:txBody>
                      <a:tcPr/>
                    </a:tc>
                    <a:extLst>
                      <a:ext uri="{0D108BD9-81ED-4DB2-BD59-A6C34878D82A}">
                        <a16:rowId xmlns:a16="http://schemas.microsoft.com/office/drawing/2014/main" val="2245295972"/>
                      </a:ext>
                    </a:extLst>
                  </a:tr>
                  <a:tr h="983070">
                    <a:tc>
                      <a:txBody>
                        <a:bodyPr/>
                        <a:lstStyle/>
                        <a:p>
                          <a:pPr algn="l"/>
                          <a:r>
                            <a:rPr lang="nl-BE" sz="900" dirty="0"/>
                            <a:t>RCR 26</a:t>
                          </a:r>
                          <a:endParaRPr lang="fr-BE" sz="900" dirty="0"/>
                        </a:p>
                      </a:txBody>
                      <a:tcPr/>
                    </a:tc>
                    <a:tc>
                      <a:txBody>
                        <a:bodyPr/>
                        <a:lstStyle/>
                        <a:p>
                          <a:pPr algn="l"/>
                          <a:r>
                            <a:rPr lang="fr-BE" sz="1000" dirty="0"/>
                            <a:t>Consommation annuelle d’énergie primaire (dont : logement, bâtiments publics, entreprise, autres) / </a:t>
                          </a:r>
                          <a:r>
                            <a:rPr lang="nl-NL" sz="1000" i="1" dirty="0">
                              <a:solidFill>
                                <a:schemeClr val="tx1">
                                  <a:lumMod val="65000"/>
                                  <a:lumOff val="35000"/>
                                </a:schemeClr>
                              </a:solidFill>
                            </a:rPr>
                            <a:t>Jaarlijks verbruik van primaire energie (waaronder: woningen, openbare gebouwen, bedrijven, andere) </a:t>
                          </a:r>
                          <a:endParaRPr lang="fr-BE" sz="1000" i="1" dirty="0">
                            <a:solidFill>
                              <a:schemeClr val="tx1">
                                <a:lumMod val="65000"/>
                                <a:lumOff val="3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dirty="0"/>
                            <a:t>MWh/</a:t>
                          </a:r>
                          <a:r>
                            <a:rPr lang="nl-BE" sz="1000" dirty="0" err="1"/>
                            <a:t>an</a:t>
                          </a:r>
                          <a:r>
                            <a:rPr lang="nl-BE" sz="1000" dirty="0"/>
                            <a:t> </a:t>
                          </a:r>
                          <a:r>
                            <a:rPr lang="nl-BE" sz="1000" i="1" dirty="0">
                              <a:solidFill>
                                <a:schemeClr val="tx1">
                                  <a:lumMod val="65000"/>
                                  <a:lumOff val="35000"/>
                                </a:schemeClr>
                              </a:solidFill>
                            </a:rPr>
                            <a:t>MWh/jaar</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2239*</a:t>
                          </a:r>
                          <a:endParaRPr lang="fr-BE" sz="1000" dirty="0"/>
                        </a:p>
                      </a:txBody>
                      <a:tcPr/>
                    </a:tc>
                    <a:tc>
                      <a:txBody>
                        <a:bodyPr/>
                        <a:lstStyle/>
                        <a:p>
                          <a:pPr algn="ctr"/>
                          <a:r>
                            <a:rPr lang="nl-BE" sz="1000" dirty="0"/>
                            <a:t>-4804,34</a:t>
                          </a:r>
                          <a:endParaRPr lang="fr-BE" sz="1000" dirty="0"/>
                        </a:p>
                      </a:txBody>
                      <a:tcPr/>
                    </a:tc>
                    <a:extLst>
                      <a:ext uri="{0D108BD9-81ED-4DB2-BD59-A6C34878D82A}">
                        <a16:rowId xmlns:a16="http://schemas.microsoft.com/office/drawing/2014/main" val="2195566815"/>
                      </a:ext>
                    </a:extLst>
                  </a:tr>
                  <a:tr h="537312">
                    <a:tc>
                      <a:txBody>
                        <a:bodyPr/>
                        <a:lstStyle/>
                        <a:p>
                          <a:pPr algn="l"/>
                          <a:r>
                            <a:rPr lang="nl-BE" sz="900" dirty="0"/>
                            <a:t>RCR 29</a:t>
                          </a:r>
                          <a:endParaRPr lang="fr-BE" sz="900" dirty="0"/>
                        </a:p>
                      </a:txBody>
                      <a:tcPr/>
                    </a:tc>
                    <a:tc>
                      <a:txBody>
                        <a:bodyPr/>
                        <a:lstStyle/>
                        <a:p>
                          <a:pPr algn="l"/>
                          <a:r>
                            <a:rPr lang="fr-BE" sz="1000" dirty="0"/>
                            <a:t>Émissions estimées de gaz à effet de serre / </a:t>
                          </a:r>
                          <a:r>
                            <a:rPr lang="fr-BE" sz="1000" i="1" dirty="0" err="1">
                              <a:solidFill>
                                <a:schemeClr val="tx1">
                                  <a:lumMod val="65000"/>
                                  <a:lumOff val="35000"/>
                                </a:schemeClr>
                              </a:solidFill>
                            </a:rPr>
                            <a:t>Geschatte</a:t>
                          </a:r>
                          <a:r>
                            <a:rPr lang="fr-BE" sz="1000" i="1" dirty="0">
                              <a:solidFill>
                                <a:schemeClr val="tx1">
                                  <a:lumMod val="65000"/>
                                  <a:lumOff val="35000"/>
                                </a:schemeClr>
                              </a:solidFill>
                            </a:rPr>
                            <a:t> </a:t>
                          </a:r>
                          <a:r>
                            <a:rPr lang="fr-BE" sz="1000" i="1" dirty="0" err="1">
                              <a:solidFill>
                                <a:schemeClr val="tx1">
                                  <a:lumMod val="65000"/>
                                  <a:lumOff val="35000"/>
                                </a:schemeClr>
                              </a:solidFill>
                            </a:rPr>
                            <a:t>broeikasgasuitstoot</a:t>
                          </a:r>
                          <a:endParaRPr lang="fr-BE" sz="1000" i="1" dirty="0">
                            <a:solidFill>
                              <a:schemeClr val="tx1">
                                <a:lumMod val="65000"/>
                                <a:lumOff val="35000"/>
                              </a:schemeClr>
                            </a:solidFill>
                          </a:endParaRPr>
                        </a:p>
                      </a:txBody>
                      <a:tcPr/>
                    </a:tc>
                    <a:tc>
                      <a:txBody>
                        <a:bodyPr/>
                        <a:lstStyle/>
                        <a:p>
                          <a:pPr algn="ctr"/>
                          <a:r>
                            <a:rPr lang="nl-BE" sz="1000" i="0" dirty="0"/>
                            <a:t>Tonnes </a:t>
                          </a:r>
                          <a14:m>
                            <m:oMath xmlns:m="http://schemas.openxmlformats.org/officeDocument/2006/math">
                              <m:sSub>
                                <m:sSubPr>
                                  <m:ctrlPr>
                                    <a:rPr lang="nl-BE" sz="1000" i="1" smtClean="0">
                                      <a:latin typeface="Cambria Math" panose="02040503050406030204" pitchFamily="18" charset="0"/>
                                    </a:rPr>
                                  </m:ctrlPr>
                                </m:sSubPr>
                                <m:e>
                                  <m:r>
                                    <m:rPr>
                                      <m:sty m:val="p"/>
                                    </m:rPr>
                                    <a:rPr lang="nl-BE" sz="1000" b="0" i="0" smtClean="0">
                                      <a:latin typeface="Cambria Math" panose="02040503050406030204" pitchFamily="18" charset="0"/>
                                    </a:rPr>
                                    <m:t>CO</m:t>
                                  </m:r>
                                </m:e>
                                <m:sub>
                                  <m:r>
                                    <a:rPr lang="nl-BE" sz="1000" b="0" i="0" smtClean="0">
                                      <a:latin typeface="Cambria Math" panose="02040503050406030204" pitchFamily="18" charset="0"/>
                                    </a:rPr>
                                    <m:t>2</m:t>
                                  </m:r>
                                </m:sub>
                              </m:sSub>
                            </m:oMath>
                          </a14:m>
                          <a:r>
                            <a:rPr lang="nl-BE" sz="1000" i="0" dirty="0"/>
                            <a:t>/</a:t>
                          </a:r>
                          <a:r>
                            <a:rPr lang="nl-BE" sz="1000" dirty="0" err="1"/>
                            <a:t>an</a:t>
                          </a:r>
                          <a:r>
                            <a:rPr lang="nl-BE" sz="1000" dirty="0"/>
                            <a:t> </a:t>
                          </a:r>
                          <a:r>
                            <a:rPr lang="nl-BE" sz="1000" i="1" dirty="0">
                              <a:solidFill>
                                <a:schemeClr val="tx1">
                                  <a:lumMod val="65000"/>
                                  <a:lumOff val="35000"/>
                                </a:schemeClr>
                              </a:solidFill>
                            </a:rPr>
                            <a:t>Ton</a:t>
                          </a:r>
                          <a:r>
                            <a:rPr lang="nl-BE" sz="1000" i="1" baseline="0" dirty="0">
                              <a:solidFill>
                                <a:schemeClr val="tx1">
                                  <a:lumMod val="65000"/>
                                  <a:lumOff val="35000"/>
                                </a:schemeClr>
                              </a:solidFill>
                            </a:rPr>
                            <a:t> </a:t>
                          </a:r>
                          <a14:m>
                            <m:oMath xmlns:m="http://schemas.openxmlformats.org/officeDocument/2006/math">
                              <m:sSub>
                                <m:sSubPr>
                                  <m:ctrlPr>
                                    <a:rPr lang="nl-BE" sz="1000" i="1" baseline="0" smtClean="0">
                                      <a:solidFill>
                                        <a:schemeClr val="tx1">
                                          <a:lumMod val="65000"/>
                                          <a:lumOff val="35000"/>
                                        </a:schemeClr>
                                      </a:solidFill>
                                      <a:latin typeface="Cambria Math" panose="02040503050406030204" pitchFamily="18" charset="0"/>
                                    </a:rPr>
                                  </m:ctrlPr>
                                </m:sSubPr>
                                <m:e>
                                  <m:r>
                                    <a:rPr lang="nl-BE" sz="1000" b="0" i="1" baseline="0" smtClean="0">
                                      <a:solidFill>
                                        <a:schemeClr val="tx1">
                                          <a:lumMod val="65000"/>
                                          <a:lumOff val="35000"/>
                                        </a:schemeClr>
                                      </a:solidFill>
                                      <a:latin typeface="Cambria Math" panose="02040503050406030204" pitchFamily="18" charset="0"/>
                                    </a:rPr>
                                    <m:t>𝐶𝑂</m:t>
                                  </m:r>
                                </m:e>
                                <m:sub>
                                  <m:r>
                                    <a:rPr lang="nl-BE" sz="1000" b="0" i="1" baseline="0" smtClean="0">
                                      <a:solidFill>
                                        <a:schemeClr val="tx1">
                                          <a:lumMod val="65000"/>
                                          <a:lumOff val="35000"/>
                                        </a:schemeClr>
                                      </a:solidFill>
                                      <a:latin typeface="Cambria Math" panose="02040503050406030204" pitchFamily="18" charset="0"/>
                                    </a:rPr>
                                    <m:t>2</m:t>
                                  </m:r>
                                </m:sub>
                              </m:sSub>
                            </m:oMath>
                          </a14:m>
                          <a:r>
                            <a:rPr lang="fr-BE" sz="1000" i="1" dirty="0">
                              <a:solidFill>
                                <a:schemeClr val="tx1">
                                  <a:lumMod val="65000"/>
                                  <a:lumOff val="35000"/>
                                </a:schemeClr>
                              </a:solidFill>
                            </a:rPr>
                            <a:t>/</a:t>
                          </a:r>
                          <a:r>
                            <a:rPr lang="fr-BE" sz="1000" i="1" dirty="0" err="1">
                              <a:solidFill>
                                <a:schemeClr val="tx1">
                                  <a:lumMod val="65000"/>
                                  <a:lumOff val="35000"/>
                                </a:schemeClr>
                              </a:solidFill>
                            </a:rPr>
                            <a:t>jaar</a:t>
                          </a:r>
                          <a:endParaRPr lang="fr-BE" sz="1000" i="1" dirty="0">
                            <a:solidFill>
                              <a:schemeClr val="tx1">
                                <a:lumMod val="65000"/>
                                <a:lumOff val="35000"/>
                              </a:schemeClr>
                            </a:solidFill>
                          </a:endParaRPr>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344*</a:t>
                          </a:r>
                          <a:endParaRPr lang="fr-BE" sz="1000" dirty="0"/>
                        </a:p>
                      </a:txBody>
                      <a:tcPr/>
                    </a:tc>
                    <a:tc>
                      <a:txBody>
                        <a:bodyPr/>
                        <a:lstStyle/>
                        <a:p>
                          <a:pPr algn="ctr"/>
                          <a:r>
                            <a:rPr lang="nl-BE" sz="1000" dirty="0"/>
                            <a:t>-929,25</a:t>
                          </a:r>
                          <a:endParaRPr lang="fr-BE" sz="1000" dirty="0"/>
                        </a:p>
                      </a:txBody>
                      <a:tcPr/>
                    </a:tc>
                    <a:extLst>
                      <a:ext uri="{0D108BD9-81ED-4DB2-BD59-A6C34878D82A}">
                        <a16:rowId xmlns:a16="http://schemas.microsoft.com/office/drawing/2014/main" val="535463935"/>
                      </a:ext>
                    </a:extLst>
                  </a:tr>
                </a:tbl>
              </a:graphicData>
            </a:graphic>
          </p:graphicFrame>
        </mc:Choice>
        <mc:Fallback>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3414615070"/>
                  </p:ext>
                </p:extLst>
              </p:nvPr>
            </p:nvGraphicFramePr>
            <p:xfrm>
              <a:off x="251520" y="803294"/>
              <a:ext cx="7665708" cy="3219048"/>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3317052868"/>
                        </a:ext>
                      </a:extLst>
                    </a:gridCol>
                    <a:gridCol w="2088232">
                      <a:extLst>
                        <a:ext uri="{9D8B030D-6E8A-4147-A177-3AD203B41FA5}">
                          <a16:colId xmlns:a16="http://schemas.microsoft.com/office/drawing/2014/main" val="1998263689"/>
                        </a:ext>
                      </a:extLst>
                    </a:gridCol>
                    <a:gridCol w="1080120">
                      <a:extLst>
                        <a:ext uri="{9D8B030D-6E8A-4147-A177-3AD203B41FA5}">
                          <a16:colId xmlns:a16="http://schemas.microsoft.com/office/drawing/2014/main" val="2397499294"/>
                        </a:ext>
                      </a:extLst>
                    </a:gridCol>
                    <a:gridCol w="1500542">
                      <a:extLst>
                        <a:ext uri="{9D8B030D-6E8A-4147-A177-3AD203B41FA5}">
                          <a16:colId xmlns:a16="http://schemas.microsoft.com/office/drawing/2014/main" val="3417819595"/>
                        </a:ext>
                      </a:extLst>
                    </a:gridCol>
                    <a:gridCol w="1210375">
                      <a:extLst>
                        <a:ext uri="{9D8B030D-6E8A-4147-A177-3AD203B41FA5}">
                          <a16:colId xmlns:a16="http://schemas.microsoft.com/office/drawing/2014/main" val="3222927850"/>
                        </a:ext>
                      </a:extLst>
                    </a:gridCol>
                    <a:gridCol w="1210375">
                      <a:extLst>
                        <a:ext uri="{9D8B030D-6E8A-4147-A177-3AD203B41FA5}">
                          <a16:colId xmlns:a16="http://schemas.microsoft.com/office/drawing/2014/main" val="3800845969"/>
                        </a:ext>
                      </a:extLst>
                    </a:gridCol>
                  </a:tblGrid>
                  <a:tr h="693307">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tc>
                      <a:txBody>
                        <a:bodyPr/>
                        <a:lstStyle/>
                        <a:p>
                          <a:r>
                            <a:rPr lang="nl-BE" sz="1100" dirty="0" err="1"/>
                            <a:t>Gains</a:t>
                          </a:r>
                          <a:r>
                            <a:rPr lang="nl-BE" sz="1100" dirty="0"/>
                            <a:t> </a:t>
                          </a:r>
                          <a:r>
                            <a:rPr lang="nl-BE" sz="1100" dirty="0" err="1"/>
                            <a:t>visés</a:t>
                          </a:r>
                          <a:r>
                            <a:rPr lang="nl-BE" sz="1100" dirty="0"/>
                            <a:t> / </a:t>
                          </a:r>
                          <a:r>
                            <a:rPr lang="nl-BE" sz="1100" i="1" dirty="0">
                              <a:solidFill>
                                <a:schemeClr val="tx1"/>
                              </a:solidFill>
                            </a:rPr>
                            <a:t>Beoogde winst</a:t>
                          </a:r>
                          <a:endParaRPr lang="fr-BE" sz="1100" i="1" dirty="0">
                            <a:solidFill>
                              <a:schemeClr val="tx1"/>
                            </a:solidFill>
                          </a:endParaRPr>
                        </a:p>
                      </a:txBody>
                      <a:tcPr/>
                    </a:tc>
                    <a:extLst>
                      <a:ext uri="{0D108BD9-81ED-4DB2-BD59-A6C34878D82A}">
                        <a16:rowId xmlns:a16="http://schemas.microsoft.com/office/drawing/2014/main" val="525661615"/>
                      </a:ext>
                    </a:extLst>
                  </a:tr>
                  <a:tr h="818861">
                    <a:tc>
                      <a:txBody>
                        <a:bodyPr/>
                        <a:lstStyle/>
                        <a:p>
                          <a:pPr algn="l"/>
                          <a:r>
                            <a:rPr lang="nl-BE" sz="900" dirty="0"/>
                            <a:t>RCO 19</a:t>
                          </a:r>
                          <a:endParaRPr lang="fr-BE" sz="900" dirty="0"/>
                        </a:p>
                      </a:txBody>
                      <a:tcPr/>
                    </a:tc>
                    <a:tc>
                      <a:txBody>
                        <a:bodyPr/>
                        <a:lstStyle/>
                        <a:p>
                          <a:pPr algn="l"/>
                          <a:r>
                            <a:rPr lang="fr-BE" sz="1000" dirty="0"/>
                            <a:t>Bâtiments publics dont la performance énergétique a été améliorée </a:t>
                          </a:r>
                          <a:r>
                            <a:rPr lang="nl-BE" sz="1000" dirty="0"/>
                            <a:t>/ </a:t>
                          </a:r>
                          <a:r>
                            <a:rPr lang="nl-NL" sz="1000" i="1" dirty="0">
                              <a:solidFill>
                                <a:schemeClr val="tx1">
                                  <a:lumMod val="65000"/>
                                  <a:lumOff val="35000"/>
                                </a:schemeClr>
                              </a:solidFill>
                            </a:rPr>
                            <a:t>Openbare gebouwen met verbeterde energieprestaties </a:t>
                          </a:r>
                          <a:endParaRPr lang="fr-BE" sz="1000" i="1" dirty="0">
                            <a:solidFill>
                              <a:schemeClr val="tx1">
                                <a:lumMod val="65000"/>
                                <a:lumOff val="35000"/>
                              </a:schemeClr>
                            </a:solidFill>
                          </a:endParaRPr>
                        </a:p>
                      </a:txBody>
                      <a:tcPr/>
                    </a:tc>
                    <a:tc>
                      <a:txBody>
                        <a:bodyPr/>
                        <a:lstStyle/>
                        <a:p>
                          <a:pPr algn="ctr"/>
                          <a:r>
                            <a:rPr lang="nl-BE" sz="1000" dirty="0" err="1"/>
                            <a:t>Mètres</a:t>
                          </a:r>
                          <a:r>
                            <a:rPr lang="nl-BE" sz="1000" dirty="0"/>
                            <a:t> carrés </a:t>
                          </a:r>
                          <a:r>
                            <a:rPr lang="nl-BE" sz="1000" i="1" dirty="0">
                              <a:solidFill>
                                <a:schemeClr val="tx1">
                                  <a:lumMod val="65000"/>
                                  <a:lumOff val="35000"/>
                                </a:schemeClr>
                              </a:solidFill>
                            </a:rPr>
                            <a:t>Vierkante meters</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22.113,00</a:t>
                          </a:r>
                          <a:endParaRPr lang="fr-BE" sz="1000" dirty="0"/>
                        </a:p>
                      </a:txBody>
                      <a:tcPr/>
                    </a:tc>
                    <a:tc>
                      <a:txBody>
                        <a:bodyPr/>
                        <a:lstStyle/>
                        <a:p>
                          <a:pPr algn="ctr"/>
                          <a:endParaRPr lang="fr-BE" sz="1000" dirty="0">
                            <a:highlight>
                              <a:srgbClr val="FFF203"/>
                            </a:highlight>
                          </a:endParaRPr>
                        </a:p>
                      </a:txBody>
                      <a:tcPr/>
                    </a:tc>
                    <a:extLst>
                      <a:ext uri="{0D108BD9-81ED-4DB2-BD59-A6C34878D82A}">
                        <a16:rowId xmlns:a16="http://schemas.microsoft.com/office/drawing/2014/main" val="2245295972"/>
                      </a:ext>
                    </a:extLst>
                  </a:tr>
                  <a:tr h="1158240">
                    <a:tc>
                      <a:txBody>
                        <a:bodyPr/>
                        <a:lstStyle/>
                        <a:p>
                          <a:pPr algn="l"/>
                          <a:r>
                            <a:rPr lang="nl-BE" sz="900" dirty="0"/>
                            <a:t>RCR 26</a:t>
                          </a:r>
                          <a:endParaRPr lang="fr-BE" sz="900" dirty="0"/>
                        </a:p>
                      </a:txBody>
                      <a:tcPr/>
                    </a:tc>
                    <a:tc>
                      <a:txBody>
                        <a:bodyPr/>
                        <a:lstStyle/>
                        <a:p>
                          <a:pPr algn="l"/>
                          <a:r>
                            <a:rPr lang="fr-BE" sz="1000" dirty="0"/>
                            <a:t>Consommation annuelle d’énergie primaire (dont : logement, bâtiments publics, entreprise, autres) / </a:t>
                          </a:r>
                          <a:r>
                            <a:rPr lang="nl-NL" sz="1000" i="1" dirty="0">
                              <a:solidFill>
                                <a:schemeClr val="tx1">
                                  <a:lumMod val="65000"/>
                                  <a:lumOff val="35000"/>
                                </a:schemeClr>
                              </a:solidFill>
                            </a:rPr>
                            <a:t>Jaarlijks verbruik van primaire energie (waaronder: woningen, openbare gebouwen, bedrijven, andere) </a:t>
                          </a:r>
                          <a:endParaRPr lang="fr-BE" sz="1000" i="1" dirty="0">
                            <a:solidFill>
                              <a:schemeClr val="tx1">
                                <a:lumMod val="65000"/>
                                <a:lumOff val="3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dirty="0"/>
                            <a:t>MWh/</a:t>
                          </a:r>
                          <a:r>
                            <a:rPr lang="nl-BE" sz="1000" dirty="0" err="1"/>
                            <a:t>an</a:t>
                          </a:r>
                          <a:r>
                            <a:rPr lang="nl-BE" sz="1000" dirty="0"/>
                            <a:t> </a:t>
                          </a:r>
                          <a:r>
                            <a:rPr lang="nl-BE" sz="1000" i="1" dirty="0">
                              <a:solidFill>
                                <a:schemeClr val="tx1">
                                  <a:lumMod val="65000"/>
                                  <a:lumOff val="35000"/>
                                </a:schemeClr>
                              </a:solidFill>
                            </a:rPr>
                            <a:t>MWh/jaar</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2239*</a:t>
                          </a:r>
                          <a:endParaRPr lang="fr-BE" sz="1000" dirty="0"/>
                        </a:p>
                      </a:txBody>
                      <a:tcPr/>
                    </a:tc>
                    <a:tc>
                      <a:txBody>
                        <a:bodyPr/>
                        <a:lstStyle/>
                        <a:p>
                          <a:pPr algn="ctr"/>
                          <a:r>
                            <a:rPr lang="nl-BE" sz="1000" dirty="0"/>
                            <a:t>-4804,34</a:t>
                          </a:r>
                          <a:endParaRPr lang="fr-BE" sz="1000" dirty="0"/>
                        </a:p>
                      </a:txBody>
                      <a:tcPr/>
                    </a:tc>
                    <a:extLst>
                      <a:ext uri="{0D108BD9-81ED-4DB2-BD59-A6C34878D82A}">
                        <a16:rowId xmlns:a16="http://schemas.microsoft.com/office/drawing/2014/main" val="2195566815"/>
                      </a:ext>
                    </a:extLst>
                  </a:tr>
                  <a:tr h="548640">
                    <a:tc>
                      <a:txBody>
                        <a:bodyPr/>
                        <a:lstStyle/>
                        <a:p>
                          <a:pPr algn="l"/>
                          <a:r>
                            <a:rPr lang="nl-BE" sz="900" dirty="0"/>
                            <a:t>RCR 29</a:t>
                          </a:r>
                          <a:endParaRPr lang="fr-BE" sz="900" dirty="0"/>
                        </a:p>
                      </a:txBody>
                      <a:tcPr/>
                    </a:tc>
                    <a:tc>
                      <a:txBody>
                        <a:bodyPr/>
                        <a:lstStyle/>
                        <a:p>
                          <a:pPr algn="l"/>
                          <a:r>
                            <a:rPr lang="fr-BE" sz="1000" dirty="0"/>
                            <a:t>Émissions estimées de gaz à effet de serre / </a:t>
                          </a:r>
                          <a:r>
                            <a:rPr lang="fr-BE" sz="1000" i="1" dirty="0" err="1">
                              <a:solidFill>
                                <a:schemeClr val="tx1">
                                  <a:lumMod val="65000"/>
                                  <a:lumOff val="35000"/>
                                </a:schemeClr>
                              </a:solidFill>
                            </a:rPr>
                            <a:t>Geschatte</a:t>
                          </a:r>
                          <a:r>
                            <a:rPr lang="fr-BE" sz="1000" i="1" dirty="0">
                              <a:solidFill>
                                <a:schemeClr val="tx1">
                                  <a:lumMod val="65000"/>
                                  <a:lumOff val="35000"/>
                                </a:schemeClr>
                              </a:solidFill>
                            </a:rPr>
                            <a:t> </a:t>
                          </a:r>
                          <a:r>
                            <a:rPr lang="fr-BE" sz="1000" i="1" dirty="0" err="1">
                              <a:solidFill>
                                <a:schemeClr val="tx1">
                                  <a:lumMod val="65000"/>
                                  <a:lumOff val="35000"/>
                                </a:schemeClr>
                              </a:solidFill>
                            </a:rPr>
                            <a:t>broeikasgasuitstoot</a:t>
                          </a:r>
                          <a:endParaRPr lang="fr-BE" sz="1000" i="1" dirty="0">
                            <a:solidFill>
                              <a:schemeClr val="tx1">
                                <a:lumMod val="65000"/>
                                <a:lumOff val="35000"/>
                              </a:schemeClr>
                            </a:solidFill>
                          </a:endParaRPr>
                        </a:p>
                      </a:txBody>
                      <a:tcPr/>
                    </a:tc>
                    <a:tc>
                      <a:txBody>
                        <a:bodyPr/>
                        <a:lstStyle/>
                        <a:p>
                          <a:endParaRPr lang="en-BE"/>
                        </a:p>
                      </a:txBody>
                      <a:tcPr>
                        <a:blipFill>
                          <a:blip r:embed="rId2"/>
                          <a:stretch>
                            <a:fillRect l="-247458" t="-488889" r="-366102" b="-6667"/>
                          </a:stretch>
                        </a:blipFill>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344*</a:t>
                          </a:r>
                          <a:endParaRPr lang="fr-BE" sz="1000" dirty="0"/>
                        </a:p>
                      </a:txBody>
                      <a:tcPr/>
                    </a:tc>
                    <a:tc>
                      <a:txBody>
                        <a:bodyPr/>
                        <a:lstStyle/>
                        <a:p>
                          <a:pPr algn="ctr"/>
                          <a:r>
                            <a:rPr lang="nl-BE" sz="1000" dirty="0"/>
                            <a:t>-929,25</a:t>
                          </a:r>
                          <a:endParaRPr lang="fr-BE" sz="1000" dirty="0"/>
                        </a:p>
                      </a:txBody>
                      <a:tcPr/>
                    </a:tc>
                    <a:extLst>
                      <a:ext uri="{0D108BD9-81ED-4DB2-BD59-A6C34878D82A}">
                        <a16:rowId xmlns:a16="http://schemas.microsoft.com/office/drawing/2014/main" val="535463935"/>
                      </a:ext>
                    </a:extLst>
                  </a:tr>
                </a:tbl>
              </a:graphicData>
            </a:graphic>
          </p:graphicFrame>
        </mc:Fallback>
      </mc:AlternateContent>
      <p:sp>
        <p:nvSpPr>
          <p:cNvPr id="3" name="Tekstvak 2">
            <a:extLst>
              <a:ext uri="{FF2B5EF4-FFF2-40B4-BE49-F238E27FC236}">
                <a16:creationId xmlns:a16="http://schemas.microsoft.com/office/drawing/2014/main" id="{CCD6A4A6-40F2-7AFD-9F66-879E6D6C6846}"/>
              </a:ext>
            </a:extLst>
          </p:cNvPr>
          <p:cNvSpPr txBox="1"/>
          <p:nvPr/>
        </p:nvSpPr>
        <p:spPr>
          <a:xfrm>
            <a:off x="2123728" y="4155926"/>
            <a:ext cx="5937516" cy="584775"/>
          </a:xfrm>
          <a:prstGeom prst="rect">
            <a:avLst/>
          </a:prstGeom>
          <a:noFill/>
        </p:spPr>
        <p:txBody>
          <a:bodyPr wrap="square" rtlCol="0">
            <a:spAutoFit/>
          </a:bodyPr>
          <a:lstStyle/>
          <a:p>
            <a:r>
              <a:rPr lang="nl-BE" sz="800" dirty="0">
                <a:solidFill>
                  <a:schemeClr val="tx1">
                    <a:lumMod val="50000"/>
                    <a:lumOff val="50000"/>
                  </a:schemeClr>
                </a:solidFill>
              </a:rPr>
              <a:t>* Ces </a:t>
            </a:r>
            <a:r>
              <a:rPr lang="nl-BE" sz="800" dirty="0" err="1">
                <a:solidFill>
                  <a:schemeClr val="tx1">
                    <a:lumMod val="50000"/>
                    <a:lumOff val="50000"/>
                  </a:schemeClr>
                </a:solidFill>
              </a:rPr>
              <a:t>valeurs</a:t>
            </a:r>
            <a:r>
              <a:rPr lang="nl-BE" sz="800" dirty="0">
                <a:solidFill>
                  <a:schemeClr val="tx1">
                    <a:lumMod val="50000"/>
                    <a:lumOff val="50000"/>
                  </a:schemeClr>
                </a:solidFill>
              </a:rPr>
              <a:t> </a:t>
            </a:r>
            <a:r>
              <a:rPr lang="nl-BE" sz="800" dirty="0" err="1">
                <a:solidFill>
                  <a:schemeClr val="tx1">
                    <a:lumMod val="50000"/>
                    <a:lumOff val="50000"/>
                  </a:schemeClr>
                </a:solidFill>
              </a:rPr>
              <a:t>cibles</a:t>
            </a:r>
            <a:r>
              <a:rPr lang="nl-BE" sz="800" dirty="0">
                <a:solidFill>
                  <a:schemeClr val="tx1">
                    <a:lumMod val="50000"/>
                    <a:lumOff val="50000"/>
                  </a:schemeClr>
                </a:solidFill>
              </a:rPr>
              <a:t> </a:t>
            </a:r>
            <a:r>
              <a:rPr lang="nl-BE" sz="800" dirty="0" err="1">
                <a:solidFill>
                  <a:schemeClr val="tx1">
                    <a:lumMod val="50000"/>
                    <a:lumOff val="50000"/>
                  </a:schemeClr>
                </a:solidFill>
              </a:rPr>
              <a:t>sont</a:t>
            </a:r>
            <a:r>
              <a:rPr lang="nl-BE" sz="800" dirty="0">
                <a:solidFill>
                  <a:schemeClr val="tx1">
                    <a:lumMod val="50000"/>
                    <a:lumOff val="50000"/>
                  </a:schemeClr>
                </a:solidFill>
              </a:rPr>
              <a:t> des </a:t>
            </a:r>
            <a:r>
              <a:rPr lang="nl-BE" sz="800" dirty="0" err="1">
                <a:solidFill>
                  <a:schemeClr val="tx1">
                    <a:lumMod val="50000"/>
                    <a:lumOff val="50000"/>
                  </a:schemeClr>
                </a:solidFill>
              </a:rPr>
              <a:t>projections</a:t>
            </a:r>
            <a:r>
              <a:rPr lang="nl-BE" sz="800" dirty="0">
                <a:solidFill>
                  <a:schemeClr val="tx1">
                    <a:lumMod val="50000"/>
                    <a:lumOff val="50000"/>
                  </a:schemeClr>
                </a:solidFill>
              </a:rPr>
              <a:t> à </a:t>
            </a:r>
            <a:r>
              <a:rPr lang="nl-BE" sz="800" dirty="0" err="1">
                <a:solidFill>
                  <a:schemeClr val="tx1">
                    <a:lumMod val="50000"/>
                    <a:lumOff val="50000"/>
                  </a:schemeClr>
                </a:solidFill>
              </a:rPr>
              <a:t>partir</a:t>
            </a:r>
            <a:r>
              <a:rPr lang="nl-BE" sz="800" dirty="0">
                <a:solidFill>
                  <a:schemeClr val="tx1">
                    <a:lumMod val="50000"/>
                    <a:lumOff val="50000"/>
                  </a:schemeClr>
                </a:solidFill>
              </a:rPr>
              <a:t> des </a:t>
            </a:r>
            <a:r>
              <a:rPr lang="nl-BE" sz="800" dirty="0" err="1">
                <a:solidFill>
                  <a:schemeClr val="tx1">
                    <a:lumMod val="50000"/>
                    <a:lumOff val="50000"/>
                  </a:schemeClr>
                </a:solidFill>
              </a:rPr>
              <a:t>valeurs</a:t>
            </a:r>
            <a:r>
              <a:rPr lang="nl-BE" sz="800" dirty="0">
                <a:solidFill>
                  <a:schemeClr val="tx1">
                    <a:lumMod val="50000"/>
                    <a:lumOff val="50000"/>
                  </a:schemeClr>
                </a:solidFill>
              </a:rPr>
              <a:t> de base </a:t>
            </a:r>
            <a:r>
              <a:rPr lang="nl-BE" sz="800" dirty="0" err="1">
                <a:solidFill>
                  <a:schemeClr val="tx1">
                    <a:lumMod val="50000"/>
                    <a:lumOff val="50000"/>
                  </a:schemeClr>
                </a:solidFill>
              </a:rPr>
              <a:t>théoriques</a:t>
            </a:r>
            <a:r>
              <a:rPr lang="nl-BE" sz="800" dirty="0">
                <a:solidFill>
                  <a:schemeClr val="tx1">
                    <a:lumMod val="50000"/>
                    <a:lumOff val="50000"/>
                  </a:schemeClr>
                </a:solidFill>
              </a:rPr>
              <a:t> de </a:t>
            </a:r>
            <a:r>
              <a:rPr lang="nl-BE" sz="800" dirty="0" err="1">
                <a:solidFill>
                  <a:schemeClr val="tx1">
                    <a:lumMod val="50000"/>
                    <a:lumOff val="50000"/>
                  </a:schemeClr>
                </a:solidFill>
              </a:rPr>
              <a:t>respectivement</a:t>
            </a:r>
            <a:r>
              <a:rPr lang="nl-BE" sz="800" dirty="0">
                <a:solidFill>
                  <a:schemeClr val="tx1">
                    <a:lumMod val="50000"/>
                    <a:lumOff val="50000"/>
                  </a:schemeClr>
                </a:solidFill>
              </a:rPr>
              <a:t> 7.043,92 MWh/</a:t>
            </a:r>
            <a:r>
              <a:rPr lang="nl-BE" sz="800" dirty="0" err="1">
                <a:solidFill>
                  <a:schemeClr val="tx1">
                    <a:lumMod val="50000"/>
                    <a:lumOff val="50000"/>
                  </a:schemeClr>
                </a:solidFill>
              </a:rPr>
              <a:t>an</a:t>
            </a:r>
            <a:r>
              <a:rPr lang="nl-BE" sz="800" dirty="0">
                <a:solidFill>
                  <a:schemeClr val="tx1">
                    <a:lumMod val="50000"/>
                    <a:lumOff val="50000"/>
                  </a:schemeClr>
                </a:solidFill>
              </a:rPr>
              <a:t> et 1.273,25 </a:t>
            </a:r>
            <a:r>
              <a:rPr lang="nl-BE" sz="800" dirty="0" err="1">
                <a:solidFill>
                  <a:schemeClr val="tx1">
                    <a:lumMod val="50000"/>
                    <a:lumOff val="50000"/>
                  </a:schemeClr>
                </a:solidFill>
              </a:rPr>
              <a:t>tonnes</a:t>
            </a:r>
            <a:r>
              <a:rPr lang="nl-BE" sz="800" dirty="0">
                <a:solidFill>
                  <a:schemeClr val="tx1">
                    <a:lumMod val="50000"/>
                    <a:lumOff val="50000"/>
                  </a:schemeClr>
                </a:solidFill>
              </a:rPr>
              <a:t> de CO2/</a:t>
            </a:r>
            <a:r>
              <a:rPr lang="nl-BE" sz="800" dirty="0" err="1">
                <a:solidFill>
                  <a:schemeClr val="tx1">
                    <a:lumMod val="50000"/>
                    <a:lumOff val="50000"/>
                  </a:schemeClr>
                </a:solidFill>
              </a:rPr>
              <a:t>an</a:t>
            </a:r>
            <a:r>
              <a:rPr lang="nl-BE" sz="800" dirty="0">
                <a:solidFill>
                  <a:schemeClr val="tx1">
                    <a:lumMod val="50000"/>
                    <a:lumOff val="50000"/>
                  </a:schemeClr>
                </a:solidFill>
              </a:rPr>
              <a:t>. Les </a:t>
            </a:r>
            <a:r>
              <a:rPr lang="nl-BE" sz="800" dirty="0" err="1">
                <a:solidFill>
                  <a:schemeClr val="tx1">
                    <a:lumMod val="50000"/>
                    <a:lumOff val="50000"/>
                  </a:schemeClr>
                </a:solidFill>
              </a:rPr>
              <a:t>valeurs</a:t>
            </a:r>
            <a:r>
              <a:rPr lang="nl-BE" sz="800" dirty="0">
                <a:solidFill>
                  <a:schemeClr val="tx1">
                    <a:lumMod val="50000"/>
                    <a:lumOff val="50000"/>
                  </a:schemeClr>
                </a:solidFill>
              </a:rPr>
              <a:t> </a:t>
            </a:r>
            <a:r>
              <a:rPr lang="nl-BE" sz="800" dirty="0" err="1">
                <a:solidFill>
                  <a:schemeClr val="tx1">
                    <a:lumMod val="50000"/>
                    <a:lumOff val="50000"/>
                  </a:schemeClr>
                </a:solidFill>
              </a:rPr>
              <a:t>cibles</a:t>
            </a:r>
            <a:r>
              <a:rPr lang="nl-BE" sz="800" dirty="0">
                <a:solidFill>
                  <a:schemeClr val="tx1">
                    <a:lumMod val="50000"/>
                    <a:lumOff val="50000"/>
                  </a:schemeClr>
                </a:solidFill>
              </a:rPr>
              <a:t> du </a:t>
            </a:r>
            <a:r>
              <a:rPr lang="nl-BE" sz="800" dirty="0" err="1">
                <a:solidFill>
                  <a:schemeClr val="tx1">
                    <a:lumMod val="50000"/>
                    <a:lumOff val="50000"/>
                  </a:schemeClr>
                </a:solidFill>
              </a:rPr>
              <a:t>Programme</a:t>
            </a:r>
            <a:r>
              <a:rPr lang="nl-BE" sz="800" dirty="0">
                <a:solidFill>
                  <a:schemeClr val="tx1">
                    <a:lumMod val="50000"/>
                    <a:lumOff val="50000"/>
                  </a:schemeClr>
                </a:solidFill>
              </a:rPr>
              <a:t> </a:t>
            </a:r>
            <a:r>
              <a:rPr lang="nl-BE" sz="800" dirty="0" err="1">
                <a:solidFill>
                  <a:schemeClr val="tx1">
                    <a:lumMod val="50000"/>
                    <a:lumOff val="50000"/>
                  </a:schemeClr>
                </a:solidFill>
              </a:rPr>
              <a:t>seront</a:t>
            </a:r>
            <a:r>
              <a:rPr lang="nl-BE" sz="800" dirty="0">
                <a:solidFill>
                  <a:schemeClr val="tx1">
                    <a:lumMod val="50000"/>
                    <a:lumOff val="50000"/>
                  </a:schemeClr>
                </a:solidFill>
              </a:rPr>
              <a:t> </a:t>
            </a:r>
            <a:r>
              <a:rPr lang="nl-BE" sz="800" dirty="0" err="1">
                <a:solidFill>
                  <a:schemeClr val="tx1">
                    <a:lumMod val="50000"/>
                    <a:lumOff val="50000"/>
                  </a:schemeClr>
                </a:solidFill>
              </a:rPr>
              <a:t>recalculées</a:t>
            </a:r>
            <a:r>
              <a:rPr lang="nl-BE" sz="800" dirty="0">
                <a:solidFill>
                  <a:schemeClr val="tx1">
                    <a:lumMod val="50000"/>
                    <a:lumOff val="50000"/>
                  </a:schemeClr>
                </a:solidFill>
              </a:rPr>
              <a:t> </a:t>
            </a:r>
            <a:r>
              <a:rPr lang="nl-BE" sz="800" dirty="0" err="1">
                <a:solidFill>
                  <a:schemeClr val="tx1">
                    <a:lumMod val="50000"/>
                    <a:lumOff val="50000"/>
                  </a:schemeClr>
                </a:solidFill>
              </a:rPr>
              <a:t>après</a:t>
            </a:r>
            <a:r>
              <a:rPr lang="nl-BE" sz="800" dirty="0">
                <a:solidFill>
                  <a:schemeClr val="tx1">
                    <a:lumMod val="50000"/>
                    <a:lumOff val="50000"/>
                  </a:schemeClr>
                </a:solidFill>
              </a:rPr>
              <a:t> </a:t>
            </a:r>
            <a:r>
              <a:rPr lang="nl-BE" sz="800" dirty="0" err="1">
                <a:solidFill>
                  <a:schemeClr val="tx1">
                    <a:lumMod val="50000"/>
                    <a:lumOff val="50000"/>
                  </a:schemeClr>
                </a:solidFill>
              </a:rPr>
              <a:t>sélection</a:t>
            </a:r>
            <a:r>
              <a:rPr lang="nl-BE" sz="800" dirty="0">
                <a:solidFill>
                  <a:schemeClr val="tx1">
                    <a:lumMod val="50000"/>
                    <a:lumOff val="50000"/>
                  </a:schemeClr>
                </a:solidFill>
              </a:rPr>
              <a:t> des </a:t>
            </a:r>
            <a:r>
              <a:rPr lang="nl-BE" sz="800" dirty="0" err="1">
                <a:solidFill>
                  <a:schemeClr val="tx1">
                    <a:lumMod val="50000"/>
                    <a:lumOff val="50000"/>
                  </a:schemeClr>
                </a:solidFill>
              </a:rPr>
              <a:t>projets</a:t>
            </a:r>
            <a:r>
              <a:rPr lang="nl-BE" sz="800" dirty="0">
                <a:solidFill>
                  <a:schemeClr val="tx1">
                    <a:lumMod val="50000"/>
                    <a:lumOff val="50000"/>
                  </a:schemeClr>
                </a:solidFill>
              </a:rPr>
              <a:t>.</a:t>
            </a:r>
          </a:p>
          <a:p>
            <a:r>
              <a:rPr lang="fr-BE" sz="800" dirty="0"/>
              <a:t>* </a:t>
            </a:r>
            <a:r>
              <a:rPr lang="fr-BE" sz="800" dirty="0" err="1"/>
              <a:t>Deze</a:t>
            </a:r>
            <a:r>
              <a:rPr lang="fr-BE" sz="800" dirty="0"/>
              <a:t> </a:t>
            </a:r>
            <a:r>
              <a:rPr lang="fr-BE" sz="800" dirty="0" err="1"/>
              <a:t>streefwaarden</a:t>
            </a:r>
            <a:r>
              <a:rPr lang="fr-BE" sz="800" dirty="0"/>
              <a:t> </a:t>
            </a:r>
            <a:r>
              <a:rPr lang="fr-BE" sz="800" dirty="0" err="1"/>
              <a:t>zijn</a:t>
            </a:r>
            <a:r>
              <a:rPr lang="fr-BE" sz="800" dirty="0"/>
              <a:t> </a:t>
            </a:r>
            <a:r>
              <a:rPr lang="fr-BE" sz="800" dirty="0" err="1"/>
              <a:t>projecties</a:t>
            </a:r>
            <a:r>
              <a:rPr lang="fr-BE" sz="800" dirty="0"/>
              <a:t> die </a:t>
            </a:r>
            <a:r>
              <a:rPr lang="fr-BE" sz="800" dirty="0" err="1"/>
              <a:t>uitgaan</a:t>
            </a:r>
            <a:r>
              <a:rPr lang="fr-BE" sz="800" dirty="0"/>
              <a:t> van </a:t>
            </a:r>
            <a:r>
              <a:rPr lang="fr-BE" sz="800" dirty="0" err="1"/>
              <a:t>een</a:t>
            </a:r>
            <a:r>
              <a:rPr lang="fr-BE" sz="800" dirty="0"/>
              <a:t> </a:t>
            </a:r>
            <a:r>
              <a:rPr lang="fr-BE" sz="800" dirty="0" err="1"/>
              <a:t>theoretische</a:t>
            </a:r>
            <a:r>
              <a:rPr lang="fr-BE" sz="800" dirty="0"/>
              <a:t> </a:t>
            </a:r>
            <a:r>
              <a:rPr lang="fr-BE" sz="800" dirty="0" err="1"/>
              <a:t>basiswaarde</a:t>
            </a:r>
            <a:r>
              <a:rPr lang="fr-BE" sz="800" dirty="0"/>
              <a:t> van </a:t>
            </a:r>
            <a:r>
              <a:rPr lang="fr-BE" sz="800" dirty="0" err="1"/>
              <a:t>respectievelijk</a:t>
            </a:r>
            <a:r>
              <a:rPr lang="fr-BE" sz="800" dirty="0"/>
              <a:t> 7.043,92 MWh/</a:t>
            </a:r>
            <a:r>
              <a:rPr lang="fr-BE" sz="800" dirty="0" err="1"/>
              <a:t>jaar</a:t>
            </a:r>
            <a:r>
              <a:rPr lang="fr-BE" sz="800" dirty="0"/>
              <a:t> en 1.273,25 ton CO2/</a:t>
            </a:r>
            <a:r>
              <a:rPr lang="fr-BE" sz="800" dirty="0" err="1"/>
              <a:t>jaar</a:t>
            </a:r>
            <a:r>
              <a:rPr lang="fr-BE" sz="800" dirty="0"/>
              <a:t>. De </a:t>
            </a:r>
            <a:r>
              <a:rPr lang="fr-BE" sz="800" dirty="0" err="1"/>
              <a:t>streefwaarden</a:t>
            </a:r>
            <a:r>
              <a:rPr lang="fr-BE" sz="800" dirty="0"/>
              <a:t> van het Programma </a:t>
            </a:r>
            <a:r>
              <a:rPr lang="fr-BE" sz="800" dirty="0" err="1"/>
              <a:t>worden</a:t>
            </a:r>
            <a:r>
              <a:rPr lang="fr-BE" sz="800" dirty="0"/>
              <a:t> </a:t>
            </a:r>
            <a:r>
              <a:rPr lang="fr-BE" sz="800" dirty="0" err="1"/>
              <a:t>herberekend</a:t>
            </a:r>
            <a:r>
              <a:rPr lang="fr-BE" sz="800" dirty="0"/>
              <a:t> na de </a:t>
            </a:r>
            <a:r>
              <a:rPr lang="fr-BE" sz="800" dirty="0" err="1"/>
              <a:t>projectselectie</a:t>
            </a:r>
            <a:r>
              <a:rPr lang="fr-BE" sz="800" dirty="0"/>
              <a:t>.</a:t>
            </a:r>
          </a:p>
        </p:txBody>
      </p:sp>
    </p:spTree>
    <p:extLst>
      <p:ext uri="{BB962C8B-B14F-4D97-AF65-F5344CB8AC3E}">
        <p14:creationId xmlns:p14="http://schemas.microsoft.com/office/powerpoint/2010/main" val="290605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fr-BE" sz="1200" dirty="0"/>
              <a:t>Les dépenses relatives au projet seront éligibles si:</a:t>
            </a:r>
          </a:p>
          <a:p>
            <a:pPr marL="342900" indent="-342900">
              <a:buFont typeface="Arial" panose="020B0604020202020204" pitchFamily="34" charset="0"/>
              <a:buChar char="•"/>
            </a:pPr>
            <a:r>
              <a:rPr lang="fr-BE" sz="1200" dirty="0"/>
              <a:t>Elles ont été </a:t>
            </a:r>
            <a:r>
              <a:rPr lang="fr-BE" sz="1200" b="1" dirty="0"/>
              <a:t>réellement engagées et payées </a:t>
            </a:r>
            <a:r>
              <a:rPr lang="fr-BE" sz="1200" dirty="0"/>
              <a:t>par le bénéficiaire entre 01/01/2021 et 31/12/2029</a:t>
            </a:r>
          </a:p>
          <a:p>
            <a:pPr marL="342900" indent="-342900">
              <a:buFont typeface="Arial" panose="020B0604020202020204" pitchFamily="34" charset="0"/>
              <a:buChar char="•"/>
            </a:pPr>
            <a:r>
              <a:rPr lang="fr-BE" sz="1200" dirty="0"/>
              <a:t>Elles sont basées sur des </a:t>
            </a:r>
            <a:r>
              <a:rPr lang="fr-BE" sz="1200" b="1" dirty="0"/>
              <a:t>postes directement énergétiques, des postes nécessaires aux investissements énergétiques</a:t>
            </a:r>
            <a:r>
              <a:rPr lang="fr-BE" sz="1200" dirty="0"/>
              <a:t>, ou elles sont en lien avec la durabilité environnementale.</a:t>
            </a:r>
          </a:p>
          <a:p>
            <a:pPr marL="342900" indent="-342900">
              <a:buFont typeface="Arial" panose="020B0604020202020204" pitchFamily="34" charset="0"/>
              <a:buChar char="•"/>
            </a:pPr>
            <a:r>
              <a:rPr lang="fr-BE" sz="1200" dirty="0"/>
              <a:t>Elles sont accompagnées d’un </a:t>
            </a:r>
            <a:r>
              <a:rPr lang="fr-BE" sz="1200" b="1" dirty="0"/>
              <a:t>certificat PEB avant et après travaux. </a:t>
            </a:r>
            <a:r>
              <a:rPr lang="fr-BE" sz="1200" dirty="0"/>
              <a:t>Pas de certificat = remboursement total du subside!</a:t>
            </a:r>
            <a:endParaRPr lang="fr-BE" sz="1200" b="1" dirty="0"/>
          </a:p>
          <a:p>
            <a:endParaRPr lang="fr-BE" sz="1200" dirty="0"/>
          </a:p>
          <a:p>
            <a:r>
              <a:rPr lang="fr-BE" sz="1200" dirty="0"/>
              <a:t>Le projet doit être matériellement achevé ou intégralement mis en œuvre + tous les paiements effectués + participation publique versée aux bénéficiaires </a:t>
            </a:r>
            <a:r>
              <a:rPr lang="fr-BE" sz="1200" b="1" dirty="0"/>
              <a:t>au plus tard le 15/02/2031</a:t>
            </a:r>
          </a:p>
          <a:p>
            <a:pPr marL="342900" indent="-342900">
              <a:buFont typeface="Arial" panose="020B0604020202020204" pitchFamily="34" charset="0"/>
              <a:buChar char="•"/>
            </a:pPr>
            <a:r>
              <a:rPr lang="fr-BE" sz="1200" dirty="0"/>
              <a:t>Si le projet a été achevé avant soumission de la demande de financement FEDER, le projet n’est pas retenu.</a:t>
            </a:r>
          </a:p>
          <a:p>
            <a:endParaRPr lang="fr-BE" sz="1200" b="1" dirty="0"/>
          </a:p>
        </p:txBody>
      </p:sp>
    </p:spTree>
    <p:extLst>
      <p:ext uri="{BB962C8B-B14F-4D97-AF65-F5344CB8AC3E}">
        <p14:creationId xmlns:p14="http://schemas.microsoft.com/office/powerpoint/2010/main" val="2459767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nl-NL" sz="1200" dirty="0">
                <a:solidFill>
                  <a:schemeClr val="tx1"/>
                </a:solidFill>
              </a:rPr>
              <a:t>Projectuitgaven komen in aanmerking indien ze:</a:t>
            </a:r>
            <a:endParaRPr lang="fr-BE" sz="1200" dirty="0">
              <a:solidFill>
                <a:schemeClr val="tx1"/>
              </a:solidFill>
            </a:endParaRPr>
          </a:p>
          <a:p>
            <a:pPr marL="342900" indent="-342900">
              <a:buFont typeface="Arial" panose="020B0604020202020204" pitchFamily="34" charset="0"/>
              <a:buChar char="•"/>
            </a:pPr>
            <a:r>
              <a:rPr lang="fr-BE" sz="1200" b="1" dirty="0" err="1">
                <a:solidFill>
                  <a:schemeClr val="tx1"/>
                </a:solidFill>
              </a:rPr>
              <a:t>Vastgelegd</a:t>
            </a:r>
            <a:r>
              <a:rPr lang="fr-BE" sz="1200" b="1" dirty="0">
                <a:solidFill>
                  <a:schemeClr val="tx1"/>
                </a:solidFill>
              </a:rPr>
              <a:t> en </a:t>
            </a:r>
            <a:r>
              <a:rPr lang="fr-BE" sz="1200" b="1" dirty="0" err="1">
                <a:solidFill>
                  <a:schemeClr val="tx1"/>
                </a:solidFill>
              </a:rPr>
              <a:t>betaald</a:t>
            </a:r>
            <a:r>
              <a:rPr lang="fr-BE" sz="1200" b="1" dirty="0">
                <a:solidFill>
                  <a:schemeClr val="tx1"/>
                </a:solidFill>
              </a:rPr>
              <a:t> </a:t>
            </a:r>
            <a:r>
              <a:rPr lang="fr-BE" sz="1200" dirty="0" err="1">
                <a:solidFill>
                  <a:schemeClr val="tx1"/>
                </a:solidFill>
              </a:rPr>
              <a:t>werden</a:t>
            </a:r>
            <a:r>
              <a:rPr lang="fr-BE" sz="1200" dirty="0">
                <a:solidFill>
                  <a:schemeClr val="tx1"/>
                </a:solidFill>
              </a:rPr>
              <a:t> </a:t>
            </a:r>
            <a:r>
              <a:rPr lang="fr-BE" sz="1200" dirty="0" err="1">
                <a:solidFill>
                  <a:schemeClr val="tx1"/>
                </a:solidFill>
              </a:rPr>
              <a:t>door</a:t>
            </a:r>
            <a:r>
              <a:rPr lang="fr-BE" sz="1200" dirty="0">
                <a:solidFill>
                  <a:schemeClr val="tx1"/>
                </a:solidFill>
              </a:rPr>
              <a:t> de </a:t>
            </a:r>
            <a:r>
              <a:rPr lang="fr-BE" sz="1200" dirty="0" err="1">
                <a:solidFill>
                  <a:schemeClr val="tx1"/>
                </a:solidFill>
              </a:rPr>
              <a:t>begunstigde</a:t>
            </a:r>
            <a:r>
              <a:rPr lang="fr-BE" sz="1200" dirty="0">
                <a:solidFill>
                  <a:schemeClr val="tx1"/>
                </a:solidFill>
              </a:rPr>
              <a:t> </a:t>
            </a:r>
            <a:r>
              <a:rPr lang="fr-BE" sz="1200" dirty="0" err="1">
                <a:solidFill>
                  <a:schemeClr val="tx1"/>
                </a:solidFill>
              </a:rPr>
              <a:t>tussen</a:t>
            </a:r>
            <a:r>
              <a:rPr lang="fr-BE" sz="1200" dirty="0">
                <a:solidFill>
                  <a:schemeClr val="tx1"/>
                </a:solidFill>
              </a:rPr>
              <a:t> 01/01/2021 en 31/12/2029</a:t>
            </a:r>
          </a:p>
          <a:p>
            <a:pPr marL="342900" indent="-342900">
              <a:buFont typeface="Arial" panose="020B0604020202020204" pitchFamily="34" charset="0"/>
              <a:buChar char="•"/>
            </a:pPr>
            <a:r>
              <a:rPr lang="fr-BE" sz="1200" dirty="0" err="1">
                <a:solidFill>
                  <a:schemeClr val="tx1"/>
                </a:solidFill>
              </a:rPr>
              <a:t>Gebaseerd</a:t>
            </a:r>
            <a:r>
              <a:rPr lang="fr-BE" sz="1200" dirty="0">
                <a:solidFill>
                  <a:schemeClr val="tx1"/>
                </a:solidFill>
              </a:rPr>
              <a:t> </a:t>
            </a:r>
            <a:r>
              <a:rPr lang="fr-BE" sz="1200" dirty="0" err="1">
                <a:solidFill>
                  <a:schemeClr val="tx1"/>
                </a:solidFill>
              </a:rPr>
              <a:t>zijn</a:t>
            </a:r>
            <a:r>
              <a:rPr lang="fr-BE" sz="1200" dirty="0">
                <a:solidFill>
                  <a:schemeClr val="tx1"/>
                </a:solidFill>
              </a:rPr>
              <a:t> </a:t>
            </a:r>
            <a:r>
              <a:rPr lang="nl-NL" sz="1200" dirty="0">
                <a:solidFill>
                  <a:schemeClr val="tx1"/>
                </a:solidFill>
              </a:rPr>
              <a:t>op </a:t>
            </a:r>
            <a:r>
              <a:rPr lang="nl-NL" sz="1200" b="1" dirty="0">
                <a:solidFill>
                  <a:schemeClr val="tx1"/>
                </a:solidFill>
              </a:rPr>
              <a:t>energieposten</a:t>
            </a:r>
            <a:r>
              <a:rPr lang="nl-NL" sz="1200" dirty="0">
                <a:solidFill>
                  <a:schemeClr val="tx1"/>
                </a:solidFill>
              </a:rPr>
              <a:t>, posten die nodig zijn voor energie-investeringen, of verband houden met </a:t>
            </a:r>
            <a:r>
              <a:rPr lang="nl-NL" sz="1200" b="1" dirty="0">
                <a:solidFill>
                  <a:schemeClr val="tx1"/>
                </a:solidFill>
              </a:rPr>
              <a:t>milieuduurzaamheid</a:t>
            </a:r>
            <a:r>
              <a:rPr lang="nl-NL" sz="1200" dirty="0">
                <a:solidFill>
                  <a:schemeClr val="tx1"/>
                </a:solidFill>
              </a:rPr>
              <a:t>.</a:t>
            </a:r>
          </a:p>
          <a:p>
            <a:pPr marL="342900" indent="-342900">
              <a:buFont typeface="Arial" panose="020B0604020202020204" pitchFamily="34" charset="0"/>
              <a:buChar char="•"/>
            </a:pPr>
            <a:r>
              <a:rPr lang="fr-BE" sz="1200" dirty="0" err="1">
                <a:solidFill>
                  <a:schemeClr val="tx1"/>
                </a:solidFill>
              </a:rPr>
              <a:t>Vergezeld</a:t>
            </a:r>
            <a:r>
              <a:rPr lang="fr-BE" sz="1200" dirty="0">
                <a:solidFill>
                  <a:schemeClr val="tx1"/>
                </a:solidFill>
              </a:rPr>
              <a:t> </a:t>
            </a:r>
            <a:r>
              <a:rPr lang="fr-BE" sz="1200" dirty="0" err="1">
                <a:solidFill>
                  <a:schemeClr val="tx1"/>
                </a:solidFill>
              </a:rPr>
              <a:t>zijn</a:t>
            </a:r>
            <a:r>
              <a:rPr lang="fr-BE" sz="1200" dirty="0">
                <a:solidFill>
                  <a:schemeClr val="tx1"/>
                </a:solidFill>
              </a:rPr>
              <a:t> van </a:t>
            </a:r>
            <a:r>
              <a:rPr lang="fr-BE" sz="1200" dirty="0" err="1">
                <a:solidFill>
                  <a:schemeClr val="tx1"/>
                </a:solidFill>
              </a:rPr>
              <a:t>een</a:t>
            </a:r>
            <a:r>
              <a:rPr lang="fr-BE" sz="1200" dirty="0">
                <a:solidFill>
                  <a:schemeClr val="tx1"/>
                </a:solidFill>
              </a:rPr>
              <a:t> </a:t>
            </a:r>
            <a:r>
              <a:rPr lang="fr-BE" sz="1200" b="1" dirty="0">
                <a:solidFill>
                  <a:schemeClr val="tx1"/>
                </a:solidFill>
              </a:rPr>
              <a:t>EPC-</a:t>
            </a:r>
            <a:r>
              <a:rPr lang="fr-BE" sz="1200" b="1" dirty="0" err="1">
                <a:solidFill>
                  <a:schemeClr val="tx1"/>
                </a:solidFill>
              </a:rPr>
              <a:t>certificaat</a:t>
            </a:r>
            <a:r>
              <a:rPr lang="fr-BE" sz="1200" dirty="0">
                <a:solidFill>
                  <a:schemeClr val="tx1"/>
                </a:solidFill>
              </a:rPr>
              <a:t> van </a:t>
            </a:r>
            <a:r>
              <a:rPr lang="fr-BE" sz="1200" dirty="0" err="1">
                <a:solidFill>
                  <a:schemeClr val="tx1"/>
                </a:solidFill>
              </a:rPr>
              <a:t>voor</a:t>
            </a:r>
            <a:r>
              <a:rPr lang="fr-BE" sz="1200" dirty="0">
                <a:solidFill>
                  <a:schemeClr val="tx1"/>
                </a:solidFill>
              </a:rPr>
              <a:t> en na de </a:t>
            </a:r>
            <a:r>
              <a:rPr lang="fr-BE" sz="1200" dirty="0" err="1">
                <a:solidFill>
                  <a:schemeClr val="tx1"/>
                </a:solidFill>
              </a:rPr>
              <a:t>werkzaamheden</a:t>
            </a:r>
            <a:r>
              <a:rPr lang="fr-BE" sz="1200" dirty="0">
                <a:solidFill>
                  <a:schemeClr val="tx1"/>
                </a:solidFill>
              </a:rPr>
              <a:t>. </a:t>
            </a:r>
            <a:r>
              <a:rPr lang="fr-BE" sz="1200" dirty="0" err="1">
                <a:solidFill>
                  <a:schemeClr val="tx1"/>
                </a:solidFill>
              </a:rPr>
              <a:t>Geen</a:t>
            </a:r>
            <a:r>
              <a:rPr lang="fr-BE" sz="1200" dirty="0">
                <a:solidFill>
                  <a:schemeClr val="tx1"/>
                </a:solidFill>
              </a:rPr>
              <a:t> </a:t>
            </a:r>
            <a:r>
              <a:rPr lang="fr-BE" sz="1200" dirty="0" err="1">
                <a:solidFill>
                  <a:schemeClr val="tx1"/>
                </a:solidFill>
              </a:rPr>
              <a:t>certificaat</a:t>
            </a:r>
            <a:r>
              <a:rPr lang="fr-BE" sz="1200" dirty="0">
                <a:solidFill>
                  <a:schemeClr val="tx1"/>
                </a:solidFill>
              </a:rPr>
              <a:t> = </a:t>
            </a:r>
            <a:r>
              <a:rPr lang="fr-BE" sz="1200" dirty="0" err="1">
                <a:solidFill>
                  <a:schemeClr val="tx1"/>
                </a:solidFill>
              </a:rPr>
              <a:t>volledige</a:t>
            </a:r>
            <a:r>
              <a:rPr lang="fr-BE" sz="1200" dirty="0">
                <a:solidFill>
                  <a:schemeClr val="tx1"/>
                </a:solidFill>
              </a:rPr>
              <a:t> </a:t>
            </a:r>
            <a:r>
              <a:rPr lang="fr-BE" sz="1200" dirty="0" err="1">
                <a:solidFill>
                  <a:schemeClr val="tx1"/>
                </a:solidFill>
              </a:rPr>
              <a:t>terugvordering</a:t>
            </a:r>
            <a:r>
              <a:rPr lang="fr-BE" sz="1200" dirty="0">
                <a:solidFill>
                  <a:schemeClr val="tx1"/>
                </a:solidFill>
              </a:rPr>
              <a:t> van de subsidie!</a:t>
            </a:r>
          </a:p>
          <a:p>
            <a:endParaRPr lang="fr-BE" sz="1200" dirty="0">
              <a:solidFill>
                <a:schemeClr val="tx1"/>
              </a:solidFill>
            </a:endParaRPr>
          </a:p>
          <a:p>
            <a:r>
              <a:rPr lang="nl-NL" sz="1200" dirty="0">
                <a:solidFill>
                  <a:schemeClr val="tx1"/>
                </a:solidFill>
              </a:rPr>
              <a:t>Het project moet fysiek voltooid of volledig uitgevoerd zijn + alle betalingen verricht + overheidsbijdrage betaald aan begunstigden tegen 15/02/2031.</a:t>
            </a:r>
          </a:p>
          <a:p>
            <a:pPr marL="171450" indent="-171450">
              <a:buFont typeface="Arial" panose="020B0604020202020204" pitchFamily="34" charset="0"/>
              <a:buChar char="•"/>
            </a:pPr>
            <a:r>
              <a:rPr lang="nl-NL" sz="1200" dirty="0">
                <a:solidFill>
                  <a:schemeClr val="tx1"/>
                </a:solidFill>
              </a:rPr>
              <a:t>Als het project voltooid werd vóór de indiening van de EFRO-subsidieaanvraag, wordt het project niet geselecteerd.</a:t>
            </a:r>
            <a:endParaRPr lang="fr-BE" sz="1200" b="1" dirty="0">
              <a:solidFill>
                <a:schemeClr val="tx1"/>
              </a:solidFill>
            </a:endParaRPr>
          </a:p>
        </p:txBody>
      </p:sp>
    </p:spTree>
    <p:extLst>
      <p:ext uri="{BB962C8B-B14F-4D97-AF65-F5344CB8AC3E}">
        <p14:creationId xmlns:p14="http://schemas.microsoft.com/office/powerpoint/2010/main" val="15948501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pPr marL="342900" indent="-342900">
              <a:buFontTx/>
              <a:buChar char="-"/>
            </a:pPr>
            <a:r>
              <a:rPr lang="fr-BE" sz="1400" dirty="0"/>
              <a:t>Dépenses éligibles / </a:t>
            </a:r>
            <a:r>
              <a:rPr lang="fr-BE" sz="1400" i="1" dirty="0" err="1">
                <a:solidFill>
                  <a:schemeClr val="tx1"/>
                </a:solidFill>
              </a:rPr>
              <a:t>Subsidiabele</a:t>
            </a:r>
            <a:r>
              <a:rPr lang="fr-BE" sz="1400" i="1" dirty="0">
                <a:solidFill>
                  <a:schemeClr val="tx1"/>
                </a:solidFill>
              </a:rPr>
              <a:t> </a:t>
            </a:r>
            <a:r>
              <a:rPr lang="fr-BE" sz="1400" i="1" dirty="0" err="1">
                <a:solidFill>
                  <a:schemeClr val="tx1"/>
                </a:solidFill>
              </a:rPr>
              <a:t>uitgaven</a:t>
            </a:r>
            <a:endParaRPr lang="fr-BE" sz="1400" i="1" dirty="0">
              <a:solidFill>
                <a:schemeClr val="tx1"/>
              </a:solidFill>
            </a:endParaRPr>
          </a:p>
          <a:p>
            <a:pPr marL="882900" lvl="2" indent="-342900">
              <a:buFont typeface="Courier New" panose="02070309020205020404" pitchFamily="49" charset="0"/>
              <a:buChar char="o"/>
            </a:pPr>
            <a:r>
              <a:rPr lang="fr-BE" sz="1100" b="0" dirty="0"/>
              <a:t>Frais d’étude / </a:t>
            </a:r>
            <a:r>
              <a:rPr lang="fr-BE" sz="1100" b="0" i="1" dirty="0" err="1">
                <a:solidFill>
                  <a:schemeClr val="tx1"/>
                </a:solidFill>
              </a:rPr>
              <a:t>studiekosten</a:t>
            </a:r>
            <a:endParaRPr lang="fr-BE" sz="1100" b="0" i="1" dirty="0">
              <a:solidFill>
                <a:schemeClr val="tx1"/>
              </a:solidFill>
            </a:endParaRPr>
          </a:p>
          <a:p>
            <a:pPr marL="882900" lvl="2" indent="-342900">
              <a:buFont typeface="Courier New" panose="02070309020205020404" pitchFamily="49" charset="0"/>
              <a:buChar char="o"/>
            </a:pPr>
            <a:r>
              <a:rPr lang="fr-BE" sz="1100" b="0" dirty="0"/>
              <a:t>Travaux d’amélioration des performances énergétiques / </a:t>
            </a:r>
            <a:r>
              <a:rPr lang="fr-BE" sz="1100" b="0" i="1" dirty="0" err="1">
                <a:solidFill>
                  <a:schemeClr val="tx1"/>
                </a:solidFill>
              </a:rPr>
              <a:t>Werken</a:t>
            </a:r>
            <a:r>
              <a:rPr lang="fr-BE" sz="1100" b="0" i="1" dirty="0">
                <a:solidFill>
                  <a:schemeClr val="tx1"/>
                </a:solidFill>
              </a:rPr>
              <a:t> ter </a:t>
            </a:r>
            <a:r>
              <a:rPr lang="fr-BE" sz="1100" b="0" i="1" dirty="0" err="1">
                <a:solidFill>
                  <a:schemeClr val="tx1"/>
                </a:solidFill>
              </a:rPr>
              <a:t>verbetering</a:t>
            </a:r>
            <a:r>
              <a:rPr lang="fr-BE" sz="1100" b="0" i="1" dirty="0">
                <a:solidFill>
                  <a:schemeClr val="tx1"/>
                </a:solidFill>
              </a:rPr>
              <a:t> van de </a:t>
            </a:r>
            <a:r>
              <a:rPr lang="fr-BE" sz="1100" b="0" i="1" dirty="0" err="1">
                <a:solidFill>
                  <a:schemeClr val="tx1"/>
                </a:solidFill>
              </a:rPr>
              <a:t>energieprestaties</a:t>
            </a:r>
            <a:endParaRPr lang="fr-BE" sz="1100" b="0" i="1" dirty="0">
              <a:solidFill>
                <a:schemeClr val="tx1"/>
              </a:solidFill>
            </a:endParaRPr>
          </a:p>
          <a:p>
            <a:pPr lvl="2" indent="0"/>
            <a:r>
              <a:rPr lang="fr-FR" sz="1100" b="0" i="1" dirty="0">
                <a:solidFill>
                  <a:schemeClr val="tx1"/>
                </a:solidFill>
              </a:rPr>
              <a:t>	</a:t>
            </a:r>
            <a:r>
              <a:rPr lang="fr-FR" sz="1100" b="0" i="1" dirty="0">
                <a:solidFill>
                  <a:schemeClr val="bg1">
                    <a:lumMod val="50000"/>
                  </a:schemeClr>
                </a:solidFill>
              </a:rPr>
              <a:t> /!\ : obligation d’avoir une amélioration de la classe énergétique/ </a:t>
            </a:r>
            <a:r>
              <a:rPr lang="nl-NL" sz="1100" b="0" i="1" dirty="0">
                <a:solidFill>
                  <a:schemeClr val="tx1"/>
                </a:solidFill>
              </a:rPr>
              <a:t>verplichting tot een verbetering van de energieklasse van 	de betrokken gebouwen</a:t>
            </a:r>
            <a:endParaRPr lang="fr-BE" sz="1100" b="0" i="1" dirty="0">
              <a:solidFill>
                <a:schemeClr val="tx1"/>
              </a:solidFill>
            </a:endParaRPr>
          </a:p>
          <a:p>
            <a:pPr marL="882900" lvl="2" indent="-342900">
              <a:buFont typeface="Courier New" panose="02070309020205020404" pitchFamily="49" charset="0"/>
              <a:buChar char="o"/>
            </a:pPr>
            <a:r>
              <a:rPr lang="fr-BE" sz="1100" b="0" dirty="0"/>
              <a:t>Investissements en lien avec la durabilité environnementale (&lt;10% de l’ensemble des </a:t>
            </a:r>
            <a:r>
              <a:rPr lang="fr-BE" sz="1100" b="0" dirty="0" err="1"/>
              <a:t>invest</a:t>
            </a:r>
            <a:r>
              <a:rPr lang="fr-BE" sz="1100" b="0" dirty="0"/>
              <a:t>.) / </a:t>
            </a:r>
            <a:r>
              <a:rPr lang="fr-BE" sz="1100" b="0" i="1" dirty="0" err="1">
                <a:solidFill>
                  <a:schemeClr val="tx1"/>
                </a:solidFill>
              </a:rPr>
              <a:t>Investeringen</a:t>
            </a:r>
            <a:r>
              <a:rPr lang="fr-BE" sz="1100" b="0" i="1" dirty="0">
                <a:solidFill>
                  <a:schemeClr val="tx1"/>
                </a:solidFill>
              </a:rPr>
              <a:t> </a:t>
            </a:r>
            <a:r>
              <a:rPr lang="fr-BE" sz="1100" b="0" i="1" dirty="0" err="1">
                <a:solidFill>
                  <a:schemeClr val="tx1"/>
                </a:solidFill>
              </a:rPr>
              <a:t>aangaande</a:t>
            </a:r>
            <a:r>
              <a:rPr lang="fr-BE" sz="1100" b="0" i="1" dirty="0">
                <a:solidFill>
                  <a:schemeClr val="tx1"/>
                </a:solidFill>
              </a:rPr>
              <a:t> </a:t>
            </a:r>
            <a:r>
              <a:rPr lang="fr-BE" sz="1100" b="0" i="1" dirty="0" err="1">
                <a:solidFill>
                  <a:schemeClr val="tx1"/>
                </a:solidFill>
              </a:rPr>
              <a:t>duurzaamheid</a:t>
            </a:r>
            <a:r>
              <a:rPr lang="fr-BE" sz="1100" b="0" i="1" dirty="0">
                <a:solidFill>
                  <a:schemeClr val="tx1"/>
                </a:solidFill>
              </a:rPr>
              <a:t> en het milieu (&lt;10% van het </a:t>
            </a:r>
            <a:r>
              <a:rPr lang="fr-BE" sz="1100" b="0" i="1" dirty="0" err="1">
                <a:solidFill>
                  <a:schemeClr val="tx1"/>
                </a:solidFill>
              </a:rPr>
              <a:t>volledig</a:t>
            </a:r>
            <a:r>
              <a:rPr lang="fr-BE" sz="1100" b="0" i="1" dirty="0">
                <a:solidFill>
                  <a:schemeClr val="tx1"/>
                </a:solidFill>
              </a:rPr>
              <a:t> </a:t>
            </a:r>
            <a:r>
              <a:rPr lang="fr-BE" sz="1100" b="0" i="1" dirty="0" err="1">
                <a:solidFill>
                  <a:schemeClr val="tx1"/>
                </a:solidFill>
              </a:rPr>
              <a:t>subisidiabele</a:t>
            </a:r>
            <a:r>
              <a:rPr lang="fr-BE" sz="1100" b="0" i="1" dirty="0">
                <a:solidFill>
                  <a:schemeClr val="tx1"/>
                </a:solidFill>
              </a:rPr>
              <a:t> </a:t>
            </a:r>
            <a:r>
              <a:rPr lang="fr-BE" sz="1100" b="0" i="1" dirty="0" err="1">
                <a:solidFill>
                  <a:schemeClr val="tx1"/>
                </a:solidFill>
              </a:rPr>
              <a:t>bedrag</a:t>
            </a:r>
            <a:r>
              <a:rPr lang="fr-BE" sz="1100" b="0" i="1" dirty="0">
                <a:solidFill>
                  <a:schemeClr val="tx1"/>
                </a:solidFill>
              </a:rPr>
              <a:t>)</a:t>
            </a:r>
          </a:p>
          <a:p>
            <a:pPr marL="882900" lvl="2" indent="-342900">
              <a:buFont typeface="Courier New" panose="02070309020205020404" pitchFamily="49" charset="0"/>
              <a:buChar char="o"/>
            </a:pPr>
            <a:r>
              <a:rPr lang="fr-BE" sz="1100" b="0" dirty="0">
                <a:solidFill>
                  <a:schemeClr val="bg1">
                    <a:lumMod val="50000"/>
                  </a:schemeClr>
                </a:solidFill>
              </a:rPr>
              <a:t>Forfait de 7% pour les frais indirects / </a:t>
            </a:r>
            <a:r>
              <a:rPr lang="fr-BE" sz="1100" b="0" i="1" dirty="0">
                <a:solidFill>
                  <a:schemeClr val="tx1"/>
                </a:solidFill>
              </a:rPr>
              <a:t>Forfait van 7% </a:t>
            </a:r>
            <a:r>
              <a:rPr lang="fr-BE" sz="1100" b="0" i="1" dirty="0" err="1">
                <a:solidFill>
                  <a:schemeClr val="tx1"/>
                </a:solidFill>
              </a:rPr>
              <a:t>voor</a:t>
            </a:r>
            <a:r>
              <a:rPr lang="fr-BE" sz="1100" b="0" i="1" dirty="0">
                <a:solidFill>
                  <a:schemeClr val="tx1"/>
                </a:solidFill>
              </a:rPr>
              <a:t> de indirecte </a:t>
            </a:r>
            <a:r>
              <a:rPr lang="fr-BE" sz="1100" b="0" i="1" dirty="0" err="1">
                <a:solidFill>
                  <a:schemeClr val="tx1"/>
                </a:solidFill>
              </a:rPr>
              <a:t>kosten</a:t>
            </a:r>
            <a:endParaRPr lang="fr-BE" sz="1100" b="0" i="1" dirty="0">
              <a:solidFill>
                <a:schemeClr val="tx1"/>
              </a:solidFill>
            </a:endParaRPr>
          </a:p>
          <a:p>
            <a:pPr lvl="2" indent="0"/>
            <a:endParaRPr lang="fr-BE" sz="1100" b="0" i="1" dirty="0">
              <a:solidFill>
                <a:schemeClr val="tx1"/>
              </a:solidFill>
            </a:endParaRPr>
          </a:p>
          <a:p>
            <a:pPr lvl="2" indent="0"/>
            <a:endParaRPr lang="fr-BE" sz="400" b="0" i="1" dirty="0">
              <a:solidFill>
                <a:schemeClr val="tx1"/>
              </a:solidFill>
            </a:endParaRPr>
          </a:p>
          <a:p>
            <a:pPr marL="342900" indent="-342900">
              <a:buFontTx/>
              <a:buChar char="-"/>
            </a:pPr>
            <a:r>
              <a:rPr lang="fr-BE" sz="1200" dirty="0"/>
              <a:t>« Infrastructure » = bâtiments publics, à l’exception des logements sociaux et des réseaux de chaleur, appartenant à des opérateurs publics / </a:t>
            </a:r>
            <a:r>
              <a:rPr lang="fr-BE" sz="1200" i="1" dirty="0"/>
              <a:t>‘</a:t>
            </a:r>
            <a:r>
              <a:rPr lang="fr-BE" sz="1200" i="1" dirty="0">
                <a:solidFill>
                  <a:schemeClr val="tx1"/>
                </a:solidFill>
              </a:rPr>
              <a:t>’</a:t>
            </a:r>
            <a:r>
              <a:rPr lang="fr-BE" sz="1200" i="1" dirty="0" err="1">
                <a:solidFill>
                  <a:schemeClr val="tx1"/>
                </a:solidFill>
              </a:rPr>
              <a:t>Infrastructuur</a:t>
            </a:r>
            <a:r>
              <a:rPr lang="fr-BE" sz="1200" i="1" dirty="0">
                <a:solidFill>
                  <a:schemeClr val="tx1"/>
                </a:solidFill>
              </a:rPr>
              <a:t>’’ = </a:t>
            </a:r>
            <a:r>
              <a:rPr lang="fr-BE" sz="1200" i="1" dirty="0" err="1">
                <a:solidFill>
                  <a:schemeClr val="tx1"/>
                </a:solidFill>
              </a:rPr>
              <a:t>publieke</a:t>
            </a:r>
            <a:r>
              <a:rPr lang="fr-BE" sz="1200" i="1" dirty="0">
                <a:solidFill>
                  <a:schemeClr val="tx1"/>
                </a:solidFill>
              </a:rPr>
              <a:t> </a:t>
            </a:r>
            <a:r>
              <a:rPr lang="fr-BE" sz="1200" i="1" dirty="0" err="1">
                <a:solidFill>
                  <a:schemeClr val="tx1"/>
                </a:solidFill>
              </a:rPr>
              <a:t>gebouwen</a:t>
            </a:r>
            <a:r>
              <a:rPr lang="fr-BE" sz="1200" i="1" dirty="0">
                <a:solidFill>
                  <a:schemeClr val="tx1"/>
                </a:solidFill>
              </a:rPr>
              <a:t>, </a:t>
            </a:r>
            <a:r>
              <a:rPr lang="fr-BE" sz="1200" i="1" dirty="0" err="1">
                <a:solidFill>
                  <a:schemeClr val="tx1"/>
                </a:solidFill>
              </a:rPr>
              <a:t>uitgezonderd</a:t>
            </a:r>
            <a:r>
              <a:rPr lang="fr-BE" sz="1200" i="1" dirty="0">
                <a:solidFill>
                  <a:schemeClr val="tx1"/>
                </a:solidFill>
              </a:rPr>
              <a:t> sociale </a:t>
            </a:r>
            <a:r>
              <a:rPr lang="fr-BE" sz="1200" i="1" dirty="0" err="1">
                <a:solidFill>
                  <a:schemeClr val="tx1"/>
                </a:solidFill>
              </a:rPr>
              <a:t>woonste</a:t>
            </a:r>
            <a:r>
              <a:rPr lang="fr-BE" sz="1200" i="1" dirty="0">
                <a:solidFill>
                  <a:schemeClr val="tx1"/>
                </a:solidFill>
              </a:rPr>
              <a:t> en </a:t>
            </a:r>
            <a:r>
              <a:rPr lang="fr-BE" sz="1200" i="1" dirty="0" err="1">
                <a:solidFill>
                  <a:schemeClr val="tx1"/>
                </a:solidFill>
              </a:rPr>
              <a:t>wartmenetwerken</a:t>
            </a:r>
            <a:r>
              <a:rPr lang="fr-BE" sz="1200" i="1" dirty="0">
                <a:solidFill>
                  <a:schemeClr val="tx1"/>
                </a:solidFill>
              </a:rPr>
              <a:t>, </a:t>
            </a:r>
            <a:r>
              <a:rPr lang="fr-BE" sz="1200" i="1" dirty="0" err="1">
                <a:solidFill>
                  <a:schemeClr val="tx1"/>
                </a:solidFill>
              </a:rPr>
              <a:t>behoren</a:t>
            </a:r>
            <a:r>
              <a:rPr lang="fr-BE" sz="1200" i="1" dirty="0">
                <a:solidFill>
                  <a:schemeClr val="tx1"/>
                </a:solidFill>
              </a:rPr>
              <a:t> </a:t>
            </a:r>
            <a:r>
              <a:rPr lang="fr-BE" sz="1200" i="1" dirty="0" err="1">
                <a:solidFill>
                  <a:schemeClr val="tx1"/>
                </a:solidFill>
              </a:rPr>
              <a:t>tot</a:t>
            </a:r>
            <a:r>
              <a:rPr lang="fr-BE" sz="1200" i="1" dirty="0">
                <a:solidFill>
                  <a:schemeClr val="tx1"/>
                </a:solidFill>
              </a:rPr>
              <a:t> de </a:t>
            </a:r>
            <a:r>
              <a:rPr lang="fr-BE" sz="1200" i="1" dirty="0" err="1">
                <a:solidFill>
                  <a:schemeClr val="tx1"/>
                </a:solidFill>
              </a:rPr>
              <a:t>overheid</a:t>
            </a:r>
            <a:endParaRPr lang="fr-BE" sz="1200" i="1" dirty="0">
              <a:solidFill>
                <a:schemeClr val="tx1"/>
              </a:solidFill>
            </a:endParaRPr>
          </a:p>
          <a:p>
            <a:pPr marL="342900" indent="-342900">
              <a:buFontTx/>
              <a:buChar char="-"/>
            </a:pPr>
            <a:r>
              <a:rPr lang="fr-BE" sz="1200" dirty="0">
                <a:solidFill>
                  <a:schemeClr val="bg1">
                    <a:lumMod val="50000"/>
                  </a:schemeClr>
                </a:solidFill>
              </a:rPr>
              <a:t>Exclusion des bâtiments neuf </a:t>
            </a:r>
            <a:r>
              <a:rPr lang="fr-FR" sz="1200" dirty="0">
                <a:solidFill>
                  <a:schemeClr val="bg1">
                    <a:lumMod val="50000"/>
                  </a:schemeClr>
                </a:solidFill>
              </a:rPr>
              <a:t>ou assimilés à du neuf sur base de la réglementation PEB </a:t>
            </a:r>
            <a:r>
              <a:rPr lang="fr-BE" sz="1200" dirty="0">
                <a:solidFill>
                  <a:schemeClr val="bg1">
                    <a:lumMod val="50000"/>
                  </a:schemeClr>
                </a:solidFill>
              </a:rPr>
              <a:t>/ </a:t>
            </a:r>
            <a:r>
              <a:rPr lang="fr-BE" sz="1200" i="1" dirty="0" err="1">
                <a:solidFill>
                  <a:schemeClr val="tx1"/>
                </a:solidFill>
              </a:rPr>
              <a:t>uitsluiting</a:t>
            </a:r>
            <a:r>
              <a:rPr lang="fr-BE" sz="1200" i="1" dirty="0">
                <a:solidFill>
                  <a:schemeClr val="tx1"/>
                </a:solidFill>
              </a:rPr>
              <a:t> van </a:t>
            </a:r>
            <a:r>
              <a:rPr lang="nl-NL" sz="1200" i="1" dirty="0">
                <a:solidFill>
                  <a:schemeClr val="tx1"/>
                </a:solidFill>
              </a:rPr>
              <a:t>nieuwe gebouwen of gebouwen die op grond van de EPC-reglementering als nieuw worden beschouwd</a:t>
            </a:r>
            <a:endParaRPr lang="fr-BE" sz="1200" i="1" dirty="0">
              <a:solidFill>
                <a:schemeClr val="tx1"/>
              </a:solidFill>
            </a:endParaRPr>
          </a:p>
        </p:txBody>
      </p:sp>
    </p:spTree>
    <p:extLst>
      <p:ext uri="{BB962C8B-B14F-4D97-AF65-F5344CB8AC3E}">
        <p14:creationId xmlns:p14="http://schemas.microsoft.com/office/powerpoint/2010/main" val="3673902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 Les critères d’éligibilité et le financement des projets /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429329" y="1131590"/>
            <a:ext cx="8532948" cy="3456384"/>
          </a:xfrm>
        </p:spPr>
        <p:txBody>
          <a:bodyPr>
            <a:normAutofit/>
          </a:bodyPr>
          <a:lstStyle/>
          <a:p>
            <a:r>
              <a:rPr lang="fr-BE" sz="1200" dirty="0"/>
              <a:t>Financement du projet  </a:t>
            </a:r>
          </a:p>
          <a:p>
            <a:pPr marL="342900" indent="-342900">
              <a:buFontTx/>
              <a:buChar char="-"/>
            </a:pPr>
            <a:r>
              <a:rPr lang="fr-BE" sz="1200" dirty="0"/>
              <a:t>3ème appel: budget FEDER+RBC = € 10.104.349,87 </a:t>
            </a:r>
          </a:p>
          <a:p>
            <a:pPr marL="342900" indent="-342900">
              <a:buFontTx/>
              <a:buChar char="-"/>
            </a:pPr>
            <a:r>
              <a:rPr lang="fr-BE" sz="1200" dirty="0"/>
              <a:t>Financement de min. €500.000 de subvention FEDER+RBC (forfait de 7% compris)</a:t>
            </a:r>
          </a:p>
          <a:p>
            <a:pPr marL="342900" indent="-342900">
              <a:buFontTx/>
              <a:buChar char="-"/>
            </a:pPr>
            <a:r>
              <a:rPr lang="fr-BE" sz="1200" dirty="0"/>
              <a:t>Financement des dépenses à hauteur de max 75% pour les travaux, 100% pour études (&lt;15% des travaux), 7% des susmentionnés pour frais indirects</a:t>
            </a:r>
          </a:p>
          <a:p>
            <a:pPr marL="342900" indent="-342900">
              <a:buFontTx/>
              <a:buChar char="-"/>
            </a:pPr>
            <a:r>
              <a:rPr lang="fr-BE" sz="1200" dirty="0"/>
              <a:t>Opérateurs candidats sont invités à apporter un volume de cofinancement public additionnel, d’origine belge (pas européenne)</a:t>
            </a:r>
          </a:p>
          <a:p>
            <a:pPr marL="342900" indent="-342900">
              <a:buFontTx/>
              <a:buChar char="-"/>
            </a:pPr>
            <a:r>
              <a:rPr lang="fr-BE" sz="1200" dirty="0"/>
              <a:t>Les projets ne peuvent pas bénéficier d’un autre financement d’origine européenne (ex. </a:t>
            </a:r>
            <a:r>
              <a:rPr lang="fr-BE" sz="1200" dirty="0" err="1"/>
              <a:t>Renoclik</a:t>
            </a:r>
            <a:r>
              <a:rPr lang="fr-BE" sz="1200" dirty="0"/>
              <a:t>)</a:t>
            </a:r>
          </a:p>
          <a:p>
            <a:endParaRPr lang="fr-BE" dirty="0"/>
          </a:p>
        </p:txBody>
      </p:sp>
    </p:spTree>
    <p:extLst>
      <p:ext uri="{BB962C8B-B14F-4D97-AF65-F5344CB8AC3E}">
        <p14:creationId xmlns:p14="http://schemas.microsoft.com/office/powerpoint/2010/main" val="1023760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35A7B-16A5-A7F2-819C-9EF4A02CF410}"/>
              </a:ext>
            </a:extLst>
          </p:cNvPr>
          <p:cNvSpPr>
            <a:spLocks noGrp="1"/>
          </p:cNvSpPr>
          <p:nvPr>
            <p:ph type="title"/>
          </p:nvPr>
        </p:nvSpPr>
        <p:spPr/>
        <p:txBody>
          <a:bodyPr/>
          <a:lstStyle/>
          <a:p>
            <a:r>
              <a:rPr lang="fr-BE" dirty="0"/>
              <a:t>Participation en ligne</a:t>
            </a:r>
            <a:endParaRPr lang="en-BE" dirty="0"/>
          </a:p>
        </p:txBody>
      </p:sp>
      <p:sp>
        <p:nvSpPr>
          <p:cNvPr id="3" name="Espace réservé du texte 2">
            <a:extLst>
              <a:ext uri="{FF2B5EF4-FFF2-40B4-BE49-F238E27FC236}">
                <a16:creationId xmlns:a16="http://schemas.microsoft.com/office/drawing/2014/main" id="{F52A90DA-16ED-03BF-4D10-7305D6D5F03C}"/>
              </a:ext>
            </a:extLst>
          </p:cNvPr>
          <p:cNvSpPr>
            <a:spLocks noGrp="1"/>
          </p:cNvSpPr>
          <p:nvPr>
            <p:ph type="body" sz="quarter" idx="10"/>
          </p:nvPr>
        </p:nvSpPr>
        <p:spPr>
          <a:xfrm>
            <a:off x="1547664" y="987574"/>
            <a:ext cx="7236804" cy="3312368"/>
          </a:xfrm>
        </p:spPr>
        <p:txBody>
          <a:bodyPr>
            <a:normAutofit fontScale="85000" lnSpcReduction="10000"/>
          </a:bodyPr>
          <a:lstStyle/>
          <a:p>
            <a:r>
              <a:rPr lang="fr-FR" dirty="0"/>
              <a:t>Coupez votre microphone lorsque vous ne parlez pas </a:t>
            </a:r>
          </a:p>
          <a:p>
            <a:r>
              <a:rPr lang="fr-FR" sz="2000" b="0" dirty="0" err="1">
                <a:solidFill>
                  <a:schemeClr val="tx1"/>
                </a:solidFill>
              </a:rPr>
              <a:t>Demp</a:t>
            </a:r>
            <a:r>
              <a:rPr lang="fr-FR" sz="2000" b="0" dirty="0">
                <a:solidFill>
                  <a:schemeClr val="tx1"/>
                </a:solidFill>
              </a:rPr>
              <a:t> je </a:t>
            </a:r>
            <a:r>
              <a:rPr lang="fr-FR" sz="2000" b="0" dirty="0" err="1">
                <a:solidFill>
                  <a:schemeClr val="tx1"/>
                </a:solidFill>
              </a:rPr>
              <a:t>microfoon</a:t>
            </a:r>
            <a:r>
              <a:rPr lang="fr-FR" sz="2000" b="0" dirty="0">
                <a:solidFill>
                  <a:schemeClr val="tx1"/>
                </a:solidFill>
              </a:rPr>
              <a:t> </a:t>
            </a:r>
            <a:r>
              <a:rPr lang="fr-FR" sz="2000" b="0" dirty="0" err="1">
                <a:solidFill>
                  <a:schemeClr val="tx1"/>
                </a:solidFill>
              </a:rPr>
              <a:t>wanneer</a:t>
            </a:r>
            <a:r>
              <a:rPr lang="fr-FR" sz="2000" b="0" dirty="0">
                <a:solidFill>
                  <a:schemeClr val="tx1"/>
                </a:solidFill>
              </a:rPr>
              <a:t> je niet </a:t>
            </a:r>
            <a:r>
              <a:rPr lang="fr-FR" sz="2000" b="0" dirty="0" err="1">
                <a:solidFill>
                  <a:schemeClr val="tx1"/>
                </a:solidFill>
              </a:rPr>
              <a:t>aan</a:t>
            </a:r>
            <a:r>
              <a:rPr lang="fr-FR" sz="2000" b="0" dirty="0">
                <a:solidFill>
                  <a:schemeClr val="tx1"/>
                </a:solidFill>
              </a:rPr>
              <a:t>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bent</a:t>
            </a:r>
            <a:r>
              <a:rPr lang="fr-FR" dirty="0">
                <a:solidFill>
                  <a:schemeClr val="tx1"/>
                </a:solidFill>
              </a:rPr>
              <a:t>    </a:t>
            </a:r>
          </a:p>
          <a:p>
            <a:endParaRPr lang="fr-FR" dirty="0"/>
          </a:p>
          <a:p>
            <a:r>
              <a:rPr lang="fr-FR" dirty="0"/>
              <a:t>Éteignez votre caméra sauf si vous voulez prendre la parole</a:t>
            </a:r>
          </a:p>
          <a:p>
            <a:r>
              <a:rPr lang="fr-FR" sz="2000" b="0" dirty="0" err="1">
                <a:solidFill>
                  <a:schemeClr val="tx1"/>
                </a:solidFill>
              </a:rPr>
              <a:t>Schakel</a:t>
            </a:r>
            <a:r>
              <a:rPr lang="fr-FR" sz="2000" b="0" dirty="0">
                <a:solidFill>
                  <a:schemeClr val="tx1"/>
                </a:solidFill>
              </a:rPr>
              <a:t> je camera </a:t>
            </a:r>
            <a:r>
              <a:rPr lang="fr-FR" sz="2000" b="0" dirty="0" err="1">
                <a:solidFill>
                  <a:schemeClr val="tx1"/>
                </a:solidFill>
              </a:rPr>
              <a:t>uit</a:t>
            </a:r>
            <a:r>
              <a:rPr lang="fr-FR" sz="2000" b="0" dirty="0">
                <a:solidFill>
                  <a:schemeClr val="tx1"/>
                </a:solidFill>
              </a:rPr>
              <a:t> </a:t>
            </a:r>
            <a:r>
              <a:rPr lang="fr-FR" sz="2000" b="0" dirty="0" err="1">
                <a:solidFill>
                  <a:schemeClr val="tx1"/>
                </a:solidFill>
              </a:rPr>
              <a:t>tenzij</a:t>
            </a:r>
            <a:r>
              <a:rPr lang="fr-FR" sz="2000" b="0" dirty="0">
                <a:solidFill>
                  <a:schemeClr val="tx1"/>
                </a:solidFill>
              </a:rPr>
              <a:t> je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wil</a:t>
            </a:r>
            <a:r>
              <a:rPr lang="fr-FR" sz="2000" b="0" dirty="0">
                <a:solidFill>
                  <a:schemeClr val="tx1"/>
                </a:solidFill>
              </a:rPr>
              <a:t> </a:t>
            </a:r>
            <a:r>
              <a:rPr lang="fr-FR" sz="2000" b="0" dirty="0" err="1">
                <a:solidFill>
                  <a:schemeClr val="tx1"/>
                </a:solidFill>
              </a:rPr>
              <a:t>nemen</a:t>
            </a:r>
            <a:r>
              <a:rPr lang="fr-FR" dirty="0">
                <a:solidFill>
                  <a:schemeClr val="tx1"/>
                </a:solidFill>
              </a:rPr>
              <a:t>    </a:t>
            </a:r>
          </a:p>
          <a:p>
            <a:r>
              <a:rPr lang="fr-FR" dirty="0"/>
              <a:t>    </a:t>
            </a:r>
          </a:p>
          <a:p>
            <a:r>
              <a:rPr lang="fr-FR" dirty="0"/>
              <a:t>Levez la main si vous voulez intervenir (en fin de présentation), ou / </a:t>
            </a:r>
            <a:r>
              <a:rPr lang="fr-FR" sz="2000" b="0" dirty="0" err="1">
                <a:solidFill>
                  <a:schemeClr val="tx1"/>
                </a:solidFill>
              </a:rPr>
              <a:t>Steek</a:t>
            </a:r>
            <a:r>
              <a:rPr lang="fr-FR" sz="2000" b="0" dirty="0">
                <a:solidFill>
                  <a:schemeClr val="tx1"/>
                </a:solidFill>
              </a:rPr>
              <a:t> je hand op (op het </a:t>
            </a:r>
            <a:r>
              <a:rPr lang="fr-FR" sz="2000" b="0" dirty="0" err="1">
                <a:solidFill>
                  <a:schemeClr val="tx1"/>
                </a:solidFill>
              </a:rPr>
              <a:t>einde</a:t>
            </a:r>
            <a:r>
              <a:rPr lang="fr-FR" sz="2000" b="0" dirty="0">
                <a:solidFill>
                  <a:schemeClr val="tx1"/>
                </a:solidFill>
              </a:rPr>
              <a:t> van de </a:t>
            </a:r>
            <a:r>
              <a:rPr lang="fr-FR" sz="2000" b="0" dirty="0" err="1">
                <a:solidFill>
                  <a:schemeClr val="tx1"/>
                </a:solidFill>
              </a:rPr>
              <a:t>presentatie</a:t>
            </a:r>
            <a:r>
              <a:rPr lang="fr-FR" sz="2000" b="0" dirty="0">
                <a:solidFill>
                  <a:schemeClr val="tx1"/>
                </a:solidFill>
              </a:rPr>
              <a:t>), of     </a:t>
            </a:r>
          </a:p>
          <a:p>
            <a:r>
              <a:rPr lang="fr-FR" dirty="0"/>
              <a:t>  </a:t>
            </a:r>
          </a:p>
          <a:p>
            <a:r>
              <a:rPr lang="fr-FR" dirty="0"/>
              <a:t>Posez votre question dans le chat / </a:t>
            </a:r>
            <a:r>
              <a:rPr lang="fr-FR" sz="2000" b="0" dirty="0" err="1">
                <a:solidFill>
                  <a:schemeClr val="tx1"/>
                </a:solidFill>
              </a:rPr>
              <a:t>Stel</a:t>
            </a:r>
            <a:r>
              <a:rPr lang="fr-FR" sz="2000" b="0" dirty="0">
                <a:solidFill>
                  <a:schemeClr val="tx1"/>
                </a:solidFill>
              </a:rPr>
              <a:t> je </a:t>
            </a:r>
            <a:r>
              <a:rPr lang="fr-FR" sz="2000" b="0" dirty="0" err="1">
                <a:solidFill>
                  <a:schemeClr val="tx1"/>
                </a:solidFill>
              </a:rPr>
              <a:t>vraag</a:t>
            </a:r>
            <a:r>
              <a:rPr lang="fr-FR" sz="2000" b="0" dirty="0">
                <a:solidFill>
                  <a:schemeClr val="tx1"/>
                </a:solidFill>
              </a:rPr>
              <a:t> in de chat</a:t>
            </a:r>
            <a:endParaRPr lang="en-BE" dirty="0">
              <a:solidFill>
                <a:schemeClr val="tx1"/>
              </a:solidFill>
            </a:endParaRPr>
          </a:p>
        </p:txBody>
      </p:sp>
      <p:pic>
        <p:nvPicPr>
          <p:cNvPr id="4" name="Graphic 10" descr="Luidspreker dempen silhouet">
            <a:extLst>
              <a:ext uri="{FF2B5EF4-FFF2-40B4-BE49-F238E27FC236}">
                <a16:creationId xmlns:a16="http://schemas.microsoft.com/office/drawing/2014/main" id="{16605FEB-9D45-6BC5-2931-2D5A35AB14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0766" y="998757"/>
            <a:ext cx="602395" cy="602395"/>
          </a:xfrm>
          <a:prstGeom prst="rect">
            <a:avLst/>
          </a:prstGeom>
        </p:spPr>
      </p:pic>
      <p:pic>
        <p:nvPicPr>
          <p:cNvPr id="5" name="Graphic 17" descr="Webcam silhouet">
            <a:extLst>
              <a:ext uri="{FF2B5EF4-FFF2-40B4-BE49-F238E27FC236}">
                <a16:creationId xmlns:a16="http://schemas.microsoft.com/office/drawing/2014/main" id="{2B1ACFF5-28C1-3D17-9B0E-6981882E60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50766" y="1949202"/>
            <a:ext cx="602395" cy="602395"/>
          </a:xfrm>
          <a:prstGeom prst="rect">
            <a:avLst/>
          </a:prstGeom>
        </p:spPr>
      </p:pic>
      <p:pic>
        <p:nvPicPr>
          <p:cNvPr id="6" name="Graphic 12" descr="Opgestoken hand silhouet">
            <a:extLst>
              <a:ext uri="{FF2B5EF4-FFF2-40B4-BE49-F238E27FC236}">
                <a16:creationId xmlns:a16="http://schemas.microsoft.com/office/drawing/2014/main" id="{2D830D90-FEA6-C125-FAC2-0B36C62A140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50767" y="2859782"/>
            <a:ext cx="602394" cy="602394"/>
          </a:xfrm>
          <a:prstGeom prst="rect">
            <a:avLst/>
          </a:prstGeom>
        </p:spPr>
      </p:pic>
      <p:pic>
        <p:nvPicPr>
          <p:cNvPr id="7" name="Graphic 14" descr="Chatballon silhouet">
            <a:extLst>
              <a:ext uri="{FF2B5EF4-FFF2-40B4-BE49-F238E27FC236}">
                <a16:creationId xmlns:a16="http://schemas.microsoft.com/office/drawing/2014/main" id="{BDD0365B-6034-F2CC-74CB-590C7EEFFE2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0767" y="3651870"/>
            <a:ext cx="602394" cy="602394"/>
          </a:xfrm>
          <a:prstGeom prst="rect">
            <a:avLst/>
          </a:prstGeom>
        </p:spPr>
      </p:pic>
    </p:spTree>
    <p:extLst>
      <p:ext uri="{BB962C8B-B14F-4D97-AF65-F5344CB8AC3E}">
        <p14:creationId xmlns:p14="http://schemas.microsoft.com/office/powerpoint/2010/main" val="1193334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 Les critères d’éligibilité et le financement des projets /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429329" y="1131590"/>
            <a:ext cx="8532948" cy="3456384"/>
          </a:xfrm>
        </p:spPr>
        <p:txBody>
          <a:bodyPr>
            <a:normAutofit/>
          </a:bodyPr>
          <a:lstStyle/>
          <a:p>
            <a:r>
              <a:rPr lang="fr-BE" sz="1200" i="1" dirty="0" err="1">
                <a:solidFill>
                  <a:schemeClr val="tx1"/>
                </a:solidFill>
                <a:latin typeface="Arial"/>
              </a:rPr>
              <a:t>Financiering</a:t>
            </a:r>
            <a:r>
              <a:rPr lang="fr-BE" sz="1200" i="1" dirty="0">
                <a:solidFill>
                  <a:schemeClr val="tx1"/>
                </a:solidFill>
                <a:latin typeface="Arial"/>
              </a:rPr>
              <a:t> van het </a:t>
            </a:r>
            <a:r>
              <a:rPr lang="fr-BE" sz="1200" i="1" dirty="0" err="1">
                <a:solidFill>
                  <a:schemeClr val="tx1"/>
                </a:solidFill>
                <a:latin typeface="Arial"/>
              </a:rPr>
              <a:t>project</a:t>
            </a:r>
            <a:r>
              <a:rPr lang="fr-BE" sz="1200" i="1" dirty="0">
                <a:solidFill>
                  <a:schemeClr val="tx1"/>
                </a:solidFill>
                <a:latin typeface="Arial"/>
              </a:rPr>
              <a:t> </a:t>
            </a:r>
          </a:p>
          <a:p>
            <a:pPr marL="342900" indent="-342900">
              <a:buFontTx/>
              <a:buChar char="-"/>
            </a:pPr>
            <a:r>
              <a:rPr lang="fr-BE" sz="1200" i="1" dirty="0">
                <a:solidFill>
                  <a:schemeClr val="tx1"/>
                </a:solidFill>
                <a:latin typeface="Arial"/>
              </a:rPr>
              <a:t>3</a:t>
            </a:r>
            <a:r>
              <a:rPr lang="fr-BE" sz="1200" i="1" baseline="30000" dirty="0">
                <a:solidFill>
                  <a:schemeClr val="tx1"/>
                </a:solidFill>
                <a:latin typeface="Arial"/>
              </a:rPr>
              <a:t>e</a:t>
            </a:r>
            <a:r>
              <a:rPr lang="fr-BE" sz="1200" i="1" dirty="0">
                <a:solidFill>
                  <a:schemeClr val="tx1"/>
                </a:solidFill>
                <a:latin typeface="Arial"/>
              </a:rPr>
              <a:t> </a:t>
            </a:r>
            <a:r>
              <a:rPr lang="fr-BE" sz="1200" i="1" dirty="0" err="1">
                <a:solidFill>
                  <a:schemeClr val="tx1"/>
                </a:solidFill>
                <a:latin typeface="Arial"/>
              </a:rPr>
              <a:t>oproep</a:t>
            </a:r>
            <a:r>
              <a:rPr lang="fr-BE" sz="1200" i="1" dirty="0">
                <a:solidFill>
                  <a:schemeClr val="tx1"/>
                </a:solidFill>
                <a:latin typeface="Arial"/>
              </a:rPr>
              <a:t>: budget EFRO+BHG = € 10.104.349,87</a:t>
            </a:r>
          </a:p>
          <a:p>
            <a:pPr marL="342900" indent="-342900">
              <a:buFontTx/>
              <a:buChar char="-"/>
            </a:pPr>
            <a:r>
              <a:rPr lang="fr-BE" sz="1200" i="1" dirty="0">
                <a:solidFill>
                  <a:schemeClr val="tx1"/>
                </a:solidFill>
                <a:latin typeface="Arial"/>
              </a:rPr>
              <a:t>Min. € 500.000 </a:t>
            </a:r>
            <a:r>
              <a:rPr lang="fr-BE" sz="1200" i="1" dirty="0" err="1">
                <a:solidFill>
                  <a:schemeClr val="tx1"/>
                </a:solidFill>
                <a:latin typeface="Arial"/>
              </a:rPr>
              <a:t>gesubsidieerd</a:t>
            </a:r>
            <a:r>
              <a:rPr lang="fr-BE" sz="1200" i="1" dirty="0">
                <a:solidFill>
                  <a:schemeClr val="tx1"/>
                </a:solidFill>
                <a:latin typeface="Arial"/>
              </a:rPr>
              <a:t> </a:t>
            </a:r>
            <a:r>
              <a:rPr lang="fr-BE" sz="1200" i="1" dirty="0" err="1">
                <a:solidFill>
                  <a:schemeClr val="tx1"/>
                </a:solidFill>
                <a:latin typeface="Arial"/>
              </a:rPr>
              <a:t>door</a:t>
            </a:r>
            <a:r>
              <a:rPr lang="fr-BE" sz="1200" i="1" dirty="0">
                <a:solidFill>
                  <a:schemeClr val="tx1"/>
                </a:solidFill>
                <a:latin typeface="Arial"/>
              </a:rPr>
              <a:t> EFRO+BHG (incl. 7% forfait)</a:t>
            </a:r>
          </a:p>
          <a:p>
            <a:pPr marL="342900" indent="-342900">
              <a:buFontTx/>
              <a:buChar char="-"/>
            </a:pPr>
            <a:r>
              <a:rPr lang="fr-BE" sz="1200" i="1" dirty="0" err="1">
                <a:solidFill>
                  <a:schemeClr val="tx1"/>
                </a:solidFill>
                <a:latin typeface="Arial"/>
              </a:rPr>
              <a:t>Financiering</a:t>
            </a:r>
            <a:r>
              <a:rPr lang="fr-BE" sz="1200" i="1" dirty="0">
                <a:solidFill>
                  <a:schemeClr val="tx1"/>
                </a:solidFill>
                <a:latin typeface="Arial"/>
              </a:rPr>
              <a:t> van </a:t>
            </a:r>
            <a:r>
              <a:rPr lang="fr-BE" sz="1200" i="1" dirty="0" err="1">
                <a:solidFill>
                  <a:schemeClr val="tx1"/>
                </a:solidFill>
                <a:latin typeface="Arial"/>
              </a:rPr>
              <a:t>uitgaven</a:t>
            </a:r>
            <a:r>
              <a:rPr lang="fr-BE" sz="1200" i="1" dirty="0">
                <a:solidFill>
                  <a:schemeClr val="tx1"/>
                </a:solidFill>
                <a:latin typeface="Arial"/>
              </a:rPr>
              <a:t>: </a:t>
            </a:r>
            <a:r>
              <a:rPr lang="fr-BE" sz="1200" i="1" dirty="0" err="1">
                <a:solidFill>
                  <a:schemeClr val="tx1"/>
                </a:solidFill>
                <a:latin typeface="Arial"/>
              </a:rPr>
              <a:t>ten</a:t>
            </a:r>
            <a:r>
              <a:rPr lang="fr-BE" sz="1200" i="1" dirty="0">
                <a:solidFill>
                  <a:schemeClr val="tx1"/>
                </a:solidFill>
                <a:latin typeface="Arial"/>
              </a:rPr>
              <a:t> </a:t>
            </a:r>
            <a:r>
              <a:rPr lang="fr-BE" sz="1200" i="1" dirty="0" err="1">
                <a:solidFill>
                  <a:schemeClr val="tx1"/>
                </a:solidFill>
                <a:latin typeface="Arial"/>
              </a:rPr>
              <a:t>hoogste</a:t>
            </a:r>
            <a:r>
              <a:rPr lang="fr-BE" sz="1200" i="1" dirty="0">
                <a:solidFill>
                  <a:schemeClr val="tx1"/>
                </a:solidFill>
                <a:latin typeface="Arial"/>
              </a:rPr>
              <a:t> max 75% van de </a:t>
            </a:r>
            <a:r>
              <a:rPr lang="fr-BE" sz="1200" i="1" dirty="0" err="1">
                <a:solidFill>
                  <a:schemeClr val="tx1"/>
                </a:solidFill>
                <a:latin typeface="Arial"/>
              </a:rPr>
              <a:t>werkkosten</a:t>
            </a:r>
            <a:r>
              <a:rPr lang="fr-BE" sz="1200" i="1" dirty="0">
                <a:solidFill>
                  <a:schemeClr val="tx1"/>
                </a:solidFill>
                <a:latin typeface="Arial"/>
              </a:rPr>
              <a:t>, 100% van </a:t>
            </a:r>
            <a:r>
              <a:rPr lang="fr-BE" sz="1200" i="1" dirty="0" err="1">
                <a:solidFill>
                  <a:schemeClr val="tx1"/>
                </a:solidFill>
                <a:latin typeface="Arial"/>
              </a:rPr>
              <a:t>studiekosten</a:t>
            </a:r>
            <a:r>
              <a:rPr lang="fr-BE" sz="1200" i="1" dirty="0">
                <a:solidFill>
                  <a:schemeClr val="tx1"/>
                </a:solidFill>
                <a:latin typeface="Arial"/>
              </a:rPr>
              <a:t> (&lt;15% van </a:t>
            </a:r>
            <a:r>
              <a:rPr lang="fr-BE" sz="1200" i="1" dirty="0" err="1">
                <a:solidFill>
                  <a:schemeClr val="tx1"/>
                </a:solidFill>
                <a:latin typeface="Arial"/>
              </a:rPr>
              <a:t>werken</a:t>
            </a:r>
            <a:r>
              <a:rPr lang="fr-BE" sz="1200" i="1" dirty="0">
                <a:solidFill>
                  <a:schemeClr val="tx1"/>
                </a:solidFill>
                <a:latin typeface="Arial"/>
              </a:rPr>
              <a:t>), 7% van </a:t>
            </a:r>
            <a:r>
              <a:rPr lang="fr-BE" sz="1200" i="1" dirty="0" err="1">
                <a:solidFill>
                  <a:schemeClr val="tx1"/>
                </a:solidFill>
                <a:latin typeface="Arial"/>
              </a:rPr>
              <a:t>voorgenomenden</a:t>
            </a:r>
            <a:r>
              <a:rPr lang="fr-BE" sz="1200" i="1" dirty="0">
                <a:solidFill>
                  <a:schemeClr val="tx1"/>
                </a:solidFill>
                <a:latin typeface="Arial"/>
              </a:rPr>
              <a:t> </a:t>
            </a:r>
            <a:r>
              <a:rPr lang="fr-BE" sz="1200" i="1" dirty="0" err="1">
                <a:solidFill>
                  <a:schemeClr val="tx1"/>
                </a:solidFill>
                <a:latin typeface="Arial"/>
              </a:rPr>
              <a:t>voor</a:t>
            </a:r>
            <a:r>
              <a:rPr lang="fr-BE" sz="1200" i="1" dirty="0">
                <a:solidFill>
                  <a:schemeClr val="tx1"/>
                </a:solidFill>
                <a:latin typeface="Arial"/>
              </a:rPr>
              <a:t> indirecte </a:t>
            </a:r>
            <a:r>
              <a:rPr lang="fr-BE" sz="1200" i="1" dirty="0" err="1">
                <a:solidFill>
                  <a:schemeClr val="tx1"/>
                </a:solidFill>
                <a:latin typeface="Arial"/>
              </a:rPr>
              <a:t>kosten</a:t>
            </a:r>
            <a:endParaRPr lang="fr-BE" sz="1200" i="1" dirty="0">
              <a:solidFill>
                <a:schemeClr val="tx1"/>
              </a:solidFill>
              <a:latin typeface="Arial"/>
            </a:endParaRPr>
          </a:p>
          <a:p>
            <a:pPr marL="342900" indent="-342900">
              <a:buFontTx/>
              <a:buChar char="-"/>
            </a:pPr>
            <a:r>
              <a:rPr lang="fr-BE" sz="1200" i="1" dirty="0" err="1">
                <a:solidFill>
                  <a:schemeClr val="tx1"/>
                </a:solidFill>
                <a:latin typeface="Arial"/>
              </a:rPr>
              <a:t>Kandidaat-operatoren</a:t>
            </a:r>
            <a:r>
              <a:rPr lang="fr-BE" sz="1200" i="1" dirty="0">
                <a:solidFill>
                  <a:schemeClr val="tx1"/>
                </a:solidFill>
                <a:latin typeface="Arial"/>
              </a:rPr>
              <a:t> </a:t>
            </a:r>
            <a:r>
              <a:rPr lang="fr-BE" sz="1200" i="1" dirty="0" err="1">
                <a:solidFill>
                  <a:schemeClr val="tx1"/>
                </a:solidFill>
                <a:latin typeface="Arial"/>
              </a:rPr>
              <a:t>worden</a:t>
            </a:r>
            <a:r>
              <a:rPr lang="fr-BE" sz="1200" i="1" dirty="0">
                <a:solidFill>
                  <a:schemeClr val="tx1"/>
                </a:solidFill>
                <a:latin typeface="Arial"/>
              </a:rPr>
              <a:t> </a:t>
            </a:r>
            <a:r>
              <a:rPr lang="fr-BE" sz="1200" i="1" dirty="0" err="1">
                <a:solidFill>
                  <a:schemeClr val="tx1"/>
                </a:solidFill>
                <a:latin typeface="Arial"/>
              </a:rPr>
              <a:t>gevraagd</a:t>
            </a:r>
            <a:r>
              <a:rPr lang="fr-BE" sz="1200" i="1" dirty="0">
                <a:solidFill>
                  <a:schemeClr val="tx1"/>
                </a:solidFill>
                <a:latin typeface="Arial"/>
              </a:rPr>
              <a:t> </a:t>
            </a:r>
            <a:r>
              <a:rPr lang="fr-BE" sz="1200" i="1" dirty="0" err="1">
                <a:solidFill>
                  <a:schemeClr val="tx1"/>
                </a:solidFill>
                <a:latin typeface="Arial"/>
              </a:rPr>
              <a:t>bijkomende</a:t>
            </a:r>
            <a:r>
              <a:rPr lang="fr-BE" sz="1200" i="1" dirty="0">
                <a:solidFill>
                  <a:schemeClr val="tx1"/>
                </a:solidFill>
                <a:latin typeface="Arial"/>
              </a:rPr>
              <a:t> </a:t>
            </a:r>
            <a:r>
              <a:rPr lang="fr-BE" sz="1200" i="1" dirty="0" err="1">
                <a:solidFill>
                  <a:schemeClr val="tx1"/>
                </a:solidFill>
                <a:latin typeface="Arial"/>
              </a:rPr>
              <a:t>publieke</a:t>
            </a:r>
            <a:r>
              <a:rPr lang="fr-BE" sz="1200" i="1" dirty="0">
                <a:solidFill>
                  <a:schemeClr val="tx1"/>
                </a:solidFill>
                <a:latin typeface="Arial"/>
              </a:rPr>
              <a:t> </a:t>
            </a:r>
            <a:r>
              <a:rPr lang="fr-BE" sz="1200" i="1" dirty="0" err="1">
                <a:solidFill>
                  <a:schemeClr val="tx1"/>
                </a:solidFill>
                <a:latin typeface="Arial"/>
              </a:rPr>
              <a:t>cofinanciering</a:t>
            </a:r>
            <a:r>
              <a:rPr lang="fr-BE" sz="1200" i="1" dirty="0">
                <a:solidFill>
                  <a:schemeClr val="tx1"/>
                </a:solidFill>
                <a:latin typeface="Arial"/>
              </a:rPr>
              <a:t> te </a:t>
            </a:r>
            <a:r>
              <a:rPr lang="fr-BE" sz="1200" i="1" dirty="0" err="1">
                <a:solidFill>
                  <a:schemeClr val="tx1"/>
                </a:solidFill>
                <a:latin typeface="Arial"/>
              </a:rPr>
              <a:t>voorzien</a:t>
            </a:r>
            <a:r>
              <a:rPr lang="fr-BE" sz="1200" i="1" dirty="0">
                <a:solidFill>
                  <a:schemeClr val="tx1"/>
                </a:solidFill>
                <a:latin typeface="Arial"/>
              </a:rPr>
              <a:t>, van nationale origine (niet </a:t>
            </a:r>
            <a:r>
              <a:rPr lang="fr-BE" sz="1200" i="1" dirty="0" err="1">
                <a:solidFill>
                  <a:schemeClr val="tx1"/>
                </a:solidFill>
                <a:latin typeface="Arial"/>
              </a:rPr>
              <a:t>Europees</a:t>
            </a:r>
            <a:r>
              <a:rPr lang="fr-BE" sz="1200" i="1" dirty="0">
                <a:solidFill>
                  <a:schemeClr val="tx1"/>
                </a:solidFill>
                <a:latin typeface="Arial"/>
              </a:rPr>
              <a:t>)</a:t>
            </a:r>
            <a:r>
              <a:rPr lang="nl-NL" sz="1200" i="1" dirty="0">
                <a:solidFill>
                  <a:schemeClr val="tx1"/>
                </a:solidFill>
                <a:latin typeface="Arial"/>
              </a:rPr>
              <a:t> </a:t>
            </a:r>
          </a:p>
          <a:p>
            <a:pPr marL="342900" indent="-342900">
              <a:buFontTx/>
              <a:buChar char="-"/>
            </a:pPr>
            <a:r>
              <a:rPr lang="nl-NL" sz="1200" i="1" dirty="0">
                <a:solidFill>
                  <a:schemeClr val="tx1"/>
                </a:solidFill>
                <a:latin typeface="Arial"/>
              </a:rPr>
              <a:t>Projecten mogen geen andere EU-financiering ontvangen (bijvoorbeeld Renoclick)</a:t>
            </a:r>
            <a:endParaRPr lang="fr-BE" sz="1200" i="1" dirty="0">
              <a:solidFill>
                <a:schemeClr val="tx1"/>
              </a:solidFill>
              <a:latin typeface="Arial"/>
            </a:endParaRPr>
          </a:p>
          <a:p>
            <a:pPr marL="342900" indent="-342900">
              <a:buFontTx/>
              <a:buChar char="-"/>
            </a:pPr>
            <a:endParaRPr lang="fr-BE" dirty="0"/>
          </a:p>
          <a:p>
            <a:endParaRPr lang="fr-BE" dirty="0"/>
          </a:p>
        </p:txBody>
      </p:sp>
    </p:spTree>
    <p:extLst>
      <p:ext uri="{BB962C8B-B14F-4D97-AF65-F5344CB8AC3E}">
        <p14:creationId xmlns:p14="http://schemas.microsoft.com/office/powerpoint/2010/main" val="42105486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p:txBody>
          <a:bodyPr/>
          <a:lstStyle/>
          <a:p>
            <a:r>
              <a:rPr lang="fr-BE" dirty="0"/>
              <a:t>4. Procédure de sélection / </a:t>
            </a:r>
            <a:r>
              <a:rPr lang="fr-BE" i="1" dirty="0" err="1">
                <a:solidFill>
                  <a:schemeClr val="tx1"/>
                </a:solidFill>
              </a:rPr>
              <a:t>Selectieprocedure</a:t>
            </a:r>
            <a:endParaRPr lang="en-BE" i="1" dirty="0">
              <a:solidFill>
                <a:schemeClr val="tx1"/>
              </a:solidFill>
            </a:endParaRPr>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 en 1 phase / </a:t>
            </a:r>
            <a:r>
              <a:rPr lang="nl-NL" dirty="0">
                <a:solidFill>
                  <a:schemeClr val="tx1"/>
                </a:solidFill>
              </a:rPr>
              <a:t>Deze projectoproep verloopt in 1 fase</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3481558114"/>
              </p:ext>
            </p:extLst>
          </p:nvPr>
        </p:nvGraphicFramePr>
        <p:xfrm>
          <a:off x="899592" y="1707654"/>
          <a:ext cx="7128790" cy="2295766"/>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656779719"/>
                    </a:ext>
                  </a:extLst>
                </a:gridCol>
                <a:gridCol w="1008112">
                  <a:extLst>
                    <a:ext uri="{9D8B030D-6E8A-4147-A177-3AD203B41FA5}">
                      <a16:colId xmlns:a16="http://schemas.microsoft.com/office/drawing/2014/main" val="2290301142"/>
                    </a:ext>
                  </a:extLst>
                </a:gridCol>
                <a:gridCol w="1268641">
                  <a:extLst>
                    <a:ext uri="{9D8B030D-6E8A-4147-A177-3AD203B41FA5}">
                      <a16:colId xmlns:a16="http://schemas.microsoft.com/office/drawing/2014/main" val="3917863290"/>
                    </a:ext>
                  </a:extLst>
                </a:gridCol>
                <a:gridCol w="1419940">
                  <a:extLst>
                    <a:ext uri="{9D8B030D-6E8A-4147-A177-3AD203B41FA5}">
                      <a16:colId xmlns:a16="http://schemas.microsoft.com/office/drawing/2014/main" val="3732988070"/>
                    </a:ext>
                  </a:extLst>
                </a:gridCol>
                <a:gridCol w="1559889">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a:effectLst/>
                        </a:rPr>
                        <a:t> </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 / </a:t>
                      </a:r>
                      <a:r>
                        <a:rPr lang="fr-BE" sz="1100" i="1" dirty="0" err="1">
                          <a:solidFill>
                            <a:schemeClr val="tx1"/>
                          </a:solidFill>
                          <a:effectLst/>
                        </a:rPr>
                        <a:t>Fase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a:t>
                      </a:r>
                      <a:r>
                        <a:rPr lang="fr-BE" sz="1100" i="1" dirty="0">
                          <a:solidFill>
                            <a:schemeClr val="tx1"/>
                          </a:solidFill>
                          <a:effectLst/>
                        </a:rPr>
                        <a:t>Type score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i="1" dirty="0" err="1">
                          <a:solidFill>
                            <a:schemeClr val="tx1"/>
                          </a:solidFill>
                          <a:effectLst/>
                        </a:rPr>
                        <a:t>Slaagdrempel</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i="1" dirty="0" err="1">
                          <a:solidFill>
                            <a:schemeClr val="tx1"/>
                          </a:solidFill>
                          <a:effectLst/>
                        </a:rPr>
                        <a:t>Eindweging</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nSpc>
                          <a:spcPct val="115000"/>
                        </a:lnSpc>
                        <a:spcAft>
                          <a:spcPts val="800"/>
                        </a:spcAft>
                      </a:pPr>
                      <a:r>
                        <a:rPr lang="fr-BE" sz="1100" dirty="0">
                          <a:effectLst/>
                        </a:rPr>
                        <a:t>Conditions d’accès / </a:t>
                      </a:r>
                      <a:r>
                        <a:rPr lang="fr-BE" sz="1100" i="1" dirty="0" err="1">
                          <a:solidFill>
                            <a:schemeClr val="tx1"/>
                          </a:solidFill>
                          <a:effectLst/>
                        </a:rPr>
                        <a:t>Toegangsvoorwaarden</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i="1" dirty="0" err="1">
                          <a:solidFill>
                            <a:schemeClr val="tx1">
                              <a:lumMod val="50000"/>
                              <a:lumOff val="50000"/>
                            </a:schemeClr>
                          </a:solidFill>
                          <a:effectLst/>
                        </a:rPr>
                        <a:t>Binair</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n/a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i="1" dirty="0" err="1">
                          <a:solidFill>
                            <a:schemeClr val="tx1">
                              <a:lumMod val="50000"/>
                              <a:lumOff val="50000"/>
                            </a:schemeClr>
                          </a:solidFill>
                          <a:effectLst/>
                        </a:rPr>
                        <a:t>Eliminerend</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i="1" dirty="0" err="1">
                          <a:solidFill>
                            <a:schemeClr val="tx1"/>
                          </a:solidFill>
                          <a:effectLst/>
                        </a:rPr>
                        <a:t>Technische</a:t>
                      </a:r>
                      <a:r>
                        <a:rPr lang="fr-BE" sz="1100" i="1" dirty="0">
                          <a:solidFill>
                            <a:schemeClr val="tx1"/>
                          </a:solidFill>
                          <a:effectLst/>
                        </a:rPr>
                        <a:t> </a:t>
                      </a:r>
                      <a:r>
                        <a:rPr lang="fr-BE" sz="1100" i="1" dirty="0" err="1">
                          <a:solidFill>
                            <a:schemeClr val="tx1"/>
                          </a:solidFill>
                          <a:effectLst/>
                        </a:rPr>
                        <a:t>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65%</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i="1" dirty="0" err="1">
                          <a:solidFill>
                            <a:schemeClr val="tx1"/>
                          </a:solidFill>
                          <a:effectLst/>
                        </a:rPr>
                        <a:t>Uitvoeringscriteria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1</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556653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6"/>
            <a:ext cx="8424936" cy="583574"/>
          </a:xfrm>
        </p:spPr>
        <p:txBody>
          <a:bodyPr>
            <a:normAutofit fontScale="90000"/>
          </a:bodyPr>
          <a:lstStyle/>
          <a:p>
            <a:r>
              <a:rPr lang="fr-BE" sz="2200" dirty="0"/>
              <a:t>Objectif 1.3.2 -  principes de sélection / </a:t>
            </a:r>
            <a:r>
              <a:rPr lang="fr-BE" sz="2200" i="1" dirty="0" err="1">
                <a:solidFill>
                  <a:schemeClr val="tx1"/>
                </a:solidFill>
              </a:rPr>
              <a:t>Principiële</a:t>
            </a:r>
            <a:r>
              <a:rPr lang="fr-BE" sz="2200" i="1" dirty="0">
                <a:solidFill>
                  <a:schemeClr val="tx1"/>
                </a:solidFill>
              </a:rPr>
              <a:t> </a:t>
            </a:r>
            <a:r>
              <a:rPr lang="fr-BE" sz="2200" i="1" dirty="0" err="1">
                <a:solidFill>
                  <a:schemeClr val="tx1"/>
                </a:solidFill>
              </a:rPr>
              <a:t>selectiecriteria</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323528" y="771550"/>
            <a:ext cx="8460940" cy="3744416"/>
          </a:xfrm>
        </p:spPr>
        <p:txBody>
          <a:bodyPr>
            <a:normAutofit/>
          </a:bodyPr>
          <a:lstStyle/>
          <a:p>
            <a:pPr marL="685800">
              <a:lnSpc>
                <a:spcPct val="120000"/>
              </a:lnSpc>
              <a:spcBef>
                <a:spcPts val="0"/>
              </a:spcBef>
              <a:buFont typeface="Arial" panose="020B0604020202020204" pitchFamily="34" charset="0"/>
              <a:buChar char="•"/>
            </a:pPr>
            <a:r>
              <a:rPr lang="fr-BE" sz="2200" dirty="0"/>
              <a:t>Respect des conditions d’accès </a:t>
            </a:r>
            <a:r>
              <a:rPr lang="fr-BE" sz="2400" dirty="0"/>
              <a:t>/ </a:t>
            </a:r>
            <a:r>
              <a:rPr lang="fr-BE" sz="2200" i="1" dirty="0" err="1">
                <a:solidFill>
                  <a:schemeClr val="tx1"/>
                </a:solidFill>
                <a:latin typeface="Arial"/>
              </a:rPr>
              <a:t>Voldoen</a:t>
            </a:r>
            <a:r>
              <a:rPr lang="fr-BE" sz="2200" i="1" dirty="0">
                <a:solidFill>
                  <a:schemeClr val="tx1"/>
                </a:solidFill>
                <a:latin typeface="Arial"/>
              </a:rPr>
              <a:t> </a:t>
            </a:r>
            <a:r>
              <a:rPr lang="fr-BE" sz="2200" i="1" dirty="0" err="1">
                <a:solidFill>
                  <a:schemeClr val="tx1"/>
                </a:solidFill>
                <a:latin typeface="Arial"/>
              </a:rPr>
              <a:t>aan</a:t>
            </a:r>
            <a:r>
              <a:rPr lang="fr-BE" sz="2200" i="1" dirty="0">
                <a:solidFill>
                  <a:schemeClr val="tx1"/>
                </a:solidFill>
                <a:latin typeface="Arial"/>
              </a:rPr>
              <a:t> de </a:t>
            </a:r>
            <a:r>
              <a:rPr lang="fr-BE" sz="2200" i="1" dirty="0" err="1">
                <a:solidFill>
                  <a:schemeClr val="tx1"/>
                </a:solidFill>
                <a:latin typeface="Arial"/>
              </a:rPr>
              <a:t>toegangscriteria</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sz="2200" dirty="0"/>
              <a:t>Min. 60% des points total </a:t>
            </a:r>
            <a:r>
              <a:rPr lang="fr-BE" sz="2200" i="1" dirty="0">
                <a:solidFill>
                  <a:schemeClr val="tx1"/>
                </a:solidFill>
                <a:latin typeface="Arial"/>
              </a:rPr>
              <a:t>/ Minimum 60% van het </a:t>
            </a:r>
            <a:r>
              <a:rPr lang="fr-BE" sz="2200" i="1" dirty="0" err="1">
                <a:solidFill>
                  <a:schemeClr val="tx1"/>
                </a:solidFill>
                <a:latin typeface="Arial"/>
              </a:rPr>
              <a:t>totaal</a:t>
            </a:r>
            <a:r>
              <a:rPr lang="fr-BE" sz="2200" i="1" dirty="0">
                <a:solidFill>
                  <a:schemeClr val="tx1"/>
                </a:solidFill>
                <a:latin typeface="Arial"/>
              </a:rPr>
              <a:t> </a:t>
            </a:r>
            <a:r>
              <a:rPr lang="fr-BE" sz="2200" i="1" dirty="0" err="1">
                <a:solidFill>
                  <a:schemeClr val="tx1"/>
                </a:solidFill>
                <a:latin typeface="Arial"/>
              </a:rPr>
              <a:t>aantal</a:t>
            </a:r>
            <a:r>
              <a:rPr lang="fr-BE" sz="2200" i="1" dirty="0">
                <a:solidFill>
                  <a:schemeClr val="tx1"/>
                </a:solidFill>
                <a:latin typeface="Arial"/>
              </a:rPr>
              <a:t> </a:t>
            </a:r>
            <a:r>
              <a:rPr lang="fr-BE" sz="2200" i="1" dirty="0" err="1">
                <a:solidFill>
                  <a:schemeClr val="tx1"/>
                </a:solidFill>
                <a:latin typeface="Arial"/>
              </a:rPr>
              <a:t>punten</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dirty="0"/>
              <a:t>Min. 50% des points par critère pour les critères qui ont une valeur de 10 points ou plus </a:t>
            </a:r>
            <a:r>
              <a:rPr lang="fr-BE" i="1" dirty="0">
                <a:solidFill>
                  <a:schemeClr val="tx1"/>
                </a:solidFill>
                <a:latin typeface="Arial"/>
              </a:rPr>
              <a:t>/ Minimum 50% op </a:t>
            </a:r>
            <a:r>
              <a:rPr lang="fr-BE" i="1" dirty="0" err="1">
                <a:solidFill>
                  <a:schemeClr val="tx1"/>
                </a:solidFill>
                <a:latin typeface="Arial"/>
              </a:rPr>
              <a:t>criteria</a:t>
            </a:r>
            <a:r>
              <a:rPr lang="fr-BE" i="1" dirty="0">
                <a:solidFill>
                  <a:schemeClr val="tx1"/>
                </a:solidFill>
                <a:latin typeface="Arial"/>
              </a:rPr>
              <a:t> met </a:t>
            </a:r>
            <a:r>
              <a:rPr lang="fr-BE" i="1" dirty="0" err="1">
                <a:solidFill>
                  <a:schemeClr val="tx1"/>
                </a:solidFill>
                <a:latin typeface="Arial"/>
              </a:rPr>
              <a:t>een</a:t>
            </a:r>
            <a:r>
              <a:rPr lang="fr-BE" i="1" dirty="0">
                <a:solidFill>
                  <a:schemeClr val="tx1"/>
                </a:solidFill>
                <a:latin typeface="Arial"/>
              </a:rPr>
              <a:t> </a:t>
            </a:r>
            <a:r>
              <a:rPr lang="fr-BE" i="1" dirty="0" err="1">
                <a:solidFill>
                  <a:schemeClr val="tx1"/>
                </a:solidFill>
                <a:latin typeface="Arial"/>
              </a:rPr>
              <a:t>waarde</a:t>
            </a:r>
            <a:r>
              <a:rPr lang="fr-BE" i="1" dirty="0">
                <a:solidFill>
                  <a:schemeClr val="tx1"/>
                </a:solidFill>
                <a:latin typeface="Arial"/>
              </a:rPr>
              <a:t> van minimum 10 </a:t>
            </a:r>
            <a:r>
              <a:rPr lang="fr-BE" i="1" dirty="0" err="1">
                <a:solidFill>
                  <a:schemeClr val="tx1"/>
                </a:solidFill>
                <a:latin typeface="Arial"/>
              </a:rPr>
              <a:t>punten</a:t>
            </a:r>
            <a:endParaRPr lang="fr-BE" i="1" dirty="0">
              <a:solidFill>
                <a:schemeClr val="tx1"/>
              </a:solidFill>
              <a:latin typeface="Arial"/>
            </a:endParaRPr>
          </a:p>
          <a:p>
            <a:pPr marL="685800">
              <a:lnSpc>
                <a:spcPct val="120000"/>
              </a:lnSpc>
              <a:spcBef>
                <a:spcPts val="0"/>
              </a:spcBef>
              <a:buFont typeface="Arial" panose="020B0604020202020204" pitchFamily="34" charset="0"/>
              <a:buChar char="•"/>
            </a:pP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1361578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269522" y="699542"/>
            <a:ext cx="8604956" cy="3744416"/>
          </a:xfrm>
        </p:spPr>
        <p:txBody>
          <a:bodyPr>
            <a:normAutofit fontScale="77500" lnSpcReduction="20000"/>
          </a:bodyPr>
          <a:lstStyle/>
          <a:p>
            <a:pPr marL="685800">
              <a:lnSpc>
                <a:spcPct val="100000"/>
              </a:lnSpc>
              <a:spcBef>
                <a:spcPts val="0"/>
              </a:spcBef>
              <a:buFont typeface="Arial" panose="020B0604020202020204" pitchFamily="34" charset="0"/>
              <a:buChar char="•"/>
            </a:pPr>
            <a:r>
              <a:rPr lang="fr-BE" sz="2900" dirty="0"/>
              <a:t>Un classement des candidatures est établi sur base des critères techniques et de mise en œuvre </a:t>
            </a:r>
            <a:r>
              <a:rPr lang="fr-BE" sz="2900" dirty="0">
                <a:sym typeface="Wingdings" panose="05000000000000000000" pitchFamily="2" charset="2"/>
              </a:rPr>
              <a:t> proposition de sélection au Gouvernement / </a:t>
            </a:r>
            <a:r>
              <a:rPr lang="fr-BE" sz="2900" i="1" dirty="0" err="1">
                <a:solidFill>
                  <a:schemeClr val="tx1"/>
                </a:solidFill>
                <a:latin typeface="Arial"/>
                <a:sym typeface="Wingdings" panose="05000000000000000000" pitchFamily="2" charset="2"/>
              </a:rPr>
              <a:t>Rangschikking</a:t>
            </a:r>
            <a:r>
              <a:rPr lang="fr-BE" sz="2900" i="1" dirty="0">
                <a:solidFill>
                  <a:schemeClr val="tx1"/>
                </a:solidFill>
                <a:latin typeface="Arial"/>
                <a:sym typeface="Wingdings" panose="05000000000000000000" pitchFamily="2" charset="2"/>
              </a:rPr>
              <a:t> van de </a:t>
            </a:r>
            <a:r>
              <a:rPr lang="fr-BE" sz="2900" i="1" dirty="0" err="1">
                <a:solidFill>
                  <a:schemeClr val="tx1"/>
                </a:solidFill>
                <a:latin typeface="Arial"/>
                <a:sym typeface="Wingdings" panose="05000000000000000000" pitchFamily="2" charset="2"/>
              </a:rPr>
              <a:t>voorstellen</a:t>
            </a:r>
            <a:r>
              <a:rPr lang="fr-BE" sz="2900" i="1" dirty="0">
                <a:solidFill>
                  <a:schemeClr val="tx1"/>
                </a:solidFill>
                <a:latin typeface="Arial"/>
                <a:sym typeface="Wingdings" panose="05000000000000000000" pitchFamily="2" charset="2"/>
              </a:rPr>
              <a:t> op basis van de </a:t>
            </a:r>
            <a:r>
              <a:rPr lang="fr-BE" sz="2900" i="1" dirty="0" err="1">
                <a:solidFill>
                  <a:schemeClr val="tx1"/>
                </a:solidFill>
                <a:latin typeface="Arial"/>
                <a:sym typeface="Wingdings" panose="05000000000000000000" pitchFamily="2" charset="2"/>
              </a:rPr>
              <a:t>technische</a:t>
            </a:r>
            <a:r>
              <a:rPr lang="fr-BE" sz="2900" i="1" dirty="0">
                <a:solidFill>
                  <a:schemeClr val="tx1"/>
                </a:solidFill>
                <a:latin typeface="Arial"/>
                <a:sym typeface="Wingdings" panose="05000000000000000000" pitchFamily="2" charset="2"/>
              </a:rPr>
              <a:t> </a:t>
            </a:r>
            <a:r>
              <a:rPr lang="fr-BE" sz="2900" i="1" dirty="0" err="1">
                <a:solidFill>
                  <a:schemeClr val="tx1"/>
                </a:solidFill>
                <a:latin typeface="Arial"/>
                <a:sym typeface="Wingdings" panose="05000000000000000000" pitchFamily="2" charset="2"/>
              </a:rPr>
              <a:t>criteria</a:t>
            </a:r>
            <a:r>
              <a:rPr lang="fr-BE" sz="2900" i="1" dirty="0">
                <a:solidFill>
                  <a:schemeClr val="tx1"/>
                </a:solidFill>
                <a:latin typeface="Arial"/>
                <a:sym typeface="Wingdings" panose="05000000000000000000" pitchFamily="2" charset="2"/>
              </a:rPr>
              <a:t> en </a:t>
            </a:r>
            <a:r>
              <a:rPr lang="fr-BE" sz="2900" i="1" dirty="0" err="1">
                <a:solidFill>
                  <a:schemeClr val="tx1"/>
                </a:solidFill>
                <a:latin typeface="Arial"/>
                <a:sym typeface="Wingdings" panose="05000000000000000000" pitchFamily="2" charset="2"/>
              </a:rPr>
              <a:t>uitvoeringscriteria</a:t>
            </a:r>
            <a:r>
              <a:rPr lang="fr-BE" sz="2900" i="1" dirty="0">
                <a:solidFill>
                  <a:schemeClr val="tx1"/>
                </a:solidFill>
                <a:latin typeface="Arial"/>
                <a:sym typeface="Wingdings" panose="05000000000000000000" pitchFamily="2" charset="2"/>
              </a:rPr>
              <a:t>  </a:t>
            </a:r>
            <a:r>
              <a:rPr lang="fr-BE" sz="2900" i="1" dirty="0" err="1">
                <a:solidFill>
                  <a:schemeClr val="tx1"/>
                </a:solidFill>
                <a:latin typeface="Arial"/>
                <a:sym typeface="Wingdings" panose="05000000000000000000" pitchFamily="2" charset="2"/>
              </a:rPr>
              <a:t>voorstel</a:t>
            </a:r>
            <a:r>
              <a:rPr lang="fr-BE" sz="2900" i="1" dirty="0">
                <a:solidFill>
                  <a:schemeClr val="tx1"/>
                </a:solidFill>
                <a:latin typeface="Arial"/>
                <a:sym typeface="Wingdings" panose="05000000000000000000" pitchFamily="2" charset="2"/>
              </a:rPr>
              <a:t> </a:t>
            </a:r>
            <a:r>
              <a:rPr lang="fr-BE" sz="2900" i="1" dirty="0" err="1">
                <a:solidFill>
                  <a:schemeClr val="tx1"/>
                </a:solidFill>
                <a:latin typeface="Arial"/>
                <a:sym typeface="Wingdings" panose="05000000000000000000" pitchFamily="2" charset="2"/>
              </a:rPr>
              <a:t>voor</a:t>
            </a:r>
            <a:r>
              <a:rPr lang="fr-BE" sz="2900" i="1" dirty="0">
                <a:solidFill>
                  <a:schemeClr val="tx1"/>
                </a:solidFill>
                <a:latin typeface="Arial"/>
                <a:sym typeface="Wingdings" panose="05000000000000000000" pitchFamily="2" charset="2"/>
              </a:rPr>
              <a:t> de </a:t>
            </a:r>
            <a:r>
              <a:rPr lang="fr-BE" sz="2900" i="1" dirty="0" err="1">
                <a:solidFill>
                  <a:schemeClr val="tx1"/>
                </a:solidFill>
                <a:latin typeface="Arial"/>
                <a:sym typeface="Wingdings" panose="05000000000000000000" pitchFamily="2" charset="2"/>
              </a:rPr>
              <a:t>Regering</a:t>
            </a:r>
            <a:endParaRPr lang="fr-BE" sz="2900" i="1" dirty="0">
              <a:solidFill>
                <a:schemeClr val="tx1"/>
              </a:solidFill>
              <a:latin typeface="Arial"/>
              <a:sym typeface="Wingdings" panose="05000000000000000000" pitchFamily="2" charset="2"/>
            </a:endParaRPr>
          </a:p>
          <a:p>
            <a:pPr marL="685800">
              <a:lnSpc>
                <a:spcPct val="100000"/>
              </a:lnSpc>
              <a:spcBef>
                <a:spcPts val="0"/>
              </a:spcBef>
            </a:pPr>
            <a:endParaRPr lang="fr-BE" sz="2900" i="1" dirty="0">
              <a:solidFill>
                <a:schemeClr val="tx1"/>
              </a:solidFill>
              <a:latin typeface="Arial"/>
              <a:sym typeface="Wingdings" panose="05000000000000000000" pitchFamily="2" charset="2"/>
            </a:endParaRPr>
          </a:p>
          <a:p>
            <a:pPr marL="685800">
              <a:lnSpc>
                <a:spcPct val="100000"/>
              </a:lnSpc>
              <a:spcBef>
                <a:spcPts val="0"/>
              </a:spcBef>
              <a:buFont typeface="Arial" panose="020B0604020202020204" pitchFamily="34" charset="0"/>
              <a:buChar char="•"/>
            </a:pPr>
            <a:endParaRPr lang="fr-BE" sz="2900" dirty="0">
              <a:solidFill>
                <a:srgbClr val="FF0000"/>
              </a:solidFill>
              <a:sym typeface="Wingdings" panose="05000000000000000000" pitchFamily="2" charset="2"/>
            </a:endParaRPr>
          </a:p>
          <a:p>
            <a:pPr marL="685800">
              <a:lnSpc>
                <a:spcPct val="100000"/>
              </a:lnSpc>
              <a:spcBef>
                <a:spcPts val="0"/>
              </a:spcBef>
              <a:buFont typeface="Arial" panose="020B0604020202020204" pitchFamily="34" charset="0"/>
              <a:buChar char="•"/>
            </a:pPr>
            <a:r>
              <a:rPr lang="fr-BE" sz="2900" dirty="0"/>
              <a:t>30% du budget prioritisé aux bâtiments avec PEB niveau E, F ou G /</a:t>
            </a:r>
            <a:r>
              <a:rPr lang="fr-BE" sz="2900" dirty="0">
                <a:sym typeface="Wingdings" panose="05000000000000000000" pitchFamily="2" charset="2"/>
              </a:rPr>
              <a:t> </a:t>
            </a:r>
            <a:r>
              <a:rPr lang="fr-BE" sz="2900" i="1" dirty="0">
                <a:solidFill>
                  <a:schemeClr val="tx1"/>
                </a:solidFill>
                <a:latin typeface="Arial"/>
                <a:sym typeface="Wingdings" panose="05000000000000000000" pitchFamily="2" charset="2"/>
              </a:rPr>
              <a:t>30% van het budget </a:t>
            </a:r>
            <a:r>
              <a:rPr lang="fr-BE" sz="2900" i="1" dirty="0" err="1">
                <a:solidFill>
                  <a:schemeClr val="tx1"/>
                </a:solidFill>
                <a:latin typeface="Arial"/>
                <a:sym typeface="Wingdings" panose="05000000000000000000" pitchFamily="2" charset="2"/>
              </a:rPr>
              <a:t>bij</a:t>
            </a:r>
            <a:r>
              <a:rPr lang="fr-BE" sz="2900" i="1" dirty="0">
                <a:solidFill>
                  <a:schemeClr val="tx1"/>
                </a:solidFill>
                <a:latin typeface="Arial"/>
                <a:sym typeface="Wingdings" panose="05000000000000000000" pitchFamily="2" charset="2"/>
              </a:rPr>
              <a:t> </a:t>
            </a:r>
            <a:r>
              <a:rPr lang="fr-BE" sz="2900" i="1" dirty="0" err="1">
                <a:solidFill>
                  <a:schemeClr val="tx1"/>
                </a:solidFill>
                <a:latin typeface="Arial"/>
                <a:sym typeface="Wingdings" panose="05000000000000000000" pitchFamily="2" charset="2"/>
              </a:rPr>
              <a:t>voorkeur</a:t>
            </a:r>
            <a:r>
              <a:rPr lang="fr-BE" sz="2900" i="1" dirty="0">
                <a:solidFill>
                  <a:schemeClr val="tx1"/>
                </a:solidFill>
                <a:latin typeface="Arial"/>
                <a:sym typeface="Wingdings" panose="05000000000000000000" pitchFamily="2" charset="2"/>
              </a:rPr>
              <a:t> </a:t>
            </a:r>
            <a:r>
              <a:rPr lang="fr-BE" sz="2900" i="1" dirty="0" err="1">
                <a:solidFill>
                  <a:schemeClr val="tx1"/>
                </a:solidFill>
                <a:latin typeface="Arial"/>
                <a:sym typeface="Wingdings" panose="05000000000000000000" pitchFamily="2" charset="2"/>
              </a:rPr>
              <a:t>naar</a:t>
            </a:r>
            <a:r>
              <a:rPr lang="fr-BE" sz="2900" i="1" dirty="0">
                <a:solidFill>
                  <a:schemeClr val="tx1"/>
                </a:solidFill>
                <a:latin typeface="Arial"/>
                <a:sym typeface="Wingdings" panose="05000000000000000000" pitchFamily="2" charset="2"/>
              </a:rPr>
              <a:t> </a:t>
            </a:r>
            <a:r>
              <a:rPr lang="fr-BE" sz="2900" i="1" dirty="0" err="1">
                <a:solidFill>
                  <a:schemeClr val="tx1"/>
                </a:solidFill>
                <a:latin typeface="Arial"/>
                <a:sym typeface="Wingdings" panose="05000000000000000000" pitchFamily="2" charset="2"/>
              </a:rPr>
              <a:t>gebouwen</a:t>
            </a:r>
            <a:r>
              <a:rPr lang="fr-BE" sz="2900" i="1" dirty="0">
                <a:solidFill>
                  <a:schemeClr val="tx1"/>
                </a:solidFill>
                <a:latin typeface="Arial"/>
                <a:sym typeface="Wingdings" panose="05000000000000000000" pitchFamily="2" charset="2"/>
              </a:rPr>
              <a:t> met EPC-</a:t>
            </a:r>
            <a:r>
              <a:rPr lang="fr-BE" sz="2900" i="1" dirty="0" err="1">
                <a:solidFill>
                  <a:schemeClr val="tx1"/>
                </a:solidFill>
                <a:latin typeface="Arial"/>
                <a:sym typeface="Wingdings" panose="05000000000000000000" pitchFamily="2" charset="2"/>
              </a:rPr>
              <a:t>waarde</a:t>
            </a:r>
            <a:r>
              <a:rPr lang="fr-BE" sz="2900" i="1" dirty="0">
                <a:solidFill>
                  <a:schemeClr val="tx1"/>
                </a:solidFill>
                <a:latin typeface="Arial"/>
                <a:sym typeface="Wingdings" panose="05000000000000000000" pitchFamily="2" charset="2"/>
              </a:rPr>
              <a:t> E, F of G</a:t>
            </a:r>
          </a:p>
          <a:p>
            <a:pPr marL="1143000" indent="-457200">
              <a:lnSpc>
                <a:spcPct val="100000"/>
              </a:lnSpc>
              <a:spcBef>
                <a:spcPts val="0"/>
              </a:spcBef>
              <a:buFont typeface="Wingdings" panose="05000000000000000000" pitchFamily="2" charset="2"/>
              <a:buChar char="à"/>
            </a:pPr>
            <a:r>
              <a:rPr lang="fr-FR" sz="2300" dirty="0">
                <a:solidFill>
                  <a:schemeClr val="bg1">
                    <a:lumMod val="50000"/>
                  </a:schemeClr>
                </a:solidFill>
                <a:latin typeface="Arial"/>
                <a:sym typeface="Wingdings" panose="05000000000000000000" pitchFamily="2" charset="2"/>
              </a:rPr>
              <a:t>Pour prétendre à cette catégorie, obligation de fournir un certificat PEB au moment de la candidature.</a:t>
            </a:r>
          </a:p>
          <a:p>
            <a:pPr marL="1143000" indent="-457200">
              <a:lnSpc>
                <a:spcPct val="100000"/>
              </a:lnSpc>
              <a:spcBef>
                <a:spcPts val="0"/>
              </a:spcBef>
              <a:buFont typeface="Wingdings" panose="05000000000000000000" pitchFamily="2" charset="2"/>
              <a:buChar char="à"/>
            </a:pPr>
            <a:r>
              <a:rPr lang="nl-NL" sz="2300" i="1" dirty="0">
                <a:solidFill>
                  <a:schemeClr val="tx1"/>
                </a:solidFill>
                <a:latin typeface="Arial"/>
                <a:sym typeface="Wingdings" panose="05000000000000000000" pitchFamily="2" charset="2"/>
              </a:rPr>
              <a:t>Om voor deze categorie in aanmerking te komen, verplichting om een EPB-certificaat te verstrekken bij de indiening van de kandidatuur. </a:t>
            </a:r>
            <a:endParaRPr lang="fr-FR" sz="2300" i="1" dirty="0">
              <a:solidFill>
                <a:schemeClr val="tx1"/>
              </a:solidFill>
              <a:latin typeface="Arial"/>
              <a:sym typeface="Wingdings" panose="05000000000000000000" pitchFamily="2" charset="2"/>
            </a:endParaRPr>
          </a:p>
          <a:p>
            <a:pPr marL="685800">
              <a:lnSpc>
                <a:spcPct val="100000"/>
              </a:lnSpc>
              <a:spcBef>
                <a:spcPts val="0"/>
              </a:spcBef>
            </a:pPr>
            <a:endParaRPr lang="fr-BE" sz="3500" i="1" dirty="0">
              <a:solidFill>
                <a:schemeClr val="tx1"/>
              </a:solidFill>
              <a:latin typeface="Arial"/>
              <a:sym typeface="Wingdings" panose="05000000000000000000" pitchFamily="2" charset="2"/>
            </a:endParaRPr>
          </a:p>
          <a:p>
            <a:pPr marL="685800">
              <a:lnSpc>
                <a:spcPct val="100000"/>
              </a:lnSpc>
              <a:spcBef>
                <a:spcPts val="0"/>
              </a:spcBef>
            </a:pPr>
            <a:endParaRPr lang="fr-BE" sz="3400" dirty="0">
              <a:solidFill>
                <a:srgbClr val="FF0000"/>
              </a:solidFill>
              <a:sym typeface="Wingdings" panose="05000000000000000000" pitchFamily="2" charset="2"/>
            </a:endParaRPr>
          </a:p>
          <a:p>
            <a:pPr marL="685800">
              <a:lnSpc>
                <a:spcPct val="100000"/>
              </a:lnSpc>
              <a:spcBef>
                <a:spcPts val="0"/>
              </a:spcBef>
              <a:buFont typeface="Arial" panose="020B0604020202020204" pitchFamily="34" charset="0"/>
              <a:buChar char="•"/>
            </a:pPr>
            <a:endParaRPr lang="fr-BE" sz="3400" dirty="0">
              <a:solidFill>
                <a:srgbClr val="FF0000"/>
              </a:solidFill>
            </a:endParaRPr>
          </a:p>
          <a:p>
            <a:endParaRPr lang="fr-BE" dirty="0"/>
          </a:p>
        </p:txBody>
      </p:sp>
    </p:spTree>
    <p:extLst>
      <p:ext uri="{BB962C8B-B14F-4D97-AF65-F5344CB8AC3E}">
        <p14:creationId xmlns:p14="http://schemas.microsoft.com/office/powerpoint/2010/main" val="8161889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OS 2.1 – Critères techniques / </a:t>
            </a:r>
            <a:r>
              <a:rPr lang="fr-BE" i="1" dirty="0">
                <a:solidFill>
                  <a:schemeClr val="tx1"/>
                </a:solidFill>
              </a:rPr>
              <a:t>SD 2.1 </a:t>
            </a:r>
            <a:r>
              <a:rPr lang="fr-BE" i="1" dirty="0" err="1">
                <a:solidFill>
                  <a:schemeClr val="tx1"/>
                </a:solidFill>
              </a:rPr>
              <a:t>Technische</a:t>
            </a:r>
            <a:r>
              <a:rPr lang="fr-BE" i="1" dirty="0">
                <a:solidFill>
                  <a:schemeClr val="tx1"/>
                </a:solidFill>
              </a:rPr>
              <a:t> </a:t>
            </a:r>
            <a:r>
              <a:rPr lang="fr-BE" i="1" dirty="0" err="1">
                <a:solidFill>
                  <a:schemeClr val="tx1"/>
                </a:solidFill>
              </a:rPr>
              <a:t>criteria</a:t>
            </a:r>
            <a:r>
              <a:rPr lang="fr-BE" i="1"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843558"/>
            <a:ext cx="8424936" cy="3240360"/>
          </a:xfrm>
        </p:spPr>
        <p:txBody>
          <a:bodyPr>
            <a:normAutofit fontScale="92500" lnSpcReduction="10000"/>
          </a:bodyPr>
          <a:lstStyle/>
          <a:p>
            <a:pPr marL="342900" indent="-342900" algn="just">
              <a:lnSpc>
                <a:spcPct val="107000"/>
              </a:lnSpc>
              <a:buFont typeface="+mj-lt"/>
              <a:buAutoNum type="arabicPeriod"/>
            </a:pPr>
            <a:r>
              <a:rPr lang="fr-BE" sz="1600" b="1" dirty="0">
                <a:solidFill>
                  <a:schemeClr val="bg1">
                    <a:lumMod val="50000"/>
                  </a:schemeClr>
                </a:solidFill>
                <a:ea typeface="Calibri" panose="020F0502020204030204" pitchFamily="34" charset="0"/>
              </a:rPr>
              <a:t>Rapport du nombre de mètres </a:t>
            </a:r>
            <a:r>
              <a:rPr lang="fr-BE" sz="1600" dirty="0">
                <a:solidFill>
                  <a:schemeClr val="bg1">
                    <a:lumMod val="50000"/>
                  </a:schemeClr>
                </a:solidFill>
                <a:ea typeface="Calibri" panose="020F0502020204030204" pitchFamily="34" charset="0"/>
              </a:rPr>
              <a:t>carrés dans les bâtiments publics améliorés énergétiquement à la demande de subvention FEDER+RBC introduite</a:t>
            </a:r>
            <a:r>
              <a:rPr lang="fr-BE" sz="1600" b="1" dirty="0">
                <a:solidFill>
                  <a:schemeClr val="bg1">
                    <a:lumMod val="50000"/>
                  </a:schemeClr>
                </a:solidFill>
                <a:ea typeface="Calibri" panose="020F0502020204030204" pitchFamily="34" charset="0"/>
              </a:rPr>
              <a:t> </a:t>
            </a:r>
            <a:r>
              <a:rPr lang="fr-BE" sz="1600" b="1" dirty="0">
                <a:solidFill>
                  <a:srgbClr val="FF0000"/>
                </a:solidFill>
                <a:ea typeface="Calibri" panose="020F0502020204030204" pitchFamily="34" charset="0"/>
              </a:rPr>
              <a:t>(10 points)</a:t>
            </a:r>
          </a:p>
          <a:p>
            <a:pPr marL="342900" indent="-342900" algn="just">
              <a:lnSpc>
                <a:spcPct val="107000"/>
              </a:lnSpc>
              <a:buFont typeface="+mj-lt"/>
              <a:buAutoNum type="arabicPeriod"/>
            </a:pPr>
            <a:r>
              <a:rPr lang="fr-BE" sz="1600" b="1" dirty="0"/>
              <a:t>Rapport du Gains énergétiques en kW/h</a:t>
            </a:r>
            <a:r>
              <a:rPr lang="fr-BE" sz="1600" dirty="0"/>
              <a:t> rapportée à la demande de subvention FEDER+RBC introduite </a:t>
            </a:r>
            <a:r>
              <a:rPr lang="fr-BE" sz="1600" b="1" dirty="0">
                <a:solidFill>
                  <a:srgbClr val="FF0000"/>
                </a:solidFill>
              </a:rPr>
              <a:t>(20 points).</a:t>
            </a:r>
            <a:endParaRPr lang="fr-BE" sz="1800" b="1" dirty="0">
              <a:solidFill>
                <a:srgbClr val="FF0000"/>
              </a:solidFill>
            </a:endParaRPr>
          </a:p>
          <a:p>
            <a:pPr marL="342900" indent="-342900" algn="just">
              <a:lnSpc>
                <a:spcPct val="107000"/>
              </a:lnSpc>
              <a:buFont typeface="+mj-lt"/>
              <a:buAutoNum type="arabicPeriod"/>
            </a:pPr>
            <a:r>
              <a:rPr lang="fr-BE" sz="1600" b="1" dirty="0"/>
              <a:t>Rapport de la réduction totale d’émission de gaz à effet de </a:t>
            </a:r>
            <a:r>
              <a:rPr lang="fr-BE" sz="1600" dirty="0"/>
              <a:t>serre du projet à la demande de subvention FEDER+RBC introduite </a:t>
            </a:r>
            <a:r>
              <a:rPr lang="fr-BE" sz="1600" b="1" dirty="0">
                <a:solidFill>
                  <a:srgbClr val="FF0000"/>
                </a:solidFill>
              </a:rPr>
              <a:t>(15 points)</a:t>
            </a:r>
          </a:p>
          <a:p>
            <a:pPr marL="342900" indent="-342900" algn="just">
              <a:lnSpc>
                <a:spcPct val="107000"/>
              </a:lnSpc>
              <a:buFont typeface="+mj-lt"/>
              <a:buAutoNum type="arabicPeriod"/>
            </a:pPr>
            <a:r>
              <a:rPr lang="fr-BE" sz="1600" b="1" dirty="0"/>
              <a:t>Prise en compte de la durabilité environnementale de l’investissement et de son utilisation future </a:t>
            </a:r>
            <a:r>
              <a:rPr lang="fr-BE" sz="1600" dirty="0"/>
              <a:t>(durabilité environnementale des installations, circularité, matériaux recyclés/recyclables, biodiversité, …)</a:t>
            </a:r>
            <a:r>
              <a:rPr lang="fr-BE" sz="1600" b="1" dirty="0"/>
              <a:t> </a:t>
            </a:r>
            <a:r>
              <a:rPr lang="fr-BE" sz="1600" b="1" dirty="0">
                <a:solidFill>
                  <a:srgbClr val="FF0000"/>
                </a:solidFill>
              </a:rPr>
              <a:t>(12 points) </a:t>
            </a:r>
          </a:p>
          <a:p>
            <a:pPr marL="342900" indent="-342900" algn="just">
              <a:lnSpc>
                <a:spcPct val="107000"/>
              </a:lnSpc>
              <a:buFont typeface="+mj-lt"/>
              <a:buAutoNum type="arabicPeriod"/>
            </a:pPr>
            <a:r>
              <a:rPr lang="fr-BE" sz="1600" b="1" dirty="0"/>
              <a:t>Le  planning  </a:t>
            </a:r>
            <a:r>
              <a:rPr lang="fr-BE" sz="1600" dirty="0"/>
              <a:t>est réaliste et garantit la réalisation des dépenses pour fin 2029 et l’atteinte des objectifs fixés pour les indicateurs </a:t>
            </a:r>
            <a:r>
              <a:rPr lang="fr-BE" sz="1600" b="1" dirty="0">
                <a:solidFill>
                  <a:srgbClr val="FF0000"/>
                </a:solidFill>
              </a:rPr>
              <a:t>(5 points)</a:t>
            </a:r>
          </a:p>
          <a:p>
            <a:pPr marL="342900" indent="-342900" algn="just">
              <a:lnSpc>
                <a:spcPct val="107000"/>
              </a:lnSpc>
              <a:buFont typeface="+mj-lt"/>
              <a:buAutoNum type="arabicPeriod"/>
            </a:pPr>
            <a:r>
              <a:rPr lang="fr-BE" sz="1600" b="1" dirty="0"/>
              <a:t>Les valeurs cibles </a:t>
            </a:r>
            <a:r>
              <a:rPr lang="fr-BE" sz="1600" dirty="0"/>
              <a:t>sont correctement établies et fondées sur des hypothèses crédibles (issues, dans la meilleure hypothèse, de certificats existants) </a:t>
            </a:r>
            <a:r>
              <a:rPr lang="fr-BE" sz="1600" b="1" dirty="0">
                <a:solidFill>
                  <a:srgbClr val="FF0000"/>
                </a:solidFill>
              </a:rPr>
              <a:t>(3 points)</a:t>
            </a:r>
          </a:p>
          <a:p>
            <a:pPr marL="342900" indent="-342900" algn="just">
              <a:lnSpc>
                <a:spcPct val="107000"/>
              </a:lnSpc>
              <a:buFont typeface="+mj-lt"/>
              <a:buAutoNum type="arabicPeriod"/>
            </a:pPr>
            <a:endParaRPr lang="fr-BE" sz="1600" b="1" dirty="0"/>
          </a:p>
        </p:txBody>
      </p:sp>
    </p:spTree>
    <p:extLst>
      <p:ext uri="{BB962C8B-B14F-4D97-AF65-F5344CB8AC3E}">
        <p14:creationId xmlns:p14="http://schemas.microsoft.com/office/powerpoint/2010/main" val="18734536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OS 2.1 – Critères techniques / </a:t>
            </a:r>
            <a:r>
              <a:rPr lang="fr-BE" i="1" dirty="0">
                <a:solidFill>
                  <a:schemeClr val="tx1"/>
                </a:solidFill>
              </a:rPr>
              <a:t>SD 2.1 </a:t>
            </a:r>
            <a:r>
              <a:rPr lang="fr-BE" i="1" dirty="0" err="1">
                <a:solidFill>
                  <a:schemeClr val="tx1"/>
                </a:solidFill>
              </a:rPr>
              <a:t>Technische</a:t>
            </a:r>
            <a:r>
              <a:rPr lang="fr-BE" i="1" dirty="0">
                <a:solidFill>
                  <a:schemeClr val="tx1"/>
                </a:solidFill>
              </a:rPr>
              <a:t> </a:t>
            </a:r>
            <a:r>
              <a:rPr lang="fr-BE" i="1" dirty="0" err="1">
                <a:solidFill>
                  <a:schemeClr val="tx1"/>
                </a:solidFill>
              </a:rPr>
              <a:t>criteria</a:t>
            </a:r>
            <a:r>
              <a:rPr lang="fr-BE" i="1"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789552"/>
            <a:ext cx="8424936" cy="3294366"/>
          </a:xfrm>
        </p:spPr>
        <p:txBody>
          <a:bodyPr>
            <a:normAutofit fontScale="92500" lnSpcReduction="10000"/>
          </a:bodyPr>
          <a:lstStyle/>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a:t>
            </a:r>
            <a:r>
              <a:rPr lang="nl-NL" sz="1600" i="1" dirty="0">
                <a:solidFill>
                  <a:schemeClr val="tx1"/>
                </a:solidFill>
                <a:effectLst/>
                <a:ea typeface="Calibri" panose="020F0502020204030204" pitchFamily="34" charset="0"/>
              </a:rPr>
              <a:t>tussen het </a:t>
            </a:r>
            <a:r>
              <a:rPr lang="nl-NL" sz="1600" b="1" i="1" dirty="0">
                <a:solidFill>
                  <a:schemeClr val="tx1"/>
                </a:solidFill>
                <a:effectLst/>
                <a:ea typeface="Calibri" panose="020F0502020204030204" pitchFamily="34" charset="0"/>
              </a:rPr>
              <a:t>aantal verbeterde vierkante </a:t>
            </a:r>
            <a:r>
              <a:rPr lang="nl-NL" sz="1600" i="1" dirty="0">
                <a:solidFill>
                  <a:schemeClr val="tx1"/>
                </a:solidFill>
                <a:effectLst/>
                <a:ea typeface="Calibri" panose="020F0502020204030204" pitchFamily="34" charset="0"/>
              </a:rPr>
              <a:t>meters in openbare gebouwen en de ingediende</a:t>
            </a:r>
            <a:r>
              <a:rPr lang="nl-NL" sz="1600" b="1" i="1" dirty="0">
                <a:solidFill>
                  <a:schemeClr val="tx1"/>
                </a:solidFill>
                <a:effectLst/>
                <a:ea typeface="Calibri" panose="020F0502020204030204" pitchFamily="34" charset="0"/>
              </a:rPr>
              <a:t> EFRO+BHG-subsidieaanvraag </a:t>
            </a:r>
            <a:r>
              <a:rPr lang="nl-NL" sz="1600" b="1" i="1" dirty="0">
                <a:solidFill>
                  <a:srgbClr val="FF0000"/>
                </a:solidFill>
                <a:effectLst/>
                <a:ea typeface="Calibri" panose="020F0502020204030204" pitchFamily="34" charset="0"/>
              </a:rPr>
              <a:t>(10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a:t>
            </a:r>
            <a:r>
              <a:rPr lang="nl-NL" sz="1600" i="1" dirty="0">
                <a:solidFill>
                  <a:schemeClr val="tx1"/>
                </a:solidFill>
                <a:effectLst/>
                <a:ea typeface="Calibri" panose="020F0502020204030204" pitchFamily="34" charset="0"/>
              </a:rPr>
              <a:t>tussen de </a:t>
            </a:r>
            <a:r>
              <a:rPr lang="nl-NL" sz="1600" b="1" i="1" dirty="0">
                <a:solidFill>
                  <a:schemeClr val="tx1"/>
                </a:solidFill>
                <a:effectLst/>
                <a:ea typeface="Calibri" panose="020F0502020204030204" pitchFamily="34" charset="0"/>
              </a:rPr>
              <a:t>energiebesparing in kW/h </a:t>
            </a:r>
            <a:r>
              <a:rPr lang="nl-NL" sz="1600" i="1" dirty="0">
                <a:solidFill>
                  <a:schemeClr val="tx1"/>
                </a:solidFill>
                <a:effectLst/>
                <a:ea typeface="Calibri" panose="020F0502020204030204" pitchFamily="34" charset="0"/>
              </a:rPr>
              <a:t>en de ingediende </a:t>
            </a:r>
            <a:r>
              <a:rPr lang="nl-NL" sz="1600" b="1" i="1" dirty="0">
                <a:solidFill>
                  <a:schemeClr val="tx1"/>
                </a:solidFill>
                <a:effectLst/>
                <a:ea typeface="Calibri" panose="020F0502020204030204" pitchFamily="34" charset="0"/>
              </a:rPr>
              <a:t>EFRO+RBC-subsidieaanvraag </a:t>
            </a:r>
            <a:r>
              <a:rPr lang="nl-NL" sz="1600" b="1" i="1" dirty="0">
                <a:solidFill>
                  <a:srgbClr val="FF0000"/>
                </a:solidFill>
                <a:effectLst/>
                <a:ea typeface="Calibri" panose="020F0502020204030204" pitchFamily="34" charset="0"/>
              </a:rPr>
              <a:t>(20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a:t>
            </a:r>
            <a:r>
              <a:rPr lang="nl-NL" sz="1600" i="1" dirty="0">
                <a:solidFill>
                  <a:schemeClr val="tx1"/>
                </a:solidFill>
                <a:effectLst/>
                <a:ea typeface="Calibri" panose="020F0502020204030204" pitchFamily="34" charset="0"/>
              </a:rPr>
              <a:t>tussen de </a:t>
            </a:r>
            <a:r>
              <a:rPr lang="nl-NL" sz="1600" b="1" i="1" dirty="0">
                <a:solidFill>
                  <a:schemeClr val="tx1"/>
                </a:solidFill>
                <a:effectLst/>
                <a:ea typeface="Calibri" panose="020F0502020204030204" pitchFamily="34" charset="0"/>
              </a:rPr>
              <a:t>totale broeikasgasemissiereductie </a:t>
            </a:r>
            <a:r>
              <a:rPr lang="nl-NL" sz="1600" i="1" dirty="0">
                <a:solidFill>
                  <a:schemeClr val="tx1"/>
                </a:solidFill>
                <a:effectLst/>
                <a:ea typeface="Calibri" panose="020F0502020204030204" pitchFamily="34" charset="0"/>
              </a:rPr>
              <a:t>van het project en de ingediende</a:t>
            </a:r>
            <a:r>
              <a:rPr lang="nl-NL" sz="1600" b="1" i="1" dirty="0">
                <a:solidFill>
                  <a:schemeClr val="tx1"/>
                </a:solidFill>
                <a:effectLst/>
                <a:ea typeface="Calibri" panose="020F0502020204030204" pitchFamily="34" charset="0"/>
              </a:rPr>
              <a:t> EFRO+BHG-subsidieaanvraag </a:t>
            </a:r>
            <a:r>
              <a:rPr lang="nl-NL" sz="1600" b="1" i="1" dirty="0">
                <a:solidFill>
                  <a:srgbClr val="FF0000"/>
                </a:solidFill>
                <a:effectLst/>
                <a:ea typeface="Calibri" panose="020F0502020204030204" pitchFamily="34" charset="0"/>
              </a:rPr>
              <a:t>(15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Aandacht voor de milieuduurzaamheid </a:t>
            </a:r>
            <a:r>
              <a:rPr lang="nl-NL" sz="1600" i="1" dirty="0">
                <a:solidFill>
                  <a:schemeClr val="tx1"/>
                </a:solidFill>
                <a:effectLst/>
                <a:ea typeface="Calibri" panose="020F0502020204030204" pitchFamily="34" charset="0"/>
              </a:rPr>
              <a:t>van de investering en het toekomstige gebruik ervan (duurzaamheid van de installaties, circulariteit, gerecycleerde/recycleerbare materialen, biodiversiteit, enz.) </a:t>
            </a:r>
            <a:r>
              <a:rPr lang="nl-NL" sz="1600" b="1" i="1" dirty="0">
                <a:solidFill>
                  <a:srgbClr val="FF0000"/>
                </a:solidFill>
                <a:effectLst/>
                <a:ea typeface="Calibri" panose="020F0502020204030204" pitchFamily="34" charset="0"/>
              </a:rPr>
              <a:t>(12 punten)</a:t>
            </a:r>
          </a:p>
          <a:p>
            <a:pPr marL="342900" lvl="0" indent="-342900">
              <a:lnSpc>
                <a:spcPct val="107000"/>
              </a:lnSpc>
              <a:buFont typeface="+mj-lt"/>
              <a:buAutoNum type="arabicPeriod"/>
            </a:pPr>
            <a:r>
              <a:rPr lang="nl-NL" sz="1600" b="1" i="1" dirty="0">
                <a:solidFill>
                  <a:schemeClr val="tx1"/>
                </a:solidFill>
                <a:ea typeface="Calibri" panose="020F0502020204030204" pitchFamily="34" charset="0"/>
              </a:rPr>
              <a:t>De planning </a:t>
            </a:r>
            <a:r>
              <a:rPr lang="nl-NL" sz="1600" i="1" dirty="0">
                <a:solidFill>
                  <a:schemeClr val="tx1"/>
                </a:solidFill>
                <a:ea typeface="Calibri" panose="020F0502020204030204" pitchFamily="34" charset="0"/>
              </a:rPr>
              <a:t>is realistisch en garandeert de realisatie van de uitgaven tegen eind 2029 en de verwezenlijking van de doelstellingen voor de indicatoren </a:t>
            </a:r>
            <a:r>
              <a:rPr lang="nl-NL" sz="1600" b="1" i="1" dirty="0">
                <a:solidFill>
                  <a:srgbClr val="FF0000"/>
                </a:solidFill>
                <a:ea typeface="Calibri" panose="020F0502020204030204" pitchFamily="34" charset="0"/>
              </a:rPr>
              <a:t>(5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De streefwaarden </a:t>
            </a:r>
            <a:r>
              <a:rPr lang="nl-NL" sz="1600" i="1" dirty="0">
                <a:solidFill>
                  <a:schemeClr val="tx1"/>
                </a:solidFill>
                <a:effectLst/>
                <a:ea typeface="Calibri" panose="020F0502020204030204" pitchFamily="34" charset="0"/>
              </a:rPr>
              <a:t>zijn correct vastgesteld en gebaseerd op geloofwaardige hypotheses (in het beste geval afgeleid uit bestaande certificaten) </a:t>
            </a:r>
            <a:r>
              <a:rPr lang="nl-NL" sz="1600" b="1" i="1" dirty="0">
                <a:solidFill>
                  <a:srgbClr val="FF0000"/>
                </a:solidFill>
                <a:effectLst/>
                <a:ea typeface="Calibri" panose="020F0502020204030204" pitchFamily="34" charset="0"/>
              </a:rPr>
              <a:t>(3 punten)</a:t>
            </a:r>
          </a:p>
        </p:txBody>
      </p:sp>
    </p:spTree>
    <p:extLst>
      <p:ext uri="{BB962C8B-B14F-4D97-AF65-F5344CB8AC3E}">
        <p14:creationId xmlns:p14="http://schemas.microsoft.com/office/powerpoint/2010/main" val="35377194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a:bodyPr>
          <a:lstStyle/>
          <a:p>
            <a:r>
              <a:rPr lang="fr-BE" dirty="0"/>
              <a:t>Critères de mise en œuvre / </a:t>
            </a:r>
            <a:r>
              <a:rPr lang="fr-BE" dirty="0" err="1">
                <a:solidFill>
                  <a:schemeClr val="tx1"/>
                </a:solidFill>
              </a:rPr>
              <a:t>Uitvoeringscriteria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a:xfrm>
            <a:off x="359532" y="987574"/>
            <a:ext cx="8424936" cy="3096344"/>
          </a:xfrm>
        </p:spPr>
        <p:txBody>
          <a:bodyPr>
            <a:noAutofit/>
          </a:bodyPr>
          <a:lstStyle/>
          <a:p>
            <a:pPr marL="457200" indent="-457200">
              <a:buAutoNum type="arabicParenR"/>
            </a:pPr>
            <a:r>
              <a:rPr lang="fr-BE" sz="1300" b="1" dirty="0"/>
              <a:t>Planning et budget </a:t>
            </a:r>
            <a:r>
              <a:rPr lang="fr-BE" sz="1300" b="1" dirty="0">
                <a:solidFill>
                  <a:srgbClr val="FF0000"/>
                </a:solidFill>
              </a:rPr>
              <a:t>(10 pts) </a:t>
            </a:r>
            <a:r>
              <a:rPr lang="fr-BE" sz="1300" dirty="0"/>
              <a:t>/ </a:t>
            </a:r>
            <a:r>
              <a:rPr lang="fr-BE" sz="1300" i="1" dirty="0">
                <a:solidFill>
                  <a:schemeClr val="tx1"/>
                </a:solidFill>
              </a:rPr>
              <a:t>Planning en budget </a:t>
            </a:r>
            <a:r>
              <a:rPr lang="fr-BE" sz="1300" i="1" dirty="0">
                <a:solidFill>
                  <a:srgbClr val="FF0000"/>
                </a:solidFill>
              </a:rPr>
              <a:t>(10p)</a:t>
            </a:r>
          </a:p>
          <a:p>
            <a:pPr marL="457200" indent="-457200">
              <a:buAutoNum type="arabicParenR"/>
            </a:pPr>
            <a:endParaRPr lang="fr-BE" sz="300" i="1" dirty="0"/>
          </a:p>
          <a:p>
            <a:pPr marL="457200" indent="-457200">
              <a:buAutoNum type="arabicParenR"/>
            </a:pPr>
            <a:r>
              <a:rPr lang="fr-BE" sz="1300" b="1" dirty="0"/>
              <a:t>Structure de gestion, gouvernance, compétence et dynamique partenariale</a:t>
            </a:r>
            <a:r>
              <a:rPr lang="fr-BE" sz="1300" b="1" dirty="0">
                <a:solidFill>
                  <a:srgbClr val="FF0000"/>
                </a:solidFill>
              </a:rPr>
              <a:t> (12 pts) </a:t>
            </a:r>
            <a:r>
              <a:rPr lang="fr-BE" sz="1300" dirty="0"/>
              <a:t>/ </a:t>
            </a:r>
            <a:r>
              <a:rPr lang="fr-BE" sz="1300" i="1" dirty="0" err="1">
                <a:solidFill>
                  <a:schemeClr val="tx1"/>
                </a:solidFill>
              </a:rPr>
              <a:t>Beheers</a:t>
            </a:r>
            <a:r>
              <a:rPr lang="fr-BE" sz="1300" i="1" dirty="0">
                <a:solidFill>
                  <a:schemeClr val="tx1"/>
                </a:solidFill>
              </a:rPr>
              <a:t>-, </a:t>
            </a:r>
            <a:r>
              <a:rPr lang="fr-BE" sz="1300" i="1" dirty="0" err="1">
                <a:solidFill>
                  <a:schemeClr val="tx1"/>
                </a:solidFill>
              </a:rPr>
              <a:t>bestuurs</a:t>
            </a:r>
            <a:r>
              <a:rPr lang="fr-BE" sz="1300" i="1" dirty="0">
                <a:solidFill>
                  <a:schemeClr val="tx1"/>
                </a:solidFill>
              </a:rPr>
              <a:t>- en </a:t>
            </a:r>
            <a:r>
              <a:rPr lang="fr-BE" sz="1300" i="1" dirty="0" err="1">
                <a:solidFill>
                  <a:schemeClr val="tx1"/>
                </a:solidFill>
              </a:rPr>
              <a:t>bevoegdheidsstructuur</a:t>
            </a:r>
            <a:r>
              <a:rPr lang="fr-BE" sz="1300" i="1" dirty="0">
                <a:solidFill>
                  <a:schemeClr val="tx1"/>
                </a:solidFill>
              </a:rPr>
              <a:t> en </a:t>
            </a:r>
            <a:r>
              <a:rPr lang="fr-BE" sz="1300" i="1" dirty="0" err="1">
                <a:solidFill>
                  <a:schemeClr val="tx1"/>
                </a:solidFill>
              </a:rPr>
              <a:t>partnerdynamiek</a:t>
            </a:r>
            <a:r>
              <a:rPr lang="fr-BE" sz="1300" i="1" dirty="0">
                <a:solidFill>
                  <a:schemeClr val="tx1"/>
                </a:solidFill>
              </a:rPr>
              <a:t> </a:t>
            </a:r>
            <a:r>
              <a:rPr lang="fr-BE" sz="1300" i="1" dirty="0">
                <a:solidFill>
                  <a:srgbClr val="FF0000"/>
                </a:solidFill>
              </a:rPr>
              <a:t>(12p)</a:t>
            </a:r>
          </a:p>
          <a:p>
            <a:pPr marL="457200" indent="-457200">
              <a:buAutoNum type="arabicParenR"/>
            </a:pPr>
            <a:endParaRPr lang="fr-BE" sz="200" i="1" dirty="0"/>
          </a:p>
          <a:p>
            <a:pPr marL="457200" indent="-457200">
              <a:buAutoNum type="arabicParenR"/>
            </a:pPr>
            <a:r>
              <a:rPr lang="fr-BE" sz="1300" b="1" dirty="0"/>
              <a:t>Principe DNSH </a:t>
            </a:r>
            <a:r>
              <a:rPr lang="fr-BE" sz="1300" b="1" dirty="0">
                <a:solidFill>
                  <a:srgbClr val="FF0000"/>
                </a:solidFill>
              </a:rPr>
              <a:t>(5 pts) </a:t>
            </a:r>
            <a:r>
              <a:rPr lang="fr-BE" sz="1300" dirty="0"/>
              <a:t>/ </a:t>
            </a:r>
            <a:r>
              <a:rPr lang="fr-BE" sz="1300" i="1" dirty="0">
                <a:solidFill>
                  <a:schemeClr val="tx1"/>
                </a:solidFill>
              </a:rPr>
              <a:t>DNSH-principe </a:t>
            </a:r>
            <a:r>
              <a:rPr lang="fr-BE" sz="1300" i="1" dirty="0">
                <a:solidFill>
                  <a:srgbClr val="FF0000"/>
                </a:solidFill>
              </a:rPr>
              <a:t>(5p)</a:t>
            </a:r>
          </a:p>
          <a:p>
            <a:pPr marL="457200" indent="-457200">
              <a:buAutoNum type="arabicParenR"/>
            </a:pPr>
            <a:endParaRPr lang="fr-BE" sz="100" i="1" dirty="0"/>
          </a:p>
          <a:p>
            <a:pPr marL="457200" indent="-457200">
              <a:buAutoNum type="arabicParenR"/>
            </a:pPr>
            <a:r>
              <a:rPr lang="fr-BE" sz="1300" b="1" dirty="0"/>
              <a:t>Egalité des chances, inclusions et non-discrimination </a:t>
            </a:r>
            <a:r>
              <a:rPr lang="fr-BE" sz="1300" b="1" dirty="0">
                <a:solidFill>
                  <a:srgbClr val="FF0000"/>
                </a:solidFill>
              </a:rPr>
              <a:t>(3 pts) </a:t>
            </a:r>
            <a:r>
              <a:rPr lang="fr-BE" sz="1300" dirty="0"/>
              <a:t>/ </a:t>
            </a:r>
            <a:r>
              <a:rPr lang="nl-NL" sz="1300" i="1" dirty="0">
                <a:solidFill>
                  <a:schemeClr val="tx1"/>
                </a:solidFill>
              </a:rPr>
              <a:t>Gelijke kansen, inclusie en non-discriminatie </a:t>
            </a:r>
            <a:r>
              <a:rPr lang="nl-NL" sz="1300" i="1" dirty="0">
                <a:solidFill>
                  <a:srgbClr val="FF0000"/>
                </a:solidFill>
              </a:rPr>
              <a:t>(3p)</a:t>
            </a:r>
          </a:p>
          <a:p>
            <a:pPr marL="457200" indent="-457200">
              <a:buAutoNum type="arabicParenR"/>
            </a:pPr>
            <a:endParaRPr lang="fr-BE" sz="200" i="1" dirty="0">
              <a:solidFill>
                <a:schemeClr val="tx1"/>
              </a:solidFill>
            </a:endParaRPr>
          </a:p>
          <a:p>
            <a:pPr marL="457200" indent="-457200">
              <a:buAutoNum type="arabicParenR"/>
            </a:pPr>
            <a:r>
              <a:rPr lang="fr-BE" sz="1300" b="1" dirty="0"/>
              <a:t>Indicateurs </a:t>
            </a:r>
            <a:r>
              <a:rPr lang="fr-BE" sz="1300" b="1" dirty="0">
                <a:solidFill>
                  <a:srgbClr val="FF0000"/>
                </a:solidFill>
              </a:rPr>
              <a:t>(5 pts) </a:t>
            </a:r>
            <a:r>
              <a:rPr lang="fr-BE" sz="1300" dirty="0"/>
              <a:t>/ </a:t>
            </a:r>
            <a:r>
              <a:rPr lang="fr-BE" sz="1300" i="1" dirty="0" err="1">
                <a:solidFill>
                  <a:schemeClr val="tx1"/>
                </a:solidFill>
              </a:rPr>
              <a:t>Indicatoren</a:t>
            </a:r>
            <a:r>
              <a:rPr lang="fr-BE" sz="1300" i="1" dirty="0">
                <a:solidFill>
                  <a:schemeClr val="tx1"/>
                </a:solidFill>
              </a:rPr>
              <a:t> </a:t>
            </a:r>
            <a:r>
              <a:rPr lang="fr-BE" sz="1300" i="1" dirty="0">
                <a:solidFill>
                  <a:srgbClr val="FF0000"/>
                </a:solidFill>
              </a:rPr>
              <a:t>(5p)</a:t>
            </a:r>
          </a:p>
        </p:txBody>
      </p:sp>
    </p:spTree>
    <p:extLst>
      <p:ext uri="{BB962C8B-B14F-4D97-AF65-F5344CB8AC3E}">
        <p14:creationId xmlns:p14="http://schemas.microsoft.com/office/powerpoint/2010/main" val="2873518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a:t>
            </a:r>
            <a:r>
              <a:rPr lang="fr-BE" sz="2400" b="1"/>
              <a:t>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41561" y="1059582"/>
            <a:ext cx="8460940" cy="3024336"/>
          </a:xfrm>
        </p:spPr>
        <p:txBody>
          <a:bodyPr>
            <a:normAutofit fontScale="92500"/>
          </a:bodyPr>
          <a:lstStyle/>
          <a:p>
            <a:pPr marL="457200" indent="-457200" algn="just">
              <a:buFont typeface="+mj-lt"/>
              <a:buAutoNum type="arabicPeriod"/>
            </a:pPr>
            <a:r>
              <a:rPr lang="fr-BE" sz="1800" b="1" dirty="0"/>
              <a:t>Critères techniques / </a:t>
            </a:r>
            <a:r>
              <a:rPr lang="fr-BE" sz="1800" b="1" i="1" dirty="0" err="1">
                <a:solidFill>
                  <a:schemeClr val="tx1"/>
                </a:solidFill>
                <a:latin typeface="Arial"/>
              </a:rPr>
              <a:t>Technische</a:t>
            </a:r>
            <a:r>
              <a:rPr lang="fr-BE" sz="1800" b="1" i="1" dirty="0">
                <a:solidFill>
                  <a:schemeClr val="tx1"/>
                </a:solidFill>
                <a:latin typeface="Arial"/>
              </a:rPr>
              <a:t> </a:t>
            </a:r>
            <a:r>
              <a:rPr lang="fr-BE" sz="1800" b="1" i="1" dirty="0" err="1">
                <a:solidFill>
                  <a:schemeClr val="tx1"/>
                </a:solidFill>
                <a:latin typeface="Arial"/>
              </a:rPr>
              <a:t>Criteria</a:t>
            </a:r>
            <a:endParaRPr lang="fr-BE" sz="1800" b="1" i="1" dirty="0">
              <a:solidFill>
                <a:schemeClr val="tx1"/>
              </a:solidFill>
              <a:latin typeface="Arial"/>
            </a:endParaRPr>
          </a:p>
          <a:p>
            <a:pPr algn="just"/>
            <a:endParaRPr lang="fr-BE" sz="1900" dirty="0"/>
          </a:p>
          <a:p>
            <a:pPr marL="342900" indent="-342900" algn="just">
              <a:buFont typeface="Arial" panose="020B0604020202020204" pitchFamily="34" charset="0"/>
              <a:buChar char="•"/>
            </a:pPr>
            <a:r>
              <a:rPr lang="fr-BE" sz="1600" b="1" dirty="0"/>
              <a:t>Rapport du nombre de mètres carrés dans les bâtiments publics améliorés énergétiquement à la demande de subvention FEDER+RBC introduit / </a:t>
            </a:r>
            <a:r>
              <a:rPr lang="nl-NL" sz="1600" i="1" dirty="0">
                <a:solidFill>
                  <a:schemeClr val="tx1"/>
                </a:solidFill>
                <a:latin typeface="Arial"/>
              </a:rPr>
              <a:t>Verhouding tussen het aantal verbeterde vierkante meters in openbare gebouwen en de ingediende EFRO+BHG-subsidieaanvraag </a:t>
            </a:r>
            <a:endParaRPr lang="fr-BE" sz="1600" i="1" dirty="0">
              <a:solidFill>
                <a:schemeClr val="tx1"/>
              </a:solidFill>
              <a:latin typeface="Arial"/>
            </a:endParaRPr>
          </a:p>
          <a:p>
            <a:pPr marL="171450" indent="-171450" algn="just">
              <a:buFont typeface="Wingdings" panose="05000000000000000000" pitchFamily="2" charset="2"/>
              <a:buChar char="à"/>
            </a:pPr>
            <a:r>
              <a:rPr lang="fr-BE" sz="1200" dirty="0">
                <a:sym typeface="Wingdings" panose="05000000000000000000" pitchFamily="2" charset="2"/>
              </a:rPr>
              <a:t>Quelle est la surface totale (en m²) du bâtiment public dont le projet prévoit d’améliorer la classe énergétique d’au moins               un niveau ? / </a:t>
            </a:r>
            <a:r>
              <a:rPr lang="nl-NL" sz="1200" i="1" dirty="0">
                <a:solidFill>
                  <a:schemeClr val="tx1"/>
                </a:solidFill>
                <a:sym typeface="Wingdings" panose="05000000000000000000" pitchFamily="2" charset="2"/>
              </a:rPr>
              <a:t>Wat is de totale oppervlakte (in m²) van het openbare gebouw waarvan de energieklasse met ten minste één niveau zal worden verbeterd?</a:t>
            </a:r>
          </a:p>
          <a:p>
            <a:pPr marL="171450" indent="-171450" algn="just">
              <a:buFont typeface="Wingdings" panose="05000000000000000000" pitchFamily="2" charset="2"/>
              <a:buChar char="à"/>
            </a:pPr>
            <a:r>
              <a:rPr lang="fr-BE" sz="1200" dirty="0">
                <a:sym typeface="Wingdings" panose="05000000000000000000" pitchFamily="2" charset="2"/>
              </a:rPr>
              <a:t>À combien s’élève la demande de subside ? / </a:t>
            </a:r>
            <a:r>
              <a:rPr lang="nl-NL" sz="1200" i="1" dirty="0">
                <a:solidFill>
                  <a:schemeClr val="tx1"/>
                </a:solidFill>
                <a:sym typeface="Wingdings" panose="05000000000000000000" pitchFamily="2" charset="2"/>
              </a:rPr>
              <a:t>Hoeveel bedraagt uw subsidieaanvraag?</a:t>
            </a:r>
            <a:endParaRPr lang="fr-BE" sz="1200" i="1" dirty="0">
              <a:solidFill>
                <a:schemeClr val="tx1"/>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5059069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389067"/>
          </a:xfrm>
        </p:spPr>
        <p:txBody>
          <a:bodyPr>
            <a:normAutofit/>
          </a:bodyPr>
          <a:lstStyle/>
          <a:p>
            <a:pPr marL="342900" indent="-342900" algn="just">
              <a:buFont typeface="Arial" panose="020B0604020202020204" pitchFamily="34" charset="0"/>
              <a:buChar char="•"/>
            </a:pPr>
            <a:r>
              <a:rPr lang="fr-BE" sz="1800" b="1" dirty="0"/>
              <a:t>Rapport gains en kW/h </a:t>
            </a:r>
            <a:r>
              <a:rPr lang="fr-BE" sz="1800" b="1" dirty="0">
                <a:sym typeface="Wingdings" panose="05000000000000000000" pitchFamily="2" charset="2"/>
              </a:rPr>
              <a:t> Subvention FEDER+RBC </a:t>
            </a:r>
            <a:r>
              <a:rPr lang="fr-BE" sz="1800" dirty="0"/>
              <a:t>/ </a:t>
            </a:r>
            <a:r>
              <a:rPr lang="fr-BE" sz="1800" i="1" dirty="0" err="1">
                <a:solidFill>
                  <a:schemeClr val="tx1"/>
                </a:solidFill>
                <a:latin typeface="Arial"/>
              </a:rPr>
              <a:t>Verhouding</a:t>
            </a:r>
            <a:r>
              <a:rPr lang="fr-BE" sz="1800" i="1" dirty="0">
                <a:solidFill>
                  <a:schemeClr val="tx1"/>
                </a:solidFill>
                <a:latin typeface="Arial"/>
              </a:rPr>
              <a:t> </a:t>
            </a:r>
            <a:r>
              <a:rPr lang="fr-BE" sz="1800" i="1" dirty="0" err="1">
                <a:solidFill>
                  <a:schemeClr val="tx1"/>
                </a:solidFill>
                <a:latin typeface="Arial"/>
              </a:rPr>
              <a:t>winst</a:t>
            </a:r>
            <a:r>
              <a:rPr lang="fr-BE" sz="1800" i="1" dirty="0">
                <a:solidFill>
                  <a:schemeClr val="tx1"/>
                </a:solidFill>
                <a:latin typeface="Arial"/>
              </a:rPr>
              <a:t> in kW/h </a:t>
            </a:r>
            <a:r>
              <a:rPr lang="fr-BE" sz="1800" i="1" dirty="0">
                <a:solidFill>
                  <a:schemeClr val="tx1"/>
                </a:solidFill>
                <a:latin typeface="Arial"/>
                <a:sym typeface="Wingdings" panose="05000000000000000000" pitchFamily="2" charset="2"/>
              </a:rPr>
              <a:t> </a:t>
            </a:r>
            <a:r>
              <a:rPr lang="fr-BE" sz="1800" i="1" dirty="0" err="1">
                <a:solidFill>
                  <a:schemeClr val="tx1"/>
                </a:solidFill>
                <a:latin typeface="Arial"/>
                <a:sym typeface="Wingdings" panose="05000000000000000000" pitchFamily="2" charset="2"/>
              </a:rPr>
              <a:t>Subsidiëring</a:t>
            </a:r>
            <a:r>
              <a:rPr lang="fr-BE" sz="1800" i="1" dirty="0">
                <a:solidFill>
                  <a:schemeClr val="tx1"/>
                </a:solidFill>
                <a:latin typeface="Arial"/>
                <a:sym typeface="Wingdings" panose="05000000000000000000" pitchFamily="2" charset="2"/>
              </a:rPr>
              <a:t> EFRO+BHG</a:t>
            </a:r>
            <a:endParaRPr lang="fr-BE" sz="1800" i="1" dirty="0">
              <a:solidFill>
                <a:schemeClr val="tx1"/>
              </a:solidFill>
              <a:latin typeface="Arial"/>
            </a:endParaRPr>
          </a:p>
          <a:p>
            <a:pPr marL="285750" indent="-285750" algn="just">
              <a:buFont typeface="Wingdings" panose="05000000000000000000" pitchFamily="2" charset="2"/>
              <a:buChar char="à"/>
            </a:pPr>
            <a:r>
              <a:rPr lang="nl-BE" sz="1100" dirty="0" err="1">
                <a:sym typeface="Wingdings" panose="05000000000000000000" pitchFamily="2" charset="2"/>
              </a:rPr>
              <a:t>Sur</a:t>
            </a:r>
            <a:r>
              <a:rPr lang="nl-BE" sz="1100" dirty="0">
                <a:sym typeface="Wingdings" panose="05000000000000000000" pitchFamily="2" charset="2"/>
              </a:rPr>
              <a:t> base de la </a:t>
            </a:r>
            <a:r>
              <a:rPr lang="nl-BE" sz="1100" dirty="0" err="1">
                <a:sym typeface="Wingdings" panose="05000000000000000000" pitchFamily="2" charset="2"/>
              </a:rPr>
              <a:t>différence</a:t>
            </a:r>
            <a:r>
              <a:rPr lang="nl-BE" sz="1100" dirty="0">
                <a:sym typeface="Wingdings" panose="05000000000000000000" pitchFamily="2" charset="2"/>
              </a:rPr>
              <a:t> </a:t>
            </a:r>
            <a:r>
              <a:rPr lang="nl-BE" sz="1100" dirty="0" err="1">
                <a:sym typeface="Wingdings" panose="05000000000000000000" pitchFamily="2" charset="2"/>
              </a:rPr>
              <a:t>entre</a:t>
            </a:r>
            <a:r>
              <a:rPr lang="nl-BE" sz="1100" dirty="0">
                <a:sym typeface="Wingdings" panose="05000000000000000000" pitchFamily="2" charset="2"/>
              </a:rPr>
              <a:t> les </a:t>
            </a:r>
            <a:r>
              <a:rPr lang="nl-BE" sz="1100" dirty="0" err="1">
                <a:sym typeface="Wingdings" panose="05000000000000000000" pitchFamily="2" charset="2"/>
              </a:rPr>
              <a:t>consommations</a:t>
            </a:r>
            <a:r>
              <a:rPr lang="nl-BE" sz="1100" dirty="0">
                <a:sym typeface="Wingdings" panose="05000000000000000000" pitchFamily="2" charset="2"/>
              </a:rPr>
              <a:t> du </a:t>
            </a:r>
            <a:r>
              <a:rPr lang="nl-BE" sz="1100" dirty="0" err="1">
                <a:sym typeface="Wingdings" panose="05000000000000000000" pitchFamily="2" charset="2"/>
              </a:rPr>
              <a:t>bâtiment</a:t>
            </a:r>
            <a:r>
              <a:rPr lang="nl-BE" sz="1100" dirty="0">
                <a:sym typeface="Wingdings" panose="05000000000000000000" pitchFamily="2" charset="2"/>
              </a:rPr>
              <a:t> </a:t>
            </a:r>
            <a:r>
              <a:rPr lang="nl-BE" sz="1100" dirty="0" err="1">
                <a:sym typeface="Wingdings" panose="05000000000000000000" pitchFamily="2" charset="2"/>
              </a:rPr>
              <a:t>avant</a:t>
            </a:r>
            <a:r>
              <a:rPr lang="nl-BE" sz="1100" dirty="0">
                <a:sym typeface="Wingdings" panose="05000000000000000000" pitchFamily="2" charset="2"/>
              </a:rPr>
              <a:t> et </a:t>
            </a:r>
            <a:r>
              <a:rPr lang="nl-BE" sz="1100" dirty="0" err="1">
                <a:sym typeface="Wingdings" panose="05000000000000000000" pitchFamily="2" charset="2"/>
              </a:rPr>
              <a:t>après</a:t>
            </a:r>
            <a:r>
              <a:rPr lang="nl-BE" sz="1100" dirty="0">
                <a:sym typeface="Wingdings" panose="05000000000000000000" pitchFamily="2" charset="2"/>
              </a:rPr>
              <a:t> la </a:t>
            </a:r>
            <a:r>
              <a:rPr lang="nl-BE" sz="1100" dirty="0" err="1">
                <a:sym typeface="Wingdings" panose="05000000000000000000" pitchFamily="2" charset="2"/>
              </a:rPr>
              <a:t>rénovation</a:t>
            </a:r>
            <a:r>
              <a:rPr lang="nl-BE" sz="1100" dirty="0">
                <a:sym typeface="Wingdings" panose="05000000000000000000" pitchFamily="2" charset="2"/>
              </a:rPr>
              <a:t> (</a:t>
            </a:r>
            <a:r>
              <a:rPr lang="nl-BE" sz="1100" dirty="0" err="1">
                <a:sym typeface="Wingdings" panose="05000000000000000000" pitchFamily="2" charset="2"/>
              </a:rPr>
              <a:t>kWhEP</a:t>
            </a:r>
            <a:r>
              <a:rPr lang="nl-BE" sz="1100" dirty="0">
                <a:sym typeface="Wingdings" panose="05000000000000000000" pitchFamily="2" charset="2"/>
              </a:rPr>
              <a:t>/m2/</a:t>
            </a:r>
            <a:r>
              <a:rPr lang="nl-BE" sz="1100" dirty="0" err="1">
                <a:sym typeface="Wingdings" panose="05000000000000000000" pitchFamily="2" charset="2"/>
              </a:rPr>
              <a:t>an</a:t>
            </a:r>
            <a:r>
              <a:rPr lang="nl-BE" sz="1100" dirty="0">
                <a:sym typeface="Wingdings" panose="05000000000000000000" pitchFamily="2" charset="2"/>
              </a:rPr>
              <a:t>) / </a:t>
            </a:r>
            <a:r>
              <a:rPr lang="nl-BE" sz="1100" i="1" dirty="0">
                <a:solidFill>
                  <a:schemeClr val="tx1"/>
                </a:solidFill>
                <a:sym typeface="Wingdings" panose="05000000000000000000" pitchFamily="2" charset="2"/>
              </a:rPr>
              <a:t>Gebaseerd op verschil in verbruik in het gebouw voor en na de renovatiewerken (</a:t>
            </a:r>
            <a:r>
              <a:rPr lang="nl-BE" sz="1100" i="1" dirty="0" err="1">
                <a:solidFill>
                  <a:schemeClr val="tx1"/>
                </a:solidFill>
                <a:sym typeface="Wingdings" panose="05000000000000000000" pitchFamily="2" charset="2"/>
              </a:rPr>
              <a:t>kWhEP</a:t>
            </a:r>
            <a:r>
              <a:rPr lang="nl-BE" sz="1100" i="1" dirty="0">
                <a:solidFill>
                  <a:schemeClr val="tx1"/>
                </a:solidFill>
                <a:sym typeface="Wingdings" panose="05000000000000000000" pitchFamily="2" charset="2"/>
              </a:rPr>
              <a:t>/m2/jaar)</a:t>
            </a:r>
            <a:endParaRPr lang="fr-BE" sz="1100" i="1" dirty="0">
              <a:solidFill>
                <a:schemeClr val="tx1"/>
              </a:solidFill>
              <a:ea typeface="Calibri" panose="020F0502020204030204" pitchFamily="34" charset="0"/>
              <a:sym typeface="Wingdings" panose="05000000000000000000" pitchFamily="2" charset="2"/>
            </a:endParaRPr>
          </a:p>
          <a:p>
            <a:pPr marL="285750" indent="-285750" algn="just">
              <a:buFont typeface="Wingdings" panose="05000000000000000000" pitchFamily="2" charset="2"/>
              <a:buChar char="à"/>
            </a:pPr>
            <a:r>
              <a:rPr lang="fr-BE" sz="1100" dirty="0">
                <a:sym typeface="Wingdings" panose="05000000000000000000" pitchFamily="2" charset="2"/>
              </a:rPr>
              <a:t>Veuillez inclure les consommations du bâtiment avant et après rénovation, les méthodes de calcul utilisées et toute preuve permettant d’étayer ces niveaux de consommation / </a:t>
            </a:r>
            <a:r>
              <a:rPr lang="nl-NL" sz="1100" i="1" dirty="0">
                <a:solidFill>
                  <a:schemeClr val="tx1"/>
                </a:solidFill>
                <a:sym typeface="Wingdings" panose="05000000000000000000" pitchFamily="2" charset="2"/>
              </a:rPr>
              <a:t>Vermeld het verbruik van het gebouw voor en na de renovatie, de gebruikte berekeningsmethoden en, in een bijlage, alle bewijsmateriaal ter staving van deze verbruiksniveaus.</a:t>
            </a: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1823675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389067"/>
          </a:xfrm>
        </p:spPr>
        <p:txBody>
          <a:bodyPr>
            <a:normAutofit/>
          </a:bodyPr>
          <a:lstStyle/>
          <a:p>
            <a:pPr algn="just"/>
            <a:endParaRPr lang="fr-BE" sz="700" i="1" dirty="0">
              <a:solidFill>
                <a:schemeClr val="tx1"/>
              </a:solidFill>
              <a:latin typeface="Arial"/>
              <a:sym typeface="Wingdings" panose="05000000000000000000" pitchFamily="2" charset="2"/>
            </a:endParaRPr>
          </a:p>
          <a:p>
            <a:pPr marL="342900" indent="-342900" algn="just">
              <a:buFont typeface="Arial" panose="020B0604020202020204" pitchFamily="34" charset="0"/>
              <a:buChar char="•"/>
            </a:pPr>
            <a:r>
              <a:rPr lang="fr-BE" sz="1800" b="1" dirty="0">
                <a:sym typeface="Wingdings" panose="05000000000000000000" pitchFamily="2" charset="2"/>
              </a:rPr>
              <a:t>Rapport réduction d’émission gaz à effet de serre  Subvention FEDER+RBC / </a:t>
            </a:r>
            <a:r>
              <a:rPr lang="nl-NL" sz="1800" i="1" dirty="0">
                <a:solidFill>
                  <a:schemeClr val="tx1"/>
                </a:solidFill>
                <a:latin typeface="Arial"/>
                <a:sym typeface="Wingdings" panose="05000000000000000000" pitchFamily="2" charset="2"/>
              </a:rPr>
              <a:t>Verhouding vermindering broeikasgasuitstoot  </a:t>
            </a:r>
            <a:r>
              <a:rPr lang="fr-BE" sz="1800" i="1" dirty="0" err="1">
                <a:solidFill>
                  <a:schemeClr val="tx1"/>
                </a:solidFill>
                <a:latin typeface="Arial"/>
                <a:sym typeface="Wingdings" panose="05000000000000000000" pitchFamily="2" charset="2"/>
              </a:rPr>
              <a:t>Subsidiëring</a:t>
            </a:r>
            <a:r>
              <a:rPr lang="fr-BE" sz="1800" i="1" dirty="0">
                <a:solidFill>
                  <a:schemeClr val="tx1"/>
                </a:solidFill>
                <a:latin typeface="Arial"/>
                <a:sym typeface="Wingdings" panose="05000000000000000000" pitchFamily="2" charset="2"/>
              </a:rPr>
              <a:t> EFRO+BHG</a:t>
            </a:r>
            <a:endParaRPr lang="fr-BE" sz="1800" i="1" dirty="0">
              <a:solidFill>
                <a:schemeClr val="tx1"/>
              </a:solidFill>
              <a:latin typeface="Arial"/>
            </a:endParaRPr>
          </a:p>
          <a:p>
            <a:pPr marL="285750" indent="-285750" algn="just">
              <a:buFont typeface="Wingdings" panose="05000000000000000000" pitchFamily="2" charset="2"/>
              <a:buChar char="à"/>
            </a:pPr>
            <a:r>
              <a:rPr lang="fr-BE" sz="1400" dirty="0">
                <a:effectLst/>
                <a:latin typeface="Calibri" panose="020F0502020204030204" pitchFamily="34" charset="0"/>
                <a:ea typeface="Calibri" panose="020F0502020204030204" pitchFamily="34" charset="0"/>
                <a:cs typeface="Times New Roman" panose="02020603050405020304" pitchFamily="18" charset="0"/>
              </a:rPr>
              <a:t>Indiquez la réduction totale d’émission de gaz à effet de serre du projet (en Tonnes CO2(e)/an). Veuillez inclure les méthodes de calcul utilisées. / </a:t>
            </a:r>
            <a:r>
              <a:rPr lang="nl-NL"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Geef de totale broeikasgasemissiereductie van het project (in ton CO2(e)/jaar) aan. Vermeld de gebruikte berekeningsmethoden</a:t>
            </a:r>
            <a:r>
              <a:rPr lang="nl-NL" sz="1400" dirty="0">
                <a:effectLst/>
                <a:latin typeface="Calibri" panose="020F0502020204030204" pitchFamily="34" charset="0"/>
                <a:ea typeface="Calibri" panose="020F0502020204030204" pitchFamily="34" charset="0"/>
                <a:cs typeface="Times New Roman" panose="02020603050405020304" pitchFamily="18" charset="0"/>
              </a:rPr>
              <a:t>.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899370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000" dirty="0"/>
              <a:t>AGENDA</a:t>
            </a:r>
            <a:endParaRPr lang="fr-BE" sz="2000"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789552"/>
            <a:ext cx="8424936" cy="3438382"/>
          </a:xfrm>
        </p:spPr>
        <p:txBody>
          <a:bodyPr>
            <a:normAutofit fontScale="40000" lnSpcReduction="20000"/>
          </a:bodyPr>
          <a:lstStyle/>
          <a:p>
            <a:pPr marL="1028700" indent="-1028700">
              <a:buFont typeface="+mj-lt"/>
              <a:buAutoNum type="romanUcPeriod"/>
            </a:pPr>
            <a:r>
              <a:rPr lang="fr-FR" sz="4800" b="1" dirty="0"/>
              <a:t>Introduction au contexte général du futur programme FEDER 2021-2027 / </a:t>
            </a:r>
            <a:r>
              <a:rPr lang="fr-BE" sz="4800" b="1" i="1" dirty="0" err="1">
                <a:solidFill>
                  <a:schemeClr val="tx1">
                    <a:lumMod val="65000"/>
                    <a:lumOff val="35000"/>
                  </a:schemeClr>
                </a:solidFill>
              </a:rPr>
              <a:t>Inleiding</a:t>
            </a:r>
            <a:r>
              <a:rPr lang="fr-BE" sz="4800" b="1" i="1" dirty="0">
                <a:solidFill>
                  <a:schemeClr val="tx1">
                    <a:lumMod val="65000"/>
                    <a:lumOff val="35000"/>
                  </a:schemeClr>
                </a:solidFill>
              </a:rPr>
              <a:t> </a:t>
            </a:r>
            <a:r>
              <a:rPr lang="fr-BE" sz="4800" b="1" i="1" dirty="0" err="1">
                <a:solidFill>
                  <a:schemeClr val="tx1">
                    <a:lumMod val="65000"/>
                    <a:lumOff val="35000"/>
                  </a:schemeClr>
                </a:solidFill>
              </a:rPr>
              <a:t>voor</a:t>
            </a:r>
            <a:r>
              <a:rPr lang="fr-BE" sz="4800" b="1" i="1" dirty="0">
                <a:solidFill>
                  <a:schemeClr val="tx1">
                    <a:lumMod val="65000"/>
                    <a:lumOff val="35000"/>
                  </a:schemeClr>
                </a:solidFill>
              </a:rPr>
              <a:t> het </a:t>
            </a:r>
            <a:r>
              <a:rPr lang="fr-BE" sz="4800" b="1" i="1" dirty="0" err="1">
                <a:solidFill>
                  <a:schemeClr val="tx1">
                    <a:lumMod val="65000"/>
                    <a:lumOff val="35000"/>
                  </a:schemeClr>
                </a:solidFill>
              </a:rPr>
              <a:t>toekomstig</a:t>
            </a:r>
            <a:r>
              <a:rPr lang="fr-BE" sz="4800" b="1" i="1" dirty="0">
                <a:solidFill>
                  <a:schemeClr val="tx1">
                    <a:lumMod val="65000"/>
                    <a:lumOff val="35000"/>
                  </a:schemeClr>
                </a:solidFill>
              </a:rPr>
              <a:t> EFRO programma 2021 - 2027</a:t>
            </a:r>
          </a:p>
          <a:p>
            <a:pPr marL="1028700" indent="-1028700">
              <a:buFont typeface="+mj-lt"/>
              <a:buAutoNum type="romanUcPeriod"/>
            </a:pPr>
            <a:r>
              <a:rPr lang="fr-FR" sz="4800" b="1" dirty="0"/>
              <a:t>Présentation de l’appel à projets « FEDER 2021-2027 – OS 2.1» </a:t>
            </a:r>
            <a:r>
              <a:rPr lang="fr-BE" sz="4800" b="1" i="1" dirty="0" err="1">
                <a:solidFill>
                  <a:schemeClr val="tx1">
                    <a:lumMod val="65000"/>
                    <a:lumOff val="35000"/>
                  </a:schemeClr>
                </a:solidFill>
              </a:rPr>
              <a:t>Voorstelling</a:t>
            </a:r>
            <a:r>
              <a:rPr lang="fr-BE" sz="4800" b="1" i="1" dirty="0">
                <a:solidFill>
                  <a:schemeClr val="tx1">
                    <a:lumMod val="65000"/>
                    <a:lumOff val="35000"/>
                  </a:schemeClr>
                </a:solidFill>
              </a:rPr>
              <a:t> van de </a:t>
            </a:r>
            <a:r>
              <a:rPr lang="fr-BE" sz="4800" b="1" i="1" dirty="0" err="1">
                <a:solidFill>
                  <a:schemeClr val="tx1">
                    <a:lumMod val="65000"/>
                    <a:lumOff val="35000"/>
                  </a:schemeClr>
                </a:solidFill>
              </a:rPr>
              <a:t>oproepen</a:t>
            </a:r>
            <a:r>
              <a:rPr lang="fr-BE" sz="4800" b="1" i="1" dirty="0">
                <a:solidFill>
                  <a:schemeClr val="tx1">
                    <a:lumMod val="65000"/>
                    <a:lumOff val="35000"/>
                  </a:schemeClr>
                </a:solidFill>
              </a:rPr>
              <a:t> « EFRO 2021-2027 – SD 2.1</a:t>
            </a:r>
          </a:p>
          <a:p>
            <a:pPr marL="1028700" indent="-1028700">
              <a:buFont typeface="+mj-lt"/>
              <a:buAutoNum type="romanUcPeriod"/>
            </a:pPr>
            <a:r>
              <a:rPr lang="fr-BE" sz="4800" b="1" dirty="0"/>
              <a:t>Préparation du dossier de candidature / </a:t>
            </a:r>
            <a:r>
              <a:rPr lang="fr-BE" sz="4800" b="1" i="1" dirty="0" err="1">
                <a:solidFill>
                  <a:schemeClr val="tx1">
                    <a:lumMod val="65000"/>
                    <a:lumOff val="35000"/>
                  </a:schemeClr>
                </a:solidFill>
              </a:rPr>
              <a:t>Voorbereiding</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kandidatuurdossier</a:t>
            </a:r>
            <a:endParaRPr lang="fr-BE" sz="4800" b="1" i="1" dirty="0">
              <a:solidFill>
                <a:schemeClr val="tx1">
                  <a:lumMod val="65000"/>
                  <a:lumOff val="35000"/>
                </a:schemeClr>
              </a:solidFill>
            </a:endParaRPr>
          </a:p>
          <a:p>
            <a:pPr marL="1028700" indent="-1028700">
              <a:buFont typeface="+mj-lt"/>
              <a:buAutoNum type="romanUcPeriod"/>
            </a:pPr>
            <a:r>
              <a:rPr lang="fr-BE" sz="4800" b="1" dirty="0"/>
              <a:t>Introduction d'une candidature dans le système électronique </a:t>
            </a:r>
            <a:r>
              <a:rPr lang="fr-BE" sz="4800" b="1" dirty="0" err="1"/>
              <a:t>salesforce</a:t>
            </a:r>
            <a:r>
              <a:rPr lang="fr-BE" sz="4800" b="1" dirty="0"/>
              <a:t> / </a:t>
            </a:r>
            <a:r>
              <a:rPr lang="fr-BE" sz="4800" b="1" i="1" dirty="0" err="1">
                <a:solidFill>
                  <a:schemeClr val="tx1">
                    <a:lumMod val="65000"/>
                    <a:lumOff val="35000"/>
                  </a:schemeClr>
                </a:solidFill>
              </a:rPr>
              <a:t>Indienen</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projectvoorstel</a:t>
            </a:r>
            <a:r>
              <a:rPr lang="fr-BE" sz="4800" b="1" i="1" dirty="0">
                <a:solidFill>
                  <a:schemeClr val="tx1">
                    <a:lumMod val="65000"/>
                    <a:lumOff val="35000"/>
                  </a:schemeClr>
                </a:solidFill>
              </a:rPr>
              <a:t> in het </a:t>
            </a:r>
            <a:r>
              <a:rPr lang="fr-BE" sz="4800" b="1" i="1" dirty="0" err="1">
                <a:solidFill>
                  <a:schemeClr val="tx1">
                    <a:lumMod val="65000"/>
                    <a:lumOff val="35000"/>
                  </a:schemeClr>
                </a:solidFill>
              </a:rPr>
              <a:t>elektronisch</a:t>
            </a:r>
            <a:r>
              <a:rPr lang="fr-BE" sz="4800" b="1" i="1" dirty="0">
                <a:solidFill>
                  <a:schemeClr val="tx1">
                    <a:lumMod val="65000"/>
                    <a:lumOff val="35000"/>
                  </a:schemeClr>
                </a:solidFill>
              </a:rPr>
              <a:t> </a:t>
            </a:r>
            <a:r>
              <a:rPr lang="fr-BE" sz="4800" b="1" i="1" dirty="0" err="1">
                <a:solidFill>
                  <a:schemeClr val="tx1">
                    <a:lumMod val="65000"/>
                    <a:lumOff val="35000"/>
                  </a:schemeClr>
                </a:solidFill>
              </a:rPr>
              <a:t>systeem</a:t>
            </a:r>
            <a:r>
              <a:rPr lang="fr-BE" sz="4800" b="1" i="1" dirty="0">
                <a:solidFill>
                  <a:schemeClr val="tx1">
                    <a:lumMod val="65000"/>
                    <a:lumOff val="35000"/>
                  </a:schemeClr>
                </a:solidFill>
              </a:rPr>
              <a:t> Salesforce</a:t>
            </a:r>
          </a:p>
          <a:p>
            <a:pPr marL="1028700" indent="-1028700">
              <a:buFont typeface="+mj-lt"/>
              <a:buAutoNum type="romanUcPeriod"/>
            </a:pPr>
            <a:r>
              <a:rPr lang="fr-BE" sz="4800" b="1" dirty="0"/>
              <a:t>Etapes après sélection / </a:t>
            </a:r>
            <a:r>
              <a:rPr lang="nl-NL" sz="4800" b="1" i="1" dirty="0">
                <a:solidFill>
                  <a:schemeClr val="tx1">
                    <a:lumMod val="65000"/>
                    <a:lumOff val="35000"/>
                  </a:schemeClr>
                </a:solidFill>
              </a:rPr>
              <a:t>Stappen na de selectie</a:t>
            </a:r>
            <a:endParaRPr lang="fr-BE" sz="4800" b="1" i="1" dirty="0">
              <a:solidFill>
                <a:schemeClr val="tx1">
                  <a:lumMod val="65000"/>
                  <a:lumOff val="35000"/>
                </a:schemeClr>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a:xfrm>
            <a:off x="359532" y="843558"/>
            <a:ext cx="8424936" cy="3600400"/>
          </a:xfrm>
        </p:spPr>
        <p:txBody>
          <a:bodyPr>
            <a:normAutofit fontScale="70000" lnSpcReduction="20000"/>
          </a:bodyPr>
          <a:lstStyle/>
          <a:p>
            <a:pPr marL="342900" indent="-342900">
              <a:buFont typeface="Arial" panose="020B0604020202020204" pitchFamily="34" charset="0"/>
              <a:buChar char="•"/>
            </a:pPr>
            <a:r>
              <a:rPr lang="fr-BE" sz="2200" b="1" dirty="0">
                <a:latin typeface="Arial"/>
              </a:rPr>
              <a:t>Durabilité environnementale et utilisation future / </a:t>
            </a:r>
            <a:r>
              <a:rPr lang="fr-BE" sz="2200" i="1" dirty="0" err="1">
                <a:solidFill>
                  <a:schemeClr val="tx1"/>
                </a:solidFill>
                <a:latin typeface="Arial"/>
              </a:rPr>
              <a:t>Duurzaamheid</a:t>
            </a:r>
            <a:r>
              <a:rPr lang="fr-BE" sz="2200" i="1" dirty="0">
                <a:solidFill>
                  <a:schemeClr val="tx1"/>
                </a:solidFill>
                <a:latin typeface="Arial"/>
              </a:rPr>
              <a:t> en </a:t>
            </a:r>
            <a:r>
              <a:rPr lang="fr-BE" sz="2200" i="1" dirty="0" err="1">
                <a:solidFill>
                  <a:schemeClr val="tx1"/>
                </a:solidFill>
                <a:latin typeface="Arial"/>
              </a:rPr>
              <a:t>toekomstig</a:t>
            </a:r>
            <a:r>
              <a:rPr lang="fr-BE" sz="2200" i="1" dirty="0">
                <a:solidFill>
                  <a:schemeClr val="tx1"/>
                </a:solidFill>
                <a:latin typeface="Arial"/>
              </a:rPr>
              <a:t> </a:t>
            </a:r>
            <a:r>
              <a:rPr lang="fr-BE" sz="2200" i="1" dirty="0" err="1">
                <a:solidFill>
                  <a:schemeClr val="tx1"/>
                </a:solidFill>
                <a:latin typeface="Arial"/>
              </a:rPr>
              <a:t>gebruik</a:t>
            </a:r>
            <a:endParaRPr lang="fr-BE" sz="2200" i="1" dirty="0">
              <a:solidFill>
                <a:schemeClr val="tx1"/>
              </a:solidFill>
              <a:latin typeface="Arial"/>
            </a:endParaRP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Quels sont les éléments de durabilité qui ont été/vont être pris en compte lors du développement de l’infrastructure (Circularité, matériaux recyclés/recyclables, impact sur la biodiversité, , adaptation au changement climatique, …) ? Décrivez les mesures envisagées pour ces différents points.</a:t>
            </a:r>
          </a:p>
          <a:p>
            <a:pPr marL="342900" lvl="1" indent="-342900">
              <a:buFont typeface="Wingdings" panose="05000000000000000000" pitchFamily="2" charset="2"/>
              <a:buChar char="à"/>
            </a:pPr>
            <a:r>
              <a:rPr lang="nl-NL" sz="1400" i="1" dirty="0">
                <a:solidFill>
                  <a:schemeClr val="tx1"/>
                </a:solidFill>
                <a:latin typeface="Arial"/>
                <a:sym typeface="Wingdings" panose="05000000000000000000" pitchFamily="2" charset="2"/>
              </a:rPr>
              <a:t>Met welke elementen van duurzaamheid houdt men rekening bij de ontwikkeling van de infrastructuur (circulariteit, gerecycleerde/recycleerbare materialen, effect op de biodiversiteit, aanpassing aan de klimaatverandering, ...)? Beschrijf de maatregelen die voor deze verschillende punten worden overwogen</a:t>
            </a:r>
            <a:r>
              <a:rPr lang="nl-NL" sz="1600" i="1" dirty="0">
                <a:solidFill>
                  <a:schemeClr val="tx1"/>
                </a:solidFill>
                <a:latin typeface="Arial"/>
                <a:sym typeface="Wingdings" panose="05000000000000000000" pitchFamily="2" charset="2"/>
              </a:rPr>
              <a:t>.</a:t>
            </a:r>
          </a:p>
          <a:p>
            <a:pPr marL="342900" indent="-342900">
              <a:buFont typeface="Arial" panose="020B0604020202020204" pitchFamily="34" charset="0"/>
              <a:buChar char="•"/>
            </a:pPr>
            <a:r>
              <a:rPr lang="fr-BE" sz="2200" b="1" dirty="0">
                <a:latin typeface="Arial"/>
              </a:rPr>
              <a:t>Planning réaliste / </a:t>
            </a:r>
            <a:r>
              <a:rPr lang="fr-BE" sz="2200" i="1" dirty="0" err="1">
                <a:solidFill>
                  <a:schemeClr val="tx1"/>
                </a:solidFill>
                <a:latin typeface="Arial"/>
              </a:rPr>
              <a:t>Realistische</a:t>
            </a:r>
            <a:r>
              <a:rPr lang="fr-BE" sz="2200" i="1" dirty="0">
                <a:solidFill>
                  <a:schemeClr val="tx1"/>
                </a:solidFill>
                <a:latin typeface="Arial"/>
              </a:rPr>
              <a:t> planning</a:t>
            </a: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Décrivez de manière aussi détaillée que possible le calendrier du projet : démarrage du projet, caractère réaliste du planning en regard de 2029, étapes déjà réalisées et à réaliser. Le projet sera-t-il opérationnel en 2029 ? Disposerez-vous des certificats PEB après travaux d’ici le 31/12/2029 ?  Quelles garanties pouvez-vous apporter en vue de respecter cette échéance ?</a:t>
            </a:r>
          </a:p>
          <a:p>
            <a:pPr marL="342900" lvl="1" indent="-342900">
              <a:buFont typeface="Wingdings" panose="05000000000000000000" pitchFamily="2" charset="2"/>
              <a:buChar char="à"/>
            </a:pPr>
            <a:r>
              <a:rPr lang="nl-NL" sz="1400" i="1" dirty="0">
                <a:solidFill>
                  <a:schemeClr val="tx1"/>
                </a:solidFill>
                <a:latin typeface="Arial"/>
                <a:sym typeface="Wingdings" panose="05000000000000000000" pitchFamily="2" charset="2"/>
              </a:rPr>
              <a:t>Beschrijf zo gedetailleerd mogelijk het tijdschema van het project: aanvang van het project, realisme van het tijdschema ten opzichte van 2029, reeds genomen en nog te nemen stappen. Zal het project in 2029 operationeel zijn? Zal u na de werken tegen 31/12/2029 over de EPC-certificaten beschikken? Welke garanties kunt u bieden om deze termijn te halen?</a:t>
            </a:r>
          </a:p>
          <a:p>
            <a:pPr marL="342900" indent="-342900">
              <a:buFont typeface="Arial" panose="020B0604020202020204" pitchFamily="34" charset="0"/>
              <a:buChar char="•"/>
            </a:pPr>
            <a:r>
              <a:rPr lang="fr-BE" sz="2200" b="1" dirty="0">
                <a:latin typeface="Arial"/>
              </a:rPr>
              <a:t>Valeurs cibles / </a:t>
            </a:r>
            <a:r>
              <a:rPr lang="fr-BE" sz="2200" i="1" dirty="0" err="1">
                <a:solidFill>
                  <a:schemeClr val="tx1"/>
                </a:solidFill>
                <a:latin typeface="Arial"/>
              </a:rPr>
              <a:t>Streefwaarden</a:t>
            </a:r>
            <a:endParaRPr lang="fr-BE" sz="2200" i="1" dirty="0">
              <a:solidFill>
                <a:schemeClr val="tx1"/>
              </a:solidFill>
              <a:latin typeface="Arial"/>
            </a:endParaRP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Fournissez le calcul des valeurs cibles des indicateurs et motivez-le.</a:t>
            </a:r>
            <a:r>
              <a:rPr lang="nl-NL" sz="1400" i="1" dirty="0">
                <a:solidFill>
                  <a:schemeClr val="tx1"/>
                </a:solidFill>
                <a:latin typeface="Arial"/>
                <a:sym typeface="Wingdings" panose="05000000000000000000" pitchFamily="2" charset="2"/>
              </a:rPr>
              <a:t> / Geef de berekeningsmethode van de streefwaarden aan en motiveer.</a:t>
            </a:r>
            <a:endParaRPr lang="fr-BE" sz="1400" dirty="0">
              <a:solidFill>
                <a:schemeClr val="tx1">
                  <a:lumMod val="50000"/>
                  <a:lumOff val="50000"/>
                </a:schemeClr>
              </a:solidFill>
              <a:sym typeface="Wingdings" panose="05000000000000000000" pitchFamily="2" charset="2"/>
            </a:endParaRPr>
          </a:p>
        </p:txBody>
      </p:sp>
    </p:spTree>
    <p:extLst>
      <p:ext uri="{BB962C8B-B14F-4D97-AF65-F5344CB8AC3E}">
        <p14:creationId xmlns:p14="http://schemas.microsoft.com/office/powerpoint/2010/main" val="984727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E30DC-03F0-5695-3B54-D1025208406D}"/>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dirty="0" err="1">
                <a:solidFill>
                  <a:schemeClr val="tx1"/>
                </a:solidFill>
              </a:rPr>
              <a:t>Voorbereiding</a:t>
            </a:r>
            <a:r>
              <a:rPr lang="fr-BE" sz="2400" b="1" dirty="0">
                <a:solidFill>
                  <a:schemeClr val="tx1"/>
                </a:solidFill>
              </a:rPr>
              <a:t> van het </a:t>
            </a:r>
            <a:r>
              <a:rPr lang="fr-BE" sz="2400" b="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8CE7DA04-8030-831D-84C3-C7859AB58B6F}"/>
              </a:ext>
            </a:extLst>
          </p:cNvPr>
          <p:cNvSpPr>
            <a:spLocks noGrp="1"/>
          </p:cNvSpPr>
          <p:nvPr>
            <p:ph type="body" sz="quarter" idx="10"/>
          </p:nvPr>
        </p:nvSpPr>
        <p:spPr/>
        <p:txBody>
          <a:bodyPr>
            <a:normAutofit/>
          </a:bodyPr>
          <a:lstStyle/>
          <a:p>
            <a:r>
              <a:rPr lang="fr-BE" sz="1900" b="1" dirty="0"/>
              <a:t>2. Critères de mise en œuvre / </a:t>
            </a:r>
            <a:r>
              <a:rPr lang="fr-BE" sz="1900" b="1" i="1" dirty="0" err="1">
                <a:solidFill>
                  <a:schemeClr val="tx1"/>
                </a:solidFill>
              </a:rPr>
              <a:t>Uitvoeringscriteria</a:t>
            </a:r>
            <a:endParaRPr lang="fr-BE" sz="1900" b="1" i="1" dirty="0"/>
          </a:p>
          <a:p>
            <a:pPr marL="285750" indent="-285750">
              <a:buFont typeface="Arial" panose="020B0604020202020204" pitchFamily="34" charset="0"/>
              <a:buChar char="•"/>
            </a:pPr>
            <a:r>
              <a:rPr lang="fr-BE" sz="1800" dirty="0"/>
              <a:t>Planning et budget / </a:t>
            </a:r>
            <a:r>
              <a:rPr lang="fr-BE" sz="1800" i="1" dirty="0">
                <a:solidFill>
                  <a:schemeClr val="tx1"/>
                </a:solidFill>
              </a:rPr>
              <a:t>Planning en budget</a:t>
            </a:r>
          </a:p>
          <a:p>
            <a:pPr lvl="1" indent="0"/>
            <a:r>
              <a:rPr lang="fr-BE" dirty="0"/>
              <a:t>	</a:t>
            </a:r>
            <a:r>
              <a:rPr lang="fr-BE" sz="1400" dirty="0"/>
              <a:t>Voir tableaux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tabellen</a:t>
            </a:r>
            <a:endParaRPr lang="fr-BE" sz="1800" i="1" dirty="0">
              <a:solidFill>
                <a:schemeClr val="tx1"/>
              </a:solidFill>
            </a:endParaRPr>
          </a:p>
          <a:p>
            <a:pPr marL="285750" indent="-285750">
              <a:buFont typeface="Arial" panose="020B0604020202020204" pitchFamily="34" charset="0"/>
              <a:buChar char="•"/>
            </a:pPr>
            <a:r>
              <a:rPr lang="fr-FR" sz="1800" dirty="0"/>
              <a:t>Structure de gestion, gouvernance, compétence et dynamique partenariale / </a:t>
            </a:r>
            <a:r>
              <a:rPr lang="nl-NL" sz="1800" i="1" dirty="0">
                <a:solidFill>
                  <a:schemeClr val="tx1"/>
                </a:solidFill>
                <a:latin typeface="Arial"/>
              </a:rPr>
              <a:t>Managementstructuur, bestuur, bevoegdheid en partnerschapsdynamiek </a:t>
            </a:r>
          </a:p>
          <a:p>
            <a:r>
              <a:rPr lang="nl-NL" sz="1600" i="1" dirty="0">
                <a:solidFill>
                  <a:schemeClr val="tx1"/>
                </a:solidFill>
                <a:latin typeface="Arial"/>
              </a:rPr>
              <a:t>	- </a:t>
            </a:r>
            <a:r>
              <a:rPr lang="nl-NL" sz="1400" dirty="0" err="1"/>
              <a:t>Organisation</a:t>
            </a:r>
            <a:r>
              <a:rPr lang="nl-NL" sz="1400" dirty="0"/>
              <a:t> (interne – </a:t>
            </a:r>
            <a:r>
              <a:rPr lang="nl-NL" sz="1400" dirty="0" err="1"/>
              <a:t>partenariat</a:t>
            </a:r>
            <a:r>
              <a:rPr lang="nl-NL" sz="1400" dirty="0"/>
              <a:t>) / </a:t>
            </a:r>
            <a:r>
              <a:rPr lang="nl-NL" sz="1400" i="1" dirty="0">
                <a:solidFill>
                  <a:schemeClr val="tx1"/>
                </a:solidFill>
                <a:latin typeface="Arial"/>
              </a:rPr>
              <a:t>Organisatie</a:t>
            </a:r>
          </a:p>
          <a:p>
            <a:r>
              <a:rPr lang="nl-NL" sz="1400" dirty="0"/>
              <a:t>	- </a:t>
            </a:r>
            <a:r>
              <a:rPr lang="nl-NL" sz="1400" dirty="0" err="1"/>
              <a:t>Marchés</a:t>
            </a:r>
            <a:r>
              <a:rPr lang="nl-NL" sz="1400" dirty="0"/>
              <a:t> </a:t>
            </a:r>
            <a:r>
              <a:rPr lang="nl-NL" sz="1400" dirty="0" err="1"/>
              <a:t>publics</a:t>
            </a:r>
            <a:r>
              <a:rPr lang="nl-NL" sz="1400" dirty="0"/>
              <a:t> / </a:t>
            </a:r>
            <a:r>
              <a:rPr lang="nl-NL" sz="1400" i="1" dirty="0">
                <a:solidFill>
                  <a:schemeClr val="tx1"/>
                </a:solidFill>
                <a:latin typeface="Arial"/>
              </a:rPr>
              <a:t>Overheidsopdrachten</a:t>
            </a:r>
          </a:p>
          <a:p>
            <a:r>
              <a:rPr lang="nl-NL" sz="1400" dirty="0"/>
              <a:t>	- Stratégie de </a:t>
            </a:r>
            <a:r>
              <a:rPr lang="nl-NL" sz="1400" dirty="0" err="1"/>
              <a:t>communication</a:t>
            </a:r>
            <a:r>
              <a:rPr lang="nl-NL" sz="1400" dirty="0"/>
              <a:t> / </a:t>
            </a:r>
            <a:r>
              <a:rPr lang="nl-NL" sz="1400" i="1" dirty="0">
                <a:solidFill>
                  <a:schemeClr val="tx1"/>
                </a:solidFill>
                <a:latin typeface="Arial"/>
              </a:rPr>
              <a:t>Communicatie</a:t>
            </a:r>
          </a:p>
          <a:p>
            <a:r>
              <a:rPr lang="nl-NL" sz="1400" dirty="0"/>
              <a:t>	- </a:t>
            </a:r>
            <a:r>
              <a:rPr lang="nl-NL" sz="1400" dirty="0" err="1"/>
              <a:t>Organisation</a:t>
            </a:r>
            <a:r>
              <a:rPr lang="nl-NL" sz="1400" dirty="0"/>
              <a:t> </a:t>
            </a:r>
            <a:r>
              <a:rPr lang="nl-NL" sz="1400" dirty="0" err="1"/>
              <a:t>financière</a:t>
            </a:r>
            <a:r>
              <a:rPr lang="nl-NL" sz="1400" dirty="0"/>
              <a:t> / </a:t>
            </a:r>
            <a:r>
              <a:rPr lang="nl-NL" sz="1400" i="1" dirty="0">
                <a:solidFill>
                  <a:schemeClr val="tx1"/>
                </a:solidFill>
                <a:latin typeface="Arial"/>
              </a:rPr>
              <a:t>Financiële organisatie</a:t>
            </a:r>
          </a:p>
        </p:txBody>
      </p:sp>
    </p:spTree>
    <p:extLst>
      <p:ext uri="{BB962C8B-B14F-4D97-AF65-F5344CB8AC3E}">
        <p14:creationId xmlns:p14="http://schemas.microsoft.com/office/powerpoint/2010/main" val="4848503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A3B81-0F56-4AD7-9450-C4E42B6A7146}"/>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6D2A490E-A4D6-32E2-62D4-753AB951E95F}"/>
              </a:ext>
            </a:extLst>
          </p:cNvPr>
          <p:cNvSpPr>
            <a:spLocks noGrp="1"/>
          </p:cNvSpPr>
          <p:nvPr>
            <p:ph type="body" sz="quarter" idx="10"/>
          </p:nvPr>
        </p:nvSpPr>
        <p:spPr/>
        <p:txBody>
          <a:bodyPr/>
          <a:lstStyle/>
          <a:p>
            <a:pPr marL="342900" indent="-342900">
              <a:buFont typeface="Arial" panose="020B0604020202020204" pitchFamily="34" charset="0"/>
              <a:buChar char="•"/>
            </a:pPr>
            <a:r>
              <a:rPr lang="fr-BE" sz="1600" dirty="0"/>
              <a:t>Principe Do No </a:t>
            </a:r>
            <a:r>
              <a:rPr lang="fr-BE" sz="1600" dirty="0" err="1"/>
              <a:t>Significant</a:t>
            </a:r>
            <a:r>
              <a:rPr lang="fr-BE" sz="1600" dirty="0"/>
              <a:t> </a:t>
            </a:r>
            <a:r>
              <a:rPr lang="fr-BE" sz="1600" dirty="0" err="1"/>
              <a:t>Harm</a:t>
            </a:r>
            <a:r>
              <a:rPr lang="fr-BE" sz="1600" dirty="0"/>
              <a:t> / </a:t>
            </a:r>
            <a:r>
              <a:rPr lang="fr-BE" sz="1600" i="1" dirty="0">
                <a:solidFill>
                  <a:schemeClr val="tx1"/>
                </a:solidFill>
                <a:latin typeface="Arial"/>
              </a:rPr>
              <a:t>Do No </a:t>
            </a:r>
            <a:r>
              <a:rPr lang="fr-BE" sz="1600" i="1" dirty="0" err="1">
                <a:solidFill>
                  <a:schemeClr val="tx1"/>
                </a:solidFill>
                <a:latin typeface="Arial"/>
              </a:rPr>
              <a:t>Significant</a:t>
            </a:r>
            <a:r>
              <a:rPr lang="fr-BE" sz="1600" i="1" dirty="0">
                <a:solidFill>
                  <a:schemeClr val="tx1"/>
                </a:solidFill>
                <a:latin typeface="Arial"/>
              </a:rPr>
              <a:t> </a:t>
            </a:r>
            <a:r>
              <a:rPr lang="fr-BE" sz="1600" i="1" dirty="0" err="1">
                <a:solidFill>
                  <a:schemeClr val="tx1"/>
                </a:solidFill>
                <a:latin typeface="Arial"/>
              </a:rPr>
              <a:t>Harm</a:t>
            </a:r>
            <a:r>
              <a:rPr lang="fr-BE" sz="1600" i="1" dirty="0">
                <a:solidFill>
                  <a:schemeClr val="tx1"/>
                </a:solidFill>
                <a:latin typeface="Arial"/>
              </a:rPr>
              <a:t>-principe</a:t>
            </a:r>
            <a:endParaRPr lang="fr-BE" dirty="0"/>
          </a:p>
          <a:p>
            <a:r>
              <a:rPr lang="fr-BE" sz="1400" dirty="0"/>
              <a:t>	Voir tableau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a:t>
            </a:r>
            <a:endParaRPr lang="fr-BE" sz="1400" i="1" dirty="0">
              <a:solidFill>
                <a:schemeClr val="tx1"/>
              </a:solidFill>
            </a:endParaRPr>
          </a:p>
          <a:p>
            <a:endParaRPr lang="fr-BE" sz="1400" dirty="0">
              <a:solidFill>
                <a:schemeClr val="tx1"/>
              </a:solidFill>
            </a:endParaRPr>
          </a:p>
          <a:p>
            <a:pPr marL="285750" indent="-285750">
              <a:buFont typeface="Arial" panose="020B0604020202020204" pitchFamily="34" charset="0"/>
              <a:buChar char="•"/>
            </a:pPr>
            <a:r>
              <a:rPr lang="fr-BE" sz="1600" dirty="0"/>
              <a:t>Egalité des chances, inclusions et non-discrimination / </a:t>
            </a:r>
            <a:r>
              <a:rPr lang="nl-NL" sz="1600" i="1" dirty="0">
                <a:solidFill>
                  <a:schemeClr val="tx1"/>
                </a:solidFill>
              </a:rPr>
              <a:t>Gelijke kansen, inclusie en non-discriminatie </a:t>
            </a:r>
            <a:endParaRPr lang="fr-BE" sz="1600" i="1" dirty="0">
              <a:solidFill>
                <a:schemeClr val="tx1"/>
              </a:solidFill>
            </a:endParaRPr>
          </a:p>
          <a:p>
            <a:endParaRPr lang="fr-BE" dirty="0"/>
          </a:p>
          <a:p>
            <a:pPr marL="342900" indent="-342900">
              <a:buFont typeface="Arial" panose="020B0604020202020204" pitchFamily="34" charset="0"/>
              <a:buChar char="•"/>
            </a:pPr>
            <a:r>
              <a:rPr lang="fr-BE" sz="1600" dirty="0"/>
              <a:t>Indicateurs / </a:t>
            </a:r>
            <a:r>
              <a:rPr lang="fr-BE" sz="1600" i="1" dirty="0" err="1">
                <a:solidFill>
                  <a:schemeClr val="tx1"/>
                </a:solidFill>
                <a:latin typeface="Arial"/>
              </a:rPr>
              <a:t>Indicatoren</a:t>
            </a:r>
            <a:endParaRPr lang="fr-BE" sz="1600" i="1" dirty="0">
              <a:solidFill>
                <a:schemeClr val="tx1"/>
              </a:solidFill>
              <a:latin typeface="Arial"/>
            </a:endParaRPr>
          </a:p>
          <a:p>
            <a:r>
              <a:rPr lang="fr-BE" sz="1400" dirty="0"/>
              <a:t>	La valeur cible, méthode de calcul, pièces justificatives lors de la mise en œuvre</a:t>
            </a:r>
          </a:p>
          <a:p>
            <a:r>
              <a:rPr lang="fr-BE" sz="1400" i="1" dirty="0">
                <a:solidFill>
                  <a:schemeClr val="tx1"/>
                </a:solidFill>
                <a:latin typeface="Arial"/>
              </a:rPr>
              <a:t>	</a:t>
            </a:r>
            <a:r>
              <a:rPr lang="fr-BE" sz="1400" i="1" dirty="0" err="1">
                <a:solidFill>
                  <a:schemeClr val="tx1"/>
                </a:solidFill>
                <a:latin typeface="Arial"/>
              </a:rPr>
              <a:t>Doelwaarde</a:t>
            </a:r>
            <a:r>
              <a:rPr lang="fr-BE" sz="1400" i="1" dirty="0">
                <a:solidFill>
                  <a:schemeClr val="tx1"/>
                </a:solidFill>
                <a:latin typeface="Arial"/>
              </a:rPr>
              <a:t>, </a:t>
            </a:r>
            <a:r>
              <a:rPr lang="fr-BE" sz="1400" i="1" dirty="0" err="1">
                <a:solidFill>
                  <a:schemeClr val="tx1"/>
                </a:solidFill>
                <a:latin typeface="Arial"/>
              </a:rPr>
              <a:t>berekeningsmethode</a:t>
            </a:r>
            <a:r>
              <a:rPr lang="fr-BE" sz="1400" i="1" dirty="0">
                <a:solidFill>
                  <a:schemeClr val="tx1"/>
                </a:solidFill>
                <a:latin typeface="Arial"/>
              </a:rPr>
              <a:t>, </a:t>
            </a:r>
            <a:r>
              <a:rPr lang="fr-BE" sz="1400" i="1" dirty="0" err="1">
                <a:solidFill>
                  <a:schemeClr val="tx1"/>
                </a:solidFill>
                <a:latin typeface="Arial"/>
              </a:rPr>
              <a:t>verantwoordingsstukken</a:t>
            </a:r>
            <a:endParaRPr lang="fr-BE" sz="1400" i="1" dirty="0">
              <a:solidFill>
                <a:schemeClr val="tx1"/>
              </a:solidFill>
              <a:latin typeface="Arial"/>
            </a:endParaRPr>
          </a:p>
          <a:p>
            <a:endParaRPr lang="fr-BE" dirty="0"/>
          </a:p>
        </p:txBody>
      </p:sp>
    </p:spTree>
    <p:extLst>
      <p:ext uri="{BB962C8B-B14F-4D97-AF65-F5344CB8AC3E}">
        <p14:creationId xmlns:p14="http://schemas.microsoft.com/office/powerpoint/2010/main" val="34111321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997620"/>
          </a:xfrm>
        </p:spPr>
        <p:txBody>
          <a:bodyPr>
            <a:normAutofit fontScale="90000"/>
          </a:bodyPr>
          <a:lstStyle/>
          <a:p>
            <a:r>
              <a:rPr lang="fr-BE" sz="2400" b="1" dirty="0"/>
              <a:t>IV. Introduction d'une candidature dans le système électronique </a:t>
            </a:r>
            <a:r>
              <a:rPr lang="fr-BE" sz="2400" b="1" dirty="0" err="1"/>
              <a:t>salesforce</a:t>
            </a:r>
            <a:r>
              <a:rPr lang="fr-BE" sz="2400" b="1" dirty="0"/>
              <a:t>  / </a:t>
            </a:r>
            <a:r>
              <a:rPr lang="fr-BE" sz="2400" b="1" i="1" dirty="0" err="1">
                <a:solidFill>
                  <a:schemeClr val="tx1"/>
                </a:solidFill>
              </a:rPr>
              <a:t>Indiening</a:t>
            </a:r>
            <a:r>
              <a:rPr lang="fr-BE" sz="2400" b="1" i="1" dirty="0">
                <a:solidFill>
                  <a:schemeClr val="tx1"/>
                </a:solidFill>
              </a:rPr>
              <a:t> van het </a:t>
            </a:r>
            <a:r>
              <a:rPr lang="fr-BE" sz="2400" b="1" i="1" dirty="0" err="1">
                <a:solidFill>
                  <a:schemeClr val="tx1"/>
                </a:solidFill>
              </a:rPr>
              <a:t>projectvoorstel</a:t>
            </a:r>
            <a:r>
              <a:rPr lang="fr-BE" sz="2400" b="1" i="1" dirty="0">
                <a:solidFill>
                  <a:schemeClr val="tx1"/>
                </a:solidFill>
              </a:rPr>
              <a:t> in het </a:t>
            </a:r>
            <a:r>
              <a:rPr lang="fr-BE" sz="2400" b="1" i="1" dirty="0" err="1">
                <a:solidFill>
                  <a:schemeClr val="tx1"/>
                </a:solidFill>
              </a:rPr>
              <a:t>elektronisch</a:t>
            </a:r>
            <a:r>
              <a:rPr lang="fr-BE" sz="2400" b="1" i="1" dirty="0">
                <a:solidFill>
                  <a:schemeClr val="tx1"/>
                </a:solidFill>
              </a:rPr>
              <a:t> </a:t>
            </a:r>
            <a:r>
              <a:rPr lang="fr-BE" sz="2400" b="1" i="1" dirty="0" err="1">
                <a:solidFill>
                  <a:schemeClr val="tx1"/>
                </a:solidFill>
              </a:rPr>
              <a:t>systeem</a:t>
            </a:r>
            <a:r>
              <a:rPr lang="fr-BE" sz="2400" b="1" i="1" dirty="0">
                <a:solidFill>
                  <a:schemeClr val="tx1"/>
                </a:solidFill>
              </a:rPr>
              <a:t> Salesforce</a:t>
            </a:r>
            <a:endParaRPr lang="fr-BE" dirty="0">
              <a:solidFill>
                <a:schemeClr val="tx1"/>
              </a:solidFill>
            </a:endParaRPr>
          </a:p>
        </p:txBody>
      </p:sp>
      <p:sp>
        <p:nvSpPr>
          <p:cNvPr id="3" name="Espace réservé du texte 2"/>
          <p:cNvSpPr>
            <a:spLocks noGrp="1"/>
          </p:cNvSpPr>
          <p:nvPr>
            <p:ph type="body" sz="quarter" idx="10"/>
          </p:nvPr>
        </p:nvSpPr>
        <p:spPr/>
        <p:txBody>
          <a:bodyPr>
            <a:normAutofit/>
          </a:bodyPr>
          <a:lstStyle/>
          <a:p>
            <a:pPr algn="just"/>
            <a:endParaRPr lang="fr-BE" dirty="0"/>
          </a:p>
          <a:p>
            <a:pPr algn="just"/>
            <a:endParaRPr lang="fr-BE" dirty="0"/>
          </a:p>
          <a:p>
            <a:pPr algn="just"/>
            <a:endParaRPr lang="fr-BE" dirty="0">
              <a:solidFill>
                <a:schemeClr val="tx1">
                  <a:lumMod val="65000"/>
                  <a:lumOff val="35000"/>
                </a:schemeClr>
              </a:solidFill>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i="1" dirty="0" err="1">
                <a:solidFill>
                  <a:schemeClr val="tx1"/>
                </a:solidFill>
              </a:rPr>
              <a:t>Toegang</a:t>
            </a:r>
            <a:r>
              <a:rPr lang="fr-BE" i="1" dirty="0">
                <a:solidFill>
                  <a:schemeClr val="tx1"/>
                </a:solidFill>
              </a:rPr>
              <a:t>: </a:t>
            </a:r>
            <a:r>
              <a:rPr lang="fr-BE" i="1" dirty="0" err="1">
                <a:solidFill>
                  <a:schemeClr val="tx1"/>
                </a:solidFill>
              </a:rPr>
              <a:t>csam</a:t>
            </a:r>
            <a:r>
              <a:rPr lang="fr-BE" i="1" dirty="0">
                <a:solidFill>
                  <a:schemeClr val="tx1"/>
                </a:solidFill>
              </a:rPr>
              <a:t> / </a:t>
            </a:r>
            <a:r>
              <a:rPr lang="fr-BE" i="1" dirty="0" err="1">
                <a:solidFill>
                  <a:schemeClr val="tx1"/>
                </a:solidFill>
              </a:rPr>
              <a:t>ondertekening</a:t>
            </a:r>
            <a:r>
              <a:rPr lang="fr-BE" i="1" dirty="0">
                <a:solidFill>
                  <a:schemeClr val="tx1"/>
                </a:solidFill>
              </a:rPr>
              <a:t> </a:t>
            </a:r>
          </a:p>
          <a:p>
            <a:pPr marL="342900" indent="-342900" algn="just">
              <a:buFont typeface="Arial" panose="020B0604020202020204" pitchFamily="34" charset="0"/>
              <a:buChar char="•"/>
            </a:pPr>
            <a:endParaRPr lang="fr-BE" dirty="0">
              <a:solidFill>
                <a:schemeClr val="tx1"/>
              </a:solidFill>
            </a:endParaRPr>
          </a:p>
          <a:p>
            <a:pPr marL="342900" indent="-342900" algn="just">
              <a:buFont typeface="Arial" panose="020B0604020202020204" pitchFamily="34" charset="0"/>
              <a:buChar char="•"/>
            </a:pPr>
            <a:r>
              <a:rPr lang="fr-BE" dirty="0">
                <a:solidFill>
                  <a:schemeClr val="bg1">
                    <a:lumMod val="50000"/>
                  </a:schemeClr>
                </a:solidFill>
              </a:rPr>
              <a:t>Introduction des candidatures pour le </a:t>
            </a:r>
            <a:r>
              <a:rPr lang="fr-BE" dirty="0">
                <a:solidFill>
                  <a:srgbClr val="FF0000"/>
                </a:solidFill>
              </a:rPr>
              <a:t>17 mai 2024 </a:t>
            </a:r>
            <a:r>
              <a:rPr lang="fr-BE" dirty="0">
                <a:solidFill>
                  <a:schemeClr val="bg1">
                    <a:lumMod val="50000"/>
                  </a:schemeClr>
                </a:solidFill>
              </a:rPr>
              <a:t>/ </a:t>
            </a:r>
            <a:r>
              <a:rPr lang="fr-BE" i="1" dirty="0">
                <a:solidFill>
                  <a:schemeClr val="tx1"/>
                </a:solidFill>
              </a:rPr>
              <a:t>Indiening van de </a:t>
            </a:r>
            <a:r>
              <a:rPr lang="fr-BE" i="1" dirty="0" err="1">
                <a:solidFill>
                  <a:schemeClr val="tx1"/>
                </a:solidFill>
              </a:rPr>
              <a:t>projectvoorstellen</a:t>
            </a:r>
            <a:r>
              <a:rPr lang="fr-BE" i="1" dirty="0">
                <a:solidFill>
                  <a:schemeClr val="tx1"/>
                </a:solidFill>
              </a:rPr>
              <a:t> </a:t>
            </a:r>
            <a:r>
              <a:rPr lang="fr-BE" i="1" dirty="0" err="1">
                <a:solidFill>
                  <a:schemeClr val="tx1"/>
                </a:solidFill>
              </a:rPr>
              <a:t>tegen</a:t>
            </a:r>
            <a:r>
              <a:rPr lang="fr-BE" i="1" dirty="0">
                <a:solidFill>
                  <a:schemeClr val="tx1"/>
                </a:solidFill>
              </a:rPr>
              <a:t> </a:t>
            </a:r>
            <a:r>
              <a:rPr lang="fr-BE" i="1" dirty="0">
                <a:solidFill>
                  <a:srgbClr val="FF0000"/>
                </a:solidFill>
              </a:rPr>
              <a:t>17 </a:t>
            </a:r>
            <a:r>
              <a:rPr lang="fr-BE" i="1" dirty="0" err="1">
                <a:solidFill>
                  <a:srgbClr val="FF0000"/>
                </a:solidFill>
              </a:rPr>
              <a:t>mei</a:t>
            </a:r>
            <a:r>
              <a:rPr lang="fr-BE" i="1" dirty="0">
                <a:solidFill>
                  <a:srgbClr val="FF0000"/>
                </a:solidFill>
              </a:rPr>
              <a:t> 2024</a:t>
            </a: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1475656" y="1923679"/>
            <a:ext cx="7560840" cy="1152128"/>
          </a:xfrm>
        </p:spPr>
        <p:txBody>
          <a:bodyPr/>
          <a:lstStyle/>
          <a:p>
            <a:r>
              <a:rPr kumimoji="0" lang="fr-FR" sz="2000" b="1" i="0" u="none" strike="noStrike" kern="1200" cap="all" spc="0" normalizeH="0" baseline="0" noProof="0" dirty="0">
                <a:ln>
                  <a:noFill/>
                </a:ln>
                <a:effectLst/>
                <a:uLnTx/>
                <a:uFillTx/>
              </a:rPr>
              <a:t>(Action 2) La rénovation énergétique des équipements collectifs organisés par les autres pouvoirs publics </a:t>
            </a:r>
            <a:endParaRPr kumimoji="0" lang="fr-FR" sz="2000" b="1" i="0" u="none" strike="noStrike" kern="1200" cap="all" spc="0" normalizeH="0" baseline="0" noProof="0" dirty="0">
              <a:ln>
                <a:noFill/>
              </a:ln>
              <a:solidFill>
                <a:srgbClr val="1F497D">
                  <a:lumMod val="75000"/>
                </a:srgbClr>
              </a:solidFill>
              <a:effectLst/>
              <a:uLnTx/>
              <a:uFillTx/>
            </a:endParaRPr>
          </a:p>
          <a:p>
            <a:r>
              <a:rPr lang="fr-FR" sz="2000" dirty="0">
                <a:solidFill>
                  <a:srgbClr val="1F497D">
                    <a:lumMod val="75000"/>
                  </a:srgbClr>
                </a:solidFill>
              </a:rPr>
              <a:t>(</a:t>
            </a:r>
            <a:r>
              <a:rPr lang="fr-FR" sz="2000" dirty="0" err="1">
                <a:solidFill>
                  <a:srgbClr val="1F497D">
                    <a:lumMod val="75000"/>
                  </a:srgbClr>
                </a:solidFill>
              </a:rPr>
              <a:t>Actie</a:t>
            </a:r>
            <a:r>
              <a:rPr lang="fr-FR" sz="2000" dirty="0">
                <a:solidFill>
                  <a:srgbClr val="1F497D">
                    <a:lumMod val="75000"/>
                  </a:srgbClr>
                </a:solidFill>
              </a:rPr>
              <a:t> 2)</a:t>
            </a:r>
            <a:r>
              <a:rPr lang="nl-NL" sz="2000" dirty="0">
                <a:solidFill>
                  <a:srgbClr val="1F497D">
                    <a:lumMod val="75000"/>
                  </a:srgbClr>
                </a:solidFill>
              </a:rPr>
              <a:t> De energierenovatie van collectieve voorzieningen die door andere overheden worden georganiseerd </a:t>
            </a:r>
            <a:endParaRPr lang="en-BE" dirty="0"/>
          </a:p>
        </p:txBody>
      </p:sp>
    </p:spTree>
    <p:extLst>
      <p:ext uri="{BB962C8B-B14F-4D97-AF65-F5344CB8AC3E}">
        <p14:creationId xmlns:p14="http://schemas.microsoft.com/office/powerpoint/2010/main" val="42791625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CD5748-3F80-6A06-CA29-49E60E9ABCF8}"/>
              </a:ext>
            </a:extLst>
          </p:cNvPr>
          <p:cNvSpPr>
            <a:spLocks noGrp="1"/>
          </p:cNvSpPr>
          <p:nvPr>
            <p:ph type="title"/>
          </p:nvPr>
        </p:nvSpPr>
        <p:spPr/>
        <p:txBody>
          <a:bodyPr>
            <a:normAutofit/>
          </a:bodyPr>
          <a:lstStyle/>
          <a:p>
            <a:r>
              <a:rPr lang="fr-BE" dirty="0"/>
              <a:t>1. Les actions de l’appel/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2E23D168-3A42-3232-CA77-9BF4CF7A2F25}"/>
              </a:ext>
            </a:extLst>
          </p:cNvPr>
          <p:cNvSpPr>
            <a:spLocks noGrp="1"/>
          </p:cNvSpPr>
          <p:nvPr>
            <p:ph type="body" sz="quarter" idx="10"/>
          </p:nvPr>
        </p:nvSpPr>
        <p:spPr/>
        <p:txBody>
          <a:bodyPr>
            <a:normAutofit/>
          </a:bodyPr>
          <a:lstStyle/>
          <a:p>
            <a:r>
              <a:rPr lang="fr-FR" sz="1600" dirty="0">
                <a:effectLst/>
                <a:ea typeface="Calibri" panose="020F0502020204030204" pitchFamily="34" charset="0"/>
              </a:rPr>
              <a:t>L’appel à projet vise à soutenir la rénovation énergétique de bâtiments servant d’équipements collectifs appartenant à des pouvoirs publics </a:t>
            </a:r>
            <a:r>
              <a:rPr lang="fr-FR" sz="1600" u="sng" dirty="0">
                <a:effectLst/>
                <a:ea typeface="Calibri" panose="020F0502020204030204" pitchFamily="34" charset="0"/>
              </a:rPr>
              <a:t>à l’exclusion de ceux visés par l’appel à projet « Rénovation énergétique des infrastructures des pouvoirs publics régionaux et locaux »</a:t>
            </a:r>
            <a:r>
              <a:rPr lang="fr-FR" sz="1600" dirty="0">
                <a:effectLst/>
                <a:ea typeface="Calibri" panose="020F0502020204030204" pitchFamily="34" charset="0"/>
              </a:rPr>
              <a:t>.</a:t>
            </a:r>
            <a:r>
              <a:rPr lang="fr-BE" sz="1600" dirty="0">
                <a:effectLst/>
                <a:ea typeface="Calibri" panose="020F0502020204030204" pitchFamily="34" charset="0"/>
              </a:rPr>
              <a:t> </a:t>
            </a:r>
          </a:p>
          <a:p>
            <a:endParaRPr lang="fr-BE" sz="1600" dirty="0">
              <a:effectLst/>
              <a:ea typeface="Calibri" panose="020F0502020204030204" pitchFamily="34" charset="0"/>
            </a:endParaRPr>
          </a:p>
          <a:p>
            <a:r>
              <a:rPr lang="nl-BE" sz="1600" dirty="0">
                <a:solidFill>
                  <a:schemeClr val="tx1"/>
                </a:solidFill>
                <a:effectLst/>
                <a:ea typeface="Calibri" panose="020F0502020204030204" pitchFamily="34" charset="0"/>
              </a:rPr>
              <a:t>De oproep beoogt de ondersteuning de energierenovatie </a:t>
            </a:r>
            <a:r>
              <a:rPr lang="nl-NL" sz="1600" dirty="0">
                <a:solidFill>
                  <a:schemeClr val="tx1"/>
                </a:solidFill>
                <a:effectLst/>
                <a:ea typeface="Calibri" panose="020F0502020204030204" pitchFamily="34" charset="0"/>
              </a:rPr>
              <a:t>van gebouwen die dienen als collectieve voorzieningen en die toebehoren aan overheidsinstellingen, </a:t>
            </a:r>
            <a:r>
              <a:rPr lang="nl-NL" sz="1600" u="sng" dirty="0">
                <a:solidFill>
                  <a:schemeClr val="tx1"/>
                </a:solidFill>
                <a:effectLst/>
                <a:ea typeface="Calibri" panose="020F0502020204030204" pitchFamily="34" charset="0"/>
              </a:rPr>
              <a:t>met uitzondering van die beoogd door de projectoproep "Energierenovatie van de infrastructuur van de gewestelijke en plaatselijke overheidsinstellingen".</a:t>
            </a:r>
            <a:endParaRPr lang="en-BE" u="sng" dirty="0">
              <a:solidFill>
                <a:schemeClr val="tx1"/>
              </a:solidFill>
            </a:endParaRPr>
          </a:p>
        </p:txBody>
      </p:sp>
    </p:spTree>
    <p:extLst>
      <p:ext uri="{BB962C8B-B14F-4D97-AF65-F5344CB8AC3E}">
        <p14:creationId xmlns:p14="http://schemas.microsoft.com/office/powerpoint/2010/main" val="1011851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B44130-D92B-D0DD-0E6C-893C0A8DE278}"/>
              </a:ext>
            </a:extLst>
          </p:cNvPr>
          <p:cNvSpPr>
            <a:spLocks noGrp="1"/>
          </p:cNvSpPr>
          <p:nvPr>
            <p:ph type="title"/>
          </p:nvPr>
        </p:nvSpPr>
        <p:spPr/>
        <p:txBody>
          <a:bodyPr>
            <a:normAutofit/>
          </a:bodyPr>
          <a:lstStyle/>
          <a:p>
            <a:r>
              <a:rPr lang="fr-BE" dirty="0"/>
              <a:t>2. Résultats attendus /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dirty="0"/>
          </a:p>
        </p:txBody>
      </p:sp>
      <mc:AlternateContent xmlns:mc="http://schemas.openxmlformats.org/markup-compatibility/2006" xmlns:a14="http://schemas.microsoft.com/office/drawing/2010/main">
        <mc:Choice Requires="a14">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683650737"/>
                  </p:ext>
                </p:extLst>
              </p:nvPr>
            </p:nvGraphicFramePr>
            <p:xfrm>
              <a:off x="251520" y="803294"/>
              <a:ext cx="7665708" cy="3219048"/>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3317052868"/>
                        </a:ext>
                      </a:extLst>
                    </a:gridCol>
                    <a:gridCol w="2088232">
                      <a:extLst>
                        <a:ext uri="{9D8B030D-6E8A-4147-A177-3AD203B41FA5}">
                          <a16:colId xmlns:a16="http://schemas.microsoft.com/office/drawing/2014/main" val="1998263689"/>
                        </a:ext>
                      </a:extLst>
                    </a:gridCol>
                    <a:gridCol w="1008112">
                      <a:extLst>
                        <a:ext uri="{9D8B030D-6E8A-4147-A177-3AD203B41FA5}">
                          <a16:colId xmlns:a16="http://schemas.microsoft.com/office/drawing/2014/main" val="2397499294"/>
                        </a:ext>
                      </a:extLst>
                    </a:gridCol>
                    <a:gridCol w="1572550">
                      <a:extLst>
                        <a:ext uri="{9D8B030D-6E8A-4147-A177-3AD203B41FA5}">
                          <a16:colId xmlns:a16="http://schemas.microsoft.com/office/drawing/2014/main" val="3417819595"/>
                        </a:ext>
                      </a:extLst>
                    </a:gridCol>
                    <a:gridCol w="1210375">
                      <a:extLst>
                        <a:ext uri="{9D8B030D-6E8A-4147-A177-3AD203B41FA5}">
                          <a16:colId xmlns:a16="http://schemas.microsoft.com/office/drawing/2014/main" val="3222927850"/>
                        </a:ext>
                      </a:extLst>
                    </a:gridCol>
                    <a:gridCol w="1210375">
                      <a:extLst>
                        <a:ext uri="{9D8B030D-6E8A-4147-A177-3AD203B41FA5}">
                          <a16:colId xmlns:a16="http://schemas.microsoft.com/office/drawing/2014/main" val="3800845969"/>
                        </a:ext>
                      </a:extLst>
                    </a:gridCol>
                  </a:tblGrid>
                  <a:tr h="693307">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tc>
                      <a:txBody>
                        <a:bodyPr/>
                        <a:lstStyle/>
                        <a:p>
                          <a:r>
                            <a:rPr lang="nl-BE" sz="1100" dirty="0" err="1"/>
                            <a:t>Gains</a:t>
                          </a:r>
                          <a:r>
                            <a:rPr lang="nl-BE" sz="1100" dirty="0"/>
                            <a:t> </a:t>
                          </a:r>
                          <a:r>
                            <a:rPr lang="nl-BE" sz="1100" dirty="0" err="1"/>
                            <a:t>visés</a:t>
                          </a:r>
                          <a:r>
                            <a:rPr lang="nl-BE" sz="1100" dirty="0"/>
                            <a:t> / </a:t>
                          </a:r>
                          <a:r>
                            <a:rPr lang="nl-BE" sz="1100" i="1" dirty="0">
                              <a:solidFill>
                                <a:schemeClr val="tx1"/>
                              </a:solidFill>
                            </a:rPr>
                            <a:t>Beoogde winst</a:t>
                          </a:r>
                          <a:endParaRPr lang="fr-BE" sz="1100" i="1" dirty="0">
                            <a:solidFill>
                              <a:schemeClr val="tx1"/>
                            </a:solidFill>
                          </a:endParaRPr>
                        </a:p>
                      </a:txBody>
                      <a:tcPr/>
                    </a:tc>
                    <a:extLst>
                      <a:ext uri="{0D108BD9-81ED-4DB2-BD59-A6C34878D82A}">
                        <a16:rowId xmlns:a16="http://schemas.microsoft.com/office/drawing/2014/main" val="525661615"/>
                      </a:ext>
                    </a:extLst>
                  </a:tr>
                  <a:tr h="818861">
                    <a:tc>
                      <a:txBody>
                        <a:bodyPr/>
                        <a:lstStyle/>
                        <a:p>
                          <a:pPr algn="l"/>
                          <a:r>
                            <a:rPr lang="nl-BE" sz="900" dirty="0"/>
                            <a:t>RCO 19</a:t>
                          </a:r>
                          <a:endParaRPr lang="fr-BE" sz="900" dirty="0"/>
                        </a:p>
                      </a:txBody>
                      <a:tcPr/>
                    </a:tc>
                    <a:tc>
                      <a:txBody>
                        <a:bodyPr/>
                        <a:lstStyle/>
                        <a:p>
                          <a:pPr algn="l"/>
                          <a:r>
                            <a:rPr lang="fr-BE" sz="1000" dirty="0"/>
                            <a:t>Bâtiments publics dont la performance énergétique a été améliorée </a:t>
                          </a:r>
                          <a:r>
                            <a:rPr lang="nl-BE" sz="1000" dirty="0"/>
                            <a:t>/ </a:t>
                          </a:r>
                          <a:r>
                            <a:rPr lang="nl-NL" sz="1000" i="1" dirty="0">
                              <a:solidFill>
                                <a:schemeClr val="tx1">
                                  <a:lumMod val="65000"/>
                                  <a:lumOff val="35000"/>
                                </a:schemeClr>
                              </a:solidFill>
                            </a:rPr>
                            <a:t>Openbare gebouwen met verbeterde energieprestaties </a:t>
                          </a:r>
                          <a:endParaRPr lang="fr-BE" sz="1000" i="1" dirty="0">
                            <a:solidFill>
                              <a:schemeClr val="tx1">
                                <a:lumMod val="65000"/>
                                <a:lumOff val="35000"/>
                              </a:schemeClr>
                            </a:solidFill>
                          </a:endParaRPr>
                        </a:p>
                      </a:txBody>
                      <a:tcPr/>
                    </a:tc>
                    <a:tc>
                      <a:txBody>
                        <a:bodyPr/>
                        <a:lstStyle/>
                        <a:p>
                          <a:pPr algn="ctr"/>
                          <a:r>
                            <a:rPr lang="nl-BE" sz="1000" dirty="0" err="1"/>
                            <a:t>Mètres</a:t>
                          </a:r>
                          <a:r>
                            <a:rPr lang="nl-BE" sz="1000" dirty="0"/>
                            <a:t> carrés </a:t>
                          </a:r>
                          <a:r>
                            <a:rPr lang="nl-BE" sz="1000" i="1" dirty="0">
                              <a:solidFill>
                                <a:schemeClr val="tx1">
                                  <a:lumMod val="65000"/>
                                  <a:lumOff val="35000"/>
                                </a:schemeClr>
                              </a:solidFill>
                            </a:rPr>
                            <a:t>Vierkante meters</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10.555,00</a:t>
                          </a:r>
                          <a:endParaRPr lang="fr-BE" sz="1000" dirty="0"/>
                        </a:p>
                      </a:txBody>
                      <a:tcPr/>
                    </a:tc>
                    <a:tc>
                      <a:txBody>
                        <a:bodyPr/>
                        <a:lstStyle/>
                        <a:p>
                          <a:pPr algn="ctr"/>
                          <a:endParaRPr lang="fr-BE" sz="1000" dirty="0">
                            <a:highlight>
                              <a:srgbClr val="FFF203"/>
                            </a:highlight>
                          </a:endParaRPr>
                        </a:p>
                      </a:txBody>
                      <a:tcPr/>
                    </a:tc>
                    <a:extLst>
                      <a:ext uri="{0D108BD9-81ED-4DB2-BD59-A6C34878D82A}">
                        <a16:rowId xmlns:a16="http://schemas.microsoft.com/office/drawing/2014/main" val="2245295972"/>
                      </a:ext>
                    </a:extLst>
                  </a:tr>
                  <a:tr h="983070">
                    <a:tc>
                      <a:txBody>
                        <a:bodyPr/>
                        <a:lstStyle/>
                        <a:p>
                          <a:pPr algn="l"/>
                          <a:r>
                            <a:rPr lang="nl-BE" sz="900" dirty="0"/>
                            <a:t>RCR 26</a:t>
                          </a:r>
                          <a:endParaRPr lang="fr-BE" sz="900" dirty="0"/>
                        </a:p>
                      </a:txBody>
                      <a:tcPr/>
                    </a:tc>
                    <a:tc>
                      <a:txBody>
                        <a:bodyPr/>
                        <a:lstStyle/>
                        <a:p>
                          <a:pPr algn="l"/>
                          <a:r>
                            <a:rPr lang="fr-BE" sz="1000" dirty="0"/>
                            <a:t>Consommation annuelle d’énergie primaire (dont : logement, bâtiments publics, entreprise, autres) / </a:t>
                          </a:r>
                          <a:r>
                            <a:rPr lang="nl-NL" sz="1000" i="1" dirty="0">
                              <a:solidFill>
                                <a:schemeClr val="tx1">
                                  <a:lumMod val="65000"/>
                                  <a:lumOff val="35000"/>
                                </a:schemeClr>
                              </a:solidFill>
                            </a:rPr>
                            <a:t>Jaarlijks verbruik van primaire energie (waaronder: woningen, openbare gebouwen, bedrijven, andere) </a:t>
                          </a:r>
                          <a:endParaRPr lang="fr-BE" sz="1000" i="1" dirty="0">
                            <a:solidFill>
                              <a:schemeClr val="tx1">
                                <a:lumMod val="65000"/>
                                <a:lumOff val="3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dirty="0"/>
                            <a:t>MWh/</a:t>
                          </a:r>
                          <a:r>
                            <a:rPr lang="nl-BE" sz="1000" dirty="0" err="1"/>
                            <a:t>an</a:t>
                          </a:r>
                          <a:r>
                            <a:rPr lang="nl-BE" sz="1000" dirty="0"/>
                            <a:t> </a:t>
                          </a:r>
                          <a:r>
                            <a:rPr lang="nl-BE" sz="1000" i="1" dirty="0">
                              <a:solidFill>
                                <a:schemeClr val="tx1">
                                  <a:lumMod val="65000"/>
                                  <a:lumOff val="35000"/>
                                </a:schemeClr>
                              </a:solidFill>
                            </a:rPr>
                            <a:t>MWh/jaar</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792,21*</a:t>
                          </a:r>
                          <a:endParaRPr lang="fr-BE" sz="1000" dirty="0"/>
                        </a:p>
                      </a:txBody>
                      <a:tcPr/>
                    </a:tc>
                    <a:tc>
                      <a:txBody>
                        <a:bodyPr/>
                        <a:lstStyle/>
                        <a:p>
                          <a:pPr algn="ctr"/>
                          <a:r>
                            <a:rPr lang="nl-BE" sz="1000" dirty="0"/>
                            <a:t>-2.008,46</a:t>
                          </a:r>
                          <a:endParaRPr lang="fr-BE" sz="1000" dirty="0"/>
                        </a:p>
                      </a:txBody>
                      <a:tcPr/>
                    </a:tc>
                    <a:extLst>
                      <a:ext uri="{0D108BD9-81ED-4DB2-BD59-A6C34878D82A}">
                        <a16:rowId xmlns:a16="http://schemas.microsoft.com/office/drawing/2014/main" val="2195566815"/>
                      </a:ext>
                    </a:extLst>
                  </a:tr>
                  <a:tr h="537312">
                    <a:tc>
                      <a:txBody>
                        <a:bodyPr/>
                        <a:lstStyle/>
                        <a:p>
                          <a:pPr algn="l"/>
                          <a:r>
                            <a:rPr lang="nl-BE" sz="900" dirty="0"/>
                            <a:t>RCR 29</a:t>
                          </a:r>
                          <a:endParaRPr lang="fr-BE" sz="900" dirty="0"/>
                        </a:p>
                      </a:txBody>
                      <a:tcPr/>
                    </a:tc>
                    <a:tc>
                      <a:txBody>
                        <a:bodyPr/>
                        <a:lstStyle/>
                        <a:p>
                          <a:pPr algn="l"/>
                          <a:r>
                            <a:rPr lang="fr-BE" sz="1000" dirty="0"/>
                            <a:t>Émissions estimées de gaz à effet de serre / </a:t>
                          </a:r>
                          <a:r>
                            <a:rPr lang="fr-BE" sz="1000" i="1" dirty="0" err="1">
                              <a:solidFill>
                                <a:schemeClr val="tx1">
                                  <a:lumMod val="65000"/>
                                  <a:lumOff val="35000"/>
                                </a:schemeClr>
                              </a:solidFill>
                            </a:rPr>
                            <a:t>Geschatte</a:t>
                          </a:r>
                          <a:r>
                            <a:rPr lang="fr-BE" sz="1000" i="1" dirty="0">
                              <a:solidFill>
                                <a:schemeClr val="tx1">
                                  <a:lumMod val="65000"/>
                                  <a:lumOff val="35000"/>
                                </a:schemeClr>
                              </a:solidFill>
                            </a:rPr>
                            <a:t> </a:t>
                          </a:r>
                          <a:r>
                            <a:rPr lang="fr-BE" sz="1000" i="1" dirty="0" err="1">
                              <a:solidFill>
                                <a:schemeClr val="tx1">
                                  <a:lumMod val="65000"/>
                                  <a:lumOff val="35000"/>
                                </a:schemeClr>
                              </a:solidFill>
                            </a:rPr>
                            <a:t>broeikasgasuitstoot</a:t>
                          </a:r>
                          <a:endParaRPr lang="fr-BE" sz="1000" i="1" dirty="0">
                            <a:solidFill>
                              <a:schemeClr val="tx1">
                                <a:lumMod val="65000"/>
                                <a:lumOff val="35000"/>
                              </a:schemeClr>
                            </a:solidFill>
                          </a:endParaRPr>
                        </a:p>
                      </a:txBody>
                      <a:tcPr/>
                    </a:tc>
                    <a:tc>
                      <a:txBody>
                        <a:bodyPr/>
                        <a:lstStyle/>
                        <a:p>
                          <a:pPr algn="ctr"/>
                          <a:r>
                            <a:rPr lang="nl-BE" sz="1000" i="0" dirty="0"/>
                            <a:t>Tonnes </a:t>
                          </a:r>
                          <a14:m>
                            <m:oMath xmlns:m="http://schemas.openxmlformats.org/officeDocument/2006/math">
                              <m:sSub>
                                <m:sSubPr>
                                  <m:ctrlPr>
                                    <a:rPr lang="nl-BE" sz="1000" i="1" smtClean="0">
                                      <a:latin typeface="Cambria Math" panose="02040503050406030204" pitchFamily="18" charset="0"/>
                                    </a:rPr>
                                  </m:ctrlPr>
                                </m:sSubPr>
                                <m:e>
                                  <m:r>
                                    <m:rPr>
                                      <m:sty m:val="p"/>
                                    </m:rPr>
                                    <a:rPr lang="nl-BE" sz="1000" b="0" i="0" smtClean="0">
                                      <a:latin typeface="Cambria Math" panose="02040503050406030204" pitchFamily="18" charset="0"/>
                                    </a:rPr>
                                    <m:t>CO</m:t>
                                  </m:r>
                                </m:e>
                                <m:sub>
                                  <m:r>
                                    <a:rPr lang="nl-BE" sz="1000" b="0" i="0" smtClean="0">
                                      <a:latin typeface="Cambria Math" panose="02040503050406030204" pitchFamily="18" charset="0"/>
                                    </a:rPr>
                                    <m:t>2</m:t>
                                  </m:r>
                                </m:sub>
                              </m:sSub>
                            </m:oMath>
                          </a14:m>
                          <a:r>
                            <a:rPr lang="nl-BE" sz="1000" i="0" dirty="0"/>
                            <a:t>/</a:t>
                          </a:r>
                          <a:r>
                            <a:rPr lang="nl-BE" sz="1000" dirty="0" err="1"/>
                            <a:t>an</a:t>
                          </a:r>
                          <a:r>
                            <a:rPr lang="nl-BE" sz="1000" dirty="0"/>
                            <a:t> </a:t>
                          </a:r>
                          <a:r>
                            <a:rPr lang="nl-BE" sz="1000" i="1" dirty="0">
                              <a:solidFill>
                                <a:schemeClr val="tx1">
                                  <a:lumMod val="65000"/>
                                  <a:lumOff val="35000"/>
                                </a:schemeClr>
                              </a:solidFill>
                            </a:rPr>
                            <a:t>Ton</a:t>
                          </a:r>
                          <a:r>
                            <a:rPr lang="nl-BE" sz="1000" i="1" baseline="0" dirty="0">
                              <a:solidFill>
                                <a:schemeClr val="tx1">
                                  <a:lumMod val="65000"/>
                                  <a:lumOff val="35000"/>
                                </a:schemeClr>
                              </a:solidFill>
                            </a:rPr>
                            <a:t> </a:t>
                          </a:r>
                          <a14:m>
                            <m:oMath xmlns:m="http://schemas.openxmlformats.org/officeDocument/2006/math">
                              <m:sSub>
                                <m:sSubPr>
                                  <m:ctrlPr>
                                    <a:rPr lang="nl-BE" sz="1000" i="1" baseline="0" smtClean="0">
                                      <a:solidFill>
                                        <a:schemeClr val="tx1">
                                          <a:lumMod val="65000"/>
                                          <a:lumOff val="35000"/>
                                        </a:schemeClr>
                                      </a:solidFill>
                                      <a:latin typeface="Cambria Math" panose="02040503050406030204" pitchFamily="18" charset="0"/>
                                    </a:rPr>
                                  </m:ctrlPr>
                                </m:sSubPr>
                                <m:e>
                                  <m:r>
                                    <a:rPr lang="nl-BE" sz="1000" b="0" i="1" baseline="0" smtClean="0">
                                      <a:solidFill>
                                        <a:schemeClr val="tx1">
                                          <a:lumMod val="65000"/>
                                          <a:lumOff val="35000"/>
                                        </a:schemeClr>
                                      </a:solidFill>
                                      <a:latin typeface="Cambria Math" panose="02040503050406030204" pitchFamily="18" charset="0"/>
                                    </a:rPr>
                                    <m:t>𝐶𝑂</m:t>
                                  </m:r>
                                </m:e>
                                <m:sub>
                                  <m:r>
                                    <a:rPr lang="nl-BE" sz="1000" b="0" i="1" baseline="0" smtClean="0">
                                      <a:solidFill>
                                        <a:schemeClr val="tx1">
                                          <a:lumMod val="65000"/>
                                          <a:lumOff val="35000"/>
                                        </a:schemeClr>
                                      </a:solidFill>
                                      <a:latin typeface="Cambria Math" panose="02040503050406030204" pitchFamily="18" charset="0"/>
                                    </a:rPr>
                                    <m:t>2</m:t>
                                  </m:r>
                                </m:sub>
                              </m:sSub>
                            </m:oMath>
                          </a14:m>
                          <a:r>
                            <a:rPr lang="fr-BE" sz="1000" i="1" dirty="0">
                              <a:solidFill>
                                <a:schemeClr val="tx1">
                                  <a:lumMod val="65000"/>
                                  <a:lumOff val="35000"/>
                                </a:schemeClr>
                              </a:solidFill>
                            </a:rPr>
                            <a:t>/</a:t>
                          </a:r>
                          <a:r>
                            <a:rPr lang="fr-BE" sz="1000" i="1" dirty="0" err="1">
                              <a:solidFill>
                                <a:schemeClr val="tx1">
                                  <a:lumMod val="65000"/>
                                  <a:lumOff val="35000"/>
                                </a:schemeClr>
                              </a:solidFill>
                            </a:rPr>
                            <a:t>jaar</a:t>
                          </a:r>
                          <a:endParaRPr lang="fr-BE" sz="1000" i="1" dirty="0">
                            <a:solidFill>
                              <a:schemeClr val="tx1">
                                <a:lumMod val="65000"/>
                                <a:lumOff val="35000"/>
                              </a:schemeClr>
                            </a:solidFill>
                          </a:endParaRPr>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149*</a:t>
                          </a:r>
                          <a:endParaRPr lang="fr-BE" sz="1000" dirty="0"/>
                        </a:p>
                      </a:txBody>
                      <a:tcPr/>
                    </a:tc>
                    <a:tc>
                      <a:txBody>
                        <a:bodyPr/>
                        <a:lstStyle/>
                        <a:p>
                          <a:pPr algn="ctr"/>
                          <a:r>
                            <a:rPr lang="nl-BE" sz="1000" dirty="0"/>
                            <a:t>-367,81</a:t>
                          </a:r>
                          <a:endParaRPr lang="fr-BE" sz="1000" dirty="0"/>
                        </a:p>
                      </a:txBody>
                      <a:tcPr/>
                    </a:tc>
                    <a:extLst>
                      <a:ext uri="{0D108BD9-81ED-4DB2-BD59-A6C34878D82A}">
                        <a16:rowId xmlns:a16="http://schemas.microsoft.com/office/drawing/2014/main" val="535463935"/>
                      </a:ext>
                    </a:extLst>
                  </a:tr>
                </a:tbl>
              </a:graphicData>
            </a:graphic>
          </p:graphicFrame>
        </mc:Choice>
        <mc:Fallback xmlns="">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683650737"/>
                  </p:ext>
                </p:extLst>
              </p:nvPr>
            </p:nvGraphicFramePr>
            <p:xfrm>
              <a:off x="251520" y="803294"/>
              <a:ext cx="7665708" cy="3219048"/>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3317052868"/>
                        </a:ext>
                      </a:extLst>
                    </a:gridCol>
                    <a:gridCol w="2088232">
                      <a:extLst>
                        <a:ext uri="{9D8B030D-6E8A-4147-A177-3AD203B41FA5}">
                          <a16:colId xmlns:a16="http://schemas.microsoft.com/office/drawing/2014/main" val="1998263689"/>
                        </a:ext>
                      </a:extLst>
                    </a:gridCol>
                    <a:gridCol w="1008112">
                      <a:extLst>
                        <a:ext uri="{9D8B030D-6E8A-4147-A177-3AD203B41FA5}">
                          <a16:colId xmlns:a16="http://schemas.microsoft.com/office/drawing/2014/main" val="2397499294"/>
                        </a:ext>
                      </a:extLst>
                    </a:gridCol>
                    <a:gridCol w="1572550">
                      <a:extLst>
                        <a:ext uri="{9D8B030D-6E8A-4147-A177-3AD203B41FA5}">
                          <a16:colId xmlns:a16="http://schemas.microsoft.com/office/drawing/2014/main" val="3417819595"/>
                        </a:ext>
                      </a:extLst>
                    </a:gridCol>
                    <a:gridCol w="1210375">
                      <a:extLst>
                        <a:ext uri="{9D8B030D-6E8A-4147-A177-3AD203B41FA5}">
                          <a16:colId xmlns:a16="http://schemas.microsoft.com/office/drawing/2014/main" val="3222927850"/>
                        </a:ext>
                      </a:extLst>
                    </a:gridCol>
                    <a:gridCol w="1210375">
                      <a:extLst>
                        <a:ext uri="{9D8B030D-6E8A-4147-A177-3AD203B41FA5}">
                          <a16:colId xmlns:a16="http://schemas.microsoft.com/office/drawing/2014/main" val="3800845969"/>
                        </a:ext>
                      </a:extLst>
                    </a:gridCol>
                  </a:tblGrid>
                  <a:tr h="693307">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tc>
                      <a:txBody>
                        <a:bodyPr/>
                        <a:lstStyle/>
                        <a:p>
                          <a:r>
                            <a:rPr lang="nl-BE" sz="1100" dirty="0" err="1"/>
                            <a:t>Gains</a:t>
                          </a:r>
                          <a:r>
                            <a:rPr lang="nl-BE" sz="1100" dirty="0"/>
                            <a:t> </a:t>
                          </a:r>
                          <a:r>
                            <a:rPr lang="nl-BE" sz="1100" dirty="0" err="1"/>
                            <a:t>visés</a:t>
                          </a:r>
                          <a:r>
                            <a:rPr lang="nl-BE" sz="1100" dirty="0"/>
                            <a:t> / </a:t>
                          </a:r>
                          <a:r>
                            <a:rPr lang="nl-BE" sz="1100" i="1" dirty="0">
                              <a:solidFill>
                                <a:schemeClr val="tx1"/>
                              </a:solidFill>
                            </a:rPr>
                            <a:t>Beoogde winst</a:t>
                          </a:r>
                          <a:endParaRPr lang="fr-BE" sz="1100" i="1" dirty="0">
                            <a:solidFill>
                              <a:schemeClr val="tx1"/>
                            </a:solidFill>
                          </a:endParaRPr>
                        </a:p>
                      </a:txBody>
                      <a:tcPr/>
                    </a:tc>
                    <a:extLst>
                      <a:ext uri="{0D108BD9-81ED-4DB2-BD59-A6C34878D82A}">
                        <a16:rowId xmlns:a16="http://schemas.microsoft.com/office/drawing/2014/main" val="525661615"/>
                      </a:ext>
                    </a:extLst>
                  </a:tr>
                  <a:tr h="818861">
                    <a:tc>
                      <a:txBody>
                        <a:bodyPr/>
                        <a:lstStyle/>
                        <a:p>
                          <a:pPr algn="l"/>
                          <a:r>
                            <a:rPr lang="nl-BE" sz="900" dirty="0"/>
                            <a:t>RCO 19</a:t>
                          </a:r>
                          <a:endParaRPr lang="fr-BE" sz="900" dirty="0"/>
                        </a:p>
                      </a:txBody>
                      <a:tcPr/>
                    </a:tc>
                    <a:tc>
                      <a:txBody>
                        <a:bodyPr/>
                        <a:lstStyle/>
                        <a:p>
                          <a:pPr algn="l"/>
                          <a:r>
                            <a:rPr lang="fr-BE" sz="1000" dirty="0"/>
                            <a:t>Bâtiments publics dont la performance énergétique a été améliorée </a:t>
                          </a:r>
                          <a:r>
                            <a:rPr lang="nl-BE" sz="1000" dirty="0"/>
                            <a:t>/ </a:t>
                          </a:r>
                          <a:r>
                            <a:rPr lang="nl-NL" sz="1000" i="1" dirty="0">
                              <a:solidFill>
                                <a:schemeClr val="tx1">
                                  <a:lumMod val="65000"/>
                                  <a:lumOff val="35000"/>
                                </a:schemeClr>
                              </a:solidFill>
                            </a:rPr>
                            <a:t>Openbare gebouwen met verbeterde energieprestaties </a:t>
                          </a:r>
                          <a:endParaRPr lang="fr-BE" sz="1000" i="1" dirty="0">
                            <a:solidFill>
                              <a:schemeClr val="tx1">
                                <a:lumMod val="65000"/>
                                <a:lumOff val="35000"/>
                              </a:schemeClr>
                            </a:solidFill>
                          </a:endParaRPr>
                        </a:p>
                      </a:txBody>
                      <a:tcPr/>
                    </a:tc>
                    <a:tc>
                      <a:txBody>
                        <a:bodyPr/>
                        <a:lstStyle/>
                        <a:p>
                          <a:pPr algn="ctr"/>
                          <a:r>
                            <a:rPr lang="nl-BE" sz="1000" dirty="0" err="1"/>
                            <a:t>Mètres</a:t>
                          </a:r>
                          <a:r>
                            <a:rPr lang="nl-BE" sz="1000" dirty="0"/>
                            <a:t> carrés </a:t>
                          </a:r>
                          <a:r>
                            <a:rPr lang="nl-BE" sz="1000" i="1" dirty="0">
                              <a:solidFill>
                                <a:schemeClr val="tx1">
                                  <a:lumMod val="65000"/>
                                  <a:lumOff val="35000"/>
                                </a:schemeClr>
                              </a:solidFill>
                            </a:rPr>
                            <a:t>Vierkante meters</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10.555,00</a:t>
                          </a:r>
                          <a:endParaRPr lang="fr-BE" sz="1000" dirty="0"/>
                        </a:p>
                      </a:txBody>
                      <a:tcPr/>
                    </a:tc>
                    <a:tc>
                      <a:txBody>
                        <a:bodyPr/>
                        <a:lstStyle/>
                        <a:p>
                          <a:pPr algn="ctr"/>
                          <a:endParaRPr lang="fr-BE" sz="1000" dirty="0">
                            <a:highlight>
                              <a:srgbClr val="FFF203"/>
                            </a:highlight>
                          </a:endParaRPr>
                        </a:p>
                      </a:txBody>
                      <a:tcPr/>
                    </a:tc>
                    <a:extLst>
                      <a:ext uri="{0D108BD9-81ED-4DB2-BD59-A6C34878D82A}">
                        <a16:rowId xmlns:a16="http://schemas.microsoft.com/office/drawing/2014/main" val="2245295972"/>
                      </a:ext>
                    </a:extLst>
                  </a:tr>
                  <a:tr h="1158240">
                    <a:tc>
                      <a:txBody>
                        <a:bodyPr/>
                        <a:lstStyle/>
                        <a:p>
                          <a:pPr algn="l"/>
                          <a:r>
                            <a:rPr lang="nl-BE" sz="900" dirty="0"/>
                            <a:t>RCR 26</a:t>
                          </a:r>
                          <a:endParaRPr lang="fr-BE" sz="900" dirty="0"/>
                        </a:p>
                      </a:txBody>
                      <a:tcPr/>
                    </a:tc>
                    <a:tc>
                      <a:txBody>
                        <a:bodyPr/>
                        <a:lstStyle/>
                        <a:p>
                          <a:pPr algn="l"/>
                          <a:r>
                            <a:rPr lang="fr-BE" sz="1000" dirty="0"/>
                            <a:t>Consommation annuelle d’énergie primaire (dont : logement, bâtiments publics, entreprise, autres) / </a:t>
                          </a:r>
                          <a:r>
                            <a:rPr lang="nl-NL" sz="1000" i="1" dirty="0">
                              <a:solidFill>
                                <a:schemeClr val="tx1">
                                  <a:lumMod val="65000"/>
                                  <a:lumOff val="35000"/>
                                </a:schemeClr>
                              </a:solidFill>
                            </a:rPr>
                            <a:t>Jaarlijks verbruik van primaire energie (waaronder: woningen, openbare gebouwen, bedrijven, andere) </a:t>
                          </a:r>
                          <a:endParaRPr lang="fr-BE" sz="1000" i="1" dirty="0">
                            <a:solidFill>
                              <a:schemeClr val="tx1">
                                <a:lumMod val="65000"/>
                                <a:lumOff val="3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dirty="0"/>
                            <a:t>MWh/</a:t>
                          </a:r>
                          <a:r>
                            <a:rPr lang="nl-BE" sz="1000" dirty="0" err="1"/>
                            <a:t>an</a:t>
                          </a:r>
                          <a:r>
                            <a:rPr lang="nl-BE" sz="1000" dirty="0"/>
                            <a:t> </a:t>
                          </a:r>
                          <a:r>
                            <a:rPr lang="nl-BE" sz="1000" i="1" dirty="0">
                              <a:solidFill>
                                <a:schemeClr val="tx1">
                                  <a:lumMod val="65000"/>
                                  <a:lumOff val="35000"/>
                                </a:schemeClr>
                              </a:solidFill>
                            </a:rPr>
                            <a:t>MWh/jaar</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792,21*</a:t>
                          </a:r>
                          <a:endParaRPr lang="fr-BE" sz="1000" dirty="0"/>
                        </a:p>
                      </a:txBody>
                      <a:tcPr/>
                    </a:tc>
                    <a:tc>
                      <a:txBody>
                        <a:bodyPr/>
                        <a:lstStyle/>
                        <a:p>
                          <a:pPr algn="ctr"/>
                          <a:r>
                            <a:rPr lang="nl-BE" sz="1000" dirty="0"/>
                            <a:t>-2.008,46</a:t>
                          </a:r>
                          <a:endParaRPr lang="fr-BE" sz="1000" dirty="0"/>
                        </a:p>
                      </a:txBody>
                      <a:tcPr/>
                    </a:tc>
                    <a:extLst>
                      <a:ext uri="{0D108BD9-81ED-4DB2-BD59-A6C34878D82A}">
                        <a16:rowId xmlns:a16="http://schemas.microsoft.com/office/drawing/2014/main" val="2195566815"/>
                      </a:ext>
                    </a:extLst>
                  </a:tr>
                  <a:tr h="548640">
                    <a:tc>
                      <a:txBody>
                        <a:bodyPr/>
                        <a:lstStyle/>
                        <a:p>
                          <a:pPr algn="l"/>
                          <a:r>
                            <a:rPr lang="nl-BE" sz="900" dirty="0"/>
                            <a:t>RCR 29</a:t>
                          </a:r>
                          <a:endParaRPr lang="fr-BE" sz="900" dirty="0"/>
                        </a:p>
                      </a:txBody>
                      <a:tcPr/>
                    </a:tc>
                    <a:tc>
                      <a:txBody>
                        <a:bodyPr/>
                        <a:lstStyle/>
                        <a:p>
                          <a:pPr algn="l"/>
                          <a:r>
                            <a:rPr lang="fr-BE" sz="1000" dirty="0"/>
                            <a:t>Émissions estimées de gaz à effet de serre / </a:t>
                          </a:r>
                          <a:r>
                            <a:rPr lang="fr-BE" sz="1000" i="1" dirty="0" err="1">
                              <a:solidFill>
                                <a:schemeClr val="tx1">
                                  <a:lumMod val="65000"/>
                                  <a:lumOff val="35000"/>
                                </a:schemeClr>
                              </a:solidFill>
                            </a:rPr>
                            <a:t>Geschatte</a:t>
                          </a:r>
                          <a:r>
                            <a:rPr lang="fr-BE" sz="1000" i="1" dirty="0">
                              <a:solidFill>
                                <a:schemeClr val="tx1">
                                  <a:lumMod val="65000"/>
                                  <a:lumOff val="35000"/>
                                </a:schemeClr>
                              </a:solidFill>
                            </a:rPr>
                            <a:t> </a:t>
                          </a:r>
                          <a:r>
                            <a:rPr lang="fr-BE" sz="1000" i="1" dirty="0" err="1">
                              <a:solidFill>
                                <a:schemeClr val="tx1">
                                  <a:lumMod val="65000"/>
                                  <a:lumOff val="35000"/>
                                </a:schemeClr>
                              </a:solidFill>
                            </a:rPr>
                            <a:t>broeikasgasuitstoot</a:t>
                          </a:r>
                          <a:endParaRPr lang="fr-BE" sz="1000" i="1" dirty="0">
                            <a:solidFill>
                              <a:schemeClr val="tx1">
                                <a:lumMod val="65000"/>
                                <a:lumOff val="35000"/>
                              </a:schemeClr>
                            </a:solidFill>
                          </a:endParaRPr>
                        </a:p>
                      </a:txBody>
                      <a:tcPr/>
                    </a:tc>
                    <a:tc>
                      <a:txBody>
                        <a:bodyPr/>
                        <a:lstStyle/>
                        <a:p>
                          <a:endParaRPr lang="en-BE"/>
                        </a:p>
                      </a:txBody>
                      <a:tcPr>
                        <a:blipFill>
                          <a:blip r:embed="rId2"/>
                          <a:stretch>
                            <a:fillRect l="-263855" t="-488889" r="-396988" b="-6667"/>
                          </a:stretch>
                        </a:blipFill>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149*</a:t>
                          </a:r>
                          <a:endParaRPr lang="fr-BE" sz="1000" dirty="0"/>
                        </a:p>
                      </a:txBody>
                      <a:tcPr/>
                    </a:tc>
                    <a:tc>
                      <a:txBody>
                        <a:bodyPr/>
                        <a:lstStyle/>
                        <a:p>
                          <a:pPr algn="ctr"/>
                          <a:r>
                            <a:rPr lang="nl-BE" sz="1000" dirty="0"/>
                            <a:t>-367,81</a:t>
                          </a:r>
                          <a:endParaRPr lang="fr-BE" sz="1000" dirty="0"/>
                        </a:p>
                      </a:txBody>
                      <a:tcPr/>
                    </a:tc>
                    <a:extLst>
                      <a:ext uri="{0D108BD9-81ED-4DB2-BD59-A6C34878D82A}">
                        <a16:rowId xmlns:a16="http://schemas.microsoft.com/office/drawing/2014/main" val="535463935"/>
                      </a:ext>
                    </a:extLst>
                  </a:tr>
                </a:tbl>
              </a:graphicData>
            </a:graphic>
          </p:graphicFrame>
        </mc:Fallback>
      </mc:AlternateContent>
      <p:sp>
        <p:nvSpPr>
          <p:cNvPr id="3" name="Tekstvak 2">
            <a:extLst>
              <a:ext uri="{FF2B5EF4-FFF2-40B4-BE49-F238E27FC236}">
                <a16:creationId xmlns:a16="http://schemas.microsoft.com/office/drawing/2014/main" id="{CCD6A4A6-40F2-7AFD-9F66-879E6D6C6846}"/>
              </a:ext>
            </a:extLst>
          </p:cNvPr>
          <p:cNvSpPr txBox="1"/>
          <p:nvPr/>
        </p:nvSpPr>
        <p:spPr>
          <a:xfrm>
            <a:off x="2123728" y="4155926"/>
            <a:ext cx="5937516" cy="584775"/>
          </a:xfrm>
          <a:prstGeom prst="rect">
            <a:avLst/>
          </a:prstGeom>
          <a:noFill/>
        </p:spPr>
        <p:txBody>
          <a:bodyPr wrap="square" rtlCol="0">
            <a:spAutoFit/>
          </a:bodyPr>
          <a:lstStyle/>
          <a:p>
            <a:r>
              <a:rPr lang="nl-BE" sz="800" dirty="0">
                <a:solidFill>
                  <a:schemeClr val="tx1">
                    <a:lumMod val="50000"/>
                    <a:lumOff val="50000"/>
                  </a:schemeClr>
                </a:solidFill>
              </a:rPr>
              <a:t>* Ces </a:t>
            </a:r>
            <a:r>
              <a:rPr lang="nl-BE" sz="800" dirty="0" err="1">
                <a:solidFill>
                  <a:schemeClr val="tx1">
                    <a:lumMod val="50000"/>
                    <a:lumOff val="50000"/>
                  </a:schemeClr>
                </a:solidFill>
              </a:rPr>
              <a:t>valeurs</a:t>
            </a:r>
            <a:r>
              <a:rPr lang="nl-BE" sz="800" dirty="0">
                <a:solidFill>
                  <a:schemeClr val="tx1">
                    <a:lumMod val="50000"/>
                    <a:lumOff val="50000"/>
                  </a:schemeClr>
                </a:solidFill>
              </a:rPr>
              <a:t> </a:t>
            </a:r>
            <a:r>
              <a:rPr lang="nl-BE" sz="800" dirty="0" err="1">
                <a:solidFill>
                  <a:schemeClr val="tx1">
                    <a:lumMod val="50000"/>
                    <a:lumOff val="50000"/>
                  </a:schemeClr>
                </a:solidFill>
              </a:rPr>
              <a:t>cibles</a:t>
            </a:r>
            <a:r>
              <a:rPr lang="nl-BE" sz="800" dirty="0">
                <a:solidFill>
                  <a:schemeClr val="tx1">
                    <a:lumMod val="50000"/>
                    <a:lumOff val="50000"/>
                  </a:schemeClr>
                </a:solidFill>
              </a:rPr>
              <a:t> </a:t>
            </a:r>
            <a:r>
              <a:rPr lang="nl-BE" sz="800" dirty="0" err="1">
                <a:solidFill>
                  <a:schemeClr val="tx1">
                    <a:lumMod val="50000"/>
                    <a:lumOff val="50000"/>
                  </a:schemeClr>
                </a:solidFill>
              </a:rPr>
              <a:t>sont</a:t>
            </a:r>
            <a:r>
              <a:rPr lang="nl-BE" sz="800" dirty="0">
                <a:solidFill>
                  <a:schemeClr val="tx1">
                    <a:lumMod val="50000"/>
                    <a:lumOff val="50000"/>
                  </a:schemeClr>
                </a:solidFill>
              </a:rPr>
              <a:t> des </a:t>
            </a:r>
            <a:r>
              <a:rPr lang="nl-BE" sz="800" dirty="0" err="1">
                <a:solidFill>
                  <a:schemeClr val="tx1">
                    <a:lumMod val="50000"/>
                    <a:lumOff val="50000"/>
                  </a:schemeClr>
                </a:solidFill>
              </a:rPr>
              <a:t>projections</a:t>
            </a:r>
            <a:r>
              <a:rPr lang="nl-BE" sz="800" dirty="0">
                <a:solidFill>
                  <a:schemeClr val="tx1">
                    <a:lumMod val="50000"/>
                    <a:lumOff val="50000"/>
                  </a:schemeClr>
                </a:solidFill>
              </a:rPr>
              <a:t> à </a:t>
            </a:r>
            <a:r>
              <a:rPr lang="nl-BE" sz="800" dirty="0" err="1">
                <a:solidFill>
                  <a:schemeClr val="tx1">
                    <a:lumMod val="50000"/>
                    <a:lumOff val="50000"/>
                  </a:schemeClr>
                </a:solidFill>
              </a:rPr>
              <a:t>partir</a:t>
            </a:r>
            <a:r>
              <a:rPr lang="nl-BE" sz="800" dirty="0">
                <a:solidFill>
                  <a:schemeClr val="tx1">
                    <a:lumMod val="50000"/>
                    <a:lumOff val="50000"/>
                  </a:schemeClr>
                </a:solidFill>
              </a:rPr>
              <a:t> des </a:t>
            </a:r>
            <a:r>
              <a:rPr lang="nl-BE" sz="800" dirty="0" err="1">
                <a:solidFill>
                  <a:schemeClr val="tx1">
                    <a:lumMod val="50000"/>
                    <a:lumOff val="50000"/>
                  </a:schemeClr>
                </a:solidFill>
              </a:rPr>
              <a:t>valeurs</a:t>
            </a:r>
            <a:r>
              <a:rPr lang="nl-BE" sz="800" dirty="0">
                <a:solidFill>
                  <a:schemeClr val="tx1">
                    <a:lumMod val="50000"/>
                    <a:lumOff val="50000"/>
                  </a:schemeClr>
                </a:solidFill>
              </a:rPr>
              <a:t> de base </a:t>
            </a:r>
            <a:r>
              <a:rPr lang="nl-BE" sz="800" dirty="0" err="1">
                <a:solidFill>
                  <a:schemeClr val="tx1">
                    <a:lumMod val="50000"/>
                    <a:lumOff val="50000"/>
                  </a:schemeClr>
                </a:solidFill>
              </a:rPr>
              <a:t>théoriques</a:t>
            </a:r>
            <a:r>
              <a:rPr lang="nl-BE" sz="800" dirty="0">
                <a:solidFill>
                  <a:schemeClr val="tx1">
                    <a:lumMod val="50000"/>
                    <a:lumOff val="50000"/>
                  </a:schemeClr>
                </a:solidFill>
              </a:rPr>
              <a:t> de </a:t>
            </a:r>
            <a:r>
              <a:rPr lang="nl-BE" sz="800" dirty="0" err="1">
                <a:solidFill>
                  <a:schemeClr val="tx1">
                    <a:lumMod val="50000"/>
                    <a:lumOff val="50000"/>
                  </a:schemeClr>
                </a:solidFill>
              </a:rPr>
              <a:t>respectivement</a:t>
            </a:r>
            <a:r>
              <a:rPr lang="nl-BE" sz="800" dirty="0">
                <a:solidFill>
                  <a:schemeClr val="tx1">
                    <a:lumMod val="50000"/>
                    <a:lumOff val="50000"/>
                  </a:schemeClr>
                </a:solidFill>
              </a:rPr>
              <a:t> 7.043,92 MWh/</a:t>
            </a:r>
            <a:r>
              <a:rPr lang="nl-BE" sz="800" dirty="0" err="1">
                <a:solidFill>
                  <a:schemeClr val="tx1">
                    <a:lumMod val="50000"/>
                    <a:lumOff val="50000"/>
                  </a:schemeClr>
                </a:solidFill>
              </a:rPr>
              <a:t>an</a:t>
            </a:r>
            <a:r>
              <a:rPr lang="nl-BE" sz="800" dirty="0">
                <a:solidFill>
                  <a:schemeClr val="tx1">
                    <a:lumMod val="50000"/>
                    <a:lumOff val="50000"/>
                  </a:schemeClr>
                </a:solidFill>
              </a:rPr>
              <a:t> et 1.273,25 </a:t>
            </a:r>
            <a:r>
              <a:rPr lang="nl-BE" sz="800" dirty="0" err="1">
                <a:solidFill>
                  <a:schemeClr val="tx1">
                    <a:lumMod val="50000"/>
                    <a:lumOff val="50000"/>
                  </a:schemeClr>
                </a:solidFill>
              </a:rPr>
              <a:t>tonnes</a:t>
            </a:r>
            <a:r>
              <a:rPr lang="nl-BE" sz="800" dirty="0">
                <a:solidFill>
                  <a:schemeClr val="tx1">
                    <a:lumMod val="50000"/>
                    <a:lumOff val="50000"/>
                  </a:schemeClr>
                </a:solidFill>
              </a:rPr>
              <a:t> de CO2/</a:t>
            </a:r>
            <a:r>
              <a:rPr lang="nl-BE" sz="800" dirty="0" err="1">
                <a:solidFill>
                  <a:schemeClr val="tx1">
                    <a:lumMod val="50000"/>
                    <a:lumOff val="50000"/>
                  </a:schemeClr>
                </a:solidFill>
              </a:rPr>
              <a:t>an</a:t>
            </a:r>
            <a:r>
              <a:rPr lang="nl-BE" sz="800" dirty="0">
                <a:solidFill>
                  <a:schemeClr val="tx1">
                    <a:lumMod val="50000"/>
                    <a:lumOff val="50000"/>
                  </a:schemeClr>
                </a:solidFill>
              </a:rPr>
              <a:t>. Les </a:t>
            </a:r>
            <a:r>
              <a:rPr lang="nl-BE" sz="800" dirty="0" err="1">
                <a:solidFill>
                  <a:schemeClr val="tx1">
                    <a:lumMod val="50000"/>
                    <a:lumOff val="50000"/>
                  </a:schemeClr>
                </a:solidFill>
              </a:rPr>
              <a:t>valeurs</a:t>
            </a:r>
            <a:r>
              <a:rPr lang="nl-BE" sz="800" dirty="0">
                <a:solidFill>
                  <a:schemeClr val="tx1">
                    <a:lumMod val="50000"/>
                    <a:lumOff val="50000"/>
                  </a:schemeClr>
                </a:solidFill>
              </a:rPr>
              <a:t> </a:t>
            </a:r>
            <a:r>
              <a:rPr lang="nl-BE" sz="800" dirty="0" err="1">
                <a:solidFill>
                  <a:schemeClr val="tx1">
                    <a:lumMod val="50000"/>
                    <a:lumOff val="50000"/>
                  </a:schemeClr>
                </a:solidFill>
              </a:rPr>
              <a:t>cibles</a:t>
            </a:r>
            <a:r>
              <a:rPr lang="nl-BE" sz="800" dirty="0">
                <a:solidFill>
                  <a:schemeClr val="tx1">
                    <a:lumMod val="50000"/>
                    <a:lumOff val="50000"/>
                  </a:schemeClr>
                </a:solidFill>
              </a:rPr>
              <a:t> du </a:t>
            </a:r>
            <a:r>
              <a:rPr lang="nl-BE" sz="800" dirty="0" err="1">
                <a:solidFill>
                  <a:schemeClr val="tx1">
                    <a:lumMod val="50000"/>
                    <a:lumOff val="50000"/>
                  </a:schemeClr>
                </a:solidFill>
              </a:rPr>
              <a:t>Programme</a:t>
            </a:r>
            <a:r>
              <a:rPr lang="nl-BE" sz="800" dirty="0">
                <a:solidFill>
                  <a:schemeClr val="tx1">
                    <a:lumMod val="50000"/>
                    <a:lumOff val="50000"/>
                  </a:schemeClr>
                </a:solidFill>
              </a:rPr>
              <a:t> </a:t>
            </a:r>
            <a:r>
              <a:rPr lang="nl-BE" sz="800" dirty="0" err="1">
                <a:solidFill>
                  <a:schemeClr val="tx1">
                    <a:lumMod val="50000"/>
                    <a:lumOff val="50000"/>
                  </a:schemeClr>
                </a:solidFill>
              </a:rPr>
              <a:t>seront</a:t>
            </a:r>
            <a:r>
              <a:rPr lang="nl-BE" sz="800" dirty="0">
                <a:solidFill>
                  <a:schemeClr val="tx1">
                    <a:lumMod val="50000"/>
                    <a:lumOff val="50000"/>
                  </a:schemeClr>
                </a:solidFill>
              </a:rPr>
              <a:t> </a:t>
            </a:r>
            <a:r>
              <a:rPr lang="nl-BE" sz="800" dirty="0" err="1">
                <a:solidFill>
                  <a:schemeClr val="tx1">
                    <a:lumMod val="50000"/>
                    <a:lumOff val="50000"/>
                  </a:schemeClr>
                </a:solidFill>
              </a:rPr>
              <a:t>recalculées</a:t>
            </a:r>
            <a:r>
              <a:rPr lang="nl-BE" sz="800" dirty="0">
                <a:solidFill>
                  <a:schemeClr val="tx1">
                    <a:lumMod val="50000"/>
                    <a:lumOff val="50000"/>
                  </a:schemeClr>
                </a:solidFill>
              </a:rPr>
              <a:t> </a:t>
            </a:r>
            <a:r>
              <a:rPr lang="nl-BE" sz="800" dirty="0" err="1">
                <a:solidFill>
                  <a:schemeClr val="tx1">
                    <a:lumMod val="50000"/>
                    <a:lumOff val="50000"/>
                  </a:schemeClr>
                </a:solidFill>
              </a:rPr>
              <a:t>après</a:t>
            </a:r>
            <a:r>
              <a:rPr lang="nl-BE" sz="800" dirty="0">
                <a:solidFill>
                  <a:schemeClr val="tx1">
                    <a:lumMod val="50000"/>
                    <a:lumOff val="50000"/>
                  </a:schemeClr>
                </a:solidFill>
              </a:rPr>
              <a:t> </a:t>
            </a:r>
            <a:r>
              <a:rPr lang="nl-BE" sz="800" dirty="0" err="1">
                <a:solidFill>
                  <a:schemeClr val="tx1">
                    <a:lumMod val="50000"/>
                    <a:lumOff val="50000"/>
                  </a:schemeClr>
                </a:solidFill>
              </a:rPr>
              <a:t>sélection</a:t>
            </a:r>
            <a:r>
              <a:rPr lang="nl-BE" sz="800" dirty="0">
                <a:solidFill>
                  <a:schemeClr val="tx1">
                    <a:lumMod val="50000"/>
                    <a:lumOff val="50000"/>
                  </a:schemeClr>
                </a:solidFill>
              </a:rPr>
              <a:t> des </a:t>
            </a:r>
            <a:r>
              <a:rPr lang="nl-BE" sz="800" dirty="0" err="1">
                <a:solidFill>
                  <a:schemeClr val="tx1">
                    <a:lumMod val="50000"/>
                    <a:lumOff val="50000"/>
                  </a:schemeClr>
                </a:solidFill>
              </a:rPr>
              <a:t>projets</a:t>
            </a:r>
            <a:r>
              <a:rPr lang="nl-BE" sz="800" dirty="0">
                <a:solidFill>
                  <a:schemeClr val="tx1">
                    <a:lumMod val="50000"/>
                    <a:lumOff val="50000"/>
                  </a:schemeClr>
                </a:solidFill>
              </a:rPr>
              <a:t>.</a:t>
            </a:r>
          </a:p>
          <a:p>
            <a:r>
              <a:rPr lang="fr-BE" sz="800" dirty="0"/>
              <a:t>* </a:t>
            </a:r>
            <a:r>
              <a:rPr lang="fr-BE" sz="800" dirty="0" err="1"/>
              <a:t>Deze</a:t>
            </a:r>
            <a:r>
              <a:rPr lang="fr-BE" sz="800" dirty="0"/>
              <a:t> </a:t>
            </a:r>
            <a:r>
              <a:rPr lang="fr-BE" sz="800" dirty="0" err="1"/>
              <a:t>streefwaarden</a:t>
            </a:r>
            <a:r>
              <a:rPr lang="fr-BE" sz="800" dirty="0"/>
              <a:t> </a:t>
            </a:r>
            <a:r>
              <a:rPr lang="fr-BE" sz="800" dirty="0" err="1"/>
              <a:t>zijn</a:t>
            </a:r>
            <a:r>
              <a:rPr lang="fr-BE" sz="800" dirty="0"/>
              <a:t> </a:t>
            </a:r>
            <a:r>
              <a:rPr lang="fr-BE" sz="800" dirty="0" err="1"/>
              <a:t>projecties</a:t>
            </a:r>
            <a:r>
              <a:rPr lang="fr-BE" sz="800" dirty="0"/>
              <a:t> die </a:t>
            </a:r>
            <a:r>
              <a:rPr lang="fr-BE" sz="800" dirty="0" err="1"/>
              <a:t>uitgaan</a:t>
            </a:r>
            <a:r>
              <a:rPr lang="fr-BE" sz="800" dirty="0"/>
              <a:t> van </a:t>
            </a:r>
            <a:r>
              <a:rPr lang="fr-BE" sz="800" dirty="0" err="1"/>
              <a:t>een</a:t>
            </a:r>
            <a:r>
              <a:rPr lang="fr-BE" sz="800" dirty="0"/>
              <a:t> </a:t>
            </a:r>
            <a:r>
              <a:rPr lang="fr-BE" sz="800" dirty="0" err="1"/>
              <a:t>theoretische</a:t>
            </a:r>
            <a:r>
              <a:rPr lang="fr-BE" sz="800" dirty="0"/>
              <a:t> </a:t>
            </a:r>
            <a:r>
              <a:rPr lang="fr-BE" sz="800" dirty="0" err="1"/>
              <a:t>basiswaarde</a:t>
            </a:r>
            <a:r>
              <a:rPr lang="fr-BE" sz="800" dirty="0"/>
              <a:t> van </a:t>
            </a:r>
            <a:r>
              <a:rPr lang="fr-BE" sz="800" dirty="0" err="1"/>
              <a:t>respectievelijk</a:t>
            </a:r>
            <a:r>
              <a:rPr lang="fr-BE" sz="800" dirty="0"/>
              <a:t> 7.043,92 MWh/</a:t>
            </a:r>
            <a:r>
              <a:rPr lang="fr-BE" sz="800" dirty="0" err="1"/>
              <a:t>jaar</a:t>
            </a:r>
            <a:r>
              <a:rPr lang="fr-BE" sz="800" dirty="0"/>
              <a:t> en 1.273,25 ton CO2/</a:t>
            </a:r>
            <a:r>
              <a:rPr lang="fr-BE" sz="800" dirty="0" err="1"/>
              <a:t>jaar</a:t>
            </a:r>
            <a:r>
              <a:rPr lang="fr-BE" sz="800" dirty="0"/>
              <a:t>. De </a:t>
            </a:r>
            <a:r>
              <a:rPr lang="fr-BE" sz="800" dirty="0" err="1"/>
              <a:t>streefwaarden</a:t>
            </a:r>
            <a:r>
              <a:rPr lang="fr-BE" sz="800" dirty="0"/>
              <a:t> van het Programma </a:t>
            </a:r>
            <a:r>
              <a:rPr lang="fr-BE" sz="800" dirty="0" err="1"/>
              <a:t>worden</a:t>
            </a:r>
            <a:r>
              <a:rPr lang="fr-BE" sz="800" dirty="0"/>
              <a:t> </a:t>
            </a:r>
            <a:r>
              <a:rPr lang="fr-BE" sz="800" dirty="0" err="1"/>
              <a:t>herberekend</a:t>
            </a:r>
            <a:r>
              <a:rPr lang="fr-BE" sz="800" dirty="0"/>
              <a:t> na de </a:t>
            </a:r>
            <a:r>
              <a:rPr lang="fr-BE" sz="800" dirty="0" err="1"/>
              <a:t>projectselectie</a:t>
            </a:r>
            <a:r>
              <a:rPr lang="fr-BE" sz="800" dirty="0"/>
              <a:t>.</a:t>
            </a:r>
          </a:p>
        </p:txBody>
      </p:sp>
    </p:spTree>
    <p:extLst>
      <p:ext uri="{BB962C8B-B14F-4D97-AF65-F5344CB8AC3E}">
        <p14:creationId xmlns:p14="http://schemas.microsoft.com/office/powerpoint/2010/main" val="37640972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fr-BE" sz="1200" dirty="0"/>
              <a:t>Les dépenses relatives au projet seront éligibles si:</a:t>
            </a:r>
          </a:p>
          <a:p>
            <a:pPr marL="342900" indent="-342900">
              <a:buFont typeface="Arial" panose="020B0604020202020204" pitchFamily="34" charset="0"/>
              <a:buChar char="•"/>
            </a:pPr>
            <a:r>
              <a:rPr lang="fr-BE" sz="1200" dirty="0"/>
              <a:t>Elles ont été </a:t>
            </a:r>
            <a:r>
              <a:rPr lang="fr-BE" sz="1200" b="1" dirty="0"/>
              <a:t>réellement engagées et payées </a:t>
            </a:r>
            <a:r>
              <a:rPr lang="fr-BE" sz="1200" dirty="0"/>
              <a:t>par le bénéficiaire entre le 01/01/2021 et le 31/12/2029.</a:t>
            </a:r>
          </a:p>
          <a:p>
            <a:pPr marL="342900" indent="-342900">
              <a:buFont typeface="Arial" panose="020B0604020202020204" pitchFamily="34" charset="0"/>
              <a:buChar char="•"/>
            </a:pPr>
            <a:r>
              <a:rPr lang="fr-BE" sz="1200" dirty="0"/>
              <a:t>Elles sont basées sur des </a:t>
            </a:r>
            <a:r>
              <a:rPr lang="fr-BE" sz="1200" b="1" dirty="0"/>
              <a:t>postes directement énergétiques, des postes nécessaires aux investissements énergétiques</a:t>
            </a:r>
            <a:r>
              <a:rPr lang="fr-BE" sz="1200" dirty="0"/>
              <a:t>, ou elles sont en lien avec la durabilité environnementale.</a:t>
            </a:r>
          </a:p>
          <a:p>
            <a:pPr marL="342900" indent="-342900">
              <a:buFont typeface="Arial" panose="020B0604020202020204" pitchFamily="34" charset="0"/>
              <a:buChar char="•"/>
            </a:pPr>
            <a:r>
              <a:rPr lang="fr-BE" sz="1200" dirty="0"/>
              <a:t>Elles sont accompagnées d’un </a:t>
            </a:r>
            <a:r>
              <a:rPr lang="fr-BE" sz="1200" b="1" dirty="0"/>
              <a:t>certificat PEB avant et après travaux. </a:t>
            </a:r>
            <a:r>
              <a:rPr lang="fr-BE" sz="1200" dirty="0"/>
              <a:t>Pas de certificat = remboursement total du subside!</a:t>
            </a:r>
            <a:endParaRPr lang="fr-BE" sz="1200" b="1" dirty="0"/>
          </a:p>
          <a:p>
            <a:endParaRPr lang="fr-BE" sz="1200" dirty="0"/>
          </a:p>
          <a:p>
            <a:r>
              <a:rPr lang="fr-BE" sz="1200" dirty="0"/>
              <a:t>Le projet doit être matériellement achevé ou intégralement mis en œuvre + tous les paiements effectués + participation publique versée aux bénéficiaires </a:t>
            </a:r>
            <a:r>
              <a:rPr lang="fr-BE" sz="1200" b="1" dirty="0"/>
              <a:t>au plus tard le 15/02/2031</a:t>
            </a:r>
          </a:p>
          <a:p>
            <a:pPr marL="342900" indent="-342900">
              <a:buFont typeface="Arial" panose="020B0604020202020204" pitchFamily="34" charset="0"/>
              <a:buChar char="•"/>
            </a:pPr>
            <a:r>
              <a:rPr lang="fr-BE" sz="1200" dirty="0"/>
              <a:t>Si le projet a été achevé avant soumission de la demande de financement FEDER, le projet n’est pas retenu.</a:t>
            </a:r>
          </a:p>
          <a:p>
            <a:endParaRPr lang="fr-BE" sz="1200" b="1" dirty="0"/>
          </a:p>
        </p:txBody>
      </p:sp>
    </p:spTree>
    <p:extLst>
      <p:ext uri="{BB962C8B-B14F-4D97-AF65-F5344CB8AC3E}">
        <p14:creationId xmlns:p14="http://schemas.microsoft.com/office/powerpoint/2010/main" val="37938263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nl-NL" sz="1200" dirty="0">
                <a:solidFill>
                  <a:schemeClr val="tx1"/>
                </a:solidFill>
              </a:rPr>
              <a:t>Projectuitgaven komen in aanmerking indien ze:</a:t>
            </a:r>
            <a:endParaRPr lang="fr-BE" sz="1200" dirty="0">
              <a:solidFill>
                <a:schemeClr val="tx1"/>
              </a:solidFill>
            </a:endParaRPr>
          </a:p>
          <a:p>
            <a:pPr marL="342900" indent="-342900">
              <a:buFont typeface="Arial" panose="020B0604020202020204" pitchFamily="34" charset="0"/>
              <a:buChar char="•"/>
            </a:pPr>
            <a:r>
              <a:rPr lang="fr-BE" sz="1200" b="1" dirty="0" err="1">
                <a:solidFill>
                  <a:schemeClr val="tx1"/>
                </a:solidFill>
              </a:rPr>
              <a:t>Vastgelegd</a:t>
            </a:r>
            <a:r>
              <a:rPr lang="fr-BE" sz="1200" b="1" dirty="0">
                <a:solidFill>
                  <a:schemeClr val="tx1"/>
                </a:solidFill>
              </a:rPr>
              <a:t> en </a:t>
            </a:r>
            <a:r>
              <a:rPr lang="fr-BE" sz="1200" b="1" dirty="0" err="1">
                <a:solidFill>
                  <a:schemeClr val="tx1"/>
                </a:solidFill>
              </a:rPr>
              <a:t>betaald</a:t>
            </a:r>
            <a:r>
              <a:rPr lang="fr-BE" sz="1200" b="1" dirty="0">
                <a:solidFill>
                  <a:schemeClr val="tx1"/>
                </a:solidFill>
              </a:rPr>
              <a:t> </a:t>
            </a:r>
            <a:r>
              <a:rPr lang="fr-BE" sz="1200" dirty="0" err="1">
                <a:solidFill>
                  <a:schemeClr val="tx1"/>
                </a:solidFill>
              </a:rPr>
              <a:t>werden</a:t>
            </a:r>
            <a:r>
              <a:rPr lang="fr-BE" sz="1200" dirty="0">
                <a:solidFill>
                  <a:schemeClr val="tx1"/>
                </a:solidFill>
              </a:rPr>
              <a:t> </a:t>
            </a:r>
            <a:r>
              <a:rPr lang="fr-BE" sz="1200" dirty="0" err="1">
                <a:solidFill>
                  <a:schemeClr val="tx1"/>
                </a:solidFill>
              </a:rPr>
              <a:t>door</a:t>
            </a:r>
            <a:r>
              <a:rPr lang="fr-BE" sz="1200" dirty="0">
                <a:solidFill>
                  <a:schemeClr val="tx1"/>
                </a:solidFill>
              </a:rPr>
              <a:t> de </a:t>
            </a:r>
            <a:r>
              <a:rPr lang="fr-BE" sz="1200" dirty="0" err="1">
                <a:solidFill>
                  <a:schemeClr val="tx1"/>
                </a:solidFill>
              </a:rPr>
              <a:t>begunstigde</a:t>
            </a:r>
            <a:r>
              <a:rPr lang="fr-BE" sz="1200" dirty="0">
                <a:solidFill>
                  <a:schemeClr val="tx1"/>
                </a:solidFill>
              </a:rPr>
              <a:t> </a:t>
            </a:r>
            <a:r>
              <a:rPr lang="fr-BE" sz="1200" dirty="0" err="1">
                <a:solidFill>
                  <a:schemeClr val="tx1"/>
                </a:solidFill>
              </a:rPr>
              <a:t>tussen</a:t>
            </a:r>
            <a:r>
              <a:rPr lang="fr-BE" sz="1200" dirty="0">
                <a:solidFill>
                  <a:schemeClr val="tx1"/>
                </a:solidFill>
              </a:rPr>
              <a:t> 01/01/2021 en 31/12/2029</a:t>
            </a:r>
          </a:p>
          <a:p>
            <a:pPr marL="342900" indent="-342900">
              <a:buFont typeface="Arial" panose="020B0604020202020204" pitchFamily="34" charset="0"/>
              <a:buChar char="•"/>
            </a:pPr>
            <a:r>
              <a:rPr lang="fr-BE" sz="1200" dirty="0" err="1">
                <a:solidFill>
                  <a:schemeClr val="tx1"/>
                </a:solidFill>
              </a:rPr>
              <a:t>Gebaseerd</a:t>
            </a:r>
            <a:r>
              <a:rPr lang="fr-BE" sz="1200" dirty="0">
                <a:solidFill>
                  <a:schemeClr val="tx1"/>
                </a:solidFill>
              </a:rPr>
              <a:t> </a:t>
            </a:r>
            <a:r>
              <a:rPr lang="fr-BE" sz="1200" dirty="0" err="1">
                <a:solidFill>
                  <a:schemeClr val="tx1"/>
                </a:solidFill>
              </a:rPr>
              <a:t>zijn</a:t>
            </a:r>
            <a:r>
              <a:rPr lang="fr-BE" sz="1200" dirty="0">
                <a:solidFill>
                  <a:schemeClr val="tx1"/>
                </a:solidFill>
              </a:rPr>
              <a:t> </a:t>
            </a:r>
            <a:r>
              <a:rPr lang="nl-NL" sz="1200" dirty="0">
                <a:solidFill>
                  <a:schemeClr val="tx1"/>
                </a:solidFill>
              </a:rPr>
              <a:t>op </a:t>
            </a:r>
            <a:r>
              <a:rPr lang="nl-NL" sz="1200" b="1" dirty="0">
                <a:solidFill>
                  <a:schemeClr val="tx1"/>
                </a:solidFill>
              </a:rPr>
              <a:t>energieposten</a:t>
            </a:r>
            <a:r>
              <a:rPr lang="nl-NL" sz="1200" dirty="0">
                <a:solidFill>
                  <a:schemeClr val="tx1"/>
                </a:solidFill>
              </a:rPr>
              <a:t>, posten die nodig zijn voor energie-investeringen, of verband houden met </a:t>
            </a:r>
            <a:r>
              <a:rPr lang="nl-NL" sz="1200" b="1" dirty="0">
                <a:solidFill>
                  <a:schemeClr val="tx1"/>
                </a:solidFill>
              </a:rPr>
              <a:t>milieuduurzaamheid</a:t>
            </a:r>
            <a:r>
              <a:rPr lang="nl-NL" sz="1200" dirty="0">
                <a:solidFill>
                  <a:schemeClr val="tx1"/>
                </a:solidFill>
              </a:rPr>
              <a:t>.</a:t>
            </a:r>
          </a:p>
          <a:p>
            <a:pPr marL="342900" indent="-342900">
              <a:buFont typeface="Arial" panose="020B0604020202020204" pitchFamily="34" charset="0"/>
              <a:buChar char="•"/>
            </a:pPr>
            <a:r>
              <a:rPr lang="fr-BE" sz="1200" dirty="0" err="1">
                <a:solidFill>
                  <a:schemeClr val="tx1"/>
                </a:solidFill>
              </a:rPr>
              <a:t>Vergezeld</a:t>
            </a:r>
            <a:r>
              <a:rPr lang="fr-BE" sz="1200" dirty="0">
                <a:solidFill>
                  <a:schemeClr val="tx1"/>
                </a:solidFill>
              </a:rPr>
              <a:t> </a:t>
            </a:r>
            <a:r>
              <a:rPr lang="fr-BE" sz="1200" dirty="0" err="1">
                <a:solidFill>
                  <a:schemeClr val="tx1"/>
                </a:solidFill>
              </a:rPr>
              <a:t>zijn</a:t>
            </a:r>
            <a:r>
              <a:rPr lang="fr-BE" sz="1200" dirty="0">
                <a:solidFill>
                  <a:schemeClr val="tx1"/>
                </a:solidFill>
              </a:rPr>
              <a:t> van </a:t>
            </a:r>
            <a:r>
              <a:rPr lang="fr-BE" sz="1200" dirty="0" err="1">
                <a:solidFill>
                  <a:schemeClr val="tx1"/>
                </a:solidFill>
              </a:rPr>
              <a:t>een</a:t>
            </a:r>
            <a:r>
              <a:rPr lang="fr-BE" sz="1200" dirty="0">
                <a:solidFill>
                  <a:schemeClr val="tx1"/>
                </a:solidFill>
              </a:rPr>
              <a:t> </a:t>
            </a:r>
            <a:r>
              <a:rPr lang="fr-BE" sz="1200" b="1" dirty="0">
                <a:solidFill>
                  <a:schemeClr val="tx1"/>
                </a:solidFill>
              </a:rPr>
              <a:t>EPC-</a:t>
            </a:r>
            <a:r>
              <a:rPr lang="fr-BE" sz="1200" b="1" dirty="0" err="1">
                <a:solidFill>
                  <a:schemeClr val="tx1"/>
                </a:solidFill>
              </a:rPr>
              <a:t>certificaat</a:t>
            </a:r>
            <a:r>
              <a:rPr lang="fr-BE" sz="1200" dirty="0">
                <a:solidFill>
                  <a:schemeClr val="tx1"/>
                </a:solidFill>
              </a:rPr>
              <a:t> van </a:t>
            </a:r>
            <a:r>
              <a:rPr lang="fr-BE" sz="1200" dirty="0" err="1">
                <a:solidFill>
                  <a:schemeClr val="tx1"/>
                </a:solidFill>
              </a:rPr>
              <a:t>voor</a:t>
            </a:r>
            <a:r>
              <a:rPr lang="fr-BE" sz="1200" dirty="0">
                <a:solidFill>
                  <a:schemeClr val="tx1"/>
                </a:solidFill>
              </a:rPr>
              <a:t> en na de </a:t>
            </a:r>
            <a:r>
              <a:rPr lang="fr-BE" sz="1200" dirty="0" err="1">
                <a:solidFill>
                  <a:schemeClr val="tx1"/>
                </a:solidFill>
              </a:rPr>
              <a:t>werkzaamheden</a:t>
            </a:r>
            <a:r>
              <a:rPr lang="fr-BE" sz="1200" dirty="0">
                <a:solidFill>
                  <a:schemeClr val="tx1"/>
                </a:solidFill>
              </a:rPr>
              <a:t>. </a:t>
            </a:r>
            <a:r>
              <a:rPr lang="fr-BE" sz="1200" dirty="0" err="1">
                <a:solidFill>
                  <a:schemeClr val="tx1"/>
                </a:solidFill>
              </a:rPr>
              <a:t>Geen</a:t>
            </a:r>
            <a:r>
              <a:rPr lang="fr-BE" sz="1200" dirty="0">
                <a:solidFill>
                  <a:schemeClr val="tx1"/>
                </a:solidFill>
              </a:rPr>
              <a:t> </a:t>
            </a:r>
            <a:r>
              <a:rPr lang="fr-BE" sz="1200" dirty="0" err="1">
                <a:solidFill>
                  <a:schemeClr val="tx1"/>
                </a:solidFill>
              </a:rPr>
              <a:t>certificaat</a:t>
            </a:r>
            <a:r>
              <a:rPr lang="fr-BE" sz="1200" dirty="0">
                <a:solidFill>
                  <a:schemeClr val="tx1"/>
                </a:solidFill>
              </a:rPr>
              <a:t> = </a:t>
            </a:r>
            <a:r>
              <a:rPr lang="fr-BE" sz="1200" dirty="0" err="1">
                <a:solidFill>
                  <a:schemeClr val="tx1"/>
                </a:solidFill>
              </a:rPr>
              <a:t>volledige</a:t>
            </a:r>
            <a:r>
              <a:rPr lang="fr-BE" sz="1200" dirty="0">
                <a:solidFill>
                  <a:schemeClr val="tx1"/>
                </a:solidFill>
              </a:rPr>
              <a:t> </a:t>
            </a:r>
            <a:r>
              <a:rPr lang="fr-BE" sz="1200" dirty="0" err="1">
                <a:solidFill>
                  <a:schemeClr val="tx1"/>
                </a:solidFill>
              </a:rPr>
              <a:t>terugvordering</a:t>
            </a:r>
            <a:r>
              <a:rPr lang="fr-BE" sz="1200" dirty="0">
                <a:solidFill>
                  <a:schemeClr val="tx1"/>
                </a:solidFill>
              </a:rPr>
              <a:t> van de subsidie!</a:t>
            </a:r>
          </a:p>
          <a:p>
            <a:endParaRPr lang="fr-BE" sz="1200" dirty="0">
              <a:solidFill>
                <a:schemeClr val="tx1"/>
              </a:solidFill>
            </a:endParaRPr>
          </a:p>
          <a:p>
            <a:r>
              <a:rPr lang="nl-NL" sz="1200" dirty="0">
                <a:solidFill>
                  <a:schemeClr val="tx1"/>
                </a:solidFill>
              </a:rPr>
              <a:t>Het project moet fysiek voltooid of volledig uitgevoerd zijn + alle betalingen verricht + overheidsbijdrage betaald aan begunstigden tegen 15/02/2031.</a:t>
            </a:r>
          </a:p>
          <a:p>
            <a:pPr marL="171450" indent="-171450">
              <a:buFont typeface="Arial" panose="020B0604020202020204" pitchFamily="34" charset="0"/>
              <a:buChar char="•"/>
            </a:pPr>
            <a:r>
              <a:rPr lang="nl-NL" sz="1200" dirty="0">
                <a:solidFill>
                  <a:schemeClr val="tx1"/>
                </a:solidFill>
              </a:rPr>
              <a:t>Als het project voltooid werd vóór de indiening van de EFRO-subsidieaanvraag, wordt het project niet geselecteerd.</a:t>
            </a:r>
            <a:endParaRPr lang="fr-BE" sz="1200" b="1" dirty="0">
              <a:solidFill>
                <a:schemeClr val="tx1"/>
              </a:solidFill>
            </a:endParaRPr>
          </a:p>
        </p:txBody>
      </p:sp>
    </p:spTree>
    <p:extLst>
      <p:ext uri="{BB962C8B-B14F-4D97-AF65-F5344CB8AC3E}">
        <p14:creationId xmlns:p14="http://schemas.microsoft.com/office/powerpoint/2010/main" val="38698884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pPr marL="342900" indent="-342900">
              <a:buFontTx/>
              <a:buChar char="-"/>
            </a:pPr>
            <a:r>
              <a:rPr lang="fr-BE" sz="1400" dirty="0"/>
              <a:t>Dépenses éligibles / </a:t>
            </a:r>
            <a:r>
              <a:rPr lang="fr-BE" sz="1400" i="1" dirty="0" err="1">
                <a:solidFill>
                  <a:schemeClr val="tx1"/>
                </a:solidFill>
              </a:rPr>
              <a:t>Subsidiabele</a:t>
            </a:r>
            <a:r>
              <a:rPr lang="fr-BE" sz="1400" i="1" dirty="0">
                <a:solidFill>
                  <a:schemeClr val="tx1"/>
                </a:solidFill>
              </a:rPr>
              <a:t> </a:t>
            </a:r>
            <a:r>
              <a:rPr lang="fr-BE" sz="1400" i="1" dirty="0" err="1">
                <a:solidFill>
                  <a:schemeClr val="tx1"/>
                </a:solidFill>
              </a:rPr>
              <a:t>uitgaven</a:t>
            </a:r>
            <a:endParaRPr lang="fr-BE" sz="1400" i="1" dirty="0">
              <a:solidFill>
                <a:schemeClr val="tx1"/>
              </a:solidFill>
            </a:endParaRPr>
          </a:p>
          <a:p>
            <a:pPr marL="882900" lvl="2" indent="-342900">
              <a:buFont typeface="Courier New" panose="02070309020205020404" pitchFamily="49" charset="0"/>
              <a:buChar char="o"/>
            </a:pPr>
            <a:r>
              <a:rPr lang="fr-BE" sz="1200" b="0" dirty="0"/>
              <a:t>Frais d’étude / </a:t>
            </a:r>
            <a:r>
              <a:rPr lang="fr-BE" sz="1200" b="0" i="1" dirty="0" err="1">
                <a:solidFill>
                  <a:schemeClr val="tx1"/>
                </a:solidFill>
              </a:rPr>
              <a:t>studiekosten</a:t>
            </a:r>
            <a:endParaRPr lang="fr-BE" sz="1200" b="0" i="1" dirty="0">
              <a:solidFill>
                <a:schemeClr val="tx1"/>
              </a:solidFill>
            </a:endParaRPr>
          </a:p>
          <a:p>
            <a:pPr marL="882900" lvl="2" indent="-342900">
              <a:buFont typeface="Courier New" panose="02070309020205020404" pitchFamily="49" charset="0"/>
              <a:buChar char="o"/>
            </a:pPr>
            <a:r>
              <a:rPr lang="fr-BE" sz="1200" b="0" dirty="0"/>
              <a:t>Travaux d’amélioration des performances énergétiques / </a:t>
            </a:r>
            <a:r>
              <a:rPr lang="fr-BE" sz="1200" b="0" i="1" dirty="0" err="1">
                <a:solidFill>
                  <a:schemeClr val="tx1"/>
                </a:solidFill>
              </a:rPr>
              <a:t>Werken</a:t>
            </a:r>
            <a:r>
              <a:rPr lang="fr-BE" sz="1200" b="0" i="1" dirty="0">
                <a:solidFill>
                  <a:schemeClr val="tx1"/>
                </a:solidFill>
              </a:rPr>
              <a:t> ter </a:t>
            </a:r>
            <a:r>
              <a:rPr lang="fr-BE" sz="1200" b="0" i="1" dirty="0" err="1">
                <a:solidFill>
                  <a:schemeClr val="tx1"/>
                </a:solidFill>
              </a:rPr>
              <a:t>verbetering</a:t>
            </a:r>
            <a:r>
              <a:rPr lang="fr-BE" sz="1200" b="0" i="1" dirty="0">
                <a:solidFill>
                  <a:schemeClr val="tx1"/>
                </a:solidFill>
              </a:rPr>
              <a:t> van de </a:t>
            </a:r>
            <a:r>
              <a:rPr lang="fr-BE" sz="1200" b="0" i="1" dirty="0" err="1">
                <a:solidFill>
                  <a:schemeClr val="tx1"/>
                </a:solidFill>
              </a:rPr>
              <a:t>energieprestaties</a:t>
            </a:r>
            <a:endParaRPr lang="fr-BE" sz="1200" b="0" i="1" dirty="0">
              <a:solidFill>
                <a:schemeClr val="tx1"/>
              </a:solidFill>
            </a:endParaRPr>
          </a:p>
          <a:p>
            <a:pPr lvl="2" indent="0"/>
            <a:r>
              <a:rPr lang="fr-FR" sz="1200" b="0" i="1" dirty="0">
                <a:solidFill>
                  <a:schemeClr val="tx1"/>
                </a:solidFill>
              </a:rPr>
              <a:t>	</a:t>
            </a:r>
            <a:r>
              <a:rPr lang="fr-FR" sz="1200" b="0" i="1" dirty="0">
                <a:solidFill>
                  <a:schemeClr val="bg1">
                    <a:lumMod val="50000"/>
                  </a:schemeClr>
                </a:solidFill>
              </a:rPr>
              <a:t> /!\ : obligation d’avoir une amélioration de la classe énergétique/ </a:t>
            </a:r>
            <a:r>
              <a:rPr lang="nl-NL" sz="1200" b="0" i="1" dirty="0">
                <a:solidFill>
                  <a:schemeClr val="tx1"/>
                </a:solidFill>
              </a:rPr>
              <a:t>verplichting tot een verbetering van de energieklasse van 	de betrokken gebouwen</a:t>
            </a:r>
            <a:endParaRPr lang="fr-BE" sz="1200" b="0" i="1" dirty="0">
              <a:solidFill>
                <a:schemeClr val="tx1"/>
              </a:solidFill>
            </a:endParaRPr>
          </a:p>
          <a:p>
            <a:pPr marL="882900" lvl="2" indent="-342900">
              <a:buFont typeface="Courier New" panose="02070309020205020404" pitchFamily="49" charset="0"/>
              <a:buChar char="o"/>
            </a:pPr>
            <a:r>
              <a:rPr lang="fr-BE" sz="1200" b="0" dirty="0"/>
              <a:t>Investissements en lien avec la durabilité environnementale (&lt;10% de l’ensemble des </a:t>
            </a:r>
            <a:r>
              <a:rPr lang="fr-BE" sz="1200" b="0" dirty="0" err="1"/>
              <a:t>invest</a:t>
            </a:r>
            <a:r>
              <a:rPr lang="fr-BE" sz="1200" b="0" dirty="0"/>
              <a:t>.) / </a:t>
            </a:r>
            <a:r>
              <a:rPr lang="fr-BE" sz="1200" b="0" i="1" dirty="0" err="1">
                <a:solidFill>
                  <a:schemeClr val="tx1"/>
                </a:solidFill>
              </a:rPr>
              <a:t>Investeringen</a:t>
            </a:r>
            <a:r>
              <a:rPr lang="fr-BE" sz="1200" b="0" i="1" dirty="0">
                <a:solidFill>
                  <a:schemeClr val="tx1"/>
                </a:solidFill>
              </a:rPr>
              <a:t> </a:t>
            </a:r>
            <a:r>
              <a:rPr lang="fr-BE" sz="1200" b="0" i="1" dirty="0" err="1">
                <a:solidFill>
                  <a:schemeClr val="tx1"/>
                </a:solidFill>
              </a:rPr>
              <a:t>aangaande</a:t>
            </a:r>
            <a:r>
              <a:rPr lang="fr-BE" sz="1200" b="0" i="1" dirty="0">
                <a:solidFill>
                  <a:schemeClr val="tx1"/>
                </a:solidFill>
              </a:rPr>
              <a:t> </a:t>
            </a:r>
            <a:r>
              <a:rPr lang="fr-BE" sz="1200" b="0" i="1" dirty="0" err="1">
                <a:solidFill>
                  <a:schemeClr val="tx1"/>
                </a:solidFill>
              </a:rPr>
              <a:t>duurzaamheid</a:t>
            </a:r>
            <a:r>
              <a:rPr lang="fr-BE" sz="1200" b="0" i="1" dirty="0">
                <a:solidFill>
                  <a:schemeClr val="tx1"/>
                </a:solidFill>
              </a:rPr>
              <a:t> en het milieu (&lt;10% van het </a:t>
            </a:r>
            <a:r>
              <a:rPr lang="fr-BE" sz="1200" b="0" i="1" dirty="0" err="1">
                <a:solidFill>
                  <a:schemeClr val="tx1"/>
                </a:solidFill>
              </a:rPr>
              <a:t>volledig</a:t>
            </a:r>
            <a:r>
              <a:rPr lang="fr-BE" sz="1200" b="0" i="1" dirty="0">
                <a:solidFill>
                  <a:schemeClr val="tx1"/>
                </a:solidFill>
              </a:rPr>
              <a:t> </a:t>
            </a:r>
            <a:r>
              <a:rPr lang="fr-BE" sz="1200" b="0" i="1" dirty="0" err="1">
                <a:solidFill>
                  <a:schemeClr val="tx1"/>
                </a:solidFill>
              </a:rPr>
              <a:t>subisidiabele</a:t>
            </a:r>
            <a:r>
              <a:rPr lang="fr-BE" sz="1200" b="0" i="1" dirty="0">
                <a:solidFill>
                  <a:schemeClr val="tx1"/>
                </a:solidFill>
              </a:rPr>
              <a:t> </a:t>
            </a:r>
            <a:r>
              <a:rPr lang="fr-BE" sz="1200" b="0" i="1" dirty="0" err="1">
                <a:solidFill>
                  <a:schemeClr val="tx1"/>
                </a:solidFill>
              </a:rPr>
              <a:t>bedrag</a:t>
            </a:r>
            <a:r>
              <a:rPr lang="fr-BE" sz="1200" b="0" i="1" dirty="0">
                <a:solidFill>
                  <a:schemeClr val="tx1"/>
                </a:solidFill>
              </a:rPr>
              <a:t>)</a:t>
            </a:r>
          </a:p>
          <a:p>
            <a:pPr marL="882900" lvl="2" indent="-342900">
              <a:buFont typeface="Courier New" panose="02070309020205020404" pitchFamily="49" charset="0"/>
              <a:buChar char="o"/>
            </a:pPr>
            <a:r>
              <a:rPr lang="fr-BE" sz="1200" b="0" dirty="0">
                <a:solidFill>
                  <a:schemeClr val="bg1">
                    <a:lumMod val="50000"/>
                  </a:schemeClr>
                </a:solidFill>
              </a:rPr>
              <a:t>Forfait de 7% pour les frais indirects / </a:t>
            </a:r>
            <a:r>
              <a:rPr lang="fr-BE" sz="1200" b="0" i="1" dirty="0">
                <a:solidFill>
                  <a:schemeClr val="tx1"/>
                </a:solidFill>
              </a:rPr>
              <a:t>Forfait van 7% </a:t>
            </a:r>
            <a:r>
              <a:rPr lang="fr-BE" sz="1200" b="0" i="1" dirty="0" err="1">
                <a:solidFill>
                  <a:schemeClr val="tx1"/>
                </a:solidFill>
              </a:rPr>
              <a:t>voor</a:t>
            </a:r>
            <a:r>
              <a:rPr lang="fr-BE" sz="1200" b="0" i="1" dirty="0">
                <a:solidFill>
                  <a:schemeClr val="tx1"/>
                </a:solidFill>
              </a:rPr>
              <a:t> de indirecte </a:t>
            </a:r>
            <a:r>
              <a:rPr lang="fr-BE" sz="1200" b="0" i="1" dirty="0" err="1">
                <a:solidFill>
                  <a:schemeClr val="tx1"/>
                </a:solidFill>
              </a:rPr>
              <a:t>kosten</a:t>
            </a:r>
            <a:endParaRPr lang="fr-BE" sz="1200" b="0" i="1" dirty="0">
              <a:solidFill>
                <a:schemeClr val="tx1"/>
              </a:solidFill>
            </a:endParaRPr>
          </a:p>
          <a:p>
            <a:pPr lvl="2" indent="0"/>
            <a:endParaRPr lang="fr-BE" sz="1100" b="0" i="1" dirty="0">
              <a:solidFill>
                <a:schemeClr val="tx1"/>
              </a:solidFill>
            </a:endParaRPr>
          </a:p>
          <a:p>
            <a:pPr lvl="2" indent="0"/>
            <a:endParaRPr lang="fr-BE" sz="400" b="0" i="1" dirty="0">
              <a:solidFill>
                <a:schemeClr val="tx1"/>
              </a:solidFill>
            </a:endParaRPr>
          </a:p>
          <a:p>
            <a:pPr marL="342900" indent="-342900">
              <a:buFontTx/>
              <a:buChar char="-"/>
            </a:pPr>
            <a:r>
              <a:rPr lang="fr-BE" sz="1400" dirty="0">
                <a:solidFill>
                  <a:schemeClr val="bg1">
                    <a:lumMod val="50000"/>
                  </a:schemeClr>
                </a:solidFill>
              </a:rPr>
              <a:t>Exclusion des bâtiments neuf </a:t>
            </a:r>
            <a:r>
              <a:rPr lang="fr-FR" sz="1400" dirty="0">
                <a:solidFill>
                  <a:schemeClr val="bg1">
                    <a:lumMod val="50000"/>
                  </a:schemeClr>
                </a:solidFill>
              </a:rPr>
              <a:t>ou assimilés à du neuf sur base de la réglementation PEB </a:t>
            </a:r>
            <a:r>
              <a:rPr lang="fr-BE" sz="1400" dirty="0">
                <a:solidFill>
                  <a:schemeClr val="bg1">
                    <a:lumMod val="50000"/>
                  </a:schemeClr>
                </a:solidFill>
              </a:rPr>
              <a:t>/ </a:t>
            </a:r>
            <a:r>
              <a:rPr lang="fr-BE" sz="1400" i="1" dirty="0" err="1">
                <a:solidFill>
                  <a:schemeClr val="tx1"/>
                </a:solidFill>
              </a:rPr>
              <a:t>uitsluiting</a:t>
            </a:r>
            <a:r>
              <a:rPr lang="fr-BE" sz="1400" i="1" dirty="0">
                <a:solidFill>
                  <a:schemeClr val="tx1"/>
                </a:solidFill>
              </a:rPr>
              <a:t> van </a:t>
            </a:r>
            <a:r>
              <a:rPr lang="nl-NL" sz="1400" i="1" dirty="0">
                <a:solidFill>
                  <a:schemeClr val="tx1"/>
                </a:solidFill>
              </a:rPr>
              <a:t>nieuwe gebouwen of gebouwen die op grond van de EPC-reglementering als nieuw worden beschouwd</a:t>
            </a:r>
            <a:endParaRPr lang="fr-BE" sz="1400" i="1" dirty="0">
              <a:solidFill>
                <a:schemeClr val="tx1"/>
              </a:solidFill>
            </a:endParaRPr>
          </a:p>
        </p:txBody>
      </p:sp>
    </p:spTree>
    <p:extLst>
      <p:ext uri="{BB962C8B-B14F-4D97-AF65-F5344CB8AC3E}">
        <p14:creationId xmlns:p14="http://schemas.microsoft.com/office/powerpoint/2010/main" val="194628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395536" y="205978"/>
            <a:ext cx="8424936" cy="1285652"/>
          </a:xfrm>
        </p:spPr>
        <p:txBody>
          <a:bodyPr>
            <a:normAutofit fontScale="90000"/>
          </a:bodyPr>
          <a:lstStyle/>
          <a:p>
            <a:pPr algn="ctr"/>
            <a:r>
              <a:rPr lang="fr-FR" dirty="0"/>
              <a:t>I. Introduction au contexte général du programme FEDER 2021-2027 </a:t>
            </a:r>
            <a:r>
              <a:rPr lang="fr-BE" i="1" dirty="0" err="1">
                <a:solidFill>
                  <a:schemeClr val="tx1">
                    <a:lumMod val="65000"/>
                    <a:lumOff val="35000"/>
                  </a:schemeClr>
                </a:solidFill>
              </a:rPr>
              <a:t>Inleiding</a:t>
            </a:r>
            <a:r>
              <a:rPr lang="fr-BE" i="1" dirty="0">
                <a:solidFill>
                  <a:schemeClr val="tx1">
                    <a:lumMod val="65000"/>
                    <a:lumOff val="35000"/>
                  </a:schemeClr>
                </a:solidFill>
              </a:rPr>
              <a:t> </a:t>
            </a:r>
            <a:r>
              <a:rPr lang="fr-BE" i="1" dirty="0" err="1">
                <a:solidFill>
                  <a:schemeClr val="tx1">
                    <a:lumMod val="65000"/>
                    <a:lumOff val="35000"/>
                  </a:schemeClr>
                </a:solidFill>
              </a:rPr>
              <a:t>algemene</a:t>
            </a:r>
            <a:r>
              <a:rPr lang="fr-BE" i="1" dirty="0">
                <a:solidFill>
                  <a:schemeClr val="tx1">
                    <a:lumMod val="65000"/>
                    <a:lumOff val="35000"/>
                  </a:schemeClr>
                </a:solidFill>
              </a:rPr>
              <a:t> </a:t>
            </a:r>
            <a:r>
              <a:rPr lang="fr-BE" i="1" dirty="0" err="1">
                <a:solidFill>
                  <a:schemeClr val="tx1">
                    <a:lumMod val="65000"/>
                    <a:lumOff val="35000"/>
                  </a:schemeClr>
                </a:solidFill>
              </a:rPr>
              <a:t>context</a:t>
            </a:r>
            <a:r>
              <a:rPr lang="fr-BE" i="1" dirty="0">
                <a:solidFill>
                  <a:schemeClr val="tx1">
                    <a:lumMod val="65000"/>
                    <a:lumOff val="35000"/>
                  </a:schemeClr>
                </a:solidFill>
              </a:rPr>
              <a:t> van het EFRO programma 2021 -2027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82173" y="1131590"/>
            <a:ext cx="8389689" cy="3239814"/>
          </a:xfrm>
        </p:spPr>
        <p:txBody>
          <a:bodyPr>
            <a:normAutofit fontScale="62500" lnSpcReduction="20000"/>
          </a:bodyPr>
          <a:lstStyle/>
          <a:p>
            <a:pPr marL="342900" indent="-342900" algn="just">
              <a:buFontTx/>
              <a:buChar char="-"/>
            </a:pPr>
            <a:endParaRPr lang="fr-BE" b="1" dirty="0"/>
          </a:p>
          <a:p>
            <a:pPr marL="342900" indent="-342900" algn="just">
              <a:buFontTx/>
              <a:buChar char="-"/>
            </a:pPr>
            <a:r>
              <a:rPr lang="fr-BE" b="1" dirty="0"/>
              <a:t>Le (projet de) Programme FEDER a été préparé par les services de la Région et a sélectionné 9 « objectifs spécifiques » (priorités d’investissement) parmi les 23 potentiels / </a:t>
            </a:r>
            <a:r>
              <a:rPr lang="nl-BE" b="1" i="1" dirty="0">
                <a:solidFill>
                  <a:schemeClr val="tx1"/>
                </a:solidFill>
                <a:latin typeface="Arial"/>
              </a:rPr>
              <a:t>De gewestelijke diensten hebben het (ontwerp van) EFRO-programma voorbereid en er werden 9 "specifieke doelstellingen" (investeringsprioriteiten) uit 23 mogelijke specifieke doelstellingen gekozen.</a:t>
            </a:r>
          </a:p>
          <a:p>
            <a:pPr marL="342900" indent="-342900" algn="just">
              <a:buFontTx/>
              <a:buChar char="-"/>
            </a:pPr>
            <a:endParaRPr lang="fr-BE" b="1" dirty="0"/>
          </a:p>
          <a:p>
            <a:pPr marL="342900" indent="-342900" algn="just">
              <a:buFontTx/>
              <a:buChar char="-"/>
            </a:pPr>
            <a:r>
              <a:rPr lang="fr-BE" b="1" dirty="0"/>
              <a:t>Il a été validé en première lecture en février 2022, soumis à consultation et enquête publique, puis validé en deuxième lecture en juillet 2022 / </a:t>
            </a:r>
            <a:r>
              <a:rPr lang="nl-BE" b="1" i="1" dirty="0">
                <a:solidFill>
                  <a:schemeClr val="tx1"/>
                </a:solidFill>
                <a:latin typeface="Arial"/>
              </a:rPr>
              <a:t>Het (ontwerp van) programma werd in februari 2022 in eerste lezing goedgekeurd, was het voorwerp van een consultatieronde en een openbaar onderzoek en werd tot slot in juli 2022 in tweede lezing goedgekeurd.</a:t>
            </a:r>
          </a:p>
          <a:p>
            <a:pPr marL="342900" indent="-342900" algn="just">
              <a:buFontTx/>
              <a:buChar char="-"/>
            </a:pPr>
            <a:endParaRPr lang="fr-BE" b="1" dirty="0"/>
          </a:p>
          <a:p>
            <a:pPr marL="342900" indent="-342900" algn="just">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33598185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a:xfrm>
            <a:off x="359532" y="987574"/>
            <a:ext cx="8424936" cy="3240360"/>
          </a:xfrm>
        </p:spPr>
        <p:txBody>
          <a:bodyPr>
            <a:normAutofit fontScale="92500" lnSpcReduction="10000"/>
          </a:bodyPr>
          <a:lstStyle/>
          <a:p>
            <a:pPr algn="just">
              <a:lnSpc>
                <a:spcPct val="115000"/>
              </a:lnSpc>
              <a:spcAft>
                <a:spcPts val="800"/>
              </a:spcAft>
            </a:pPr>
            <a:r>
              <a:rPr lang="fr-FR" sz="1400" dirty="0">
                <a:effectLst/>
                <a:ea typeface="Calibri" panose="020F0502020204030204" pitchFamily="34" charset="0"/>
              </a:rPr>
              <a:t>Les </a:t>
            </a:r>
            <a:r>
              <a:rPr lang="fr-FR" sz="1400" b="1" u="sng" dirty="0">
                <a:effectLst/>
                <a:ea typeface="Calibri" panose="020F0502020204030204" pitchFamily="34" charset="0"/>
              </a:rPr>
              <a:t>équipements collectifs </a:t>
            </a:r>
            <a:r>
              <a:rPr lang="fr-FR" sz="1400" dirty="0">
                <a:effectLst/>
                <a:ea typeface="Calibri" panose="020F0502020204030204" pitchFamily="34" charset="0"/>
              </a:rPr>
              <a:t>sont des infrastructures utiles à la collectivité ayant pour objectif principal d’offrir un service d’intérêt général, à un large public (l’accessibilité financière de tous doit être garantie) en répondant aux différents besoins des habitants : culture, sport, santé, éducation, petite enfance (dont notamment des crèches), services publics, mobilité, etc. </a:t>
            </a:r>
          </a:p>
          <a:p>
            <a:pPr marL="285750" indent="-285750" algn="just">
              <a:lnSpc>
                <a:spcPct val="115000"/>
              </a:lnSpc>
              <a:spcAft>
                <a:spcPts val="800"/>
              </a:spcAft>
              <a:buFont typeface="Wingdings" panose="05000000000000000000" pitchFamily="2" charset="2"/>
              <a:buChar char="à"/>
            </a:pPr>
            <a:r>
              <a:rPr lang="fr-FR" sz="1200" dirty="0">
                <a:effectLst/>
                <a:ea typeface="Calibri" panose="020F0502020204030204" pitchFamily="34" charset="0"/>
                <a:sym typeface="Wingdings" panose="05000000000000000000" pitchFamily="2" charset="2"/>
              </a:rPr>
              <a:t>Promotion de l’intérêt général</a:t>
            </a:r>
          </a:p>
          <a:p>
            <a:pPr marL="285750" indent="-285750" algn="just">
              <a:lnSpc>
                <a:spcPct val="115000"/>
              </a:lnSpc>
              <a:spcAft>
                <a:spcPts val="800"/>
              </a:spcAft>
              <a:buFont typeface="Wingdings" panose="05000000000000000000" pitchFamily="2" charset="2"/>
              <a:buChar char="à"/>
            </a:pPr>
            <a:r>
              <a:rPr lang="fr-FR" sz="1200" dirty="0">
                <a:effectLst/>
                <a:ea typeface="Calibri" panose="020F0502020204030204" pitchFamily="34" charset="0"/>
              </a:rPr>
              <a:t>Exclusion des bâtiments ayant une fonction économiqu</a:t>
            </a:r>
            <a:r>
              <a:rPr lang="fr-FR" sz="1200" dirty="0">
                <a:ea typeface="Calibri" panose="020F0502020204030204" pitchFamily="34" charset="0"/>
              </a:rPr>
              <a:t>e ou commerciale </a:t>
            </a:r>
          </a:p>
          <a:p>
            <a:pPr algn="just">
              <a:lnSpc>
                <a:spcPct val="115000"/>
              </a:lnSpc>
              <a:spcAft>
                <a:spcPts val="800"/>
              </a:spcAft>
            </a:pPr>
            <a:r>
              <a:rPr lang="nl-NL" sz="1400" b="1" u="sng" dirty="0">
                <a:solidFill>
                  <a:schemeClr val="tx1"/>
                </a:solidFill>
                <a:effectLst/>
                <a:ea typeface="Calibri" panose="020F0502020204030204" pitchFamily="34" charset="0"/>
              </a:rPr>
              <a:t>Collectieve voorzieningen </a:t>
            </a:r>
            <a:r>
              <a:rPr lang="nl-NL" sz="1400" dirty="0">
                <a:solidFill>
                  <a:schemeClr val="tx1"/>
                </a:solidFill>
                <a:effectLst/>
                <a:ea typeface="Calibri" panose="020F0502020204030204" pitchFamily="34" charset="0"/>
              </a:rPr>
              <a:t>zijn infrastructuren die nuttig zijn voor de maatschappij en als hoofddoel hebben een dienst van algemeen belang aan te bieden aan een groot publiek (financiële toegankelijkheid voor iedereen moet worden gegarandeerd), door te voldoen aan de verschillende behoeften van de inwoners: cultuur, sport, gezondheidszorg, onderwijs, kinderopvang (met name kinderdagverblijven), overheidsdiensten, mobiliteit, </a:t>
            </a:r>
            <a:r>
              <a:rPr lang="nl-NL" sz="1400" dirty="0" err="1">
                <a:solidFill>
                  <a:schemeClr val="tx1"/>
                </a:solidFill>
                <a:effectLst/>
                <a:ea typeface="Calibri" panose="020F0502020204030204" pitchFamily="34" charset="0"/>
              </a:rPr>
              <a:t>enz</a:t>
            </a:r>
            <a:endParaRPr lang="nl-NL" sz="1400" dirty="0">
              <a:solidFill>
                <a:schemeClr val="tx1"/>
              </a:solidFill>
              <a:effectLst/>
              <a:ea typeface="Calibri" panose="020F0502020204030204" pitchFamily="34" charset="0"/>
            </a:endParaRPr>
          </a:p>
          <a:p>
            <a:pPr marL="285750" indent="-285750" algn="just">
              <a:lnSpc>
                <a:spcPct val="115000"/>
              </a:lnSpc>
              <a:spcAft>
                <a:spcPts val="800"/>
              </a:spcAft>
              <a:buFont typeface="Wingdings" panose="05000000000000000000" pitchFamily="2" charset="2"/>
              <a:buChar char="à"/>
            </a:pPr>
            <a:r>
              <a:rPr lang="nl-NL" sz="1200" dirty="0">
                <a:solidFill>
                  <a:schemeClr val="tx1"/>
                </a:solidFill>
                <a:ea typeface="Calibri" panose="020F0502020204030204" pitchFamily="34" charset="0"/>
                <a:sym typeface="Wingdings" panose="05000000000000000000" pitchFamily="2" charset="2"/>
              </a:rPr>
              <a:t>Bevordering van het algemene belang</a:t>
            </a:r>
          </a:p>
          <a:p>
            <a:pPr marL="285750" indent="-285750" algn="just">
              <a:lnSpc>
                <a:spcPct val="115000"/>
              </a:lnSpc>
              <a:spcAft>
                <a:spcPts val="800"/>
              </a:spcAft>
              <a:buFont typeface="Wingdings" panose="05000000000000000000" pitchFamily="2" charset="2"/>
              <a:buChar char="à"/>
            </a:pPr>
            <a:r>
              <a:rPr lang="nl-NL" sz="1200" dirty="0">
                <a:solidFill>
                  <a:schemeClr val="tx1"/>
                </a:solidFill>
                <a:ea typeface="Calibri" panose="020F0502020204030204" pitchFamily="34" charset="0"/>
                <a:sym typeface="Wingdings" panose="05000000000000000000" pitchFamily="2" charset="2"/>
              </a:rPr>
              <a:t>Uitsluiting van gebouwen met een economische of commerciële functie</a:t>
            </a:r>
            <a:endParaRPr lang="en-BE" sz="1200" dirty="0"/>
          </a:p>
        </p:txBody>
      </p:sp>
    </p:spTree>
    <p:extLst>
      <p:ext uri="{BB962C8B-B14F-4D97-AF65-F5344CB8AC3E}">
        <p14:creationId xmlns:p14="http://schemas.microsoft.com/office/powerpoint/2010/main" val="38747713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p:txBody>
          <a:bodyPr>
            <a:normAutofit fontScale="92500"/>
          </a:bodyPr>
          <a:lstStyle/>
          <a:p>
            <a:pPr algn="just">
              <a:lnSpc>
                <a:spcPct val="115000"/>
              </a:lnSpc>
              <a:spcAft>
                <a:spcPts val="800"/>
              </a:spcAft>
            </a:pPr>
            <a:r>
              <a:rPr lang="fr-FR" sz="1700" dirty="0">
                <a:effectLst/>
                <a:ea typeface="Calibri" panose="020F0502020204030204" pitchFamily="34" charset="0"/>
              </a:rPr>
              <a:t>Les </a:t>
            </a:r>
            <a:r>
              <a:rPr lang="fr-FR" sz="1700" b="1" u="sng" dirty="0">
                <a:ea typeface="Calibri" panose="020F0502020204030204" pitchFamily="34" charset="0"/>
              </a:rPr>
              <a:t>pouvoirs publics </a:t>
            </a:r>
            <a:r>
              <a:rPr lang="fr-FR" sz="1700" dirty="0">
                <a:effectLst/>
                <a:ea typeface="Calibri" panose="020F0502020204030204" pitchFamily="34" charset="0"/>
              </a:rPr>
              <a:t>au sens de cet appel à projets sont les autorités publiques mais également les autres acteurs délivrant de tels services (universités, </a:t>
            </a:r>
            <a:r>
              <a:rPr lang="fr-FR" sz="1700" dirty="0" err="1">
                <a:effectLst/>
                <a:ea typeface="Calibri" panose="020F0502020204030204" pitchFamily="34" charset="0"/>
              </a:rPr>
              <a:t>asbl</a:t>
            </a:r>
            <a:r>
              <a:rPr lang="fr-FR" sz="1700" dirty="0">
                <a:effectLst/>
                <a:ea typeface="Calibri" panose="020F0502020204030204" pitchFamily="34" charset="0"/>
              </a:rPr>
              <a:t> exerçant des missions pour le compte des services publics et rendant des services aux citoyens ou aux entreprises).</a:t>
            </a:r>
          </a:p>
          <a:p>
            <a:pPr algn="just">
              <a:lnSpc>
                <a:spcPct val="115000"/>
              </a:lnSpc>
              <a:spcAft>
                <a:spcPts val="800"/>
              </a:spcAft>
            </a:pPr>
            <a:r>
              <a:rPr lang="fr-FR" sz="1500" dirty="0">
                <a:effectLst/>
                <a:ea typeface="Calibri" panose="020F0502020204030204" pitchFamily="34" charset="0"/>
                <a:sym typeface="Wingdings" panose="05000000000000000000" pitchFamily="2" charset="2"/>
              </a:rPr>
              <a:t> Exclusion des pouvoirs locaux et régionaux</a:t>
            </a:r>
            <a:endParaRPr lang="fr-FR" sz="1500" dirty="0">
              <a:effectLst/>
              <a:ea typeface="Calibri" panose="020F0502020204030204" pitchFamily="34" charset="0"/>
            </a:endParaRPr>
          </a:p>
          <a:p>
            <a:pPr algn="just">
              <a:lnSpc>
                <a:spcPct val="115000"/>
              </a:lnSpc>
              <a:spcAft>
                <a:spcPts val="800"/>
              </a:spcAft>
            </a:pPr>
            <a:r>
              <a:rPr lang="nl-NL" sz="1700" dirty="0">
                <a:solidFill>
                  <a:schemeClr val="tx1"/>
                </a:solidFill>
                <a:ea typeface="Calibri" panose="020F0502020204030204" pitchFamily="34" charset="0"/>
                <a:sym typeface="Wingdings" panose="05000000000000000000" pitchFamily="2" charset="2"/>
              </a:rPr>
              <a:t>De </a:t>
            </a:r>
            <a:r>
              <a:rPr lang="nl-NL" sz="1700" b="1" u="sng" dirty="0">
                <a:solidFill>
                  <a:schemeClr val="tx1"/>
                </a:solidFill>
                <a:ea typeface="Calibri" panose="020F0502020204030204" pitchFamily="34" charset="0"/>
                <a:sym typeface="Wingdings" panose="05000000000000000000" pitchFamily="2" charset="2"/>
              </a:rPr>
              <a:t>overheden</a:t>
            </a:r>
            <a:r>
              <a:rPr lang="nl-NL" sz="1700" dirty="0">
                <a:solidFill>
                  <a:schemeClr val="tx1"/>
                </a:solidFill>
                <a:ea typeface="Calibri" panose="020F0502020204030204" pitchFamily="34" charset="0"/>
                <a:sym typeface="Wingdings" panose="05000000000000000000" pitchFamily="2" charset="2"/>
              </a:rPr>
              <a:t> in de zin van deze projectoproep zijn overheidsinstellingen maar ook de andere spelers die dergelijke diensten aanbieden (universiteiten, vzw's die opdrachten uitvoeren voor de overheid, namelijk dienstverlening voor burgers of ondernemingen).</a:t>
            </a:r>
          </a:p>
          <a:p>
            <a:pPr algn="just">
              <a:lnSpc>
                <a:spcPct val="115000"/>
              </a:lnSpc>
              <a:spcAft>
                <a:spcPts val="800"/>
              </a:spcAft>
            </a:pPr>
            <a:r>
              <a:rPr lang="fr-BE" sz="1500" dirty="0">
                <a:sym typeface="Wingdings" panose="05000000000000000000" pitchFamily="2" charset="2"/>
              </a:rPr>
              <a:t> </a:t>
            </a:r>
            <a:r>
              <a:rPr lang="fr-BE" sz="1500" dirty="0" err="1">
                <a:sym typeface="Wingdings" panose="05000000000000000000" pitchFamily="2" charset="2"/>
              </a:rPr>
              <a:t>Uitsluiting</a:t>
            </a:r>
            <a:r>
              <a:rPr lang="fr-BE" sz="1500" dirty="0">
                <a:sym typeface="Wingdings" panose="05000000000000000000" pitchFamily="2" charset="2"/>
              </a:rPr>
              <a:t> van de </a:t>
            </a:r>
            <a:r>
              <a:rPr lang="fr-BE" sz="1500" dirty="0" err="1">
                <a:sym typeface="Wingdings" panose="05000000000000000000" pitchFamily="2" charset="2"/>
              </a:rPr>
              <a:t>gewestelijke</a:t>
            </a:r>
            <a:r>
              <a:rPr lang="fr-BE" sz="1500" dirty="0">
                <a:sym typeface="Wingdings" panose="05000000000000000000" pitchFamily="2" charset="2"/>
              </a:rPr>
              <a:t> en </a:t>
            </a:r>
            <a:r>
              <a:rPr lang="fr-BE" sz="1500" dirty="0" err="1">
                <a:sym typeface="Wingdings" panose="05000000000000000000" pitchFamily="2" charset="2"/>
              </a:rPr>
              <a:t>plaatselijke</a:t>
            </a:r>
            <a:r>
              <a:rPr lang="fr-BE" sz="1500" dirty="0">
                <a:sym typeface="Wingdings" panose="05000000000000000000" pitchFamily="2" charset="2"/>
              </a:rPr>
              <a:t> </a:t>
            </a:r>
            <a:r>
              <a:rPr lang="fr-BE" sz="1500" dirty="0" err="1">
                <a:sym typeface="Wingdings" panose="05000000000000000000" pitchFamily="2" charset="2"/>
              </a:rPr>
              <a:t>overheidsinstellingen</a:t>
            </a:r>
            <a:endParaRPr lang="en-BE" sz="1500" dirty="0"/>
          </a:p>
        </p:txBody>
      </p:sp>
    </p:spTree>
    <p:extLst>
      <p:ext uri="{BB962C8B-B14F-4D97-AF65-F5344CB8AC3E}">
        <p14:creationId xmlns:p14="http://schemas.microsoft.com/office/powerpoint/2010/main" val="7853302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 Les critères d’éligibilité et le financement des projets /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429329" y="1131590"/>
            <a:ext cx="8532948" cy="3456384"/>
          </a:xfrm>
        </p:spPr>
        <p:txBody>
          <a:bodyPr>
            <a:normAutofit/>
          </a:bodyPr>
          <a:lstStyle/>
          <a:p>
            <a:r>
              <a:rPr lang="fr-BE" sz="1200" dirty="0"/>
              <a:t>Financement du projet  </a:t>
            </a:r>
          </a:p>
          <a:p>
            <a:pPr marL="342900" indent="-342900">
              <a:buFontTx/>
              <a:buChar char="-"/>
            </a:pPr>
            <a:r>
              <a:rPr lang="fr-BE" sz="1200" dirty="0"/>
              <a:t>2ème appel: budget FEDER+RBC = € 5.165.834,24</a:t>
            </a:r>
          </a:p>
          <a:p>
            <a:pPr marL="342900" indent="-342900">
              <a:buFontTx/>
              <a:buChar char="-"/>
            </a:pPr>
            <a:r>
              <a:rPr lang="fr-BE" sz="1200" dirty="0"/>
              <a:t>Financement de min. </a:t>
            </a:r>
            <a:r>
              <a:rPr lang="fr-BE" sz="1200" b="1" dirty="0"/>
              <a:t>€500.000 </a:t>
            </a:r>
            <a:r>
              <a:rPr lang="fr-BE" sz="1200" dirty="0"/>
              <a:t>de subvention FEDER+RBC (forfait de 7% compris)</a:t>
            </a:r>
          </a:p>
          <a:p>
            <a:pPr marL="342900" indent="-342900">
              <a:buFontTx/>
              <a:buChar char="-"/>
            </a:pPr>
            <a:r>
              <a:rPr lang="fr-BE" sz="1200" dirty="0"/>
              <a:t>Financement des dépenses à hauteur de max 75% pour les travaux, 100% pour études (&lt;15% des travaux), 7% des susmentionnés pour frais indirects</a:t>
            </a:r>
          </a:p>
          <a:p>
            <a:pPr marL="342900" indent="-342900">
              <a:buFontTx/>
              <a:buChar char="-"/>
            </a:pPr>
            <a:r>
              <a:rPr lang="fr-BE" sz="1200" dirty="0"/>
              <a:t>Opérateurs candidats sont invités à apporter un volume de cofinancement public additionnel, d’origine belge (pas européenne)</a:t>
            </a:r>
          </a:p>
          <a:p>
            <a:pPr marL="342900" indent="-342900">
              <a:buFontTx/>
              <a:buChar char="-"/>
            </a:pPr>
            <a:r>
              <a:rPr lang="fr-BE" sz="1200" dirty="0"/>
              <a:t>Les projets ne peuvent pas bénéficier d’un autre financement d’origine européenne (ex. </a:t>
            </a:r>
            <a:r>
              <a:rPr lang="fr-BE" sz="1200" dirty="0" err="1"/>
              <a:t>Renoclik</a:t>
            </a:r>
            <a:r>
              <a:rPr lang="fr-BE" sz="1200" dirty="0"/>
              <a:t>)</a:t>
            </a:r>
          </a:p>
          <a:p>
            <a:endParaRPr lang="fr-BE" dirty="0"/>
          </a:p>
        </p:txBody>
      </p:sp>
    </p:spTree>
    <p:extLst>
      <p:ext uri="{BB962C8B-B14F-4D97-AF65-F5344CB8AC3E}">
        <p14:creationId xmlns:p14="http://schemas.microsoft.com/office/powerpoint/2010/main" val="13172726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 Les critères d’éligibilité et le financement des projets /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429329" y="1131590"/>
            <a:ext cx="8532948" cy="3456384"/>
          </a:xfrm>
        </p:spPr>
        <p:txBody>
          <a:bodyPr>
            <a:normAutofit/>
          </a:bodyPr>
          <a:lstStyle/>
          <a:p>
            <a:r>
              <a:rPr lang="fr-BE" sz="1200" i="1" dirty="0" err="1">
                <a:solidFill>
                  <a:schemeClr val="tx1"/>
                </a:solidFill>
                <a:latin typeface="Arial"/>
              </a:rPr>
              <a:t>Financiering</a:t>
            </a:r>
            <a:r>
              <a:rPr lang="fr-BE" sz="1200" i="1" dirty="0">
                <a:solidFill>
                  <a:schemeClr val="tx1"/>
                </a:solidFill>
                <a:latin typeface="Arial"/>
              </a:rPr>
              <a:t> van het </a:t>
            </a:r>
            <a:r>
              <a:rPr lang="fr-BE" sz="1200" i="1" dirty="0" err="1">
                <a:solidFill>
                  <a:schemeClr val="tx1"/>
                </a:solidFill>
                <a:latin typeface="Arial"/>
              </a:rPr>
              <a:t>project</a:t>
            </a:r>
            <a:r>
              <a:rPr lang="fr-BE" sz="1200" i="1" dirty="0">
                <a:solidFill>
                  <a:schemeClr val="tx1"/>
                </a:solidFill>
                <a:latin typeface="Arial"/>
              </a:rPr>
              <a:t> </a:t>
            </a:r>
          </a:p>
          <a:p>
            <a:pPr marL="342900" indent="-342900">
              <a:buFontTx/>
              <a:buChar char="-"/>
            </a:pPr>
            <a:r>
              <a:rPr lang="fr-BE" sz="1200" i="1" dirty="0">
                <a:solidFill>
                  <a:schemeClr val="tx1"/>
                </a:solidFill>
                <a:latin typeface="Arial"/>
              </a:rPr>
              <a:t>2</a:t>
            </a:r>
            <a:r>
              <a:rPr lang="fr-BE" sz="1200" i="1" baseline="30000" dirty="0">
                <a:solidFill>
                  <a:schemeClr val="tx1"/>
                </a:solidFill>
                <a:latin typeface="Arial"/>
              </a:rPr>
              <a:t>de</a:t>
            </a:r>
            <a:r>
              <a:rPr lang="fr-BE" sz="1200" i="1" dirty="0">
                <a:solidFill>
                  <a:schemeClr val="tx1"/>
                </a:solidFill>
                <a:latin typeface="Arial"/>
              </a:rPr>
              <a:t> </a:t>
            </a:r>
            <a:r>
              <a:rPr lang="fr-BE" sz="1200" i="1" dirty="0" err="1">
                <a:solidFill>
                  <a:schemeClr val="tx1"/>
                </a:solidFill>
                <a:latin typeface="Arial"/>
              </a:rPr>
              <a:t>oproep</a:t>
            </a:r>
            <a:r>
              <a:rPr lang="fr-BE" sz="1200" i="1" dirty="0">
                <a:solidFill>
                  <a:schemeClr val="tx1"/>
                </a:solidFill>
                <a:latin typeface="Arial"/>
              </a:rPr>
              <a:t>: budget EFRO+BHG = € 5.165.834,24</a:t>
            </a:r>
          </a:p>
          <a:p>
            <a:pPr marL="342900" indent="-342900">
              <a:buFontTx/>
              <a:buChar char="-"/>
            </a:pPr>
            <a:r>
              <a:rPr lang="fr-BE" sz="1200" i="1" dirty="0">
                <a:solidFill>
                  <a:schemeClr val="tx1"/>
                </a:solidFill>
                <a:latin typeface="Arial"/>
              </a:rPr>
              <a:t>Min. </a:t>
            </a:r>
            <a:r>
              <a:rPr lang="fr-BE" sz="1200" b="1" i="1" dirty="0">
                <a:solidFill>
                  <a:schemeClr val="tx1"/>
                </a:solidFill>
                <a:latin typeface="Arial"/>
              </a:rPr>
              <a:t>€ 500.000 </a:t>
            </a:r>
            <a:r>
              <a:rPr lang="fr-BE" sz="1200" i="1" dirty="0" err="1">
                <a:solidFill>
                  <a:schemeClr val="tx1"/>
                </a:solidFill>
                <a:latin typeface="Arial"/>
              </a:rPr>
              <a:t>gesubsidieerd</a:t>
            </a:r>
            <a:r>
              <a:rPr lang="fr-BE" sz="1200" i="1" dirty="0">
                <a:solidFill>
                  <a:schemeClr val="tx1"/>
                </a:solidFill>
                <a:latin typeface="Arial"/>
              </a:rPr>
              <a:t> </a:t>
            </a:r>
            <a:r>
              <a:rPr lang="fr-BE" sz="1200" i="1" dirty="0" err="1">
                <a:solidFill>
                  <a:schemeClr val="tx1"/>
                </a:solidFill>
                <a:latin typeface="Arial"/>
              </a:rPr>
              <a:t>door</a:t>
            </a:r>
            <a:r>
              <a:rPr lang="fr-BE" sz="1200" i="1" dirty="0">
                <a:solidFill>
                  <a:schemeClr val="tx1"/>
                </a:solidFill>
                <a:latin typeface="Arial"/>
              </a:rPr>
              <a:t> EFRO+BHG (incl. 7% forfait)</a:t>
            </a:r>
          </a:p>
          <a:p>
            <a:pPr marL="342900" indent="-342900">
              <a:buFontTx/>
              <a:buChar char="-"/>
            </a:pPr>
            <a:r>
              <a:rPr lang="fr-BE" sz="1200" i="1" dirty="0" err="1">
                <a:solidFill>
                  <a:schemeClr val="tx1"/>
                </a:solidFill>
                <a:latin typeface="Arial"/>
              </a:rPr>
              <a:t>Financiering</a:t>
            </a:r>
            <a:r>
              <a:rPr lang="fr-BE" sz="1200" i="1" dirty="0">
                <a:solidFill>
                  <a:schemeClr val="tx1"/>
                </a:solidFill>
                <a:latin typeface="Arial"/>
              </a:rPr>
              <a:t> van </a:t>
            </a:r>
            <a:r>
              <a:rPr lang="fr-BE" sz="1200" i="1" dirty="0" err="1">
                <a:solidFill>
                  <a:schemeClr val="tx1"/>
                </a:solidFill>
                <a:latin typeface="Arial"/>
              </a:rPr>
              <a:t>uitgaven</a:t>
            </a:r>
            <a:r>
              <a:rPr lang="fr-BE" sz="1200" i="1" dirty="0">
                <a:solidFill>
                  <a:schemeClr val="tx1"/>
                </a:solidFill>
                <a:latin typeface="Arial"/>
              </a:rPr>
              <a:t>: </a:t>
            </a:r>
            <a:r>
              <a:rPr lang="fr-BE" sz="1200" i="1" dirty="0" err="1">
                <a:solidFill>
                  <a:schemeClr val="tx1"/>
                </a:solidFill>
                <a:latin typeface="Arial"/>
              </a:rPr>
              <a:t>ten</a:t>
            </a:r>
            <a:r>
              <a:rPr lang="fr-BE" sz="1200" i="1" dirty="0">
                <a:solidFill>
                  <a:schemeClr val="tx1"/>
                </a:solidFill>
                <a:latin typeface="Arial"/>
              </a:rPr>
              <a:t> </a:t>
            </a:r>
            <a:r>
              <a:rPr lang="fr-BE" sz="1200" i="1" dirty="0" err="1">
                <a:solidFill>
                  <a:schemeClr val="tx1"/>
                </a:solidFill>
                <a:latin typeface="Arial"/>
              </a:rPr>
              <a:t>hoogste</a:t>
            </a:r>
            <a:r>
              <a:rPr lang="fr-BE" sz="1200" i="1" dirty="0">
                <a:solidFill>
                  <a:schemeClr val="tx1"/>
                </a:solidFill>
                <a:latin typeface="Arial"/>
              </a:rPr>
              <a:t> max 75% van de </a:t>
            </a:r>
            <a:r>
              <a:rPr lang="fr-BE" sz="1200" i="1" dirty="0" err="1">
                <a:solidFill>
                  <a:schemeClr val="tx1"/>
                </a:solidFill>
                <a:latin typeface="Arial"/>
              </a:rPr>
              <a:t>werkkosten</a:t>
            </a:r>
            <a:r>
              <a:rPr lang="fr-BE" sz="1200" i="1" dirty="0">
                <a:solidFill>
                  <a:schemeClr val="tx1"/>
                </a:solidFill>
                <a:latin typeface="Arial"/>
              </a:rPr>
              <a:t>, 100% van </a:t>
            </a:r>
            <a:r>
              <a:rPr lang="fr-BE" sz="1200" i="1" dirty="0" err="1">
                <a:solidFill>
                  <a:schemeClr val="tx1"/>
                </a:solidFill>
                <a:latin typeface="Arial"/>
              </a:rPr>
              <a:t>studiekosten</a:t>
            </a:r>
            <a:r>
              <a:rPr lang="fr-BE" sz="1200" i="1" dirty="0">
                <a:solidFill>
                  <a:schemeClr val="tx1"/>
                </a:solidFill>
                <a:latin typeface="Arial"/>
              </a:rPr>
              <a:t> (&lt;15% van </a:t>
            </a:r>
            <a:r>
              <a:rPr lang="fr-BE" sz="1200" i="1" dirty="0" err="1">
                <a:solidFill>
                  <a:schemeClr val="tx1"/>
                </a:solidFill>
                <a:latin typeface="Arial"/>
              </a:rPr>
              <a:t>werken</a:t>
            </a:r>
            <a:r>
              <a:rPr lang="fr-BE" sz="1200" i="1" dirty="0">
                <a:solidFill>
                  <a:schemeClr val="tx1"/>
                </a:solidFill>
                <a:latin typeface="Arial"/>
              </a:rPr>
              <a:t>), 7% van </a:t>
            </a:r>
            <a:r>
              <a:rPr lang="fr-BE" sz="1200" i="1" dirty="0" err="1">
                <a:solidFill>
                  <a:schemeClr val="tx1"/>
                </a:solidFill>
                <a:latin typeface="Arial"/>
              </a:rPr>
              <a:t>voorgenomenden</a:t>
            </a:r>
            <a:r>
              <a:rPr lang="fr-BE" sz="1200" i="1" dirty="0">
                <a:solidFill>
                  <a:schemeClr val="tx1"/>
                </a:solidFill>
                <a:latin typeface="Arial"/>
              </a:rPr>
              <a:t> </a:t>
            </a:r>
            <a:r>
              <a:rPr lang="fr-BE" sz="1200" i="1" dirty="0" err="1">
                <a:solidFill>
                  <a:schemeClr val="tx1"/>
                </a:solidFill>
                <a:latin typeface="Arial"/>
              </a:rPr>
              <a:t>voor</a:t>
            </a:r>
            <a:r>
              <a:rPr lang="fr-BE" sz="1200" i="1" dirty="0">
                <a:solidFill>
                  <a:schemeClr val="tx1"/>
                </a:solidFill>
                <a:latin typeface="Arial"/>
              </a:rPr>
              <a:t> indirecte </a:t>
            </a:r>
            <a:r>
              <a:rPr lang="fr-BE" sz="1200" i="1" dirty="0" err="1">
                <a:solidFill>
                  <a:schemeClr val="tx1"/>
                </a:solidFill>
                <a:latin typeface="Arial"/>
              </a:rPr>
              <a:t>kosten</a:t>
            </a:r>
            <a:endParaRPr lang="fr-BE" sz="1200" i="1" dirty="0">
              <a:solidFill>
                <a:schemeClr val="tx1"/>
              </a:solidFill>
              <a:latin typeface="Arial"/>
            </a:endParaRPr>
          </a:p>
          <a:p>
            <a:pPr marL="342900" indent="-342900">
              <a:buFontTx/>
              <a:buChar char="-"/>
            </a:pPr>
            <a:r>
              <a:rPr lang="fr-BE" sz="1200" i="1" dirty="0" err="1">
                <a:solidFill>
                  <a:schemeClr val="tx1"/>
                </a:solidFill>
                <a:latin typeface="Arial"/>
              </a:rPr>
              <a:t>Kandidaat-operatoren</a:t>
            </a:r>
            <a:r>
              <a:rPr lang="fr-BE" sz="1200" i="1" dirty="0">
                <a:solidFill>
                  <a:schemeClr val="tx1"/>
                </a:solidFill>
                <a:latin typeface="Arial"/>
              </a:rPr>
              <a:t> </a:t>
            </a:r>
            <a:r>
              <a:rPr lang="fr-BE" sz="1200" i="1" dirty="0" err="1">
                <a:solidFill>
                  <a:schemeClr val="tx1"/>
                </a:solidFill>
                <a:latin typeface="Arial"/>
              </a:rPr>
              <a:t>worden</a:t>
            </a:r>
            <a:r>
              <a:rPr lang="fr-BE" sz="1200" i="1" dirty="0">
                <a:solidFill>
                  <a:schemeClr val="tx1"/>
                </a:solidFill>
                <a:latin typeface="Arial"/>
              </a:rPr>
              <a:t> </a:t>
            </a:r>
            <a:r>
              <a:rPr lang="fr-BE" sz="1200" i="1" dirty="0" err="1">
                <a:solidFill>
                  <a:schemeClr val="tx1"/>
                </a:solidFill>
                <a:latin typeface="Arial"/>
              </a:rPr>
              <a:t>gevraagd</a:t>
            </a:r>
            <a:r>
              <a:rPr lang="fr-BE" sz="1200" i="1" dirty="0">
                <a:solidFill>
                  <a:schemeClr val="tx1"/>
                </a:solidFill>
                <a:latin typeface="Arial"/>
              </a:rPr>
              <a:t> </a:t>
            </a:r>
            <a:r>
              <a:rPr lang="fr-BE" sz="1200" i="1" dirty="0" err="1">
                <a:solidFill>
                  <a:schemeClr val="tx1"/>
                </a:solidFill>
                <a:latin typeface="Arial"/>
              </a:rPr>
              <a:t>bijkomende</a:t>
            </a:r>
            <a:r>
              <a:rPr lang="fr-BE" sz="1200" i="1" dirty="0">
                <a:solidFill>
                  <a:schemeClr val="tx1"/>
                </a:solidFill>
                <a:latin typeface="Arial"/>
              </a:rPr>
              <a:t> </a:t>
            </a:r>
            <a:r>
              <a:rPr lang="fr-BE" sz="1200" i="1" dirty="0" err="1">
                <a:solidFill>
                  <a:schemeClr val="tx1"/>
                </a:solidFill>
                <a:latin typeface="Arial"/>
              </a:rPr>
              <a:t>publieke</a:t>
            </a:r>
            <a:r>
              <a:rPr lang="fr-BE" sz="1200" i="1" dirty="0">
                <a:solidFill>
                  <a:schemeClr val="tx1"/>
                </a:solidFill>
                <a:latin typeface="Arial"/>
              </a:rPr>
              <a:t> </a:t>
            </a:r>
            <a:r>
              <a:rPr lang="fr-BE" sz="1200" i="1" dirty="0" err="1">
                <a:solidFill>
                  <a:schemeClr val="tx1"/>
                </a:solidFill>
                <a:latin typeface="Arial"/>
              </a:rPr>
              <a:t>cofinanciering</a:t>
            </a:r>
            <a:r>
              <a:rPr lang="fr-BE" sz="1200" i="1" dirty="0">
                <a:solidFill>
                  <a:schemeClr val="tx1"/>
                </a:solidFill>
                <a:latin typeface="Arial"/>
              </a:rPr>
              <a:t> te </a:t>
            </a:r>
            <a:r>
              <a:rPr lang="fr-BE" sz="1200" i="1" dirty="0" err="1">
                <a:solidFill>
                  <a:schemeClr val="tx1"/>
                </a:solidFill>
                <a:latin typeface="Arial"/>
              </a:rPr>
              <a:t>voorzien</a:t>
            </a:r>
            <a:r>
              <a:rPr lang="fr-BE" sz="1200" i="1" dirty="0">
                <a:solidFill>
                  <a:schemeClr val="tx1"/>
                </a:solidFill>
                <a:latin typeface="Arial"/>
              </a:rPr>
              <a:t>, van nationale origine (niet </a:t>
            </a:r>
            <a:r>
              <a:rPr lang="fr-BE" sz="1200" i="1" dirty="0" err="1">
                <a:solidFill>
                  <a:schemeClr val="tx1"/>
                </a:solidFill>
                <a:latin typeface="Arial"/>
              </a:rPr>
              <a:t>Europees</a:t>
            </a:r>
            <a:r>
              <a:rPr lang="fr-BE" sz="1200" i="1" dirty="0">
                <a:solidFill>
                  <a:schemeClr val="tx1"/>
                </a:solidFill>
                <a:latin typeface="Arial"/>
              </a:rPr>
              <a:t>)</a:t>
            </a:r>
            <a:r>
              <a:rPr lang="nl-NL" sz="1200" i="1" dirty="0">
                <a:solidFill>
                  <a:schemeClr val="tx1"/>
                </a:solidFill>
                <a:latin typeface="Arial"/>
              </a:rPr>
              <a:t> </a:t>
            </a:r>
          </a:p>
          <a:p>
            <a:pPr marL="342900" indent="-342900">
              <a:buFontTx/>
              <a:buChar char="-"/>
            </a:pPr>
            <a:r>
              <a:rPr lang="nl-NL" sz="1200" i="1" dirty="0">
                <a:solidFill>
                  <a:schemeClr val="tx1"/>
                </a:solidFill>
                <a:latin typeface="Arial"/>
              </a:rPr>
              <a:t>Projecten mogen geen andere EU-financiering ontvangen (bijvoorbeeld Renoclick)</a:t>
            </a:r>
            <a:endParaRPr lang="fr-BE" sz="1200" i="1" dirty="0">
              <a:solidFill>
                <a:schemeClr val="tx1"/>
              </a:solidFill>
              <a:latin typeface="Arial"/>
            </a:endParaRPr>
          </a:p>
          <a:p>
            <a:pPr marL="342900" indent="-342900">
              <a:buFontTx/>
              <a:buChar char="-"/>
            </a:pPr>
            <a:endParaRPr lang="fr-BE" dirty="0"/>
          </a:p>
          <a:p>
            <a:endParaRPr lang="fr-BE" dirty="0"/>
          </a:p>
        </p:txBody>
      </p:sp>
    </p:spTree>
    <p:extLst>
      <p:ext uri="{BB962C8B-B14F-4D97-AF65-F5344CB8AC3E}">
        <p14:creationId xmlns:p14="http://schemas.microsoft.com/office/powerpoint/2010/main" val="17614228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06275A-9875-068F-BDBB-CB193CD2D9FE}"/>
              </a:ext>
            </a:extLst>
          </p:cNvPr>
          <p:cNvSpPr>
            <a:spLocks noGrp="1"/>
          </p:cNvSpPr>
          <p:nvPr>
            <p:ph type="title"/>
          </p:nvPr>
        </p:nvSpPr>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en-BE" dirty="0"/>
          </a:p>
        </p:txBody>
      </p:sp>
      <p:sp>
        <p:nvSpPr>
          <p:cNvPr id="3" name="Espace réservé du texte 2">
            <a:extLst>
              <a:ext uri="{FF2B5EF4-FFF2-40B4-BE49-F238E27FC236}">
                <a16:creationId xmlns:a16="http://schemas.microsoft.com/office/drawing/2014/main" id="{4F1E9248-B3F5-A24D-72C1-057F5534A8E0}"/>
              </a:ext>
            </a:extLst>
          </p:cNvPr>
          <p:cNvSpPr>
            <a:spLocks noGrp="1"/>
          </p:cNvSpPr>
          <p:nvPr>
            <p:ph type="body" sz="quarter" idx="10"/>
          </p:nvPr>
        </p:nvSpPr>
        <p:spPr>
          <a:xfrm>
            <a:off x="359532" y="987574"/>
            <a:ext cx="8424936" cy="3168352"/>
          </a:xfrm>
        </p:spPr>
        <p:txBody>
          <a:bodyPr>
            <a:normAutofit fontScale="25000" lnSpcReduction="20000"/>
          </a:bodyPr>
          <a:lstStyle/>
          <a:p>
            <a:r>
              <a:rPr lang="fr-BE" sz="4800" b="1" dirty="0"/>
              <a:t>Répartition du financement de l’appel à projet de manière prioritaire en fonction du secteur d’activité (au total des vagues 1 et 2)</a:t>
            </a:r>
          </a:p>
          <a:p>
            <a:pPr marL="342900" indent="-342900">
              <a:lnSpc>
                <a:spcPts val="1600"/>
              </a:lnSpc>
              <a:buAutoNum type="arabicPeriod"/>
            </a:pPr>
            <a:r>
              <a:rPr lang="fr-BE" sz="4800" dirty="0"/>
              <a:t>Min. 30% </a:t>
            </a:r>
            <a:r>
              <a:rPr lang="fr-FR" sz="4800" dirty="0"/>
              <a:t>pour les équipements collectifs dans le secteur éducatif</a:t>
            </a:r>
          </a:p>
          <a:p>
            <a:pPr marL="342900" indent="-342900">
              <a:lnSpc>
                <a:spcPts val="1600"/>
              </a:lnSpc>
              <a:buAutoNum type="arabicPeriod"/>
            </a:pPr>
            <a:r>
              <a:rPr lang="fr-FR" sz="4800" dirty="0"/>
              <a:t>Min. 30% pour les équipements collectifs dans le secteur sportif, culturel et social</a:t>
            </a:r>
          </a:p>
          <a:p>
            <a:pPr marL="342900" indent="-342900">
              <a:lnSpc>
                <a:spcPts val="1600"/>
              </a:lnSpc>
              <a:buAutoNum type="arabicPeriod"/>
            </a:pPr>
            <a:r>
              <a:rPr lang="fr-FR" sz="4800" dirty="0"/>
              <a:t>Min. 80% pour les équipements collectifs 1. et 2.</a:t>
            </a:r>
          </a:p>
          <a:p>
            <a:pPr marL="342900" indent="-342900">
              <a:lnSpc>
                <a:spcPts val="1600"/>
              </a:lnSpc>
              <a:buAutoNum type="arabicPeriod"/>
            </a:pPr>
            <a:r>
              <a:rPr lang="fr-BE" sz="4800" dirty="0"/>
              <a:t>Le solde pour autres secteurs</a:t>
            </a:r>
          </a:p>
          <a:p>
            <a:r>
              <a:rPr lang="nl-NL" sz="4800" b="1" i="1" dirty="0">
                <a:solidFill>
                  <a:schemeClr val="tx1"/>
                </a:solidFill>
                <a:latin typeface="Arial"/>
              </a:rPr>
              <a:t>De subsidie wordt (over de twee </a:t>
            </a:r>
            <a:r>
              <a:rPr lang="nl-NL" sz="4800" b="1" i="1" dirty="0" err="1">
                <a:solidFill>
                  <a:schemeClr val="tx1"/>
                </a:solidFill>
                <a:latin typeface="Arial"/>
              </a:rPr>
              <a:t>projectoproepreeksen</a:t>
            </a:r>
            <a:r>
              <a:rPr lang="nl-NL" sz="4800" b="1" i="1" dirty="0">
                <a:solidFill>
                  <a:schemeClr val="tx1"/>
                </a:solidFill>
                <a:latin typeface="Arial"/>
              </a:rPr>
              <a:t>) bij voorrang verdeeld naargelang van de activiteitensector: </a:t>
            </a:r>
            <a:endParaRPr lang="fr-BE" sz="4800" b="1" i="1" dirty="0">
              <a:solidFill>
                <a:schemeClr val="tx1"/>
              </a:solidFill>
              <a:latin typeface="Arial"/>
            </a:endParaRPr>
          </a:p>
          <a:p>
            <a:pPr marL="342900" marR="0" lvl="0" indent="-342900" algn="l" defTabSz="914400" rtl="0" eaLnBrk="1" fontAlgn="auto" latinLnBrk="0" hangingPunct="1">
              <a:lnSpc>
                <a:spcPts val="1600"/>
              </a:lnSpc>
              <a:spcBef>
                <a:spcPct val="20000"/>
              </a:spcBef>
              <a:spcAft>
                <a:spcPts val="0"/>
              </a:spcAft>
              <a:buClrTx/>
              <a:buSzTx/>
              <a:buFont typeface="Arial" pitchFamily="34" charset="0"/>
              <a:buAutoNum type="arabicPeriod"/>
              <a:tabLst/>
              <a:defRPr/>
            </a:pPr>
            <a:r>
              <a:rPr kumimoji="0" lang="fr-BE"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Min. 30% </a:t>
            </a:r>
            <a:r>
              <a:rPr lang="fr-FR" sz="4800" dirty="0" err="1">
                <a:solidFill>
                  <a:schemeClr val="tx1"/>
                </a:solidFill>
              </a:rPr>
              <a:t>voor</a:t>
            </a:r>
            <a:r>
              <a:rPr lang="fr-FR" sz="4800" dirty="0">
                <a:solidFill>
                  <a:schemeClr val="tx1"/>
                </a:solidFill>
              </a:rPr>
              <a:t> </a:t>
            </a:r>
            <a:r>
              <a:rPr lang="fr-FR" sz="4800" dirty="0" err="1">
                <a:solidFill>
                  <a:schemeClr val="tx1"/>
                </a:solidFill>
              </a:rPr>
              <a:t>collectieve</a:t>
            </a:r>
            <a:r>
              <a:rPr lang="fr-FR" sz="4800" dirty="0">
                <a:solidFill>
                  <a:schemeClr val="tx1"/>
                </a:solidFill>
              </a:rPr>
              <a:t> </a:t>
            </a:r>
            <a:r>
              <a:rPr lang="fr-FR" sz="4800" dirty="0" err="1">
                <a:solidFill>
                  <a:schemeClr val="tx1"/>
                </a:solidFill>
              </a:rPr>
              <a:t>voorziening</a:t>
            </a:r>
            <a:r>
              <a:rPr lang="fr-FR" sz="4800" dirty="0">
                <a:solidFill>
                  <a:schemeClr val="tx1"/>
                </a:solidFill>
              </a:rPr>
              <a:t> in de </a:t>
            </a:r>
            <a:r>
              <a:rPr lang="fr-FR" sz="4800" dirty="0" err="1">
                <a:solidFill>
                  <a:schemeClr val="tx1"/>
                </a:solidFill>
              </a:rPr>
              <a:t>educatieve</a:t>
            </a:r>
            <a:r>
              <a:rPr lang="fr-FR" sz="4800" dirty="0">
                <a:solidFill>
                  <a:schemeClr val="tx1"/>
                </a:solidFill>
              </a:rPr>
              <a:t> </a:t>
            </a:r>
            <a:r>
              <a:rPr lang="fr-FR" sz="4800" dirty="0" err="1">
                <a:solidFill>
                  <a:schemeClr val="tx1"/>
                </a:solidFill>
              </a:rPr>
              <a:t>sector</a:t>
            </a:r>
            <a:endParaRPr lang="fr-FR" sz="4800" dirty="0">
              <a:solidFill>
                <a:schemeClr val="tx1"/>
              </a:solidFill>
            </a:endParaRPr>
          </a:p>
          <a:p>
            <a:pPr marL="342900" marR="0" lvl="0" indent="-342900" algn="l" defTabSz="914400" rtl="0" eaLnBrk="1" fontAlgn="auto" latinLnBrk="0" hangingPunct="1">
              <a:lnSpc>
                <a:spcPts val="1600"/>
              </a:lnSpc>
              <a:spcBef>
                <a:spcPct val="20000"/>
              </a:spcBef>
              <a:spcAft>
                <a:spcPts val="0"/>
              </a:spcAft>
              <a:buClrTx/>
              <a:buSzTx/>
              <a:buFont typeface="Arial" pitchFamily="34" charset="0"/>
              <a:buAutoNum type="arabicPeriod"/>
              <a:tabLst/>
              <a:defRPr/>
            </a:pP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Min. 30%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collectieve</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voorziening</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in de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culturele</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sociale en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sportsector</a:t>
            </a:r>
            <a:endPar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a:p>
            <a:pPr marL="342900" marR="0" lvl="0" indent="-342900" algn="l" defTabSz="914400" rtl="0" eaLnBrk="1" fontAlgn="auto" latinLnBrk="0" hangingPunct="1">
              <a:lnSpc>
                <a:spcPts val="1600"/>
              </a:lnSpc>
              <a:spcBef>
                <a:spcPct val="20000"/>
              </a:spcBef>
              <a:spcAft>
                <a:spcPts val="0"/>
              </a:spcAft>
              <a:buClrTx/>
              <a:buSzTx/>
              <a:buFont typeface="Arial" pitchFamily="34" charset="0"/>
              <a:buAutoNum type="arabicPeriod"/>
              <a:tabLst/>
              <a:defRPr/>
            </a:pP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Min. 80%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collectieve</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r>
              <a:rPr kumimoji="0" lang="fr-FR"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voorzieing</a:t>
            </a:r>
            <a:r>
              <a:rPr kumimoji="0" lang="fr-FR"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1. et 2.</a:t>
            </a:r>
          </a:p>
          <a:p>
            <a:pPr marL="342900" marR="0" lvl="0" indent="-342900" algn="l" defTabSz="914400" rtl="0" eaLnBrk="1" fontAlgn="auto" latinLnBrk="0" hangingPunct="1">
              <a:lnSpc>
                <a:spcPts val="1600"/>
              </a:lnSpc>
              <a:spcBef>
                <a:spcPct val="20000"/>
              </a:spcBef>
              <a:spcAft>
                <a:spcPts val="0"/>
              </a:spcAft>
              <a:buClrTx/>
              <a:buSzTx/>
              <a:buFont typeface="Arial" pitchFamily="34" charset="0"/>
              <a:buAutoNum type="arabicPeriod"/>
              <a:tabLst/>
              <a:defRPr/>
            </a:pPr>
            <a:r>
              <a:rPr kumimoji="0" lang="fr-BE"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Het saldo </a:t>
            </a:r>
            <a:r>
              <a:rPr kumimoji="0" lang="fr-BE"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a:t>
            </a:r>
            <a:r>
              <a:rPr kumimoji="0" lang="fr-BE"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de </a:t>
            </a:r>
            <a:r>
              <a:rPr kumimoji="0" lang="fr-BE"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andere</a:t>
            </a:r>
            <a:r>
              <a:rPr kumimoji="0" lang="fr-BE"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r>
              <a:rPr kumimoji="0" lang="fr-BE" sz="4800" b="0" i="0" u="none" strike="noStrike" kern="1200" cap="none" spc="0" normalizeH="0" baseline="0" noProof="0" dirty="0" err="1">
                <a:ln>
                  <a:noFill/>
                </a:ln>
                <a:solidFill>
                  <a:schemeClr val="tx1"/>
                </a:solidFill>
                <a:effectLst/>
                <a:uLnTx/>
                <a:uFillTx/>
                <a:latin typeface="Arial" pitchFamily="34" charset="0"/>
                <a:ea typeface="+mn-ea"/>
                <a:cs typeface="Arial" pitchFamily="34" charset="0"/>
              </a:rPr>
              <a:t>sectoren</a:t>
            </a:r>
            <a:r>
              <a:rPr kumimoji="0" lang="fr-BE" sz="4800" b="0" i="0"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p>
          <a:p>
            <a:endParaRPr lang="fr-BE" sz="1800" i="1" dirty="0">
              <a:solidFill>
                <a:schemeClr val="tx1"/>
              </a:solidFill>
              <a:latin typeface="Arial"/>
            </a:endParaRPr>
          </a:p>
        </p:txBody>
      </p:sp>
    </p:spTree>
    <p:extLst>
      <p:ext uri="{BB962C8B-B14F-4D97-AF65-F5344CB8AC3E}">
        <p14:creationId xmlns:p14="http://schemas.microsoft.com/office/powerpoint/2010/main" val="27993174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p:txBody>
          <a:bodyPr/>
          <a:lstStyle/>
          <a:p>
            <a:r>
              <a:rPr lang="fr-BE" dirty="0"/>
              <a:t>4. Procédure de sélection / </a:t>
            </a:r>
            <a:r>
              <a:rPr lang="fr-BE" i="1" dirty="0" err="1">
                <a:solidFill>
                  <a:schemeClr val="tx1"/>
                </a:solidFill>
              </a:rPr>
              <a:t>Selectieprocedure</a:t>
            </a:r>
            <a:endParaRPr lang="en-BE" i="1" dirty="0">
              <a:solidFill>
                <a:schemeClr val="tx1"/>
              </a:solidFill>
            </a:endParaRPr>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 en 1 phase / </a:t>
            </a:r>
            <a:r>
              <a:rPr lang="nl-NL" dirty="0">
                <a:solidFill>
                  <a:schemeClr val="tx1"/>
                </a:solidFill>
              </a:rPr>
              <a:t>Deze projectoproep verloopt in 1 fase</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nvGraphicFramePr>
        <p:xfrm>
          <a:off x="899592" y="1707654"/>
          <a:ext cx="7128790" cy="2295766"/>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656779719"/>
                    </a:ext>
                  </a:extLst>
                </a:gridCol>
                <a:gridCol w="1008112">
                  <a:extLst>
                    <a:ext uri="{9D8B030D-6E8A-4147-A177-3AD203B41FA5}">
                      <a16:colId xmlns:a16="http://schemas.microsoft.com/office/drawing/2014/main" val="2290301142"/>
                    </a:ext>
                  </a:extLst>
                </a:gridCol>
                <a:gridCol w="1268641">
                  <a:extLst>
                    <a:ext uri="{9D8B030D-6E8A-4147-A177-3AD203B41FA5}">
                      <a16:colId xmlns:a16="http://schemas.microsoft.com/office/drawing/2014/main" val="3917863290"/>
                    </a:ext>
                  </a:extLst>
                </a:gridCol>
                <a:gridCol w="1419940">
                  <a:extLst>
                    <a:ext uri="{9D8B030D-6E8A-4147-A177-3AD203B41FA5}">
                      <a16:colId xmlns:a16="http://schemas.microsoft.com/office/drawing/2014/main" val="3732988070"/>
                    </a:ext>
                  </a:extLst>
                </a:gridCol>
                <a:gridCol w="1559889">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a:effectLst/>
                        </a:rPr>
                        <a:t> </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 / </a:t>
                      </a:r>
                      <a:r>
                        <a:rPr lang="fr-BE" sz="1100" i="1" dirty="0" err="1">
                          <a:solidFill>
                            <a:schemeClr val="tx1"/>
                          </a:solidFill>
                          <a:effectLst/>
                        </a:rPr>
                        <a:t>Fase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a:t>
                      </a:r>
                      <a:r>
                        <a:rPr lang="fr-BE" sz="1100" i="1" dirty="0">
                          <a:solidFill>
                            <a:schemeClr val="tx1"/>
                          </a:solidFill>
                          <a:effectLst/>
                        </a:rPr>
                        <a:t>Type score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i="1" dirty="0" err="1">
                          <a:solidFill>
                            <a:schemeClr val="tx1"/>
                          </a:solidFill>
                          <a:effectLst/>
                        </a:rPr>
                        <a:t>Slaagdrempel</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i="1" dirty="0" err="1">
                          <a:solidFill>
                            <a:schemeClr val="tx1"/>
                          </a:solidFill>
                          <a:effectLst/>
                        </a:rPr>
                        <a:t>Eindweging</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nSpc>
                          <a:spcPct val="115000"/>
                        </a:lnSpc>
                        <a:spcAft>
                          <a:spcPts val="800"/>
                        </a:spcAft>
                      </a:pPr>
                      <a:r>
                        <a:rPr lang="fr-BE" sz="1100" dirty="0">
                          <a:effectLst/>
                        </a:rPr>
                        <a:t>Conditions d’accès / </a:t>
                      </a:r>
                      <a:r>
                        <a:rPr lang="fr-BE" sz="1100" i="1" dirty="0" err="1">
                          <a:solidFill>
                            <a:schemeClr val="tx1"/>
                          </a:solidFill>
                          <a:effectLst/>
                        </a:rPr>
                        <a:t>Toegangsvoorwaarden</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i="1" dirty="0" err="1">
                          <a:solidFill>
                            <a:schemeClr val="tx1">
                              <a:lumMod val="50000"/>
                              <a:lumOff val="50000"/>
                            </a:schemeClr>
                          </a:solidFill>
                          <a:effectLst/>
                        </a:rPr>
                        <a:t>Binair</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n/a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i="1" dirty="0" err="1">
                          <a:solidFill>
                            <a:schemeClr val="tx1">
                              <a:lumMod val="50000"/>
                              <a:lumOff val="50000"/>
                            </a:schemeClr>
                          </a:solidFill>
                          <a:effectLst/>
                        </a:rPr>
                        <a:t>Eliminerend</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i="1" dirty="0" err="1">
                          <a:solidFill>
                            <a:schemeClr val="tx1"/>
                          </a:solidFill>
                          <a:effectLst/>
                        </a:rPr>
                        <a:t>Technische</a:t>
                      </a:r>
                      <a:r>
                        <a:rPr lang="fr-BE" sz="1100" i="1" dirty="0">
                          <a:solidFill>
                            <a:schemeClr val="tx1"/>
                          </a:solidFill>
                          <a:effectLst/>
                        </a:rPr>
                        <a:t> </a:t>
                      </a:r>
                      <a:r>
                        <a:rPr lang="fr-BE" sz="1100" i="1" dirty="0" err="1">
                          <a:solidFill>
                            <a:schemeClr val="tx1"/>
                          </a:solidFill>
                          <a:effectLst/>
                        </a:rPr>
                        <a:t>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65%</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i="1" dirty="0" err="1">
                          <a:solidFill>
                            <a:schemeClr val="tx1"/>
                          </a:solidFill>
                          <a:effectLst/>
                        </a:rPr>
                        <a:t>Uitvoeringscriteria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1</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22261515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108520" y="699542"/>
            <a:ext cx="8604956" cy="3744416"/>
          </a:xfrm>
        </p:spPr>
        <p:txBody>
          <a:bodyPr>
            <a:normAutofit fontScale="85000" lnSpcReduction="20000"/>
          </a:bodyPr>
          <a:lstStyle/>
          <a:p>
            <a:pPr marL="1028700" indent="-342900">
              <a:lnSpc>
                <a:spcPct val="100000"/>
              </a:lnSpc>
              <a:spcBef>
                <a:spcPts val="0"/>
              </a:spcBef>
              <a:buFont typeface="Arial" panose="020B0604020202020204" pitchFamily="34" charset="0"/>
              <a:buChar char="•"/>
            </a:pPr>
            <a:r>
              <a:rPr lang="fr-BE" sz="2100" dirty="0"/>
              <a:t>Un classement des candidatures est établi sur base des critères techniques et de mise en œuvre </a:t>
            </a:r>
            <a:r>
              <a:rPr lang="fr-BE" sz="2100" dirty="0">
                <a:sym typeface="Wingdings" panose="05000000000000000000" pitchFamily="2" charset="2"/>
              </a:rPr>
              <a:t> proposition de sélection au Gouvernement / </a:t>
            </a:r>
            <a:r>
              <a:rPr lang="fr-BE" sz="2100" i="1" dirty="0" err="1">
                <a:solidFill>
                  <a:schemeClr val="tx1"/>
                </a:solidFill>
                <a:latin typeface="Arial"/>
                <a:sym typeface="Wingdings" panose="05000000000000000000" pitchFamily="2" charset="2"/>
              </a:rPr>
              <a:t>Rangschikking</a:t>
            </a:r>
            <a:r>
              <a:rPr lang="fr-BE" sz="2100" i="1" dirty="0">
                <a:solidFill>
                  <a:schemeClr val="tx1"/>
                </a:solidFill>
                <a:latin typeface="Arial"/>
                <a:sym typeface="Wingdings" panose="05000000000000000000" pitchFamily="2" charset="2"/>
              </a:rPr>
              <a:t> van de </a:t>
            </a:r>
            <a:r>
              <a:rPr lang="fr-BE" sz="2100" i="1" dirty="0" err="1">
                <a:solidFill>
                  <a:schemeClr val="tx1"/>
                </a:solidFill>
                <a:latin typeface="Arial"/>
                <a:sym typeface="Wingdings" panose="05000000000000000000" pitchFamily="2" charset="2"/>
              </a:rPr>
              <a:t>voorstellen</a:t>
            </a:r>
            <a:r>
              <a:rPr lang="fr-BE" sz="2100" i="1" dirty="0">
                <a:solidFill>
                  <a:schemeClr val="tx1"/>
                </a:solidFill>
                <a:latin typeface="Arial"/>
                <a:sym typeface="Wingdings" panose="05000000000000000000" pitchFamily="2" charset="2"/>
              </a:rPr>
              <a:t> op basis van de </a:t>
            </a:r>
            <a:r>
              <a:rPr lang="fr-BE" sz="2100" i="1" dirty="0" err="1">
                <a:solidFill>
                  <a:schemeClr val="tx1"/>
                </a:solidFill>
                <a:latin typeface="Arial"/>
                <a:sym typeface="Wingdings" panose="05000000000000000000" pitchFamily="2" charset="2"/>
              </a:rPr>
              <a:t>technische</a:t>
            </a:r>
            <a:r>
              <a:rPr lang="fr-BE" sz="2100" i="1" dirty="0">
                <a:solidFill>
                  <a:schemeClr val="tx1"/>
                </a:solidFill>
                <a:latin typeface="Arial"/>
                <a:sym typeface="Wingdings" panose="05000000000000000000" pitchFamily="2" charset="2"/>
              </a:rPr>
              <a:t> </a:t>
            </a:r>
            <a:r>
              <a:rPr lang="fr-BE" sz="2100" i="1" dirty="0" err="1">
                <a:solidFill>
                  <a:schemeClr val="tx1"/>
                </a:solidFill>
                <a:latin typeface="Arial"/>
                <a:sym typeface="Wingdings" panose="05000000000000000000" pitchFamily="2" charset="2"/>
              </a:rPr>
              <a:t>criteria</a:t>
            </a:r>
            <a:r>
              <a:rPr lang="fr-BE" sz="2100" i="1" dirty="0">
                <a:solidFill>
                  <a:schemeClr val="tx1"/>
                </a:solidFill>
                <a:latin typeface="Arial"/>
                <a:sym typeface="Wingdings" panose="05000000000000000000" pitchFamily="2" charset="2"/>
              </a:rPr>
              <a:t> en </a:t>
            </a:r>
            <a:r>
              <a:rPr lang="fr-BE" sz="2100" i="1" dirty="0" err="1">
                <a:solidFill>
                  <a:schemeClr val="tx1"/>
                </a:solidFill>
                <a:latin typeface="Arial"/>
                <a:sym typeface="Wingdings" panose="05000000000000000000" pitchFamily="2" charset="2"/>
              </a:rPr>
              <a:t>uitvoeringscriteria</a:t>
            </a:r>
            <a:r>
              <a:rPr lang="fr-BE" sz="2100" i="1" dirty="0">
                <a:solidFill>
                  <a:schemeClr val="tx1"/>
                </a:solidFill>
                <a:latin typeface="Arial"/>
                <a:sym typeface="Wingdings" panose="05000000000000000000" pitchFamily="2" charset="2"/>
              </a:rPr>
              <a:t>  </a:t>
            </a:r>
            <a:r>
              <a:rPr lang="fr-BE" sz="2100" i="1" dirty="0" err="1">
                <a:solidFill>
                  <a:schemeClr val="tx1"/>
                </a:solidFill>
                <a:latin typeface="Arial"/>
                <a:sym typeface="Wingdings" panose="05000000000000000000" pitchFamily="2" charset="2"/>
              </a:rPr>
              <a:t>voorstel</a:t>
            </a:r>
            <a:r>
              <a:rPr lang="fr-BE" sz="2100" i="1" dirty="0">
                <a:solidFill>
                  <a:schemeClr val="tx1"/>
                </a:solidFill>
                <a:latin typeface="Arial"/>
                <a:sym typeface="Wingdings" panose="05000000000000000000" pitchFamily="2" charset="2"/>
              </a:rPr>
              <a:t> </a:t>
            </a:r>
            <a:r>
              <a:rPr lang="fr-BE" sz="2100" i="1" dirty="0" err="1">
                <a:solidFill>
                  <a:schemeClr val="tx1"/>
                </a:solidFill>
                <a:latin typeface="Arial"/>
                <a:sym typeface="Wingdings" panose="05000000000000000000" pitchFamily="2" charset="2"/>
              </a:rPr>
              <a:t>voor</a:t>
            </a:r>
            <a:r>
              <a:rPr lang="fr-BE" sz="2100" i="1" dirty="0">
                <a:solidFill>
                  <a:schemeClr val="tx1"/>
                </a:solidFill>
                <a:latin typeface="Arial"/>
                <a:sym typeface="Wingdings" panose="05000000000000000000" pitchFamily="2" charset="2"/>
              </a:rPr>
              <a:t> de </a:t>
            </a:r>
            <a:r>
              <a:rPr lang="fr-BE" sz="2100" i="1" dirty="0" err="1">
                <a:solidFill>
                  <a:schemeClr val="tx1"/>
                </a:solidFill>
                <a:latin typeface="Arial"/>
                <a:sym typeface="Wingdings" panose="05000000000000000000" pitchFamily="2" charset="2"/>
              </a:rPr>
              <a:t>Regering</a:t>
            </a:r>
            <a:endParaRPr lang="fr-BE" sz="2100" i="1" dirty="0">
              <a:solidFill>
                <a:schemeClr val="tx1"/>
              </a:solidFill>
              <a:latin typeface="Arial"/>
              <a:sym typeface="Wingdings" panose="05000000000000000000" pitchFamily="2" charset="2"/>
            </a:endParaRPr>
          </a:p>
          <a:p>
            <a:pPr marL="685800">
              <a:lnSpc>
                <a:spcPct val="100000"/>
              </a:lnSpc>
              <a:spcBef>
                <a:spcPts val="0"/>
              </a:spcBef>
            </a:pPr>
            <a:endParaRPr lang="fr-BE" sz="2100" i="1" dirty="0">
              <a:solidFill>
                <a:schemeClr val="tx1"/>
              </a:solidFill>
              <a:latin typeface="Arial"/>
              <a:sym typeface="Wingdings" panose="05000000000000000000" pitchFamily="2" charset="2"/>
            </a:endParaRPr>
          </a:p>
          <a:p>
            <a:pPr marL="1028700" indent="-342900">
              <a:lnSpc>
                <a:spcPct val="100000"/>
              </a:lnSpc>
              <a:spcBef>
                <a:spcPts val="0"/>
              </a:spcBef>
              <a:buFont typeface="Arial" panose="020B0604020202020204" pitchFamily="34" charset="0"/>
              <a:buChar char="•"/>
            </a:pPr>
            <a:r>
              <a:rPr lang="fr-BE" sz="2100" dirty="0"/>
              <a:t>40% du budget prioritisé aux bâtiments avec PEB niveau E, F ou G /</a:t>
            </a:r>
            <a:r>
              <a:rPr lang="fr-BE" sz="2100" dirty="0">
                <a:sym typeface="Wingdings" panose="05000000000000000000" pitchFamily="2" charset="2"/>
              </a:rPr>
              <a:t> </a:t>
            </a:r>
            <a:r>
              <a:rPr lang="fr-BE" sz="2100" i="1" dirty="0">
                <a:solidFill>
                  <a:schemeClr val="tx1"/>
                </a:solidFill>
                <a:latin typeface="Arial"/>
                <a:sym typeface="Wingdings" panose="05000000000000000000" pitchFamily="2" charset="2"/>
              </a:rPr>
              <a:t>40% van het budget </a:t>
            </a:r>
            <a:r>
              <a:rPr lang="fr-BE" sz="2100" i="1" dirty="0" err="1">
                <a:solidFill>
                  <a:schemeClr val="tx1"/>
                </a:solidFill>
                <a:latin typeface="Arial"/>
                <a:sym typeface="Wingdings" panose="05000000000000000000" pitchFamily="2" charset="2"/>
              </a:rPr>
              <a:t>bij</a:t>
            </a:r>
            <a:r>
              <a:rPr lang="fr-BE" sz="2100" i="1" dirty="0">
                <a:solidFill>
                  <a:schemeClr val="tx1"/>
                </a:solidFill>
                <a:latin typeface="Arial"/>
                <a:sym typeface="Wingdings" panose="05000000000000000000" pitchFamily="2" charset="2"/>
              </a:rPr>
              <a:t> </a:t>
            </a:r>
            <a:r>
              <a:rPr lang="fr-BE" sz="2100" i="1" dirty="0" err="1">
                <a:solidFill>
                  <a:schemeClr val="tx1"/>
                </a:solidFill>
                <a:latin typeface="Arial"/>
                <a:sym typeface="Wingdings" panose="05000000000000000000" pitchFamily="2" charset="2"/>
              </a:rPr>
              <a:t>voorkeur</a:t>
            </a:r>
            <a:r>
              <a:rPr lang="fr-BE" sz="2100" i="1" dirty="0">
                <a:solidFill>
                  <a:schemeClr val="tx1"/>
                </a:solidFill>
                <a:latin typeface="Arial"/>
                <a:sym typeface="Wingdings" panose="05000000000000000000" pitchFamily="2" charset="2"/>
              </a:rPr>
              <a:t> </a:t>
            </a:r>
            <a:r>
              <a:rPr lang="fr-BE" sz="2100" i="1" dirty="0" err="1">
                <a:solidFill>
                  <a:schemeClr val="tx1"/>
                </a:solidFill>
                <a:latin typeface="Arial"/>
                <a:sym typeface="Wingdings" panose="05000000000000000000" pitchFamily="2" charset="2"/>
              </a:rPr>
              <a:t>naar</a:t>
            </a:r>
            <a:r>
              <a:rPr lang="fr-BE" sz="2100" i="1" dirty="0">
                <a:solidFill>
                  <a:schemeClr val="tx1"/>
                </a:solidFill>
                <a:latin typeface="Arial"/>
                <a:sym typeface="Wingdings" panose="05000000000000000000" pitchFamily="2" charset="2"/>
              </a:rPr>
              <a:t> </a:t>
            </a:r>
            <a:r>
              <a:rPr lang="fr-BE" sz="2100" i="1" dirty="0" err="1">
                <a:solidFill>
                  <a:schemeClr val="tx1"/>
                </a:solidFill>
                <a:latin typeface="Arial"/>
                <a:sym typeface="Wingdings" panose="05000000000000000000" pitchFamily="2" charset="2"/>
              </a:rPr>
              <a:t>gebouwen</a:t>
            </a:r>
            <a:r>
              <a:rPr lang="fr-BE" sz="2100" i="1" dirty="0">
                <a:solidFill>
                  <a:schemeClr val="tx1"/>
                </a:solidFill>
                <a:latin typeface="Arial"/>
                <a:sym typeface="Wingdings" panose="05000000000000000000" pitchFamily="2" charset="2"/>
              </a:rPr>
              <a:t> met EPC-</a:t>
            </a:r>
            <a:r>
              <a:rPr lang="fr-BE" sz="2100" i="1" dirty="0" err="1">
                <a:solidFill>
                  <a:schemeClr val="tx1"/>
                </a:solidFill>
                <a:latin typeface="Arial"/>
                <a:sym typeface="Wingdings" panose="05000000000000000000" pitchFamily="2" charset="2"/>
              </a:rPr>
              <a:t>waarde</a:t>
            </a:r>
            <a:r>
              <a:rPr lang="fr-BE" sz="2100" i="1" dirty="0">
                <a:solidFill>
                  <a:schemeClr val="tx1"/>
                </a:solidFill>
                <a:latin typeface="Arial"/>
                <a:sym typeface="Wingdings" panose="05000000000000000000" pitchFamily="2" charset="2"/>
              </a:rPr>
              <a:t> E, F of G</a:t>
            </a:r>
          </a:p>
          <a:p>
            <a:pPr marL="1143000" indent="-457200">
              <a:lnSpc>
                <a:spcPct val="100000"/>
              </a:lnSpc>
              <a:spcBef>
                <a:spcPts val="0"/>
              </a:spcBef>
              <a:buFont typeface="Wingdings" panose="05000000000000000000" pitchFamily="2" charset="2"/>
              <a:buChar char="à"/>
            </a:pPr>
            <a:r>
              <a:rPr lang="fr-FR" sz="1600" dirty="0">
                <a:solidFill>
                  <a:schemeClr val="bg1">
                    <a:lumMod val="50000"/>
                  </a:schemeClr>
                </a:solidFill>
                <a:latin typeface="Arial"/>
                <a:sym typeface="Wingdings" panose="05000000000000000000" pitchFamily="2" charset="2"/>
              </a:rPr>
              <a:t>Pour prétendre à cette catégorie, obligation de fournir un certificat PEB au moment de la candidature.</a:t>
            </a:r>
          </a:p>
          <a:p>
            <a:pPr marL="1143000" indent="-457200">
              <a:lnSpc>
                <a:spcPct val="100000"/>
              </a:lnSpc>
              <a:spcBef>
                <a:spcPts val="0"/>
              </a:spcBef>
              <a:buFont typeface="Wingdings" panose="05000000000000000000" pitchFamily="2" charset="2"/>
              <a:buChar char="à"/>
            </a:pPr>
            <a:r>
              <a:rPr lang="nl-NL" sz="1600" i="1" dirty="0">
                <a:solidFill>
                  <a:schemeClr val="tx1"/>
                </a:solidFill>
                <a:latin typeface="Arial"/>
                <a:sym typeface="Wingdings" panose="05000000000000000000" pitchFamily="2" charset="2"/>
              </a:rPr>
              <a:t>Om voor deze categorie in aanmerking te komen, verplichting om een EPB-certificaat te verstrekken bij de indiening van de kandidatuur. </a:t>
            </a:r>
          </a:p>
          <a:p>
            <a:pPr marL="685800">
              <a:lnSpc>
                <a:spcPct val="100000"/>
              </a:lnSpc>
              <a:spcBef>
                <a:spcPts val="0"/>
              </a:spcBef>
            </a:pPr>
            <a:endParaRPr lang="nl-NL" sz="2100" i="1" dirty="0">
              <a:solidFill>
                <a:schemeClr val="tx1"/>
              </a:solidFill>
              <a:latin typeface="Arial"/>
              <a:sym typeface="Wingdings" panose="05000000000000000000" pitchFamily="2" charset="2"/>
            </a:endParaRPr>
          </a:p>
          <a:p>
            <a:pPr marL="1028700" indent="-342900">
              <a:lnSpc>
                <a:spcPct val="100000"/>
              </a:lnSpc>
              <a:spcBef>
                <a:spcPts val="0"/>
              </a:spcBef>
              <a:buFont typeface="Arial" panose="020B0604020202020204" pitchFamily="34" charset="0"/>
              <a:buChar char="•"/>
            </a:pPr>
            <a:r>
              <a:rPr lang="nl-NL" sz="2100" i="1" dirty="0" err="1">
                <a:solidFill>
                  <a:schemeClr val="bg1">
                    <a:lumMod val="50000"/>
                  </a:schemeClr>
                </a:solidFill>
                <a:latin typeface="Arial"/>
                <a:sym typeface="Wingdings" panose="05000000000000000000" pitchFamily="2" charset="2"/>
              </a:rPr>
              <a:t>Répartition</a:t>
            </a:r>
            <a:r>
              <a:rPr lang="nl-NL" sz="2100" i="1" dirty="0">
                <a:solidFill>
                  <a:schemeClr val="bg1">
                    <a:lumMod val="50000"/>
                  </a:schemeClr>
                </a:solidFill>
                <a:latin typeface="Arial"/>
                <a:sym typeface="Wingdings" panose="05000000000000000000" pitchFamily="2" charset="2"/>
              </a:rPr>
              <a:t> prioritaire en </a:t>
            </a:r>
            <a:r>
              <a:rPr lang="nl-NL" sz="2100" i="1" dirty="0" err="1">
                <a:solidFill>
                  <a:schemeClr val="bg1">
                    <a:lumMod val="50000"/>
                  </a:schemeClr>
                </a:solidFill>
                <a:latin typeface="Arial"/>
                <a:sym typeface="Wingdings" panose="05000000000000000000" pitchFamily="2" charset="2"/>
              </a:rPr>
              <a:t>fonction</a:t>
            </a:r>
            <a:r>
              <a:rPr lang="nl-NL" sz="2100" i="1" dirty="0">
                <a:solidFill>
                  <a:schemeClr val="bg1">
                    <a:lumMod val="50000"/>
                  </a:schemeClr>
                </a:solidFill>
                <a:latin typeface="Arial"/>
                <a:sym typeface="Wingdings" panose="05000000000000000000" pitchFamily="2" charset="2"/>
              </a:rPr>
              <a:t> du </a:t>
            </a:r>
            <a:r>
              <a:rPr lang="nl-NL" sz="2100" i="1" dirty="0" err="1">
                <a:solidFill>
                  <a:schemeClr val="bg1">
                    <a:lumMod val="50000"/>
                  </a:schemeClr>
                </a:solidFill>
                <a:latin typeface="Arial"/>
                <a:sym typeface="Wingdings" panose="05000000000000000000" pitchFamily="2" charset="2"/>
              </a:rPr>
              <a:t>secteur</a:t>
            </a:r>
            <a:r>
              <a:rPr lang="nl-NL" sz="2100" i="1" dirty="0">
                <a:solidFill>
                  <a:schemeClr val="bg1">
                    <a:lumMod val="50000"/>
                  </a:schemeClr>
                </a:solidFill>
                <a:latin typeface="Arial"/>
                <a:sym typeface="Wingdings" panose="05000000000000000000" pitchFamily="2" charset="2"/>
              </a:rPr>
              <a:t> </a:t>
            </a:r>
            <a:r>
              <a:rPr lang="nl-NL" sz="2100" i="1" dirty="0" err="1">
                <a:solidFill>
                  <a:schemeClr val="bg1">
                    <a:lumMod val="50000"/>
                  </a:schemeClr>
                </a:solidFill>
                <a:latin typeface="Arial"/>
                <a:sym typeface="Wingdings" panose="05000000000000000000" pitchFamily="2" charset="2"/>
              </a:rPr>
              <a:t>d’activité</a:t>
            </a:r>
            <a:r>
              <a:rPr lang="nl-NL" sz="2100" i="1" dirty="0">
                <a:solidFill>
                  <a:schemeClr val="bg1">
                    <a:lumMod val="50000"/>
                  </a:schemeClr>
                </a:solidFill>
                <a:latin typeface="Arial"/>
                <a:sym typeface="Wingdings" panose="05000000000000000000" pitchFamily="2" charset="2"/>
              </a:rPr>
              <a:t> (</a:t>
            </a:r>
            <a:r>
              <a:rPr lang="nl-NL" sz="2100" i="1" dirty="0" err="1">
                <a:solidFill>
                  <a:schemeClr val="bg1">
                    <a:lumMod val="50000"/>
                  </a:schemeClr>
                </a:solidFill>
                <a:latin typeface="Arial"/>
                <a:sym typeface="Wingdings" panose="05000000000000000000" pitchFamily="2" charset="2"/>
              </a:rPr>
              <a:t>cf</a:t>
            </a:r>
            <a:r>
              <a:rPr lang="nl-NL" sz="2100" i="1" dirty="0">
                <a:solidFill>
                  <a:schemeClr val="bg1">
                    <a:lumMod val="50000"/>
                  </a:schemeClr>
                </a:solidFill>
                <a:latin typeface="Arial"/>
                <a:sym typeface="Wingdings" panose="05000000000000000000" pitchFamily="2" charset="2"/>
              </a:rPr>
              <a:t> supra)</a:t>
            </a:r>
            <a:r>
              <a:rPr lang="nl-NL" sz="2100" i="1" dirty="0">
                <a:solidFill>
                  <a:schemeClr val="tx1"/>
                </a:solidFill>
                <a:latin typeface="Arial"/>
                <a:sym typeface="Wingdings" panose="05000000000000000000" pitchFamily="2" charset="2"/>
              </a:rPr>
              <a:t>/ De subsidie wordt bij voorrang verdeeld naargelang van de activiteitensector (zie supra)</a:t>
            </a:r>
            <a:endParaRPr lang="fr-FR" sz="2100" i="1" dirty="0">
              <a:solidFill>
                <a:schemeClr val="tx1"/>
              </a:solidFill>
              <a:latin typeface="Arial"/>
              <a:sym typeface="Wingdings" panose="05000000000000000000" pitchFamily="2" charset="2"/>
            </a:endParaRPr>
          </a:p>
          <a:p>
            <a:pPr marL="685800">
              <a:lnSpc>
                <a:spcPct val="100000"/>
              </a:lnSpc>
              <a:spcBef>
                <a:spcPts val="0"/>
              </a:spcBef>
            </a:pPr>
            <a:endParaRPr lang="fr-BE" sz="3500" i="1" dirty="0">
              <a:solidFill>
                <a:schemeClr val="tx1"/>
              </a:solidFill>
              <a:latin typeface="Arial"/>
              <a:sym typeface="Wingdings" panose="05000000000000000000" pitchFamily="2" charset="2"/>
            </a:endParaRPr>
          </a:p>
          <a:p>
            <a:pPr marL="685800">
              <a:lnSpc>
                <a:spcPct val="100000"/>
              </a:lnSpc>
              <a:spcBef>
                <a:spcPts val="0"/>
              </a:spcBef>
            </a:pPr>
            <a:endParaRPr lang="fr-BE" sz="3400" dirty="0">
              <a:solidFill>
                <a:srgbClr val="FF0000"/>
              </a:solidFill>
              <a:sym typeface="Wingdings" panose="05000000000000000000" pitchFamily="2" charset="2"/>
            </a:endParaRPr>
          </a:p>
          <a:p>
            <a:pPr marL="685800">
              <a:lnSpc>
                <a:spcPct val="100000"/>
              </a:lnSpc>
              <a:spcBef>
                <a:spcPts val="0"/>
              </a:spcBef>
              <a:buFont typeface="Arial" panose="020B0604020202020204" pitchFamily="34" charset="0"/>
              <a:buChar char="•"/>
            </a:pPr>
            <a:endParaRPr lang="fr-BE" sz="3400" dirty="0">
              <a:solidFill>
                <a:srgbClr val="FF0000"/>
              </a:solidFill>
            </a:endParaRPr>
          </a:p>
          <a:p>
            <a:endParaRPr lang="fr-BE" dirty="0"/>
          </a:p>
        </p:txBody>
      </p:sp>
    </p:spTree>
    <p:extLst>
      <p:ext uri="{BB962C8B-B14F-4D97-AF65-F5344CB8AC3E}">
        <p14:creationId xmlns:p14="http://schemas.microsoft.com/office/powerpoint/2010/main" val="4302188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6"/>
            <a:ext cx="8424936" cy="583574"/>
          </a:xfrm>
        </p:spPr>
        <p:txBody>
          <a:bodyPr>
            <a:normAutofit fontScale="90000"/>
          </a:bodyPr>
          <a:lstStyle/>
          <a:p>
            <a:r>
              <a:rPr lang="fr-BE" sz="2200" dirty="0"/>
              <a:t>Objectif 1.3.2 -  principes de sélection / </a:t>
            </a:r>
            <a:r>
              <a:rPr lang="fr-BE" sz="2200" i="1" dirty="0" err="1">
                <a:solidFill>
                  <a:schemeClr val="tx1"/>
                </a:solidFill>
              </a:rPr>
              <a:t>Principiële</a:t>
            </a:r>
            <a:r>
              <a:rPr lang="fr-BE" sz="2200" i="1" dirty="0">
                <a:solidFill>
                  <a:schemeClr val="tx1"/>
                </a:solidFill>
              </a:rPr>
              <a:t> </a:t>
            </a:r>
            <a:r>
              <a:rPr lang="fr-BE" sz="2200" i="1" dirty="0" err="1">
                <a:solidFill>
                  <a:schemeClr val="tx1"/>
                </a:solidFill>
              </a:rPr>
              <a:t>selectiecriteria</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179512" y="771550"/>
            <a:ext cx="8460940" cy="3744416"/>
          </a:xfrm>
        </p:spPr>
        <p:txBody>
          <a:bodyPr>
            <a:normAutofit/>
          </a:bodyPr>
          <a:lstStyle/>
          <a:p>
            <a:pPr marL="685800">
              <a:lnSpc>
                <a:spcPct val="120000"/>
              </a:lnSpc>
              <a:spcBef>
                <a:spcPts val="0"/>
              </a:spcBef>
              <a:buFont typeface="Arial" panose="020B0604020202020204" pitchFamily="34" charset="0"/>
              <a:buChar char="•"/>
            </a:pPr>
            <a:r>
              <a:rPr lang="fr-BE" sz="1800" dirty="0"/>
              <a:t>Respect des conditions d’accès / </a:t>
            </a:r>
            <a:r>
              <a:rPr lang="fr-BE" sz="1800" i="1" dirty="0" err="1">
                <a:solidFill>
                  <a:schemeClr val="tx1"/>
                </a:solidFill>
                <a:latin typeface="Arial"/>
              </a:rPr>
              <a:t>Voldoen</a:t>
            </a:r>
            <a:r>
              <a:rPr lang="fr-BE" sz="1800" i="1" dirty="0">
                <a:solidFill>
                  <a:schemeClr val="tx1"/>
                </a:solidFill>
                <a:latin typeface="Arial"/>
              </a:rPr>
              <a:t> </a:t>
            </a:r>
            <a:r>
              <a:rPr lang="fr-BE" sz="1800" i="1" dirty="0" err="1">
                <a:solidFill>
                  <a:schemeClr val="tx1"/>
                </a:solidFill>
                <a:latin typeface="Arial"/>
              </a:rPr>
              <a:t>aan</a:t>
            </a:r>
            <a:r>
              <a:rPr lang="fr-BE" sz="1800" i="1" dirty="0">
                <a:solidFill>
                  <a:schemeClr val="tx1"/>
                </a:solidFill>
                <a:latin typeface="Arial"/>
              </a:rPr>
              <a:t> de </a:t>
            </a:r>
            <a:r>
              <a:rPr lang="fr-BE" sz="1800" i="1" dirty="0" err="1">
                <a:solidFill>
                  <a:schemeClr val="tx1"/>
                </a:solidFill>
                <a:latin typeface="Arial"/>
              </a:rPr>
              <a:t>toegangscriteria</a:t>
            </a:r>
            <a:endParaRPr lang="fr-BE" sz="1800" i="1" dirty="0">
              <a:solidFill>
                <a:schemeClr val="tx1"/>
              </a:solidFill>
              <a:latin typeface="Arial"/>
            </a:endParaRPr>
          </a:p>
          <a:p>
            <a:pPr marL="685800">
              <a:lnSpc>
                <a:spcPct val="120000"/>
              </a:lnSpc>
              <a:spcBef>
                <a:spcPts val="0"/>
              </a:spcBef>
            </a:pPr>
            <a:endParaRPr lang="fr-BE" sz="1800" i="1" dirty="0">
              <a:solidFill>
                <a:schemeClr val="tx1"/>
              </a:solidFill>
              <a:latin typeface="Arial"/>
            </a:endParaRPr>
          </a:p>
          <a:p>
            <a:pPr marL="685800">
              <a:lnSpc>
                <a:spcPct val="120000"/>
              </a:lnSpc>
              <a:spcBef>
                <a:spcPts val="0"/>
              </a:spcBef>
              <a:buFont typeface="Arial" panose="020B0604020202020204" pitchFamily="34" charset="0"/>
              <a:buChar char="•"/>
            </a:pPr>
            <a:r>
              <a:rPr lang="fr-BE" sz="1800" dirty="0"/>
              <a:t>Min. 60% des points total </a:t>
            </a:r>
            <a:r>
              <a:rPr lang="fr-BE" sz="1800" i="1" dirty="0">
                <a:solidFill>
                  <a:schemeClr val="tx1"/>
                </a:solidFill>
                <a:latin typeface="Arial"/>
              </a:rPr>
              <a:t>/ Minimum 60% van het </a:t>
            </a:r>
            <a:r>
              <a:rPr lang="fr-BE" sz="1800" i="1" dirty="0" err="1">
                <a:solidFill>
                  <a:schemeClr val="tx1"/>
                </a:solidFill>
                <a:latin typeface="Arial"/>
              </a:rPr>
              <a:t>totaal</a:t>
            </a:r>
            <a:r>
              <a:rPr lang="fr-BE" sz="1800" i="1" dirty="0">
                <a:solidFill>
                  <a:schemeClr val="tx1"/>
                </a:solidFill>
                <a:latin typeface="Arial"/>
              </a:rPr>
              <a:t> </a:t>
            </a:r>
            <a:r>
              <a:rPr lang="fr-BE" sz="1800" i="1" dirty="0" err="1">
                <a:solidFill>
                  <a:schemeClr val="tx1"/>
                </a:solidFill>
                <a:latin typeface="Arial"/>
              </a:rPr>
              <a:t>aantal</a:t>
            </a:r>
            <a:r>
              <a:rPr lang="fr-BE" sz="1800" i="1" dirty="0">
                <a:solidFill>
                  <a:schemeClr val="tx1"/>
                </a:solidFill>
                <a:latin typeface="Arial"/>
              </a:rPr>
              <a:t> </a:t>
            </a:r>
            <a:r>
              <a:rPr lang="fr-BE" sz="1800" i="1" dirty="0" err="1">
                <a:solidFill>
                  <a:schemeClr val="tx1"/>
                </a:solidFill>
                <a:latin typeface="Arial"/>
              </a:rPr>
              <a:t>punten</a:t>
            </a:r>
            <a:endParaRPr lang="fr-BE" sz="1800" i="1" dirty="0">
              <a:solidFill>
                <a:schemeClr val="tx1"/>
              </a:solidFill>
              <a:latin typeface="Arial"/>
            </a:endParaRPr>
          </a:p>
          <a:p>
            <a:pPr marL="685800">
              <a:lnSpc>
                <a:spcPct val="120000"/>
              </a:lnSpc>
              <a:spcBef>
                <a:spcPts val="0"/>
              </a:spcBef>
            </a:pPr>
            <a:endParaRPr lang="fr-BE" sz="1800" i="1" dirty="0">
              <a:solidFill>
                <a:schemeClr val="tx1"/>
              </a:solidFill>
              <a:latin typeface="Arial"/>
            </a:endParaRPr>
          </a:p>
          <a:p>
            <a:pPr marL="685800">
              <a:lnSpc>
                <a:spcPct val="120000"/>
              </a:lnSpc>
              <a:spcBef>
                <a:spcPts val="0"/>
              </a:spcBef>
              <a:buFont typeface="Arial" panose="020B0604020202020204" pitchFamily="34" charset="0"/>
              <a:buChar char="•"/>
            </a:pPr>
            <a:r>
              <a:rPr lang="fr-BE" sz="1800" dirty="0"/>
              <a:t>Min. 50% des points par critère pour les critères qui ont une valeur de 10 points ou plus </a:t>
            </a:r>
            <a:r>
              <a:rPr lang="fr-BE" sz="1800" i="1" dirty="0">
                <a:solidFill>
                  <a:schemeClr val="tx1"/>
                </a:solidFill>
                <a:latin typeface="Arial"/>
              </a:rPr>
              <a:t>/ Minimum 50% op </a:t>
            </a:r>
            <a:r>
              <a:rPr lang="fr-BE" sz="1800" i="1" dirty="0" err="1">
                <a:solidFill>
                  <a:schemeClr val="tx1"/>
                </a:solidFill>
                <a:latin typeface="Arial"/>
              </a:rPr>
              <a:t>criteria</a:t>
            </a:r>
            <a:r>
              <a:rPr lang="fr-BE" sz="1800" i="1" dirty="0">
                <a:solidFill>
                  <a:schemeClr val="tx1"/>
                </a:solidFill>
                <a:latin typeface="Arial"/>
              </a:rPr>
              <a:t> met </a:t>
            </a:r>
            <a:r>
              <a:rPr lang="fr-BE" sz="1800" i="1" dirty="0" err="1">
                <a:solidFill>
                  <a:schemeClr val="tx1"/>
                </a:solidFill>
                <a:latin typeface="Arial"/>
              </a:rPr>
              <a:t>een</a:t>
            </a:r>
            <a:r>
              <a:rPr lang="fr-BE" sz="1800" i="1" dirty="0">
                <a:solidFill>
                  <a:schemeClr val="tx1"/>
                </a:solidFill>
                <a:latin typeface="Arial"/>
              </a:rPr>
              <a:t> </a:t>
            </a:r>
            <a:r>
              <a:rPr lang="fr-BE" sz="1800" i="1" dirty="0" err="1">
                <a:solidFill>
                  <a:schemeClr val="tx1"/>
                </a:solidFill>
                <a:latin typeface="Arial"/>
              </a:rPr>
              <a:t>waarde</a:t>
            </a:r>
            <a:r>
              <a:rPr lang="fr-BE" sz="1800" i="1" dirty="0">
                <a:solidFill>
                  <a:schemeClr val="tx1"/>
                </a:solidFill>
                <a:latin typeface="Arial"/>
              </a:rPr>
              <a:t> van minimum 10 </a:t>
            </a:r>
            <a:r>
              <a:rPr lang="fr-BE" sz="1800" i="1" dirty="0" err="1">
                <a:solidFill>
                  <a:schemeClr val="tx1"/>
                </a:solidFill>
                <a:latin typeface="Arial"/>
              </a:rPr>
              <a:t>punten</a:t>
            </a:r>
            <a:endParaRPr lang="fr-BE" sz="1800" i="1" dirty="0">
              <a:solidFill>
                <a:schemeClr val="tx1"/>
              </a:solidFill>
              <a:latin typeface="Arial"/>
            </a:endParaRPr>
          </a:p>
          <a:p>
            <a:pPr marL="685800">
              <a:lnSpc>
                <a:spcPct val="120000"/>
              </a:lnSpc>
              <a:spcBef>
                <a:spcPts val="0"/>
              </a:spcBef>
            </a:pP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7395588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OS 2.1 – Critères techniques / </a:t>
            </a:r>
            <a:r>
              <a:rPr lang="fr-BE" i="1" dirty="0">
                <a:solidFill>
                  <a:schemeClr val="tx1"/>
                </a:solidFill>
              </a:rPr>
              <a:t>SD 2.1 </a:t>
            </a:r>
            <a:r>
              <a:rPr lang="fr-BE" i="1" dirty="0" err="1">
                <a:solidFill>
                  <a:schemeClr val="tx1"/>
                </a:solidFill>
              </a:rPr>
              <a:t>Technische</a:t>
            </a:r>
            <a:r>
              <a:rPr lang="fr-BE" i="1" dirty="0">
                <a:solidFill>
                  <a:schemeClr val="tx1"/>
                </a:solidFill>
              </a:rPr>
              <a:t> </a:t>
            </a:r>
            <a:r>
              <a:rPr lang="fr-BE" i="1" dirty="0" err="1">
                <a:solidFill>
                  <a:schemeClr val="tx1"/>
                </a:solidFill>
              </a:rPr>
              <a:t>criteria</a:t>
            </a:r>
            <a:r>
              <a:rPr lang="fr-BE" i="1"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843558"/>
            <a:ext cx="8424936" cy="3240360"/>
          </a:xfrm>
        </p:spPr>
        <p:txBody>
          <a:bodyPr>
            <a:normAutofit fontScale="92500" lnSpcReduction="10000"/>
          </a:bodyPr>
          <a:lstStyle/>
          <a:p>
            <a:pPr marL="342900" indent="-342900" algn="just">
              <a:lnSpc>
                <a:spcPct val="107000"/>
              </a:lnSpc>
              <a:buFont typeface="+mj-lt"/>
              <a:buAutoNum type="arabicPeriod"/>
            </a:pPr>
            <a:r>
              <a:rPr lang="fr-BE" sz="1600" b="1" dirty="0">
                <a:solidFill>
                  <a:schemeClr val="bg1">
                    <a:lumMod val="50000"/>
                  </a:schemeClr>
                </a:solidFill>
                <a:ea typeface="Calibri" panose="020F0502020204030204" pitchFamily="34" charset="0"/>
              </a:rPr>
              <a:t>Rapport du nombre de mètres </a:t>
            </a:r>
            <a:r>
              <a:rPr lang="fr-BE" sz="1600" dirty="0">
                <a:solidFill>
                  <a:schemeClr val="bg1">
                    <a:lumMod val="50000"/>
                  </a:schemeClr>
                </a:solidFill>
                <a:ea typeface="Calibri" panose="020F0502020204030204" pitchFamily="34" charset="0"/>
              </a:rPr>
              <a:t>carrés dans les bâtiments publics améliorés énergétiquement à la demande de subvention FEDER+RBC introduite</a:t>
            </a:r>
            <a:r>
              <a:rPr lang="fr-BE" sz="1600" b="1" dirty="0">
                <a:solidFill>
                  <a:schemeClr val="bg1">
                    <a:lumMod val="50000"/>
                  </a:schemeClr>
                </a:solidFill>
                <a:ea typeface="Calibri" panose="020F0502020204030204" pitchFamily="34" charset="0"/>
              </a:rPr>
              <a:t> </a:t>
            </a:r>
            <a:r>
              <a:rPr lang="fr-BE" sz="1600" b="1" dirty="0">
                <a:solidFill>
                  <a:srgbClr val="FF0000"/>
                </a:solidFill>
                <a:ea typeface="Calibri" panose="020F0502020204030204" pitchFamily="34" charset="0"/>
              </a:rPr>
              <a:t>(10 points)</a:t>
            </a:r>
          </a:p>
          <a:p>
            <a:pPr marL="342900" indent="-342900" algn="just">
              <a:lnSpc>
                <a:spcPct val="107000"/>
              </a:lnSpc>
              <a:buFont typeface="+mj-lt"/>
              <a:buAutoNum type="arabicPeriod"/>
            </a:pPr>
            <a:r>
              <a:rPr lang="fr-BE" sz="1600" b="1" dirty="0"/>
              <a:t>Rapport du Gains énergétiques en kW/h</a:t>
            </a:r>
            <a:r>
              <a:rPr lang="fr-BE" sz="1600" dirty="0"/>
              <a:t> rapportée à la demande de subvention FEDER+RBC introduite </a:t>
            </a:r>
            <a:r>
              <a:rPr lang="fr-BE" sz="1600" b="1" dirty="0">
                <a:solidFill>
                  <a:srgbClr val="FF0000"/>
                </a:solidFill>
              </a:rPr>
              <a:t>(20 points).</a:t>
            </a:r>
            <a:endParaRPr lang="fr-BE" sz="1800" b="1" dirty="0">
              <a:solidFill>
                <a:srgbClr val="FF0000"/>
              </a:solidFill>
            </a:endParaRPr>
          </a:p>
          <a:p>
            <a:pPr marL="342900" indent="-342900" algn="just">
              <a:lnSpc>
                <a:spcPct val="107000"/>
              </a:lnSpc>
              <a:buFont typeface="+mj-lt"/>
              <a:buAutoNum type="arabicPeriod"/>
            </a:pPr>
            <a:r>
              <a:rPr lang="fr-BE" sz="1600" b="1" dirty="0"/>
              <a:t>Rapport de la réduction totale d’émission de gaz à effet de </a:t>
            </a:r>
            <a:r>
              <a:rPr lang="fr-BE" sz="1600" dirty="0"/>
              <a:t>serre du projet à la demande de subvention FEDER+RBC introduite </a:t>
            </a:r>
            <a:r>
              <a:rPr lang="fr-BE" sz="1600" b="1" dirty="0">
                <a:solidFill>
                  <a:srgbClr val="FF0000"/>
                </a:solidFill>
              </a:rPr>
              <a:t>(15 points)</a:t>
            </a:r>
          </a:p>
          <a:p>
            <a:pPr marL="342900" indent="-342900" algn="just">
              <a:lnSpc>
                <a:spcPct val="107000"/>
              </a:lnSpc>
              <a:buFont typeface="+mj-lt"/>
              <a:buAutoNum type="arabicPeriod"/>
            </a:pPr>
            <a:r>
              <a:rPr lang="fr-BE" sz="1600" b="1" dirty="0"/>
              <a:t>Prise en compte de la durabilité environnementale de l’investissement et de son utilisation future </a:t>
            </a:r>
            <a:r>
              <a:rPr lang="fr-BE" sz="1600" dirty="0"/>
              <a:t>(durabilité environnementale des installations, circularité, matériaux recyclés/recyclables, biodiversité, …)</a:t>
            </a:r>
            <a:r>
              <a:rPr lang="fr-BE" sz="1600" b="1" dirty="0"/>
              <a:t> </a:t>
            </a:r>
            <a:r>
              <a:rPr lang="fr-BE" sz="1600" b="1" dirty="0">
                <a:solidFill>
                  <a:srgbClr val="FF0000"/>
                </a:solidFill>
              </a:rPr>
              <a:t>(12 points) </a:t>
            </a:r>
          </a:p>
          <a:p>
            <a:pPr marL="342900" indent="-342900" algn="just">
              <a:lnSpc>
                <a:spcPct val="107000"/>
              </a:lnSpc>
              <a:buFont typeface="+mj-lt"/>
              <a:buAutoNum type="arabicPeriod"/>
            </a:pPr>
            <a:r>
              <a:rPr lang="fr-BE" sz="1600" b="1" dirty="0"/>
              <a:t>Le  planning  </a:t>
            </a:r>
            <a:r>
              <a:rPr lang="fr-BE" sz="1600" dirty="0"/>
              <a:t>est réaliste et garantit la réalisation des dépenses pour fin 2029 et l’atteinte des objectifs fixés pour les indicateurs </a:t>
            </a:r>
            <a:r>
              <a:rPr lang="fr-BE" sz="1600" b="1" dirty="0">
                <a:solidFill>
                  <a:srgbClr val="FF0000"/>
                </a:solidFill>
              </a:rPr>
              <a:t>(5 points)</a:t>
            </a:r>
          </a:p>
          <a:p>
            <a:pPr marL="342900" indent="-342900" algn="just">
              <a:lnSpc>
                <a:spcPct val="107000"/>
              </a:lnSpc>
              <a:buFont typeface="+mj-lt"/>
              <a:buAutoNum type="arabicPeriod"/>
            </a:pPr>
            <a:r>
              <a:rPr lang="fr-BE" sz="1600" b="1" dirty="0"/>
              <a:t>Les valeurs cibles </a:t>
            </a:r>
            <a:r>
              <a:rPr lang="fr-BE" sz="1600" dirty="0"/>
              <a:t>sont correctement établies et fondées sur des hypothèses crédibles (issues, dans la meilleure hypothèse, de certificats existants) </a:t>
            </a:r>
            <a:r>
              <a:rPr lang="fr-BE" sz="1600" b="1" dirty="0">
                <a:solidFill>
                  <a:srgbClr val="FF0000"/>
                </a:solidFill>
              </a:rPr>
              <a:t>(3 points)</a:t>
            </a:r>
          </a:p>
          <a:p>
            <a:pPr marL="342900" indent="-342900" algn="just">
              <a:lnSpc>
                <a:spcPct val="107000"/>
              </a:lnSpc>
              <a:buFont typeface="+mj-lt"/>
              <a:buAutoNum type="arabicPeriod"/>
            </a:pPr>
            <a:endParaRPr lang="fr-BE" sz="1600" b="1" dirty="0"/>
          </a:p>
        </p:txBody>
      </p:sp>
    </p:spTree>
    <p:extLst>
      <p:ext uri="{BB962C8B-B14F-4D97-AF65-F5344CB8AC3E}">
        <p14:creationId xmlns:p14="http://schemas.microsoft.com/office/powerpoint/2010/main" val="34245677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OS 2.1 – Critères techniques / </a:t>
            </a:r>
            <a:r>
              <a:rPr lang="fr-BE" i="1" dirty="0">
                <a:solidFill>
                  <a:schemeClr val="tx1"/>
                </a:solidFill>
              </a:rPr>
              <a:t>SD 2.1 </a:t>
            </a:r>
            <a:r>
              <a:rPr lang="fr-BE" i="1" dirty="0" err="1">
                <a:solidFill>
                  <a:schemeClr val="tx1"/>
                </a:solidFill>
              </a:rPr>
              <a:t>Technische</a:t>
            </a:r>
            <a:r>
              <a:rPr lang="fr-BE" i="1" dirty="0">
                <a:solidFill>
                  <a:schemeClr val="tx1"/>
                </a:solidFill>
              </a:rPr>
              <a:t> </a:t>
            </a:r>
            <a:r>
              <a:rPr lang="fr-BE" i="1" dirty="0" err="1">
                <a:solidFill>
                  <a:schemeClr val="tx1"/>
                </a:solidFill>
              </a:rPr>
              <a:t>criteria</a:t>
            </a:r>
            <a:r>
              <a:rPr lang="fr-BE" i="1"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789552"/>
            <a:ext cx="8424936" cy="3294366"/>
          </a:xfrm>
        </p:spPr>
        <p:txBody>
          <a:bodyPr>
            <a:normAutofit fontScale="92500" lnSpcReduction="10000"/>
          </a:bodyPr>
          <a:lstStyle/>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a:t>
            </a:r>
            <a:r>
              <a:rPr lang="nl-NL" sz="1600" i="1" dirty="0">
                <a:solidFill>
                  <a:schemeClr val="tx1"/>
                </a:solidFill>
                <a:effectLst/>
                <a:ea typeface="Calibri" panose="020F0502020204030204" pitchFamily="34" charset="0"/>
              </a:rPr>
              <a:t>tussen het </a:t>
            </a:r>
            <a:r>
              <a:rPr lang="nl-NL" sz="1600" b="1" i="1" dirty="0">
                <a:solidFill>
                  <a:schemeClr val="tx1"/>
                </a:solidFill>
                <a:effectLst/>
                <a:ea typeface="Calibri" panose="020F0502020204030204" pitchFamily="34" charset="0"/>
              </a:rPr>
              <a:t>aantal verbeterde vierkante </a:t>
            </a:r>
            <a:r>
              <a:rPr lang="nl-NL" sz="1600" i="1" dirty="0">
                <a:solidFill>
                  <a:schemeClr val="tx1"/>
                </a:solidFill>
                <a:effectLst/>
                <a:ea typeface="Calibri" panose="020F0502020204030204" pitchFamily="34" charset="0"/>
              </a:rPr>
              <a:t>meters in openbare gebouwen en de ingediende</a:t>
            </a:r>
            <a:r>
              <a:rPr lang="nl-NL" sz="1600" b="1" i="1" dirty="0">
                <a:solidFill>
                  <a:schemeClr val="tx1"/>
                </a:solidFill>
                <a:effectLst/>
                <a:ea typeface="Calibri" panose="020F0502020204030204" pitchFamily="34" charset="0"/>
              </a:rPr>
              <a:t> EFRO+BHG-subsidieaanvraag </a:t>
            </a:r>
            <a:r>
              <a:rPr lang="nl-NL" sz="1600" b="1" i="1" dirty="0">
                <a:solidFill>
                  <a:srgbClr val="FF0000"/>
                </a:solidFill>
                <a:effectLst/>
                <a:ea typeface="Calibri" panose="020F0502020204030204" pitchFamily="34" charset="0"/>
              </a:rPr>
              <a:t>(10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a:t>
            </a:r>
            <a:r>
              <a:rPr lang="nl-NL" sz="1600" i="1" dirty="0">
                <a:solidFill>
                  <a:schemeClr val="tx1"/>
                </a:solidFill>
                <a:effectLst/>
                <a:ea typeface="Calibri" panose="020F0502020204030204" pitchFamily="34" charset="0"/>
              </a:rPr>
              <a:t>tussen de </a:t>
            </a:r>
            <a:r>
              <a:rPr lang="nl-NL" sz="1600" b="1" i="1" dirty="0">
                <a:solidFill>
                  <a:schemeClr val="tx1"/>
                </a:solidFill>
                <a:effectLst/>
                <a:ea typeface="Calibri" panose="020F0502020204030204" pitchFamily="34" charset="0"/>
              </a:rPr>
              <a:t>energiebesparing in kW/h </a:t>
            </a:r>
            <a:r>
              <a:rPr lang="nl-NL" sz="1600" i="1" dirty="0">
                <a:solidFill>
                  <a:schemeClr val="tx1"/>
                </a:solidFill>
                <a:effectLst/>
                <a:ea typeface="Calibri" panose="020F0502020204030204" pitchFamily="34" charset="0"/>
              </a:rPr>
              <a:t>en de ingediende </a:t>
            </a:r>
            <a:r>
              <a:rPr lang="nl-NL" sz="1600" b="1" i="1" dirty="0">
                <a:solidFill>
                  <a:schemeClr val="tx1"/>
                </a:solidFill>
                <a:effectLst/>
                <a:ea typeface="Calibri" panose="020F0502020204030204" pitchFamily="34" charset="0"/>
              </a:rPr>
              <a:t>EFRO+RBC-subsidieaanvraag </a:t>
            </a:r>
            <a:r>
              <a:rPr lang="nl-NL" sz="1600" b="1" i="1" dirty="0">
                <a:solidFill>
                  <a:srgbClr val="FF0000"/>
                </a:solidFill>
                <a:effectLst/>
                <a:ea typeface="Calibri" panose="020F0502020204030204" pitchFamily="34" charset="0"/>
              </a:rPr>
              <a:t>(20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a:t>
            </a:r>
            <a:r>
              <a:rPr lang="nl-NL" sz="1600" i="1" dirty="0">
                <a:solidFill>
                  <a:schemeClr val="tx1"/>
                </a:solidFill>
                <a:effectLst/>
                <a:ea typeface="Calibri" panose="020F0502020204030204" pitchFamily="34" charset="0"/>
              </a:rPr>
              <a:t>tussen de </a:t>
            </a:r>
            <a:r>
              <a:rPr lang="nl-NL" sz="1600" b="1" i="1" dirty="0">
                <a:solidFill>
                  <a:schemeClr val="tx1"/>
                </a:solidFill>
                <a:effectLst/>
                <a:ea typeface="Calibri" panose="020F0502020204030204" pitchFamily="34" charset="0"/>
              </a:rPr>
              <a:t>totale broeikasgasemissiereductie </a:t>
            </a:r>
            <a:r>
              <a:rPr lang="nl-NL" sz="1600" i="1" dirty="0">
                <a:solidFill>
                  <a:schemeClr val="tx1"/>
                </a:solidFill>
                <a:effectLst/>
                <a:ea typeface="Calibri" panose="020F0502020204030204" pitchFamily="34" charset="0"/>
              </a:rPr>
              <a:t>van het project en de ingediende</a:t>
            </a:r>
            <a:r>
              <a:rPr lang="nl-NL" sz="1600" b="1" i="1" dirty="0">
                <a:solidFill>
                  <a:schemeClr val="tx1"/>
                </a:solidFill>
                <a:effectLst/>
                <a:ea typeface="Calibri" panose="020F0502020204030204" pitchFamily="34" charset="0"/>
              </a:rPr>
              <a:t> EFRO+BHG-subsidieaanvraag </a:t>
            </a:r>
            <a:r>
              <a:rPr lang="nl-NL" sz="1600" b="1" i="1" dirty="0">
                <a:solidFill>
                  <a:srgbClr val="FF0000"/>
                </a:solidFill>
                <a:effectLst/>
                <a:ea typeface="Calibri" panose="020F0502020204030204" pitchFamily="34" charset="0"/>
              </a:rPr>
              <a:t>(15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Aandacht voor de milieuduurzaamheid </a:t>
            </a:r>
            <a:r>
              <a:rPr lang="nl-NL" sz="1600" i="1" dirty="0">
                <a:solidFill>
                  <a:schemeClr val="tx1"/>
                </a:solidFill>
                <a:effectLst/>
                <a:ea typeface="Calibri" panose="020F0502020204030204" pitchFamily="34" charset="0"/>
              </a:rPr>
              <a:t>van de investering en het toekomstige gebruik ervan (duurzaamheid van de installaties, circulariteit, gerecycleerde/recycleerbare materialen, biodiversiteit, enz.) </a:t>
            </a:r>
            <a:r>
              <a:rPr lang="nl-NL" sz="1600" b="1" i="1" dirty="0">
                <a:solidFill>
                  <a:srgbClr val="FF0000"/>
                </a:solidFill>
                <a:effectLst/>
                <a:ea typeface="Calibri" panose="020F0502020204030204" pitchFamily="34" charset="0"/>
              </a:rPr>
              <a:t>(12 punten)</a:t>
            </a:r>
          </a:p>
          <a:p>
            <a:pPr marL="342900" lvl="0" indent="-342900">
              <a:lnSpc>
                <a:spcPct val="107000"/>
              </a:lnSpc>
              <a:buFont typeface="+mj-lt"/>
              <a:buAutoNum type="arabicPeriod"/>
            </a:pPr>
            <a:r>
              <a:rPr lang="nl-NL" sz="1600" b="1" i="1" dirty="0">
                <a:solidFill>
                  <a:schemeClr val="tx1"/>
                </a:solidFill>
                <a:ea typeface="Calibri" panose="020F0502020204030204" pitchFamily="34" charset="0"/>
              </a:rPr>
              <a:t>De planning </a:t>
            </a:r>
            <a:r>
              <a:rPr lang="nl-NL" sz="1600" i="1" dirty="0">
                <a:solidFill>
                  <a:schemeClr val="tx1"/>
                </a:solidFill>
                <a:ea typeface="Calibri" panose="020F0502020204030204" pitchFamily="34" charset="0"/>
              </a:rPr>
              <a:t>is realistisch en garandeert de realisatie van de uitgaven tegen eind 2029 en de verwezenlijking van de doelstellingen voor de indicatoren </a:t>
            </a:r>
            <a:r>
              <a:rPr lang="nl-NL" sz="1600" b="1" i="1" dirty="0">
                <a:solidFill>
                  <a:srgbClr val="FF0000"/>
                </a:solidFill>
                <a:ea typeface="Calibri" panose="020F0502020204030204" pitchFamily="34" charset="0"/>
              </a:rPr>
              <a:t>(5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De streefwaarden </a:t>
            </a:r>
            <a:r>
              <a:rPr lang="nl-NL" sz="1600" i="1" dirty="0">
                <a:solidFill>
                  <a:schemeClr val="tx1"/>
                </a:solidFill>
                <a:effectLst/>
                <a:ea typeface="Calibri" panose="020F0502020204030204" pitchFamily="34" charset="0"/>
              </a:rPr>
              <a:t>zijn correct vastgesteld en gebaseerd op geloofwaardige hypotheses (in het beste geval afgeleid uit bestaande certificaten) </a:t>
            </a:r>
            <a:r>
              <a:rPr lang="nl-NL" sz="1600" b="1" i="1" dirty="0">
                <a:solidFill>
                  <a:srgbClr val="FF0000"/>
                </a:solidFill>
                <a:effectLst/>
                <a:ea typeface="Calibri" panose="020F0502020204030204" pitchFamily="34" charset="0"/>
              </a:rPr>
              <a:t>(3 punten)</a:t>
            </a:r>
          </a:p>
        </p:txBody>
      </p:sp>
    </p:spTree>
    <p:extLst>
      <p:ext uri="{BB962C8B-B14F-4D97-AF65-F5344CB8AC3E}">
        <p14:creationId xmlns:p14="http://schemas.microsoft.com/office/powerpoint/2010/main" val="1534571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77155" y="483518"/>
            <a:ext cx="8389689" cy="4031902"/>
          </a:xfrm>
        </p:spPr>
        <p:txBody>
          <a:bodyPr>
            <a:normAutofit/>
          </a:bodyPr>
          <a:lstStyle/>
          <a:p>
            <a:pPr marL="342900" indent="-342900" algn="just">
              <a:buFontTx/>
              <a:buChar char="-"/>
            </a:pPr>
            <a:endParaRPr lang="fr-BE" b="1" dirty="0"/>
          </a:p>
          <a:p>
            <a:pPr marL="342900" indent="-342900">
              <a:buFontTx/>
              <a:buChar char="-"/>
            </a:pPr>
            <a:r>
              <a:rPr lang="fr-BE" sz="1400" b="1" dirty="0"/>
              <a:t>Le programme a été approuvé par la Commission Européenne le 23/03/2023 / </a:t>
            </a:r>
            <a:r>
              <a:rPr lang="nl-BE" sz="1400" b="1" i="1" dirty="0">
                <a:solidFill>
                  <a:schemeClr val="tx1"/>
                </a:solidFill>
                <a:latin typeface="Arial"/>
              </a:rPr>
              <a:t>Het programma is goedgekeurd de </a:t>
            </a:r>
            <a:r>
              <a:rPr lang="nl-BE" sz="1400" b="1" i="1">
                <a:solidFill>
                  <a:schemeClr val="tx1"/>
                </a:solidFill>
                <a:latin typeface="Arial"/>
              </a:rPr>
              <a:t>Europese Commissie op 23/03/2023.</a:t>
            </a:r>
            <a:endParaRPr lang="nl-BE" sz="1400" b="1" i="1" dirty="0">
              <a:solidFill>
                <a:schemeClr val="tx1"/>
              </a:solidFill>
              <a:latin typeface="Arial"/>
            </a:endParaRPr>
          </a:p>
          <a:p>
            <a:pPr marL="342900" indent="-342900">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9665788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a:bodyPr>
          <a:lstStyle/>
          <a:p>
            <a:r>
              <a:rPr lang="fr-BE" dirty="0"/>
              <a:t>Critères de mise en œuvre / </a:t>
            </a:r>
            <a:r>
              <a:rPr lang="fr-BE" dirty="0" err="1">
                <a:solidFill>
                  <a:schemeClr val="tx1"/>
                </a:solidFill>
              </a:rPr>
              <a:t>Uitvoeringscriteria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a:xfrm>
            <a:off x="359532" y="987574"/>
            <a:ext cx="8424936" cy="3096344"/>
          </a:xfrm>
        </p:spPr>
        <p:txBody>
          <a:bodyPr>
            <a:noAutofit/>
          </a:bodyPr>
          <a:lstStyle/>
          <a:p>
            <a:pPr marL="457200" indent="-457200">
              <a:buAutoNum type="arabicParenR"/>
            </a:pPr>
            <a:r>
              <a:rPr lang="fr-BE" sz="1300" b="1" dirty="0"/>
              <a:t>Planning et budget </a:t>
            </a:r>
            <a:r>
              <a:rPr lang="fr-BE" sz="1300" b="1" dirty="0">
                <a:solidFill>
                  <a:srgbClr val="FF0000"/>
                </a:solidFill>
              </a:rPr>
              <a:t>(10 pts) </a:t>
            </a:r>
            <a:r>
              <a:rPr lang="fr-BE" sz="1300" dirty="0"/>
              <a:t>/ </a:t>
            </a:r>
            <a:r>
              <a:rPr lang="fr-BE" sz="1300" i="1" dirty="0">
                <a:solidFill>
                  <a:schemeClr val="tx1"/>
                </a:solidFill>
              </a:rPr>
              <a:t>Planning en budget </a:t>
            </a:r>
            <a:r>
              <a:rPr lang="fr-BE" sz="1300" i="1" dirty="0">
                <a:solidFill>
                  <a:srgbClr val="FF0000"/>
                </a:solidFill>
              </a:rPr>
              <a:t>(10p)</a:t>
            </a:r>
          </a:p>
          <a:p>
            <a:pPr marL="457200" indent="-457200">
              <a:buAutoNum type="arabicParenR"/>
            </a:pPr>
            <a:endParaRPr lang="fr-BE" sz="300" i="1" dirty="0"/>
          </a:p>
          <a:p>
            <a:pPr marL="457200" indent="-457200">
              <a:buAutoNum type="arabicParenR"/>
            </a:pPr>
            <a:r>
              <a:rPr lang="fr-BE" sz="1300" b="1" dirty="0"/>
              <a:t>Structure de gestion, gouvernance, compétence et dynamique partenariale</a:t>
            </a:r>
            <a:r>
              <a:rPr lang="fr-BE" sz="1300" b="1" dirty="0">
                <a:solidFill>
                  <a:srgbClr val="FF0000"/>
                </a:solidFill>
              </a:rPr>
              <a:t> (12 pts) </a:t>
            </a:r>
            <a:r>
              <a:rPr lang="fr-BE" sz="1300" dirty="0"/>
              <a:t>/ </a:t>
            </a:r>
            <a:r>
              <a:rPr lang="fr-BE" sz="1300" i="1" dirty="0" err="1">
                <a:solidFill>
                  <a:schemeClr val="tx1"/>
                </a:solidFill>
              </a:rPr>
              <a:t>Beheers</a:t>
            </a:r>
            <a:r>
              <a:rPr lang="fr-BE" sz="1300" i="1" dirty="0">
                <a:solidFill>
                  <a:schemeClr val="tx1"/>
                </a:solidFill>
              </a:rPr>
              <a:t>-, </a:t>
            </a:r>
            <a:r>
              <a:rPr lang="fr-BE" sz="1300" i="1" dirty="0" err="1">
                <a:solidFill>
                  <a:schemeClr val="tx1"/>
                </a:solidFill>
              </a:rPr>
              <a:t>bestuurs</a:t>
            </a:r>
            <a:r>
              <a:rPr lang="fr-BE" sz="1300" i="1" dirty="0">
                <a:solidFill>
                  <a:schemeClr val="tx1"/>
                </a:solidFill>
              </a:rPr>
              <a:t>- en </a:t>
            </a:r>
            <a:r>
              <a:rPr lang="fr-BE" sz="1300" i="1" dirty="0" err="1">
                <a:solidFill>
                  <a:schemeClr val="tx1"/>
                </a:solidFill>
              </a:rPr>
              <a:t>bevoegdheidsstructuur</a:t>
            </a:r>
            <a:r>
              <a:rPr lang="fr-BE" sz="1300" i="1" dirty="0">
                <a:solidFill>
                  <a:schemeClr val="tx1"/>
                </a:solidFill>
              </a:rPr>
              <a:t> en </a:t>
            </a:r>
            <a:r>
              <a:rPr lang="fr-BE" sz="1300" i="1" dirty="0" err="1">
                <a:solidFill>
                  <a:schemeClr val="tx1"/>
                </a:solidFill>
              </a:rPr>
              <a:t>partnerdynamiek</a:t>
            </a:r>
            <a:r>
              <a:rPr lang="fr-BE" sz="1300" i="1" dirty="0">
                <a:solidFill>
                  <a:schemeClr val="tx1"/>
                </a:solidFill>
              </a:rPr>
              <a:t> </a:t>
            </a:r>
            <a:r>
              <a:rPr lang="fr-BE" sz="1300" i="1" dirty="0">
                <a:solidFill>
                  <a:srgbClr val="FF0000"/>
                </a:solidFill>
              </a:rPr>
              <a:t>(12p)</a:t>
            </a:r>
          </a:p>
          <a:p>
            <a:pPr marL="457200" indent="-457200">
              <a:buAutoNum type="arabicParenR"/>
            </a:pPr>
            <a:endParaRPr lang="fr-BE" sz="200" i="1" dirty="0"/>
          </a:p>
          <a:p>
            <a:pPr marL="457200" indent="-457200">
              <a:buAutoNum type="arabicParenR"/>
            </a:pPr>
            <a:r>
              <a:rPr lang="fr-BE" sz="1300" b="1" dirty="0"/>
              <a:t>Principe DNSH </a:t>
            </a:r>
            <a:r>
              <a:rPr lang="fr-BE" sz="1300" b="1" dirty="0">
                <a:solidFill>
                  <a:srgbClr val="FF0000"/>
                </a:solidFill>
              </a:rPr>
              <a:t>(5 pts) </a:t>
            </a:r>
            <a:r>
              <a:rPr lang="fr-BE" sz="1300" dirty="0"/>
              <a:t>/ </a:t>
            </a:r>
            <a:r>
              <a:rPr lang="fr-BE" sz="1300" i="1" dirty="0">
                <a:solidFill>
                  <a:schemeClr val="tx1"/>
                </a:solidFill>
              </a:rPr>
              <a:t>DNSH-principe </a:t>
            </a:r>
            <a:r>
              <a:rPr lang="fr-BE" sz="1300" i="1" dirty="0">
                <a:solidFill>
                  <a:srgbClr val="FF0000"/>
                </a:solidFill>
              </a:rPr>
              <a:t>(5p)</a:t>
            </a:r>
          </a:p>
          <a:p>
            <a:pPr marL="457200" indent="-457200">
              <a:buAutoNum type="arabicParenR"/>
            </a:pPr>
            <a:endParaRPr lang="fr-BE" sz="100" i="1" dirty="0"/>
          </a:p>
          <a:p>
            <a:pPr marL="457200" indent="-457200">
              <a:buAutoNum type="arabicParenR"/>
            </a:pPr>
            <a:r>
              <a:rPr lang="fr-BE" sz="1300" b="1" dirty="0"/>
              <a:t>Egalité des chances, inclusions et non-discrimination </a:t>
            </a:r>
            <a:r>
              <a:rPr lang="fr-BE" sz="1300" b="1" dirty="0">
                <a:solidFill>
                  <a:srgbClr val="FF0000"/>
                </a:solidFill>
              </a:rPr>
              <a:t>(3 pts) </a:t>
            </a:r>
            <a:r>
              <a:rPr lang="fr-BE" sz="1300" dirty="0"/>
              <a:t>/ </a:t>
            </a:r>
            <a:r>
              <a:rPr lang="nl-NL" sz="1300" i="1" dirty="0">
                <a:solidFill>
                  <a:schemeClr val="tx1"/>
                </a:solidFill>
              </a:rPr>
              <a:t>Gelijke kansen, inclusie en non-discriminatie </a:t>
            </a:r>
            <a:r>
              <a:rPr lang="nl-NL" sz="1300" i="1" dirty="0">
                <a:solidFill>
                  <a:srgbClr val="FF0000"/>
                </a:solidFill>
              </a:rPr>
              <a:t>(3p)</a:t>
            </a:r>
          </a:p>
          <a:p>
            <a:pPr marL="457200" indent="-457200">
              <a:buAutoNum type="arabicParenR"/>
            </a:pPr>
            <a:endParaRPr lang="fr-BE" sz="200" i="1" dirty="0">
              <a:solidFill>
                <a:schemeClr val="tx1"/>
              </a:solidFill>
            </a:endParaRPr>
          </a:p>
          <a:p>
            <a:pPr marL="457200" indent="-457200">
              <a:buAutoNum type="arabicParenR"/>
            </a:pPr>
            <a:r>
              <a:rPr lang="fr-BE" sz="1300" b="1" dirty="0"/>
              <a:t>Indicateurs </a:t>
            </a:r>
            <a:r>
              <a:rPr lang="fr-BE" sz="1300" b="1" dirty="0">
                <a:solidFill>
                  <a:srgbClr val="FF0000"/>
                </a:solidFill>
              </a:rPr>
              <a:t>(5 pts) </a:t>
            </a:r>
            <a:r>
              <a:rPr lang="fr-BE" sz="1300" dirty="0"/>
              <a:t>/ </a:t>
            </a:r>
            <a:r>
              <a:rPr lang="fr-BE" sz="1300" i="1" dirty="0" err="1">
                <a:solidFill>
                  <a:schemeClr val="tx1"/>
                </a:solidFill>
              </a:rPr>
              <a:t>Indicatoren</a:t>
            </a:r>
            <a:r>
              <a:rPr lang="fr-BE" sz="1300" i="1" dirty="0">
                <a:solidFill>
                  <a:schemeClr val="tx1"/>
                </a:solidFill>
              </a:rPr>
              <a:t> </a:t>
            </a:r>
            <a:r>
              <a:rPr lang="fr-BE" sz="1300" i="1" dirty="0">
                <a:solidFill>
                  <a:srgbClr val="FF0000"/>
                </a:solidFill>
              </a:rPr>
              <a:t>(5p)</a:t>
            </a:r>
          </a:p>
        </p:txBody>
      </p:sp>
    </p:spTree>
    <p:extLst>
      <p:ext uri="{BB962C8B-B14F-4D97-AF65-F5344CB8AC3E}">
        <p14:creationId xmlns:p14="http://schemas.microsoft.com/office/powerpoint/2010/main" val="22117358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a:t>
            </a:r>
            <a:r>
              <a:rPr lang="fr-BE" sz="2400" b="1"/>
              <a:t>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41561" y="1059582"/>
            <a:ext cx="8460940" cy="3024336"/>
          </a:xfrm>
        </p:spPr>
        <p:txBody>
          <a:bodyPr>
            <a:normAutofit fontScale="92500"/>
          </a:bodyPr>
          <a:lstStyle/>
          <a:p>
            <a:pPr marL="457200" indent="-457200" algn="just">
              <a:buFont typeface="+mj-lt"/>
              <a:buAutoNum type="arabicPeriod"/>
            </a:pPr>
            <a:r>
              <a:rPr lang="fr-BE" sz="1800" b="1" dirty="0"/>
              <a:t>Critères techniques / </a:t>
            </a:r>
            <a:r>
              <a:rPr lang="fr-BE" sz="1800" b="1" i="1" dirty="0" err="1">
                <a:solidFill>
                  <a:schemeClr val="tx1"/>
                </a:solidFill>
                <a:latin typeface="Arial"/>
              </a:rPr>
              <a:t>Technische</a:t>
            </a:r>
            <a:r>
              <a:rPr lang="fr-BE" sz="1800" b="1" i="1" dirty="0">
                <a:solidFill>
                  <a:schemeClr val="tx1"/>
                </a:solidFill>
                <a:latin typeface="Arial"/>
              </a:rPr>
              <a:t> </a:t>
            </a:r>
            <a:r>
              <a:rPr lang="fr-BE" sz="1800" b="1" i="1" dirty="0" err="1">
                <a:solidFill>
                  <a:schemeClr val="tx1"/>
                </a:solidFill>
                <a:latin typeface="Arial"/>
              </a:rPr>
              <a:t>Criteria</a:t>
            </a:r>
            <a:endParaRPr lang="fr-BE" sz="1800" b="1" i="1" dirty="0">
              <a:solidFill>
                <a:schemeClr val="tx1"/>
              </a:solidFill>
              <a:latin typeface="Arial"/>
            </a:endParaRPr>
          </a:p>
          <a:p>
            <a:pPr algn="just"/>
            <a:endParaRPr lang="fr-BE" sz="1900" dirty="0"/>
          </a:p>
          <a:p>
            <a:pPr marL="342900" indent="-342900" algn="just">
              <a:buFont typeface="Arial" panose="020B0604020202020204" pitchFamily="34" charset="0"/>
              <a:buChar char="•"/>
            </a:pPr>
            <a:r>
              <a:rPr lang="fr-BE" sz="1600" b="1" dirty="0"/>
              <a:t>Rapport du nombre de mètres carrés dans les bâtiments publics améliorés énergétiquement à la demande de subvention FEDER+RBC introduit / </a:t>
            </a:r>
            <a:r>
              <a:rPr lang="nl-NL" sz="1600" i="1" dirty="0">
                <a:solidFill>
                  <a:schemeClr val="tx1"/>
                </a:solidFill>
                <a:latin typeface="Arial"/>
              </a:rPr>
              <a:t>Verhouding tussen het aantal verbeterde vierkante meters in openbare gebouwen en de ingediende EFRO+BHG-subsidieaanvraag </a:t>
            </a:r>
            <a:endParaRPr lang="fr-BE" sz="1600" i="1" dirty="0">
              <a:solidFill>
                <a:schemeClr val="tx1"/>
              </a:solidFill>
              <a:latin typeface="Arial"/>
            </a:endParaRPr>
          </a:p>
          <a:p>
            <a:pPr marL="171450" indent="-171450" algn="just">
              <a:buFont typeface="Wingdings" panose="05000000000000000000" pitchFamily="2" charset="2"/>
              <a:buChar char="à"/>
            </a:pPr>
            <a:r>
              <a:rPr lang="fr-BE" sz="1200" dirty="0">
                <a:sym typeface="Wingdings" panose="05000000000000000000" pitchFamily="2" charset="2"/>
              </a:rPr>
              <a:t>Quelle est la surface totale (en m²) du bâtiment public dont le projet prévoit d’améliorer la classe énergétique d’au moins               un niveau ? / </a:t>
            </a:r>
            <a:r>
              <a:rPr lang="nl-NL" sz="1200" i="1" dirty="0">
                <a:solidFill>
                  <a:schemeClr val="tx1"/>
                </a:solidFill>
                <a:sym typeface="Wingdings" panose="05000000000000000000" pitchFamily="2" charset="2"/>
              </a:rPr>
              <a:t>Wat is de totale oppervlakte (in m²) van het openbare gebouw waarvan de energieklasse met ten minste één niveau zal worden verbeterd?</a:t>
            </a:r>
          </a:p>
          <a:p>
            <a:pPr marL="171450" indent="-171450" algn="just">
              <a:buFont typeface="Wingdings" panose="05000000000000000000" pitchFamily="2" charset="2"/>
              <a:buChar char="à"/>
            </a:pPr>
            <a:r>
              <a:rPr lang="fr-BE" sz="1200" dirty="0">
                <a:sym typeface="Wingdings" panose="05000000000000000000" pitchFamily="2" charset="2"/>
              </a:rPr>
              <a:t>À combien s’élève la demande de subside ? / </a:t>
            </a:r>
            <a:r>
              <a:rPr lang="nl-NL" sz="1200" i="1" dirty="0">
                <a:solidFill>
                  <a:schemeClr val="tx1"/>
                </a:solidFill>
                <a:sym typeface="Wingdings" panose="05000000000000000000" pitchFamily="2" charset="2"/>
              </a:rPr>
              <a:t>Hoeveel bedraagt uw subsidieaanvraag?</a:t>
            </a:r>
            <a:endParaRPr lang="fr-BE" sz="1200" i="1" dirty="0">
              <a:solidFill>
                <a:schemeClr val="tx1"/>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9074716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389067"/>
          </a:xfrm>
        </p:spPr>
        <p:txBody>
          <a:bodyPr>
            <a:normAutofit/>
          </a:bodyPr>
          <a:lstStyle/>
          <a:p>
            <a:pPr marL="342900" indent="-342900" algn="just">
              <a:buFont typeface="Arial" panose="020B0604020202020204" pitchFamily="34" charset="0"/>
              <a:buChar char="•"/>
            </a:pPr>
            <a:r>
              <a:rPr lang="fr-BE" sz="1800" b="1" dirty="0"/>
              <a:t>Rapport gains en kW/h </a:t>
            </a:r>
            <a:r>
              <a:rPr lang="fr-BE" sz="1800" b="1" dirty="0">
                <a:sym typeface="Wingdings" panose="05000000000000000000" pitchFamily="2" charset="2"/>
              </a:rPr>
              <a:t> Subvention FEDER+RBC </a:t>
            </a:r>
            <a:r>
              <a:rPr lang="fr-BE" sz="1800" dirty="0"/>
              <a:t>/ </a:t>
            </a:r>
            <a:r>
              <a:rPr lang="fr-BE" sz="1800" i="1" dirty="0" err="1">
                <a:solidFill>
                  <a:schemeClr val="tx1"/>
                </a:solidFill>
                <a:latin typeface="Arial"/>
              </a:rPr>
              <a:t>Verhouding</a:t>
            </a:r>
            <a:r>
              <a:rPr lang="fr-BE" sz="1800" i="1" dirty="0">
                <a:solidFill>
                  <a:schemeClr val="tx1"/>
                </a:solidFill>
                <a:latin typeface="Arial"/>
              </a:rPr>
              <a:t> </a:t>
            </a:r>
            <a:r>
              <a:rPr lang="fr-BE" sz="1800" i="1" dirty="0" err="1">
                <a:solidFill>
                  <a:schemeClr val="tx1"/>
                </a:solidFill>
                <a:latin typeface="Arial"/>
              </a:rPr>
              <a:t>winst</a:t>
            </a:r>
            <a:r>
              <a:rPr lang="fr-BE" sz="1800" i="1" dirty="0">
                <a:solidFill>
                  <a:schemeClr val="tx1"/>
                </a:solidFill>
                <a:latin typeface="Arial"/>
              </a:rPr>
              <a:t> in kW/h </a:t>
            </a:r>
            <a:r>
              <a:rPr lang="fr-BE" sz="1800" i="1" dirty="0">
                <a:solidFill>
                  <a:schemeClr val="tx1"/>
                </a:solidFill>
                <a:latin typeface="Arial"/>
                <a:sym typeface="Wingdings" panose="05000000000000000000" pitchFamily="2" charset="2"/>
              </a:rPr>
              <a:t> </a:t>
            </a:r>
            <a:r>
              <a:rPr lang="fr-BE" sz="1800" i="1" dirty="0" err="1">
                <a:solidFill>
                  <a:schemeClr val="tx1"/>
                </a:solidFill>
                <a:latin typeface="Arial"/>
                <a:sym typeface="Wingdings" panose="05000000000000000000" pitchFamily="2" charset="2"/>
              </a:rPr>
              <a:t>Subsidiëring</a:t>
            </a:r>
            <a:r>
              <a:rPr lang="fr-BE" sz="1800" i="1" dirty="0">
                <a:solidFill>
                  <a:schemeClr val="tx1"/>
                </a:solidFill>
                <a:latin typeface="Arial"/>
                <a:sym typeface="Wingdings" panose="05000000000000000000" pitchFamily="2" charset="2"/>
              </a:rPr>
              <a:t> EFRO+BHG</a:t>
            </a:r>
            <a:endParaRPr lang="fr-BE" sz="1800" i="1" dirty="0">
              <a:solidFill>
                <a:schemeClr val="tx1"/>
              </a:solidFill>
              <a:latin typeface="Arial"/>
            </a:endParaRPr>
          </a:p>
          <a:p>
            <a:pPr marL="285750" indent="-285750" algn="just">
              <a:buFont typeface="Wingdings" panose="05000000000000000000" pitchFamily="2" charset="2"/>
              <a:buChar char="à"/>
            </a:pPr>
            <a:r>
              <a:rPr lang="nl-BE" sz="1100" dirty="0" err="1">
                <a:sym typeface="Wingdings" panose="05000000000000000000" pitchFamily="2" charset="2"/>
              </a:rPr>
              <a:t>Sur</a:t>
            </a:r>
            <a:r>
              <a:rPr lang="nl-BE" sz="1100" dirty="0">
                <a:sym typeface="Wingdings" panose="05000000000000000000" pitchFamily="2" charset="2"/>
              </a:rPr>
              <a:t> base de la </a:t>
            </a:r>
            <a:r>
              <a:rPr lang="nl-BE" sz="1100" dirty="0" err="1">
                <a:sym typeface="Wingdings" panose="05000000000000000000" pitchFamily="2" charset="2"/>
              </a:rPr>
              <a:t>différence</a:t>
            </a:r>
            <a:r>
              <a:rPr lang="nl-BE" sz="1100" dirty="0">
                <a:sym typeface="Wingdings" panose="05000000000000000000" pitchFamily="2" charset="2"/>
              </a:rPr>
              <a:t> </a:t>
            </a:r>
            <a:r>
              <a:rPr lang="nl-BE" sz="1100" dirty="0" err="1">
                <a:sym typeface="Wingdings" panose="05000000000000000000" pitchFamily="2" charset="2"/>
              </a:rPr>
              <a:t>entre</a:t>
            </a:r>
            <a:r>
              <a:rPr lang="nl-BE" sz="1100" dirty="0">
                <a:sym typeface="Wingdings" panose="05000000000000000000" pitchFamily="2" charset="2"/>
              </a:rPr>
              <a:t> les </a:t>
            </a:r>
            <a:r>
              <a:rPr lang="nl-BE" sz="1100" dirty="0" err="1">
                <a:sym typeface="Wingdings" panose="05000000000000000000" pitchFamily="2" charset="2"/>
              </a:rPr>
              <a:t>consommations</a:t>
            </a:r>
            <a:r>
              <a:rPr lang="nl-BE" sz="1100" dirty="0">
                <a:sym typeface="Wingdings" panose="05000000000000000000" pitchFamily="2" charset="2"/>
              </a:rPr>
              <a:t> du </a:t>
            </a:r>
            <a:r>
              <a:rPr lang="nl-BE" sz="1100" dirty="0" err="1">
                <a:sym typeface="Wingdings" panose="05000000000000000000" pitchFamily="2" charset="2"/>
              </a:rPr>
              <a:t>bâtiment</a:t>
            </a:r>
            <a:r>
              <a:rPr lang="nl-BE" sz="1100" dirty="0">
                <a:sym typeface="Wingdings" panose="05000000000000000000" pitchFamily="2" charset="2"/>
              </a:rPr>
              <a:t> </a:t>
            </a:r>
            <a:r>
              <a:rPr lang="nl-BE" sz="1100" dirty="0" err="1">
                <a:sym typeface="Wingdings" panose="05000000000000000000" pitchFamily="2" charset="2"/>
              </a:rPr>
              <a:t>avant</a:t>
            </a:r>
            <a:r>
              <a:rPr lang="nl-BE" sz="1100" dirty="0">
                <a:sym typeface="Wingdings" panose="05000000000000000000" pitchFamily="2" charset="2"/>
              </a:rPr>
              <a:t> et </a:t>
            </a:r>
            <a:r>
              <a:rPr lang="nl-BE" sz="1100" dirty="0" err="1">
                <a:sym typeface="Wingdings" panose="05000000000000000000" pitchFamily="2" charset="2"/>
              </a:rPr>
              <a:t>après</a:t>
            </a:r>
            <a:r>
              <a:rPr lang="nl-BE" sz="1100" dirty="0">
                <a:sym typeface="Wingdings" panose="05000000000000000000" pitchFamily="2" charset="2"/>
              </a:rPr>
              <a:t> la </a:t>
            </a:r>
            <a:r>
              <a:rPr lang="nl-BE" sz="1100" dirty="0" err="1">
                <a:sym typeface="Wingdings" panose="05000000000000000000" pitchFamily="2" charset="2"/>
              </a:rPr>
              <a:t>rénovation</a:t>
            </a:r>
            <a:r>
              <a:rPr lang="nl-BE" sz="1100" dirty="0">
                <a:sym typeface="Wingdings" panose="05000000000000000000" pitchFamily="2" charset="2"/>
              </a:rPr>
              <a:t> (</a:t>
            </a:r>
            <a:r>
              <a:rPr lang="nl-BE" sz="1100" dirty="0" err="1">
                <a:sym typeface="Wingdings" panose="05000000000000000000" pitchFamily="2" charset="2"/>
              </a:rPr>
              <a:t>kWhEP</a:t>
            </a:r>
            <a:r>
              <a:rPr lang="nl-BE" sz="1100" dirty="0">
                <a:sym typeface="Wingdings" panose="05000000000000000000" pitchFamily="2" charset="2"/>
              </a:rPr>
              <a:t>/m2/</a:t>
            </a:r>
            <a:r>
              <a:rPr lang="nl-BE" sz="1100" dirty="0" err="1">
                <a:sym typeface="Wingdings" panose="05000000000000000000" pitchFamily="2" charset="2"/>
              </a:rPr>
              <a:t>an</a:t>
            </a:r>
            <a:r>
              <a:rPr lang="nl-BE" sz="1100" dirty="0">
                <a:sym typeface="Wingdings" panose="05000000000000000000" pitchFamily="2" charset="2"/>
              </a:rPr>
              <a:t>) / </a:t>
            </a:r>
            <a:r>
              <a:rPr lang="nl-BE" sz="1100" i="1" dirty="0">
                <a:solidFill>
                  <a:schemeClr val="tx1"/>
                </a:solidFill>
                <a:sym typeface="Wingdings" panose="05000000000000000000" pitchFamily="2" charset="2"/>
              </a:rPr>
              <a:t>Gebaseerd op verschil in verbruik in het gebouw voor en na de renovatiewerken (</a:t>
            </a:r>
            <a:r>
              <a:rPr lang="nl-BE" sz="1100" i="1" dirty="0" err="1">
                <a:solidFill>
                  <a:schemeClr val="tx1"/>
                </a:solidFill>
                <a:sym typeface="Wingdings" panose="05000000000000000000" pitchFamily="2" charset="2"/>
              </a:rPr>
              <a:t>kWhEP</a:t>
            </a:r>
            <a:r>
              <a:rPr lang="nl-BE" sz="1100" i="1" dirty="0">
                <a:solidFill>
                  <a:schemeClr val="tx1"/>
                </a:solidFill>
                <a:sym typeface="Wingdings" panose="05000000000000000000" pitchFamily="2" charset="2"/>
              </a:rPr>
              <a:t>/m2/jaar)</a:t>
            </a:r>
            <a:endParaRPr lang="fr-BE" sz="1100" i="1" dirty="0">
              <a:solidFill>
                <a:schemeClr val="tx1"/>
              </a:solidFill>
              <a:ea typeface="Calibri" panose="020F0502020204030204" pitchFamily="34" charset="0"/>
              <a:sym typeface="Wingdings" panose="05000000000000000000" pitchFamily="2" charset="2"/>
            </a:endParaRPr>
          </a:p>
          <a:p>
            <a:pPr marL="285750" indent="-285750" algn="just">
              <a:buFont typeface="Wingdings" panose="05000000000000000000" pitchFamily="2" charset="2"/>
              <a:buChar char="à"/>
            </a:pPr>
            <a:r>
              <a:rPr lang="fr-BE" sz="1100" dirty="0">
                <a:sym typeface="Wingdings" panose="05000000000000000000" pitchFamily="2" charset="2"/>
              </a:rPr>
              <a:t>Veuillez inclure les consommations du bâtiment avant et après rénovation, les méthodes de calcul utilisées et toute preuve permettant d’étayer ces niveaux de consommation / </a:t>
            </a:r>
            <a:r>
              <a:rPr lang="nl-NL" sz="1100" i="1" dirty="0">
                <a:solidFill>
                  <a:schemeClr val="tx1"/>
                </a:solidFill>
                <a:sym typeface="Wingdings" panose="05000000000000000000" pitchFamily="2" charset="2"/>
              </a:rPr>
              <a:t>Vermeld het verbruik van het gebouw voor en na de renovatie, de gebruikte berekeningsmethoden en, in een bijlage, alle bewijsmateriaal ter staving van deze verbruiksniveaus.</a:t>
            </a: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21775118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389067"/>
          </a:xfrm>
        </p:spPr>
        <p:txBody>
          <a:bodyPr>
            <a:normAutofit/>
          </a:bodyPr>
          <a:lstStyle/>
          <a:p>
            <a:pPr algn="just"/>
            <a:endParaRPr lang="fr-BE" sz="700" i="1" dirty="0">
              <a:solidFill>
                <a:schemeClr val="tx1"/>
              </a:solidFill>
              <a:latin typeface="Arial"/>
              <a:sym typeface="Wingdings" panose="05000000000000000000" pitchFamily="2" charset="2"/>
            </a:endParaRPr>
          </a:p>
          <a:p>
            <a:pPr marL="342900" indent="-342900" algn="just">
              <a:buFont typeface="Arial" panose="020B0604020202020204" pitchFamily="34" charset="0"/>
              <a:buChar char="•"/>
            </a:pPr>
            <a:r>
              <a:rPr lang="fr-BE" sz="1800" b="1" dirty="0">
                <a:sym typeface="Wingdings" panose="05000000000000000000" pitchFamily="2" charset="2"/>
              </a:rPr>
              <a:t>Rapport réduction d’émission gaz à effet de serre  Subvention FEDER+RBC / </a:t>
            </a:r>
            <a:r>
              <a:rPr lang="nl-NL" sz="1800" i="1" dirty="0">
                <a:solidFill>
                  <a:schemeClr val="tx1"/>
                </a:solidFill>
                <a:latin typeface="Arial"/>
                <a:sym typeface="Wingdings" panose="05000000000000000000" pitchFamily="2" charset="2"/>
              </a:rPr>
              <a:t>Verhouding vermindering broeikasgasuitstoot  </a:t>
            </a:r>
            <a:r>
              <a:rPr lang="fr-BE" sz="1800" i="1" dirty="0" err="1">
                <a:solidFill>
                  <a:schemeClr val="tx1"/>
                </a:solidFill>
                <a:latin typeface="Arial"/>
                <a:sym typeface="Wingdings" panose="05000000000000000000" pitchFamily="2" charset="2"/>
              </a:rPr>
              <a:t>Subsidiëring</a:t>
            </a:r>
            <a:r>
              <a:rPr lang="fr-BE" sz="1800" i="1" dirty="0">
                <a:solidFill>
                  <a:schemeClr val="tx1"/>
                </a:solidFill>
                <a:latin typeface="Arial"/>
                <a:sym typeface="Wingdings" panose="05000000000000000000" pitchFamily="2" charset="2"/>
              </a:rPr>
              <a:t> EFRO+BHG</a:t>
            </a:r>
            <a:endParaRPr lang="fr-BE" sz="1800" i="1" dirty="0">
              <a:solidFill>
                <a:schemeClr val="tx1"/>
              </a:solidFill>
              <a:latin typeface="Arial"/>
            </a:endParaRPr>
          </a:p>
          <a:p>
            <a:pPr marL="285750" indent="-285750" algn="just">
              <a:buFont typeface="Wingdings" panose="05000000000000000000" pitchFamily="2" charset="2"/>
              <a:buChar char="à"/>
            </a:pPr>
            <a:r>
              <a:rPr lang="fr-BE" sz="1400" dirty="0">
                <a:effectLst/>
                <a:latin typeface="Calibri" panose="020F0502020204030204" pitchFamily="34" charset="0"/>
                <a:ea typeface="Calibri" panose="020F0502020204030204" pitchFamily="34" charset="0"/>
                <a:cs typeface="Times New Roman" panose="02020603050405020304" pitchFamily="18" charset="0"/>
              </a:rPr>
              <a:t>Indiquez la réduction totale d’émission de gaz à effet de serre du projet (en Tonnes CO2(e)/an). Veuillez inclure les méthodes de calcul utilisées. / </a:t>
            </a:r>
            <a:r>
              <a:rPr lang="nl-NL"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Geef de totale broeikasgasemissiereductie van het project (in ton CO2(e)/jaar) aan. Vermeld de gebruikte berekeningsmethoden</a:t>
            </a:r>
            <a:r>
              <a:rPr lang="nl-NL" sz="1400" dirty="0">
                <a:effectLst/>
                <a:latin typeface="Calibri" panose="020F0502020204030204" pitchFamily="34" charset="0"/>
                <a:ea typeface="Calibri" panose="020F0502020204030204" pitchFamily="34" charset="0"/>
                <a:cs typeface="Times New Roman" panose="02020603050405020304" pitchFamily="18" charset="0"/>
              </a:rPr>
              <a:t>. </a:t>
            </a:r>
            <a:endParaRPr lang="fr-BE"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263771911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a:xfrm>
            <a:off x="359532" y="843558"/>
            <a:ext cx="8424936" cy="3600400"/>
          </a:xfrm>
        </p:spPr>
        <p:txBody>
          <a:bodyPr>
            <a:normAutofit fontScale="70000" lnSpcReduction="20000"/>
          </a:bodyPr>
          <a:lstStyle/>
          <a:p>
            <a:pPr marL="342900" indent="-342900">
              <a:buFont typeface="Arial" panose="020B0604020202020204" pitchFamily="34" charset="0"/>
              <a:buChar char="•"/>
            </a:pPr>
            <a:r>
              <a:rPr lang="fr-BE" sz="2200" b="1" dirty="0">
                <a:latin typeface="Arial"/>
              </a:rPr>
              <a:t>Durabilité environnementale et utilisation future / </a:t>
            </a:r>
            <a:r>
              <a:rPr lang="fr-BE" sz="2200" i="1" dirty="0" err="1">
                <a:solidFill>
                  <a:schemeClr val="tx1"/>
                </a:solidFill>
                <a:latin typeface="Arial"/>
              </a:rPr>
              <a:t>Duurzaamheid</a:t>
            </a:r>
            <a:r>
              <a:rPr lang="fr-BE" sz="2200" i="1" dirty="0">
                <a:solidFill>
                  <a:schemeClr val="tx1"/>
                </a:solidFill>
                <a:latin typeface="Arial"/>
              </a:rPr>
              <a:t> en </a:t>
            </a:r>
            <a:r>
              <a:rPr lang="fr-BE" sz="2200" i="1" dirty="0" err="1">
                <a:solidFill>
                  <a:schemeClr val="tx1"/>
                </a:solidFill>
                <a:latin typeface="Arial"/>
              </a:rPr>
              <a:t>toekomstig</a:t>
            </a:r>
            <a:r>
              <a:rPr lang="fr-BE" sz="2200" i="1" dirty="0">
                <a:solidFill>
                  <a:schemeClr val="tx1"/>
                </a:solidFill>
                <a:latin typeface="Arial"/>
              </a:rPr>
              <a:t> </a:t>
            </a:r>
            <a:r>
              <a:rPr lang="fr-BE" sz="2200" i="1" dirty="0" err="1">
                <a:solidFill>
                  <a:schemeClr val="tx1"/>
                </a:solidFill>
                <a:latin typeface="Arial"/>
              </a:rPr>
              <a:t>gebruik</a:t>
            </a:r>
            <a:endParaRPr lang="fr-BE" sz="2200" i="1" dirty="0">
              <a:solidFill>
                <a:schemeClr val="tx1"/>
              </a:solidFill>
              <a:latin typeface="Arial"/>
            </a:endParaRP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Quels sont les éléments de durabilité qui ont été/vont être pris en compte lors du développement de l’infrastructure (Circularité, matériaux recyclés/recyclables, impact sur la biodiversité, , adaptation au changement climatique, …) ? Décrivez les mesures envisagées pour ces différents points.</a:t>
            </a:r>
          </a:p>
          <a:p>
            <a:pPr marL="342900" lvl="1" indent="-342900">
              <a:buFont typeface="Wingdings" panose="05000000000000000000" pitchFamily="2" charset="2"/>
              <a:buChar char="à"/>
            </a:pPr>
            <a:r>
              <a:rPr lang="nl-NL" sz="1400" i="1" dirty="0">
                <a:solidFill>
                  <a:schemeClr val="tx1"/>
                </a:solidFill>
                <a:latin typeface="Arial"/>
                <a:sym typeface="Wingdings" panose="05000000000000000000" pitchFamily="2" charset="2"/>
              </a:rPr>
              <a:t>Met welke elementen van duurzaamheid houdt men rekening bij de ontwikkeling van de infrastructuur (circulariteit, gerecycleerde/recycleerbare materialen, effect op de biodiversiteit, aanpassing aan de klimaatverandering, ...)? Beschrijf de maatregelen die voor deze verschillende punten worden overwogen</a:t>
            </a:r>
            <a:r>
              <a:rPr lang="nl-NL" sz="1600" i="1" dirty="0">
                <a:solidFill>
                  <a:schemeClr val="tx1"/>
                </a:solidFill>
                <a:latin typeface="Arial"/>
                <a:sym typeface="Wingdings" panose="05000000000000000000" pitchFamily="2" charset="2"/>
              </a:rPr>
              <a:t>.</a:t>
            </a:r>
          </a:p>
          <a:p>
            <a:pPr marL="342900" indent="-342900">
              <a:buFont typeface="Arial" panose="020B0604020202020204" pitchFamily="34" charset="0"/>
              <a:buChar char="•"/>
            </a:pPr>
            <a:r>
              <a:rPr lang="fr-BE" sz="2200" b="1" dirty="0">
                <a:latin typeface="Arial"/>
              </a:rPr>
              <a:t>Planning réaliste / </a:t>
            </a:r>
            <a:r>
              <a:rPr lang="fr-BE" sz="2200" i="1" dirty="0" err="1">
                <a:solidFill>
                  <a:schemeClr val="tx1"/>
                </a:solidFill>
                <a:latin typeface="Arial"/>
              </a:rPr>
              <a:t>Realistische</a:t>
            </a:r>
            <a:r>
              <a:rPr lang="fr-BE" sz="2200" i="1" dirty="0">
                <a:solidFill>
                  <a:schemeClr val="tx1"/>
                </a:solidFill>
                <a:latin typeface="Arial"/>
              </a:rPr>
              <a:t> planning</a:t>
            </a: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Décrivez de manière aussi détaillée que possible le calendrier du projet : démarrage du projet, caractère réaliste du planning en regard de 2029, étapes déjà réalisées et à réaliser. Le projet sera-t-il opérationnel en 2029 ? Disposerez-vous des certificats PEB après travaux d’ici le 31/12/2029 ?  Quelles garanties pouvez-vous apporter en vue de respecter cette échéance ?</a:t>
            </a:r>
          </a:p>
          <a:p>
            <a:pPr marL="342900" lvl="1" indent="-342900">
              <a:buFont typeface="Wingdings" panose="05000000000000000000" pitchFamily="2" charset="2"/>
              <a:buChar char="à"/>
            </a:pPr>
            <a:r>
              <a:rPr lang="nl-NL" sz="1400" i="1" dirty="0">
                <a:solidFill>
                  <a:schemeClr val="tx1"/>
                </a:solidFill>
                <a:latin typeface="Arial"/>
                <a:sym typeface="Wingdings" panose="05000000000000000000" pitchFamily="2" charset="2"/>
              </a:rPr>
              <a:t>Beschrijf zo gedetailleerd mogelijk het tijdschema van het project: aanvang van het project, realisme van het tijdschema ten opzichte van 2029, reeds genomen en nog te nemen stappen. Zal het project in 2029 operationeel zijn? Zal u na de werken tegen 31/12/2029 over de EPC-certificaten beschikken? Welke garanties kunt u bieden om deze termijn te halen?</a:t>
            </a:r>
          </a:p>
          <a:p>
            <a:pPr marL="342900" indent="-342900">
              <a:buFont typeface="Arial" panose="020B0604020202020204" pitchFamily="34" charset="0"/>
              <a:buChar char="•"/>
            </a:pPr>
            <a:r>
              <a:rPr lang="fr-BE" sz="2200" b="1" dirty="0">
                <a:latin typeface="Arial"/>
              </a:rPr>
              <a:t>Valeurs cibles / </a:t>
            </a:r>
            <a:r>
              <a:rPr lang="fr-BE" sz="2200" i="1" dirty="0" err="1">
                <a:solidFill>
                  <a:schemeClr val="tx1"/>
                </a:solidFill>
                <a:latin typeface="Arial"/>
              </a:rPr>
              <a:t>Streefwaarden</a:t>
            </a:r>
            <a:endParaRPr lang="fr-BE" sz="2200" i="1" dirty="0">
              <a:solidFill>
                <a:schemeClr val="tx1"/>
              </a:solidFill>
              <a:latin typeface="Arial"/>
            </a:endParaRP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Fournissez le calcul des valeurs cibles des indicateurs et motivez-le.</a:t>
            </a:r>
            <a:r>
              <a:rPr lang="nl-NL" sz="1400" i="1" dirty="0">
                <a:solidFill>
                  <a:schemeClr val="tx1"/>
                </a:solidFill>
                <a:latin typeface="Arial"/>
                <a:sym typeface="Wingdings" panose="05000000000000000000" pitchFamily="2" charset="2"/>
              </a:rPr>
              <a:t> / Geef de berekeningsmethode van de streefwaarden aan en motiveer.</a:t>
            </a:r>
            <a:endParaRPr lang="fr-BE" sz="1400" dirty="0">
              <a:solidFill>
                <a:schemeClr val="tx1">
                  <a:lumMod val="50000"/>
                  <a:lumOff val="50000"/>
                </a:schemeClr>
              </a:solidFill>
              <a:sym typeface="Wingdings" panose="05000000000000000000" pitchFamily="2" charset="2"/>
            </a:endParaRPr>
          </a:p>
        </p:txBody>
      </p:sp>
    </p:spTree>
    <p:extLst>
      <p:ext uri="{BB962C8B-B14F-4D97-AF65-F5344CB8AC3E}">
        <p14:creationId xmlns:p14="http://schemas.microsoft.com/office/powerpoint/2010/main" val="418319864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E30DC-03F0-5695-3B54-D1025208406D}"/>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dirty="0" err="1">
                <a:solidFill>
                  <a:schemeClr val="tx1"/>
                </a:solidFill>
              </a:rPr>
              <a:t>Voorbereiding</a:t>
            </a:r>
            <a:r>
              <a:rPr lang="fr-BE" sz="2400" b="1" dirty="0">
                <a:solidFill>
                  <a:schemeClr val="tx1"/>
                </a:solidFill>
              </a:rPr>
              <a:t> van het </a:t>
            </a:r>
            <a:r>
              <a:rPr lang="fr-BE" sz="2400" b="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8CE7DA04-8030-831D-84C3-C7859AB58B6F}"/>
              </a:ext>
            </a:extLst>
          </p:cNvPr>
          <p:cNvSpPr>
            <a:spLocks noGrp="1"/>
          </p:cNvSpPr>
          <p:nvPr>
            <p:ph type="body" sz="quarter" idx="10"/>
          </p:nvPr>
        </p:nvSpPr>
        <p:spPr/>
        <p:txBody>
          <a:bodyPr>
            <a:normAutofit/>
          </a:bodyPr>
          <a:lstStyle/>
          <a:p>
            <a:r>
              <a:rPr lang="fr-BE" sz="1900" b="1" dirty="0"/>
              <a:t>2. Critères de mise en œuvre / </a:t>
            </a:r>
            <a:r>
              <a:rPr lang="fr-BE" sz="1900" b="1" i="1" dirty="0" err="1">
                <a:solidFill>
                  <a:schemeClr val="tx1"/>
                </a:solidFill>
              </a:rPr>
              <a:t>Uitvoeringscriteria</a:t>
            </a:r>
            <a:endParaRPr lang="fr-BE" sz="1900" b="1" i="1" dirty="0"/>
          </a:p>
          <a:p>
            <a:pPr marL="285750" indent="-285750">
              <a:buFont typeface="Arial" panose="020B0604020202020204" pitchFamily="34" charset="0"/>
              <a:buChar char="•"/>
            </a:pPr>
            <a:r>
              <a:rPr lang="fr-BE" sz="1800" dirty="0"/>
              <a:t>Planning et budget / </a:t>
            </a:r>
            <a:r>
              <a:rPr lang="fr-BE" sz="1800" i="1" dirty="0">
                <a:solidFill>
                  <a:schemeClr val="tx1"/>
                </a:solidFill>
              </a:rPr>
              <a:t>Planning en budget</a:t>
            </a:r>
          </a:p>
          <a:p>
            <a:pPr lvl="1" indent="0"/>
            <a:r>
              <a:rPr lang="fr-BE" dirty="0"/>
              <a:t>	</a:t>
            </a:r>
            <a:r>
              <a:rPr lang="fr-BE" sz="1400" dirty="0"/>
              <a:t>Voir tableaux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tabellen</a:t>
            </a:r>
            <a:endParaRPr lang="fr-BE" sz="1800" i="1" dirty="0">
              <a:solidFill>
                <a:schemeClr val="tx1"/>
              </a:solidFill>
            </a:endParaRPr>
          </a:p>
          <a:p>
            <a:pPr marL="285750" indent="-285750">
              <a:buFont typeface="Arial" panose="020B0604020202020204" pitchFamily="34" charset="0"/>
              <a:buChar char="•"/>
            </a:pPr>
            <a:r>
              <a:rPr lang="fr-FR" sz="1800" dirty="0"/>
              <a:t>Structure de gestion, gouvernance, compétence et dynamique partenariale / </a:t>
            </a:r>
            <a:r>
              <a:rPr lang="nl-NL" sz="1800" i="1" dirty="0">
                <a:solidFill>
                  <a:schemeClr val="tx1"/>
                </a:solidFill>
                <a:latin typeface="Arial"/>
              </a:rPr>
              <a:t>Managementstructuur, bestuur, bevoegdheid en partnerschapsdynamiek </a:t>
            </a:r>
          </a:p>
          <a:p>
            <a:r>
              <a:rPr lang="nl-NL" sz="1600" i="1" dirty="0">
                <a:solidFill>
                  <a:schemeClr val="tx1"/>
                </a:solidFill>
                <a:latin typeface="Arial"/>
              </a:rPr>
              <a:t>	- </a:t>
            </a:r>
            <a:r>
              <a:rPr lang="nl-NL" sz="1400" dirty="0" err="1"/>
              <a:t>Organisation</a:t>
            </a:r>
            <a:r>
              <a:rPr lang="nl-NL" sz="1400" dirty="0"/>
              <a:t> (interne – </a:t>
            </a:r>
            <a:r>
              <a:rPr lang="nl-NL" sz="1400" dirty="0" err="1"/>
              <a:t>partenariat</a:t>
            </a:r>
            <a:r>
              <a:rPr lang="nl-NL" sz="1400" dirty="0"/>
              <a:t>) / </a:t>
            </a:r>
            <a:r>
              <a:rPr lang="nl-NL" sz="1400" i="1" dirty="0">
                <a:solidFill>
                  <a:schemeClr val="tx1"/>
                </a:solidFill>
                <a:latin typeface="Arial"/>
              </a:rPr>
              <a:t>Organisatie</a:t>
            </a:r>
          </a:p>
          <a:p>
            <a:r>
              <a:rPr lang="nl-NL" sz="1400" dirty="0"/>
              <a:t>	- </a:t>
            </a:r>
            <a:r>
              <a:rPr lang="nl-NL" sz="1400" dirty="0" err="1"/>
              <a:t>Marchés</a:t>
            </a:r>
            <a:r>
              <a:rPr lang="nl-NL" sz="1400" dirty="0"/>
              <a:t> </a:t>
            </a:r>
            <a:r>
              <a:rPr lang="nl-NL" sz="1400" dirty="0" err="1"/>
              <a:t>publics</a:t>
            </a:r>
            <a:r>
              <a:rPr lang="nl-NL" sz="1400" dirty="0"/>
              <a:t> / </a:t>
            </a:r>
            <a:r>
              <a:rPr lang="nl-NL" sz="1400" i="1" dirty="0">
                <a:solidFill>
                  <a:schemeClr val="tx1"/>
                </a:solidFill>
                <a:latin typeface="Arial"/>
              </a:rPr>
              <a:t>Overheidsopdrachten</a:t>
            </a:r>
          </a:p>
          <a:p>
            <a:r>
              <a:rPr lang="nl-NL" sz="1400" dirty="0"/>
              <a:t>	- Stratégie de </a:t>
            </a:r>
            <a:r>
              <a:rPr lang="nl-NL" sz="1400" dirty="0" err="1"/>
              <a:t>communication</a:t>
            </a:r>
            <a:r>
              <a:rPr lang="nl-NL" sz="1400" dirty="0"/>
              <a:t> / </a:t>
            </a:r>
            <a:r>
              <a:rPr lang="nl-NL" sz="1400" i="1" dirty="0">
                <a:solidFill>
                  <a:schemeClr val="tx1"/>
                </a:solidFill>
                <a:latin typeface="Arial"/>
              </a:rPr>
              <a:t>Communicatie</a:t>
            </a:r>
          </a:p>
          <a:p>
            <a:r>
              <a:rPr lang="nl-NL" sz="1400" dirty="0"/>
              <a:t>	- </a:t>
            </a:r>
            <a:r>
              <a:rPr lang="nl-NL" sz="1400" dirty="0" err="1"/>
              <a:t>Organisation</a:t>
            </a:r>
            <a:r>
              <a:rPr lang="nl-NL" sz="1400" dirty="0"/>
              <a:t> </a:t>
            </a:r>
            <a:r>
              <a:rPr lang="nl-NL" sz="1400" dirty="0" err="1"/>
              <a:t>financière</a:t>
            </a:r>
            <a:r>
              <a:rPr lang="nl-NL" sz="1400" dirty="0"/>
              <a:t> / </a:t>
            </a:r>
            <a:r>
              <a:rPr lang="nl-NL" sz="1400" i="1" dirty="0">
                <a:solidFill>
                  <a:schemeClr val="tx1"/>
                </a:solidFill>
                <a:latin typeface="Arial"/>
              </a:rPr>
              <a:t>Financiële organisatie</a:t>
            </a:r>
          </a:p>
        </p:txBody>
      </p:sp>
    </p:spTree>
    <p:extLst>
      <p:ext uri="{BB962C8B-B14F-4D97-AF65-F5344CB8AC3E}">
        <p14:creationId xmlns:p14="http://schemas.microsoft.com/office/powerpoint/2010/main" val="14082096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A3B81-0F56-4AD7-9450-C4E42B6A7146}"/>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6D2A490E-A4D6-32E2-62D4-753AB951E95F}"/>
              </a:ext>
            </a:extLst>
          </p:cNvPr>
          <p:cNvSpPr>
            <a:spLocks noGrp="1"/>
          </p:cNvSpPr>
          <p:nvPr>
            <p:ph type="body" sz="quarter" idx="10"/>
          </p:nvPr>
        </p:nvSpPr>
        <p:spPr/>
        <p:txBody>
          <a:bodyPr/>
          <a:lstStyle/>
          <a:p>
            <a:pPr marL="342900" indent="-342900">
              <a:buFont typeface="Arial" panose="020B0604020202020204" pitchFamily="34" charset="0"/>
              <a:buChar char="•"/>
            </a:pPr>
            <a:r>
              <a:rPr lang="fr-BE" sz="1600" dirty="0"/>
              <a:t>Principe Do No </a:t>
            </a:r>
            <a:r>
              <a:rPr lang="fr-BE" sz="1600" dirty="0" err="1"/>
              <a:t>Significant</a:t>
            </a:r>
            <a:r>
              <a:rPr lang="fr-BE" sz="1600" dirty="0"/>
              <a:t> </a:t>
            </a:r>
            <a:r>
              <a:rPr lang="fr-BE" sz="1600" dirty="0" err="1"/>
              <a:t>Harm</a:t>
            </a:r>
            <a:r>
              <a:rPr lang="fr-BE" sz="1600" dirty="0"/>
              <a:t> / </a:t>
            </a:r>
            <a:r>
              <a:rPr lang="fr-BE" sz="1600" i="1" dirty="0">
                <a:solidFill>
                  <a:schemeClr val="tx1"/>
                </a:solidFill>
                <a:latin typeface="Arial"/>
              </a:rPr>
              <a:t>Do No </a:t>
            </a:r>
            <a:r>
              <a:rPr lang="fr-BE" sz="1600" i="1" dirty="0" err="1">
                <a:solidFill>
                  <a:schemeClr val="tx1"/>
                </a:solidFill>
                <a:latin typeface="Arial"/>
              </a:rPr>
              <a:t>Significant</a:t>
            </a:r>
            <a:r>
              <a:rPr lang="fr-BE" sz="1600" i="1" dirty="0">
                <a:solidFill>
                  <a:schemeClr val="tx1"/>
                </a:solidFill>
                <a:latin typeface="Arial"/>
              </a:rPr>
              <a:t> </a:t>
            </a:r>
            <a:r>
              <a:rPr lang="fr-BE" sz="1600" i="1" dirty="0" err="1">
                <a:solidFill>
                  <a:schemeClr val="tx1"/>
                </a:solidFill>
                <a:latin typeface="Arial"/>
              </a:rPr>
              <a:t>Harm</a:t>
            </a:r>
            <a:r>
              <a:rPr lang="fr-BE" sz="1600" i="1" dirty="0">
                <a:solidFill>
                  <a:schemeClr val="tx1"/>
                </a:solidFill>
                <a:latin typeface="Arial"/>
              </a:rPr>
              <a:t>-principe</a:t>
            </a:r>
            <a:endParaRPr lang="fr-BE" dirty="0"/>
          </a:p>
          <a:p>
            <a:r>
              <a:rPr lang="fr-BE" sz="1400" dirty="0"/>
              <a:t>	Voir tableau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a:t>
            </a:r>
            <a:endParaRPr lang="fr-BE" sz="1400" i="1" dirty="0">
              <a:solidFill>
                <a:schemeClr val="tx1"/>
              </a:solidFill>
            </a:endParaRPr>
          </a:p>
          <a:p>
            <a:endParaRPr lang="fr-BE" sz="1400" dirty="0">
              <a:solidFill>
                <a:schemeClr val="tx1"/>
              </a:solidFill>
            </a:endParaRPr>
          </a:p>
          <a:p>
            <a:pPr marL="285750" indent="-285750">
              <a:buFont typeface="Arial" panose="020B0604020202020204" pitchFamily="34" charset="0"/>
              <a:buChar char="•"/>
            </a:pPr>
            <a:r>
              <a:rPr lang="fr-BE" sz="1600" dirty="0"/>
              <a:t>Egalité des chances, inclusions et non-discrimination / </a:t>
            </a:r>
            <a:r>
              <a:rPr lang="nl-NL" sz="1600" i="1" dirty="0">
                <a:solidFill>
                  <a:schemeClr val="tx1"/>
                </a:solidFill>
              </a:rPr>
              <a:t>Gelijke kansen, inclusie en non-discriminatie </a:t>
            </a:r>
            <a:endParaRPr lang="fr-BE" sz="1600" i="1" dirty="0">
              <a:solidFill>
                <a:schemeClr val="tx1"/>
              </a:solidFill>
            </a:endParaRPr>
          </a:p>
          <a:p>
            <a:endParaRPr lang="fr-BE" dirty="0"/>
          </a:p>
          <a:p>
            <a:pPr marL="342900" indent="-342900">
              <a:buFont typeface="Arial" panose="020B0604020202020204" pitchFamily="34" charset="0"/>
              <a:buChar char="•"/>
            </a:pPr>
            <a:r>
              <a:rPr lang="fr-BE" sz="1600" dirty="0"/>
              <a:t>Indicateurs / </a:t>
            </a:r>
            <a:r>
              <a:rPr lang="fr-BE" sz="1600" i="1" dirty="0" err="1">
                <a:solidFill>
                  <a:schemeClr val="tx1"/>
                </a:solidFill>
                <a:latin typeface="Arial"/>
              </a:rPr>
              <a:t>Indicatoren</a:t>
            </a:r>
            <a:endParaRPr lang="fr-BE" sz="1600" i="1" dirty="0">
              <a:solidFill>
                <a:schemeClr val="tx1"/>
              </a:solidFill>
              <a:latin typeface="Arial"/>
            </a:endParaRPr>
          </a:p>
          <a:p>
            <a:r>
              <a:rPr lang="fr-BE" sz="1400" dirty="0"/>
              <a:t>	La valeur cible, méthode de calcul, pièces justificatives lors de la mise en œuvre</a:t>
            </a:r>
          </a:p>
          <a:p>
            <a:r>
              <a:rPr lang="fr-BE" sz="1400" i="1" dirty="0">
                <a:solidFill>
                  <a:schemeClr val="tx1"/>
                </a:solidFill>
                <a:latin typeface="Arial"/>
              </a:rPr>
              <a:t>	</a:t>
            </a:r>
            <a:r>
              <a:rPr lang="fr-BE" sz="1400" i="1" dirty="0" err="1">
                <a:solidFill>
                  <a:schemeClr val="tx1"/>
                </a:solidFill>
                <a:latin typeface="Arial"/>
              </a:rPr>
              <a:t>Doelwaarde</a:t>
            </a:r>
            <a:r>
              <a:rPr lang="fr-BE" sz="1400" i="1" dirty="0">
                <a:solidFill>
                  <a:schemeClr val="tx1"/>
                </a:solidFill>
                <a:latin typeface="Arial"/>
              </a:rPr>
              <a:t>, </a:t>
            </a:r>
            <a:r>
              <a:rPr lang="fr-BE" sz="1400" i="1" dirty="0" err="1">
                <a:solidFill>
                  <a:schemeClr val="tx1"/>
                </a:solidFill>
                <a:latin typeface="Arial"/>
              </a:rPr>
              <a:t>berekeningsmethode</a:t>
            </a:r>
            <a:r>
              <a:rPr lang="fr-BE" sz="1400" i="1" dirty="0">
                <a:solidFill>
                  <a:schemeClr val="tx1"/>
                </a:solidFill>
                <a:latin typeface="Arial"/>
              </a:rPr>
              <a:t>, </a:t>
            </a:r>
            <a:r>
              <a:rPr lang="fr-BE" sz="1400" i="1" dirty="0" err="1">
                <a:solidFill>
                  <a:schemeClr val="tx1"/>
                </a:solidFill>
                <a:latin typeface="Arial"/>
              </a:rPr>
              <a:t>verantwoordingsstukken</a:t>
            </a:r>
            <a:endParaRPr lang="fr-BE" sz="1400" i="1" dirty="0">
              <a:solidFill>
                <a:schemeClr val="tx1"/>
              </a:solidFill>
              <a:latin typeface="Arial"/>
            </a:endParaRPr>
          </a:p>
          <a:p>
            <a:endParaRPr lang="fr-BE" dirty="0"/>
          </a:p>
        </p:txBody>
      </p:sp>
    </p:spTree>
    <p:extLst>
      <p:ext uri="{BB962C8B-B14F-4D97-AF65-F5344CB8AC3E}">
        <p14:creationId xmlns:p14="http://schemas.microsoft.com/office/powerpoint/2010/main" val="39374436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997620"/>
          </a:xfrm>
        </p:spPr>
        <p:txBody>
          <a:bodyPr>
            <a:normAutofit fontScale="90000"/>
          </a:bodyPr>
          <a:lstStyle/>
          <a:p>
            <a:r>
              <a:rPr lang="fr-BE" sz="2400" b="1" dirty="0"/>
              <a:t>IV. Introduction d'une candidature dans le système électronique </a:t>
            </a:r>
            <a:r>
              <a:rPr lang="fr-BE" sz="2400" b="1" dirty="0" err="1"/>
              <a:t>salesforce</a:t>
            </a:r>
            <a:r>
              <a:rPr lang="fr-BE" sz="2400" b="1" dirty="0"/>
              <a:t>  / </a:t>
            </a:r>
            <a:r>
              <a:rPr lang="fr-BE" sz="2400" b="1" i="1" dirty="0" err="1">
                <a:solidFill>
                  <a:schemeClr val="tx1"/>
                </a:solidFill>
              </a:rPr>
              <a:t>Indiening</a:t>
            </a:r>
            <a:r>
              <a:rPr lang="fr-BE" sz="2400" b="1" i="1" dirty="0">
                <a:solidFill>
                  <a:schemeClr val="tx1"/>
                </a:solidFill>
              </a:rPr>
              <a:t> van het </a:t>
            </a:r>
            <a:r>
              <a:rPr lang="fr-BE" sz="2400" b="1" i="1" dirty="0" err="1">
                <a:solidFill>
                  <a:schemeClr val="tx1"/>
                </a:solidFill>
              </a:rPr>
              <a:t>projectvoorstel</a:t>
            </a:r>
            <a:r>
              <a:rPr lang="fr-BE" sz="2400" b="1" i="1" dirty="0">
                <a:solidFill>
                  <a:schemeClr val="tx1"/>
                </a:solidFill>
              </a:rPr>
              <a:t> in het </a:t>
            </a:r>
            <a:r>
              <a:rPr lang="fr-BE" sz="2400" b="1" i="1" dirty="0" err="1">
                <a:solidFill>
                  <a:schemeClr val="tx1"/>
                </a:solidFill>
              </a:rPr>
              <a:t>elektronisch</a:t>
            </a:r>
            <a:r>
              <a:rPr lang="fr-BE" sz="2400" b="1" i="1" dirty="0">
                <a:solidFill>
                  <a:schemeClr val="tx1"/>
                </a:solidFill>
              </a:rPr>
              <a:t> </a:t>
            </a:r>
            <a:r>
              <a:rPr lang="fr-BE" sz="2400" b="1" i="1" dirty="0" err="1">
                <a:solidFill>
                  <a:schemeClr val="tx1"/>
                </a:solidFill>
              </a:rPr>
              <a:t>systeem</a:t>
            </a:r>
            <a:r>
              <a:rPr lang="fr-BE" sz="2400" b="1" i="1" dirty="0">
                <a:solidFill>
                  <a:schemeClr val="tx1"/>
                </a:solidFill>
              </a:rPr>
              <a:t> Salesforce</a:t>
            </a:r>
            <a:endParaRPr lang="fr-BE" dirty="0">
              <a:solidFill>
                <a:schemeClr val="tx1"/>
              </a:solidFill>
            </a:endParaRPr>
          </a:p>
        </p:txBody>
      </p:sp>
      <p:sp>
        <p:nvSpPr>
          <p:cNvPr id="3" name="Espace réservé du texte 2"/>
          <p:cNvSpPr>
            <a:spLocks noGrp="1"/>
          </p:cNvSpPr>
          <p:nvPr>
            <p:ph type="body" sz="quarter" idx="10"/>
          </p:nvPr>
        </p:nvSpPr>
        <p:spPr/>
        <p:txBody>
          <a:bodyPr>
            <a:normAutofit/>
          </a:bodyPr>
          <a:lstStyle/>
          <a:p>
            <a:pPr algn="just"/>
            <a:endParaRPr lang="fr-BE" dirty="0"/>
          </a:p>
          <a:p>
            <a:pPr algn="just"/>
            <a:endParaRPr lang="fr-BE" dirty="0"/>
          </a:p>
          <a:p>
            <a:pPr algn="just"/>
            <a:endParaRPr lang="fr-BE" dirty="0">
              <a:solidFill>
                <a:schemeClr val="tx1">
                  <a:lumMod val="65000"/>
                  <a:lumOff val="35000"/>
                </a:schemeClr>
              </a:solidFill>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i="1" dirty="0" err="1">
                <a:solidFill>
                  <a:schemeClr val="tx1"/>
                </a:solidFill>
              </a:rPr>
              <a:t>Toegang</a:t>
            </a:r>
            <a:r>
              <a:rPr lang="fr-BE" i="1" dirty="0">
                <a:solidFill>
                  <a:schemeClr val="tx1"/>
                </a:solidFill>
              </a:rPr>
              <a:t>: </a:t>
            </a:r>
            <a:r>
              <a:rPr lang="fr-BE" i="1" dirty="0" err="1">
                <a:solidFill>
                  <a:schemeClr val="tx1"/>
                </a:solidFill>
              </a:rPr>
              <a:t>csam</a:t>
            </a:r>
            <a:r>
              <a:rPr lang="fr-BE" i="1" dirty="0">
                <a:solidFill>
                  <a:schemeClr val="tx1"/>
                </a:solidFill>
              </a:rPr>
              <a:t> / </a:t>
            </a:r>
            <a:r>
              <a:rPr lang="fr-BE" i="1" dirty="0" err="1">
                <a:solidFill>
                  <a:schemeClr val="tx1"/>
                </a:solidFill>
              </a:rPr>
              <a:t>ondertekening</a:t>
            </a:r>
            <a:r>
              <a:rPr lang="fr-BE" i="1" dirty="0">
                <a:solidFill>
                  <a:schemeClr val="tx1"/>
                </a:solidFill>
              </a:rPr>
              <a:t> </a:t>
            </a:r>
          </a:p>
          <a:p>
            <a:pPr marL="342900" indent="-342900" algn="just">
              <a:buFont typeface="Arial" panose="020B0604020202020204" pitchFamily="34" charset="0"/>
              <a:buChar char="•"/>
            </a:pPr>
            <a:endParaRPr lang="fr-BE" dirty="0">
              <a:solidFill>
                <a:schemeClr val="tx1"/>
              </a:solidFill>
            </a:endParaRPr>
          </a:p>
          <a:p>
            <a:pPr marL="342900" indent="-342900" algn="just">
              <a:buFont typeface="Arial" panose="020B0604020202020204" pitchFamily="34" charset="0"/>
              <a:buChar char="•"/>
            </a:pPr>
            <a:r>
              <a:rPr lang="fr-BE" dirty="0">
                <a:solidFill>
                  <a:schemeClr val="bg1">
                    <a:lumMod val="50000"/>
                  </a:schemeClr>
                </a:solidFill>
              </a:rPr>
              <a:t>Introduction des candidatures pour le </a:t>
            </a:r>
            <a:r>
              <a:rPr lang="fr-BE" dirty="0">
                <a:solidFill>
                  <a:srgbClr val="FF0000"/>
                </a:solidFill>
              </a:rPr>
              <a:t>22 avril 2024 </a:t>
            </a:r>
            <a:r>
              <a:rPr lang="fr-BE" dirty="0">
                <a:solidFill>
                  <a:schemeClr val="bg1">
                    <a:lumMod val="50000"/>
                  </a:schemeClr>
                </a:solidFill>
              </a:rPr>
              <a:t>/ </a:t>
            </a:r>
            <a:r>
              <a:rPr lang="fr-BE" i="1" dirty="0">
                <a:solidFill>
                  <a:schemeClr val="tx1"/>
                </a:solidFill>
              </a:rPr>
              <a:t>Indiening van de </a:t>
            </a:r>
            <a:r>
              <a:rPr lang="fr-BE" i="1" dirty="0" err="1">
                <a:solidFill>
                  <a:schemeClr val="tx1"/>
                </a:solidFill>
              </a:rPr>
              <a:t>projectvoorstellen</a:t>
            </a:r>
            <a:r>
              <a:rPr lang="fr-BE" i="1" dirty="0">
                <a:solidFill>
                  <a:schemeClr val="tx1"/>
                </a:solidFill>
              </a:rPr>
              <a:t> </a:t>
            </a:r>
            <a:r>
              <a:rPr lang="fr-BE" i="1" dirty="0" err="1">
                <a:solidFill>
                  <a:schemeClr val="tx1"/>
                </a:solidFill>
              </a:rPr>
              <a:t>tegen</a:t>
            </a:r>
            <a:r>
              <a:rPr lang="fr-BE" i="1" dirty="0">
                <a:solidFill>
                  <a:schemeClr val="tx1"/>
                </a:solidFill>
              </a:rPr>
              <a:t> </a:t>
            </a:r>
            <a:r>
              <a:rPr lang="fr-BE" i="1" dirty="0">
                <a:solidFill>
                  <a:srgbClr val="FF0000"/>
                </a:solidFill>
              </a:rPr>
              <a:t>22 avril 2024</a:t>
            </a: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18492871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t>V. Etapes après introduction / </a:t>
            </a:r>
            <a:r>
              <a:rPr lang="fr-BE" sz="2400" b="1" i="1" dirty="0" err="1">
                <a:solidFill>
                  <a:schemeClr val="tx1"/>
                </a:solidFill>
              </a:rPr>
              <a:t>Stappen</a:t>
            </a:r>
            <a:r>
              <a:rPr lang="fr-BE" sz="2400" b="1" i="1" dirty="0">
                <a:solidFill>
                  <a:schemeClr val="tx1"/>
                </a:solidFill>
              </a:rPr>
              <a:t> na </a:t>
            </a:r>
            <a:r>
              <a:rPr lang="fr-BE" sz="2400" b="1" i="1" dirty="0" err="1">
                <a:solidFill>
                  <a:schemeClr val="tx1"/>
                </a:solidFill>
              </a:rPr>
              <a:t>indiening</a:t>
            </a:r>
            <a:endParaRPr lang="fr-BE" sz="2400" b="1" i="1" dirty="0">
              <a:solidFill>
                <a:schemeClr val="tx1"/>
              </a:solidFill>
            </a:endParaRPr>
          </a:p>
        </p:txBody>
      </p:sp>
      <p:sp>
        <p:nvSpPr>
          <p:cNvPr id="3" name="Espace réservé du texte 2"/>
          <p:cNvSpPr>
            <a:spLocks noGrp="1"/>
          </p:cNvSpPr>
          <p:nvPr>
            <p:ph type="body" sz="quarter" idx="10"/>
          </p:nvPr>
        </p:nvSpPr>
        <p:spPr>
          <a:xfrm>
            <a:off x="359532" y="789552"/>
            <a:ext cx="8424936" cy="3726414"/>
          </a:xfrm>
        </p:spPr>
        <p:txBody>
          <a:bodyPr>
            <a:normAutofit/>
          </a:bodyPr>
          <a:lstStyle/>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Vidéo « La Vie d’un projet » </a:t>
            </a:r>
            <a:r>
              <a:rPr lang="fr-BE" i="1" dirty="0">
                <a:solidFill>
                  <a:schemeClr val="tx1">
                    <a:lumMod val="65000"/>
                    <a:lumOff val="35000"/>
                  </a:schemeClr>
                </a:solidFill>
              </a:rPr>
              <a:t>/ </a:t>
            </a:r>
            <a:r>
              <a:rPr lang="fr-BE" i="1" dirty="0" err="1">
                <a:solidFill>
                  <a:schemeClr val="tx1"/>
                </a:solidFill>
              </a:rPr>
              <a:t>Video</a:t>
            </a:r>
            <a:r>
              <a:rPr lang="fr-BE" i="1" dirty="0">
                <a:solidFill>
                  <a:schemeClr val="tx1"/>
                </a:solidFill>
              </a:rPr>
              <a:t> « Het </a:t>
            </a:r>
            <a:r>
              <a:rPr lang="fr-BE" i="1" dirty="0" err="1">
                <a:solidFill>
                  <a:schemeClr val="tx1"/>
                </a:solidFill>
              </a:rPr>
              <a:t>leven</a:t>
            </a:r>
            <a:r>
              <a:rPr lang="fr-BE" i="1" dirty="0">
                <a:solidFill>
                  <a:schemeClr val="tx1"/>
                </a:solidFill>
              </a:rPr>
              <a:t> van </a:t>
            </a:r>
            <a:r>
              <a:rPr lang="fr-BE" i="1" dirty="0" err="1">
                <a:solidFill>
                  <a:schemeClr val="tx1"/>
                </a:solidFill>
              </a:rPr>
              <a:t>een</a:t>
            </a:r>
            <a:r>
              <a:rPr lang="fr-BE" i="1" dirty="0">
                <a:solidFill>
                  <a:schemeClr val="tx1"/>
                </a:solidFill>
              </a:rPr>
              <a:t> </a:t>
            </a:r>
            <a:r>
              <a:rPr lang="fr-BE" i="1" dirty="0" err="1">
                <a:solidFill>
                  <a:schemeClr val="tx1"/>
                </a:solidFill>
              </a:rPr>
              <a:t>project</a:t>
            </a:r>
            <a:r>
              <a:rPr lang="fr-BE" i="1" dirty="0">
                <a:solidFill>
                  <a:schemeClr val="tx1"/>
                </a:solidFill>
              </a:rPr>
              <a:t> »</a:t>
            </a:r>
          </a:p>
          <a:p>
            <a:pPr marL="342900" indent="-342900" algn="just">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205960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000" dirty="0"/>
            </a:br>
            <a:br>
              <a:rPr lang="fr-BE" sz="2000" dirty="0"/>
            </a:br>
            <a:r>
              <a:rPr lang="fr-BE" sz="2000" dirty="0"/>
              <a:t>Questions / Contacts</a:t>
            </a:r>
            <a:br>
              <a:rPr lang="fr-BE" sz="2000" dirty="0"/>
            </a:br>
            <a:r>
              <a:rPr lang="fr-BE" sz="2000" dirty="0" err="1">
                <a:solidFill>
                  <a:schemeClr val="tx1"/>
                </a:solidFill>
              </a:rPr>
              <a:t>Vragen</a:t>
            </a:r>
            <a:r>
              <a:rPr lang="fr-BE" sz="2000" dirty="0">
                <a:solidFill>
                  <a:schemeClr val="tx1"/>
                </a:solidFill>
              </a:rPr>
              <a:t>/ </a:t>
            </a:r>
            <a:r>
              <a:rPr lang="fr-BE" sz="2000" dirty="0" err="1">
                <a:solidFill>
                  <a:schemeClr val="tx1"/>
                </a:solidFill>
              </a:rPr>
              <a:t>Contactgegevens</a:t>
            </a:r>
            <a:endParaRPr lang="fr-BE" sz="2000" dirty="0">
              <a:solidFill>
                <a:schemeClr val="tx1"/>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solidFill>
                  <a:schemeClr val="tx1"/>
                </a:solidFill>
              </a:rPr>
              <a:t>Directie</a:t>
            </a:r>
            <a:r>
              <a:rPr lang="fr-BE" dirty="0">
                <a:solidFill>
                  <a:schemeClr val="tx1"/>
                </a:solidFill>
              </a:rPr>
              <a:t> EFRO</a:t>
            </a:r>
            <a:r>
              <a:rPr lang="fr-BE" dirty="0"/>
              <a:t>/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r>
              <a:rPr lang="fr-BE" dirty="0" err="1">
                <a:hlinkClick r:id="rId4"/>
              </a:rPr>
              <a:t>mlatour@sprb.brussels</a:t>
            </a:r>
            <a:r>
              <a:rPr lang="fr-BE" dirty="0"/>
              <a:t> </a:t>
            </a:r>
          </a:p>
          <a:p>
            <a:endParaRPr lang="fr-BE" dirty="0"/>
          </a:p>
          <a:p>
            <a:r>
              <a:rPr lang="fr-BE" dirty="0">
                <a:hlinkClick r:id="rId5"/>
              </a:rPr>
              <a:t>www.feder.brussels</a:t>
            </a:r>
            <a:r>
              <a:rPr lang="fr-BE" dirty="0"/>
              <a:t> / </a:t>
            </a:r>
            <a:r>
              <a:rPr lang="fr-BE" dirty="0">
                <a:solidFill>
                  <a:schemeClr val="tx1"/>
                </a:solidFill>
                <a:hlinkClick r:id="rId6">
                  <a:extLst>
                    <a:ext uri="{A12FA001-AC4F-418D-AE19-62706E023703}">
                      <ahyp:hlinkClr xmlns:ahyp="http://schemas.microsoft.com/office/drawing/2018/hyperlinkcolor" val="tx"/>
                    </a:ext>
                  </a:extLst>
                </a:hlinkClick>
              </a:rPr>
              <a:t>www.efro.brussels</a:t>
            </a:r>
            <a:r>
              <a:rPr lang="fr-BE" dirty="0">
                <a:solidFill>
                  <a:schemeClr val="tx1"/>
                </a:solidFill>
              </a:rPr>
              <a:t> </a:t>
            </a:r>
            <a:r>
              <a:rPr lang="fr-BE" dirty="0"/>
              <a:t>: information et documents appels à projets / </a:t>
            </a:r>
            <a:r>
              <a:rPr lang="fr-BE" dirty="0" err="1">
                <a:solidFill>
                  <a:schemeClr val="tx1"/>
                </a:solidFill>
              </a:rPr>
              <a:t>informatie</a:t>
            </a:r>
            <a:r>
              <a:rPr lang="fr-BE" dirty="0">
                <a:solidFill>
                  <a:schemeClr val="tx1"/>
                </a:solidFill>
              </a:rPr>
              <a:t> en </a:t>
            </a:r>
            <a:r>
              <a:rPr lang="fr-BE" dirty="0" err="1">
                <a:solidFill>
                  <a:schemeClr val="tx1"/>
                </a:solidFill>
              </a:rPr>
              <a:t>documenten</a:t>
            </a:r>
            <a:r>
              <a:rPr lang="fr-BE" dirty="0">
                <a:solidFill>
                  <a:schemeClr val="tx1"/>
                </a:solidFill>
              </a:rPr>
              <a:t> </a:t>
            </a:r>
            <a:r>
              <a:rPr lang="fr-BE" dirty="0" err="1">
                <a:solidFill>
                  <a:schemeClr val="tx1"/>
                </a:solidFill>
              </a:rPr>
              <a:t>projectoproepen</a:t>
            </a:r>
            <a:endParaRPr lang="fr-BE" dirty="0">
              <a:solidFill>
                <a:schemeClr val="tx1"/>
              </a:solidFill>
            </a:endParaRPr>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7"/>
          <a:stretch>
            <a:fillRect/>
          </a:stretch>
        </p:blipFill>
        <p:spPr>
          <a:xfrm>
            <a:off x="3923928" y="4376641"/>
            <a:ext cx="4322439" cy="56088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a:bodyPr>
          <a:lstStyle/>
          <a:p>
            <a:r>
              <a:rPr lang="fr-BE" sz="1800" b="1" dirty="0">
                <a:solidFill>
                  <a:schemeClr val="bg1">
                    <a:lumMod val="50000"/>
                  </a:schemeClr>
                </a:solidFill>
              </a:rPr>
              <a:t>Objectif Spécifique 2.1 - </a:t>
            </a:r>
            <a:r>
              <a:rPr lang="fr-FR" sz="1800" b="1" dirty="0">
                <a:solidFill>
                  <a:schemeClr val="bg1">
                    <a:lumMod val="50000"/>
                  </a:schemeClr>
                </a:solidFill>
              </a:rPr>
              <a:t>Favoriser les mesures en matière d’efficacité énergétique et réduire les émissions de gaz à effet de serre </a:t>
            </a:r>
          </a:p>
          <a:p>
            <a:endParaRPr lang="fr-FR" sz="1800" b="1" dirty="0">
              <a:solidFill>
                <a:schemeClr val="bg1">
                  <a:lumMod val="50000"/>
                </a:schemeClr>
              </a:solidFill>
            </a:endParaRPr>
          </a:p>
          <a:p>
            <a:r>
              <a:rPr lang="fr-BE" sz="1400" b="1" dirty="0">
                <a:solidFill>
                  <a:srgbClr val="7CA2D6"/>
                </a:solidFill>
              </a:rPr>
              <a:t>Action 1 : </a:t>
            </a:r>
            <a:r>
              <a:rPr lang="fr-FR" sz="1400" b="1" dirty="0">
                <a:solidFill>
                  <a:srgbClr val="7CA2D6"/>
                </a:solidFill>
              </a:rPr>
              <a:t>La rénovation énergétique des infrastructures des pouvoirs publics régionaux et locaux ;</a:t>
            </a:r>
          </a:p>
          <a:p>
            <a:r>
              <a:rPr lang="fr-FR" sz="1400" b="1" dirty="0">
                <a:solidFill>
                  <a:srgbClr val="7CA2D6"/>
                </a:solidFill>
              </a:rPr>
              <a:t>Action 2 : La rénovation énergétique des équipements collectifs organisés par les autres pouvoirs publics ;</a:t>
            </a:r>
          </a:p>
          <a:p>
            <a:r>
              <a:rPr lang="fr-FR" sz="1400" dirty="0">
                <a:solidFill>
                  <a:schemeClr val="bg1">
                    <a:lumMod val="50000"/>
                  </a:schemeClr>
                </a:solidFill>
              </a:rPr>
              <a:t>Action 3 : L’amélioration de la performance énergétique du parc de logement locatif social et modéré existant ;</a:t>
            </a:r>
          </a:p>
          <a:p>
            <a:r>
              <a:rPr lang="fr-FR" sz="1400" dirty="0"/>
              <a:t>Action 4 : Des projets pilotes visant la rénovation de logements collectifs (copropriétés, avec un accent particulier sur les ménages à bas revenu) ou la rénovation groupée à l’échelle d’un quartier de logements privés ;</a:t>
            </a:r>
          </a:p>
          <a:p>
            <a:r>
              <a:rPr lang="fr-FR" sz="1400" dirty="0">
                <a:solidFill>
                  <a:schemeClr val="bg1">
                    <a:lumMod val="50000"/>
                  </a:schemeClr>
                </a:solidFill>
              </a:rPr>
              <a:t>Action 5 : Le soutien financier à l’équipement en réseaux de chaleurs sur des sites d’intérêt collectif majeur, en construction ou en rénovation.</a:t>
            </a:r>
            <a:endParaRPr lang="fr-BE" sz="1400" u="sng" dirty="0">
              <a:solidFill>
                <a:schemeClr val="bg1">
                  <a:lumMod val="50000"/>
                </a:schemeClr>
              </a:solidFill>
            </a:endParaRPr>
          </a:p>
        </p:txBody>
      </p:sp>
    </p:spTree>
    <p:extLst>
      <p:ext uri="{BB962C8B-B14F-4D97-AF65-F5344CB8AC3E}">
        <p14:creationId xmlns:p14="http://schemas.microsoft.com/office/powerpoint/2010/main" val="363745733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solidFill>
                  <a:srgbClr val="595959"/>
                </a:solidFill>
                <a:hlinkClick r:id="rId2">
                  <a:extLst>
                    <a:ext uri="{A12FA001-AC4F-418D-AE19-62706E023703}">
                      <ahyp:hlinkClr xmlns:ahyp="http://schemas.microsoft.com/office/drawing/2018/hyperlinkcolor" val="tx"/>
                    </a:ext>
                  </a:extLst>
                </a:hlinkClick>
              </a:rPr>
              <a:t>DANK U VOOR UW AANDACHT</a:t>
            </a:r>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r>
              <a:rPr lang="fr-BE" dirty="0">
                <a:hlinkClick r:id="rId2">
                  <a:extLst>
                    <a:ext uri="{A12FA001-AC4F-418D-AE19-62706E023703}">
                      <ahyp:hlinkClr xmlns:ahyp="http://schemas.microsoft.com/office/drawing/2018/hyperlinkcolor" val="tx"/>
                    </a:ext>
                  </a:extLst>
                </a:hlinkClick>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410780" y="483518"/>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62500" lnSpcReduction="20000"/>
          </a:bodyPr>
          <a:lstStyle/>
          <a:p>
            <a:r>
              <a:rPr lang="nl-NL" sz="2900" b="1" dirty="0">
                <a:solidFill>
                  <a:schemeClr val="tx1"/>
                </a:solidFill>
              </a:rPr>
              <a:t>Specifieke doelstelling 2.1 - Het bevorderen van energie-efficiëntie en het verminderen van de uitstoot van broeikasgassen</a:t>
            </a:r>
          </a:p>
          <a:p>
            <a:endParaRPr lang="nl-NL" sz="2600" b="1" dirty="0">
              <a:solidFill>
                <a:schemeClr val="tx1"/>
              </a:solidFill>
            </a:endParaRPr>
          </a:p>
          <a:p>
            <a:r>
              <a:rPr lang="fr-BE" sz="2100" b="1" dirty="0" err="1">
                <a:solidFill>
                  <a:srgbClr val="7CA2D6"/>
                </a:solidFill>
              </a:rPr>
              <a:t>Actie</a:t>
            </a:r>
            <a:r>
              <a:rPr lang="fr-BE" sz="2100" b="1" dirty="0">
                <a:solidFill>
                  <a:srgbClr val="7CA2D6"/>
                </a:solidFill>
              </a:rPr>
              <a:t> 1: </a:t>
            </a:r>
            <a:r>
              <a:rPr lang="nl-NL" sz="2100" b="1" dirty="0">
                <a:solidFill>
                  <a:srgbClr val="7CA2D6"/>
                </a:solidFill>
              </a:rPr>
              <a:t>De energierenovatie van de infrastructuur van de gewestelijke en lokale overheden ;</a:t>
            </a:r>
          </a:p>
          <a:p>
            <a:r>
              <a:rPr lang="fr-BE" sz="2100" b="1" dirty="0" err="1">
                <a:solidFill>
                  <a:srgbClr val="7CA2D6"/>
                </a:solidFill>
              </a:rPr>
              <a:t>Actie</a:t>
            </a:r>
            <a:r>
              <a:rPr lang="fr-BE" sz="2100" b="1" dirty="0">
                <a:solidFill>
                  <a:srgbClr val="7CA2D6"/>
                </a:solidFill>
              </a:rPr>
              <a:t> 2: </a:t>
            </a:r>
            <a:r>
              <a:rPr lang="nl-NL" sz="2100" b="1" dirty="0">
                <a:solidFill>
                  <a:srgbClr val="7CA2D6"/>
                </a:solidFill>
              </a:rPr>
              <a:t>De energierenovatie van collectieve voorzieningen die door andere overheden worden georganiseerd ;</a:t>
            </a:r>
          </a:p>
          <a:p>
            <a:r>
              <a:rPr lang="fr-BE" sz="2100" dirty="0" err="1">
                <a:solidFill>
                  <a:schemeClr val="bg1">
                    <a:lumMod val="50000"/>
                  </a:schemeClr>
                </a:solidFill>
              </a:rPr>
              <a:t>Actie</a:t>
            </a:r>
            <a:r>
              <a:rPr lang="fr-BE" sz="2100" dirty="0">
                <a:solidFill>
                  <a:schemeClr val="bg1">
                    <a:lumMod val="50000"/>
                  </a:schemeClr>
                </a:solidFill>
              </a:rPr>
              <a:t> 3: </a:t>
            </a:r>
            <a:r>
              <a:rPr lang="nl-NL" sz="2100" dirty="0">
                <a:solidFill>
                  <a:schemeClr val="bg1">
                    <a:lumMod val="50000"/>
                  </a:schemeClr>
                </a:solidFill>
              </a:rPr>
              <a:t>De verbetering van de energieprestaties van de bestaande sociale huurwoningen en bescheiden huurwoningen ;</a:t>
            </a:r>
          </a:p>
          <a:p>
            <a:r>
              <a:rPr lang="fr-BE" sz="2100" dirty="0" err="1">
                <a:solidFill>
                  <a:schemeClr val="bg1">
                    <a:lumMod val="50000"/>
                  </a:schemeClr>
                </a:solidFill>
              </a:rPr>
              <a:t>Actie</a:t>
            </a:r>
            <a:r>
              <a:rPr lang="fr-BE" sz="2100" dirty="0">
                <a:solidFill>
                  <a:schemeClr val="bg1">
                    <a:lumMod val="50000"/>
                  </a:schemeClr>
                </a:solidFill>
              </a:rPr>
              <a:t> 4: </a:t>
            </a:r>
            <a:r>
              <a:rPr lang="nl-NL" sz="2100" dirty="0">
                <a:solidFill>
                  <a:schemeClr val="bg1">
                    <a:lumMod val="50000"/>
                  </a:schemeClr>
                </a:solidFill>
              </a:rPr>
              <a:t>Proefprojecten die de renovatie van collectieve woningen beogen (mede-eigendommen, met bijzondere focus op huishoudens met een laag inkomen) of de gegroepeerde renovatie op wijkschaal van privéwoningen ;</a:t>
            </a:r>
          </a:p>
          <a:p>
            <a:r>
              <a:rPr lang="fr-BE" sz="2100" dirty="0" err="1">
                <a:solidFill>
                  <a:schemeClr val="bg1">
                    <a:lumMod val="50000"/>
                  </a:schemeClr>
                </a:solidFill>
              </a:rPr>
              <a:t>Actie</a:t>
            </a:r>
            <a:r>
              <a:rPr lang="fr-BE" sz="2100" dirty="0">
                <a:solidFill>
                  <a:schemeClr val="bg1">
                    <a:lumMod val="50000"/>
                  </a:schemeClr>
                </a:solidFill>
              </a:rPr>
              <a:t> 5: </a:t>
            </a:r>
            <a:r>
              <a:rPr lang="nl-NL" sz="2100" dirty="0">
                <a:solidFill>
                  <a:schemeClr val="bg1">
                    <a:lumMod val="50000"/>
                  </a:schemeClr>
                </a:solidFill>
              </a:rPr>
              <a:t>Financiële steun voor de installatie van warmtenetten op plaatsen van groot openbaar belang, in nieuwbouw of renovatie.</a:t>
            </a:r>
            <a:endParaRPr lang="fr-BE" sz="2100" dirty="0">
              <a:solidFill>
                <a:schemeClr val="bg1">
                  <a:lumMod val="50000"/>
                </a:schemeClr>
              </a:solidFill>
            </a:endParaRPr>
          </a:p>
        </p:txBody>
      </p:sp>
    </p:spTree>
    <p:extLst>
      <p:ext uri="{BB962C8B-B14F-4D97-AF65-F5344CB8AC3E}">
        <p14:creationId xmlns:p14="http://schemas.microsoft.com/office/powerpoint/2010/main" val="2239679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lnSpcReduction="20000"/>
          </a:bodyPr>
          <a:lstStyle/>
          <a:p>
            <a:pPr marL="342900" indent="-342900">
              <a:buFontTx/>
              <a:buChar char="-"/>
            </a:pPr>
            <a:r>
              <a:rPr lang="fr-BE" b="1" dirty="0"/>
              <a:t>Principes transversaux du Programme/</a:t>
            </a:r>
            <a:r>
              <a:rPr lang="nl-BE" b="1" i="1" dirty="0">
                <a:solidFill>
                  <a:schemeClr val="tx1"/>
                </a:solidFill>
                <a:latin typeface="Arial"/>
              </a:rPr>
              <a:t>Transversale principes van het programma</a:t>
            </a:r>
            <a:r>
              <a:rPr lang="nl-BE" b="1" dirty="0">
                <a:solidFill>
                  <a:srgbClr val="808080"/>
                </a:solidFill>
                <a:latin typeface="Arial"/>
              </a:rPr>
              <a:t>:</a:t>
            </a:r>
          </a:p>
          <a:p>
            <a:pPr marL="342900" indent="-342900">
              <a:buFontTx/>
              <a:buChar char="-"/>
            </a:pPr>
            <a:endParaRPr lang="fr-BE" b="1" dirty="0"/>
          </a:p>
          <a:p>
            <a:pPr marL="882900" lvl="2" indent="-342900" algn="just">
              <a:buFontTx/>
              <a:buChar char="-"/>
            </a:pPr>
            <a:r>
              <a:rPr lang="fr-BE" i="1" dirty="0"/>
              <a:t>Durabilité</a:t>
            </a:r>
            <a:r>
              <a:rPr lang="fr-BE" b="0" dirty="0"/>
              <a:t> (générale + « DNSH ») / </a:t>
            </a:r>
            <a:r>
              <a:rPr lang="nl-BE" dirty="0">
                <a:solidFill>
                  <a:schemeClr val="tx1"/>
                </a:solidFill>
                <a:latin typeface="Arial"/>
              </a:rPr>
              <a:t>Duurzaamheid</a:t>
            </a:r>
            <a:r>
              <a:rPr lang="nl-BE" b="0" i="1" dirty="0">
                <a:solidFill>
                  <a:schemeClr val="tx1"/>
                </a:solidFill>
                <a:latin typeface="Arial"/>
              </a:rPr>
              <a:t> (algemeen + "DNSH"),</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b="0" dirty="0"/>
              <a:t>Égalité, inclusion, non-discrimination / </a:t>
            </a:r>
            <a:r>
              <a:rPr lang="nl-BE" b="0" i="1" dirty="0">
                <a:solidFill>
                  <a:schemeClr val="tx1"/>
                </a:solidFill>
                <a:latin typeface="Arial"/>
              </a:rPr>
              <a:t>Gelijkheid, inclusie, non-discriminatie,</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i="1" dirty="0"/>
              <a:t>Additionnalité</a:t>
            </a:r>
            <a:r>
              <a:rPr lang="fr-BE" b="0" dirty="0"/>
              <a:t> : éviter de simples effets d’aubaine, à </a:t>
            </a:r>
            <a:r>
              <a:rPr lang="fr-BE" i="1" dirty="0"/>
              <a:t>démontrer la réelle valeur ajoutée </a:t>
            </a:r>
            <a:r>
              <a:rPr lang="fr-BE" b="0" dirty="0"/>
              <a:t>des fonds (nécessité financement FEDER ou impact/résultats additionnels) / </a:t>
            </a:r>
            <a:r>
              <a:rPr lang="nl-BE" dirty="0">
                <a:solidFill>
                  <a:schemeClr val="tx1"/>
                </a:solidFill>
                <a:latin typeface="Arial"/>
              </a:rPr>
              <a:t>Aanvullend karakter</a:t>
            </a:r>
            <a:r>
              <a:rPr lang="nl-BE" b="0" i="1" dirty="0">
                <a:solidFill>
                  <a:schemeClr val="tx1"/>
                </a:solidFill>
                <a:latin typeface="Arial"/>
              </a:rPr>
              <a:t>: nodeloze subsidiëring vermijden om </a:t>
            </a:r>
            <a:r>
              <a:rPr lang="nl-BE" dirty="0">
                <a:solidFill>
                  <a:schemeClr val="tx1"/>
                </a:solidFill>
                <a:latin typeface="Arial"/>
              </a:rPr>
              <a:t>de werkelijke toegevoegde waarde </a:t>
            </a:r>
            <a:r>
              <a:rPr lang="nl-BE" b="0" i="1" dirty="0">
                <a:solidFill>
                  <a:schemeClr val="tx1"/>
                </a:solidFill>
                <a:latin typeface="Arial"/>
              </a:rPr>
              <a:t>van de fondsen aan te tonen (noodzaak aan EFRO-financiering of bijkomende impact/resultaten). </a:t>
            </a:r>
          </a:p>
          <a:p>
            <a:pPr marL="882900" lvl="2" indent="-342900" algn="just">
              <a:buFontTx/>
              <a:buChar char="-"/>
            </a:pPr>
            <a:endParaRPr lang="fr-BE" b="0" dirty="0"/>
          </a:p>
          <a:p>
            <a:pPr marL="882900" lvl="2" indent="-342900" algn="just">
              <a:buFontTx/>
              <a:buChar char="-"/>
            </a:pPr>
            <a:endParaRPr lang="fr-BE" b="0" dirty="0"/>
          </a:p>
          <a:p>
            <a:pPr marL="342900" indent="-342900">
              <a:buFontTx/>
              <a:buChar char="-"/>
            </a:pPr>
            <a:endParaRPr lang="fr-BE" b="1" dirty="0"/>
          </a:p>
        </p:txBody>
      </p:sp>
    </p:spTree>
    <p:extLst>
      <p:ext uri="{BB962C8B-B14F-4D97-AF65-F5344CB8AC3E}">
        <p14:creationId xmlns:p14="http://schemas.microsoft.com/office/powerpoint/2010/main" val="1276508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marL="882900" lvl="2" indent="-342900" algn="just">
              <a:buFontTx/>
              <a:buChar char="-"/>
            </a:pPr>
            <a:r>
              <a:rPr lang="fr-BE" b="0" dirty="0"/>
              <a:t>F</a:t>
            </a:r>
            <a:r>
              <a:rPr lang="en-US" b="0" dirty="0" err="1"/>
              <a:t>avoriser</a:t>
            </a:r>
            <a:r>
              <a:rPr lang="en-US" b="0" dirty="0"/>
              <a:t> les </a:t>
            </a:r>
            <a:r>
              <a:rPr lang="en-US" i="1" dirty="0" err="1"/>
              <a:t>approches</a:t>
            </a:r>
            <a:r>
              <a:rPr lang="en-US" i="1" dirty="0"/>
              <a:t> </a:t>
            </a:r>
            <a:r>
              <a:rPr lang="en-US" i="1" dirty="0" err="1"/>
              <a:t>novatrices</a:t>
            </a:r>
            <a:r>
              <a:rPr lang="en-US" i="1" dirty="0"/>
              <a:t> </a:t>
            </a:r>
            <a:r>
              <a:rPr lang="en-US" b="0" dirty="0"/>
              <a:t>au </a:t>
            </a:r>
            <a:r>
              <a:rPr lang="en-US" b="0" dirty="0" err="1"/>
              <a:t>niveau</a:t>
            </a:r>
            <a:r>
              <a:rPr lang="en-US" b="0" dirty="0"/>
              <a:t> de la solution 	</a:t>
            </a:r>
            <a:r>
              <a:rPr lang="en-US" b="0" dirty="0" err="1"/>
              <a:t>préconisée</a:t>
            </a:r>
            <a:r>
              <a:rPr lang="en-US" b="0" dirty="0"/>
              <a:t> et de la mise </a:t>
            </a:r>
            <a:r>
              <a:rPr lang="en-US" b="0" dirty="0" err="1"/>
              <a:t>en</a:t>
            </a:r>
            <a:r>
              <a:rPr lang="en-US" b="0" dirty="0"/>
              <a:t> </a:t>
            </a:r>
            <a:r>
              <a:rPr lang="en-US" b="0" dirty="0" err="1"/>
              <a:t>œuvre</a:t>
            </a:r>
            <a:r>
              <a:rPr lang="en-US" b="0" dirty="0"/>
              <a:t> concrete / </a:t>
            </a:r>
            <a:r>
              <a:rPr lang="nl-BE" dirty="0">
                <a:solidFill>
                  <a:schemeClr val="tx1"/>
                </a:solidFill>
                <a:latin typeface="Arial"/>
              </a:rPr>
              <a:t>Innovatieve benaderingen </a:t>
            </a:r>
            <a:r>
              <a:rPr lang="nl-BE" b="0" i="1" dirty="0">
                <a:solidFill>
                  <a:schemeClr val="tx1"/>
                </a:solidFill>
                <a:latin typeface="Arial"/>
              </a:rPr>
              <a:t>bevorderen in verband met de oplossing en de concrete uitvoering ervan</a:t>
            </a:r>
            <a:endParaRPr lang="nl-BE" b="0" dirty="0">
              <a:solidFill>
                <a:schemeClr val="tx1"/>
              </a:solidFill>
              <a:latin typeface="Arial"/>
            </a:endParaRPr>
          </a:p>
          <a:p>
            <a:pPr marL="882900" lvl="2" indent="-342900" algn="just">
              <a:buFontTx/>
              <a:buChar char="-"/>
            </a:pPr>
            <a:endParaRPr lang="en-US" b="0" dirty="0"/>
          </a:p>
          <a:p>
            <a:pPr marL="882900" lvl="2" indent="-342900" algn="just">
              <a:buFontTx/>
              <a:buChar char="-"/>
            </a:pPr>
            <a:endParaRPr lang="fr-BE" b="0" dirty="0"/>
          </a:p>
          <a:p>
            <a:pPr marL="882900" lvl="2" indent="-342900" algn="just">
              <a:buFontTx/>
              <a:buChar char="-"/>
            </a:pPr>
            <a:r>
              <a:rPr lang="en-US" b="0" dirty="0" err="1"/>
              <a:t>Garantir</a:t>
            </a:r>
            <a:r>
              <a:rPr lang="en-US" b="0" dirty="0"/>
              <a:t> la </a:t>
            </a:r>
            <a:r>
              <a:rPr lang="en-US" i="1" dirty="0" err="1"/>
              <a:t>pérennité</a:t>
            </a:r>
            <a:r>
              <a:rPr lang="en-US" b="0" dirty="0"/>
              <a:t> de </a:t>
            </a:r>
            <a:r>
              <a:rPr lang="en-US" b="0" dirty="0" err="1"/>
              <a:t>l’investissement</a:t>
            </a:r>
            <a:r>
              <a:rPr lang="en-US" b="0" dirty="0"/>
              <a:t> </a:t>
            </a:r>
            <a:r>
              <a:rPr lang="en-US" b="0" dirty="0" err="1"/>
              <a:t>ou</a:t>
            </a:r>
            <a:r>
              <a:rPr lang="en-US" b="0" dirty="0"/>
              <a:t> la </a:t>
            </a:r>
            <a:r>
              <a:rPr lang="en-US" b="0" dirty="0" err="1"/>
              <a:t>génération</a:t>
            </a:r>
            <a:r>
              <a:rPr lang="en-US" b="0" dirty="0"/>
              <a:t> d’un </a:t>
            </a:r>
            <a:r>
              <a:rPr lang="en-US" i="1" dirty="0" err="1"/>
              <a:t>effet</a:t>
            </a:r>
            <a:r>
              <a:rPr lang="en-US" i="1" dirty="0"/>
              <a:t> de levier </a:t>
            </a:r>
            <a:r>
              <a:rPr lang="en-US" b="0" dirty="0"/>
              <a:t>au-</a:t>
            </a:r>
            <a:r>
              <a:rPr lang="en-US" b="0" dirty="0" err="1"/>
              <a:t>delà</a:t>
            </a:r>
            <a:r>
              <a:rPr lang="en-US" b="0" dirty="0"/>
              <a:t> de </a:t>
            </a:r>
            <a:r>
              <a:rPr lang="en-US" b="0" dirty="0" err="1"/>
              <a:t>cette</a:t>
            </a:r>
            <a:r>
              <a:rPr lang="en-US" b="0" dirty="0"/>
              <a:t> </a:t>
            </a:r>
            <a:r>
              <a:rPr lang="en-US" b="0" dirty="0" err="1"/>
              <a:t>période</a:t>
            </a:r>
            <a:r>
              <a:rPr lang="en-US" b="0" dirty="0"/>
              <a:t> / </a:t>
            </a:r>
            <a:r>
              <a:rPr lang="nl-BE" b="0" i="1" dirty="0">
                <a:solidFill>
                  <a:schemeClr val="tx1"/>
                </a:solidFill>
                <a:latin typeface="Arial"/>
              </a:rPr>
              <a:t>De </a:t>
            </a:r>
            <a:r>
              <a:rPr lang="nl-BE" dirty="0">
                <a:solidFill>
                  <a:schemeClr val="tx1"/>
                </a:solidFill>
                <a:latin typeface="Arial"/>
              </a:rPr>
              <a:t>duurzaamheid</a:t>
            </a:r>
            <a:r>
              <a:rPr lang="nl-BE" b="0" i="1" dirty="0">
                <a:solidFill>
                  <a:schemeClr val="tx1"/>
                </a:solidFill>
                <a:latin typeface="Arial"/>
              </a:rPr>
              <a:t> van de investering of het verkrijgen van een 	</a:t>
            </a:r>
            <a:r>
              <a:rPr lang="nl-BE" dirty="0">
                <a:solidFill>
                  <a:schemeClr val="tx1"/>
                </a:solidFill>
                <a:latin typeface="Arial"/>
              </a:rPr>
              <a:t>hefboomeffect</a:t>
            </a:r>
            <a:r>
              <a:rPr lang="nl-BE" i="1" dirty="0">
                <a:solidFill>
                  <a:schemeClr val="tx1"/>
                </a:solidFill>
                <a:latin typeface="Arial"/>
              </a:rPr>
              <a:t> </a:t>
            </a:r>
            <a:r>
              <a:rPr lang="nl-BE" b="0" i="1" dirty="0">
                <a:solidFill>
                  <a:schemeClr val="tx1"/>
                </a:solidFill>
                <a:latin typeface="Arial"/>
              </a:rPr>
              <a:t>na deze periode waarborgen,</a:t>
            </a:r>
          </a:p>
          <a:p>
            <a:pPr marL="882900" lvl="2" indent="-342900" algn="just">
              <a:buFontTx/>
              <a:buChar char="-"/>
            </a:pPr>
            <a:endParaRPr lang="en-US" b="0" dirty="0"/>
          </a:p>
          <a:p>
            <a:pPr marL="882900" lvl="2" indent="-342900" algn="just">
              <a:buFontTx/>
              <a:buChar char="-"/>
            </a:pPr>
            <a:endParaRPr lang="en-US" b="0" dirty="0"/>
          </a:p>
          <a:p>
            <a:pPr marL="882900" lvl="2" indent="-342900" algn="just">
              <a:buFontTx/>
              <a:buChar char="-"/>
            </a:pPr>
            <a:r>
              <a:rPr lang="fr-BE" i="1" dirty="0"/>
              <a:t>Marchés publics </a:t>
            </a:r>
            <a:r>
              <a:rPr lang="fr-BE" b="0" dirty="0"/>
              <a:t>: si possible, </a:t>
            </a:r>
            <a:r>
              <a:rPr lang="fr-BE" i="1" dirty="0"/>
              <a:t>considérations environnementales et sociales </a:t>
            </a:r>
            <a:r>
              <a:rPr lang="fr-BE" b="0" dirty="0"/>
              <a:t>(+</a:t>
            </a:r>
            <a:r>
              <a:rPr lang="fr-BE" i="1" dirty="0"/>
              <a:t>incitations à l'innovation) </a:t>
            </a:r>
            <a:r>
              <a:rPr lang="fr-BE" b="0" dirty="0"/>
              <a:t>dans les procédures de passation / </a:t>
            </a:r>
            <a:r>
              <a:rPr lang="nl-BE" dirty="0">
                <a:solidFill>
                  <a:schemeClr val="tx1"/>
                </a:solidFill>
                <a:latin typeface="Arial"/>
              </a:rPr>
              <a:t>Overheidsopdrachten</a:t>
            </a:r>
            <a:r>
              <a:rPr lang="nl-BE" b="0" dirty="0">
                <a:solidFill>
                  <a:schemeClr val="tx1"/>
                </a:solidFill>
                <a:latin typeface="Arial"/>
              </a:rPr>
              <a:t>: </a:t>
            </a:r>
            <a:r>
              <a:rPr lang="nl-BE" b="0" i="1" dirty="0">
                <a:solidFill>
                  <a:schemeClr val="tx1"/>
                </a:solidFill>
                <a:latin typeface="Arial"/>
              </a:rPr>
              <a:t>indien mogelijk </a:t>
            </a:r>
            <a:r>
              <a:rPr lang="nl-BE" dirty="0">
                <a:solidFill>
                  <a:schemeClr val="tx1"/>
                </a:solidFill>
                <a:latin typeface="Arial"/>
              </a:rPr>
              <a:t>milieu- en sociale overwegingen </a:t>
            </a:r>
            <a:r>
              <a:rPr lang="nl-BE" b="0" dirty="0">
                <a:solidFill>
                  <a:schemeClr val="tx1"/>
                </a:solidFill>
                <a:latin typeface="Arial"/>
              </a:rPr>
              <a:t>(+</a:t>
            </a:r>
            <a:r>
              <a:rPr lang="nl-BE" dirty="0">
                <a:solidFill>
                  <a:schemeClr val="tx1"/>
                </a:solidFill>
                <a:latin typeface="Arial"/>
              </a:rPr>
              <a:t>stimulansen voor innovatie)</a:t>
            </a:r>
            <a:r>
              <a:rPr lang="nl-BE" i="1" dirty="0">
                <a:solidFill>
                  <a:schemeClr val="tx1"/>
                </a:solidFill>
                <a:latin typeface="Arial"/>
              </a:rPr>
              <a:t> </a:t>
            </a:r>
            <a:r>
              <a:rPr lang="nl-BE" b="0" i="1" dirty="0">
                <a:solidFill>
                  <a:schemeClr val="tx1"/>
                </a:solidFill>
                <a:latin typeface="Arial"/>
              </a:rPr>
              <a:t>in gunningsprocedures opnemen</a:t>
            </a:r>
            <a:r>
              <a:rPr lang="nl-BE" b="0" dirty="0">
                <a:solidFill>
                  <a:schemeClr val="tx1"/>
                </a:solidFill>
                <a:latin typeface="Arial"/>
              </a:rPr>
              <a:t>.</a:t>
            </a:r>
            <a:endParaRPr lang="fr-BE" b="0" dirty="0"/>
          </a:p>
          <a:p>
            <a:pPr marL="882900" lvl="2" indent="-342900" algn="just">
              <a:buFontTx/>
              <a:buChar char="-"/>
            </a:pPr>
            <a:endParaRPr lang="fr-BE" b="0" dirty="0"/>
          </a:p>
          <a:p>
            <a:pPr marL="882900" lvl="2" indent="-342900" algn="just">
              <a:buFontTx/>
              <a:buChar char="-"/>
            </a:pPr>
            <a:endParaRPr lang="en-US" b="0" dirty="0"/>
          </a:p>
          <a:p>
            <a:pPr marL="882900" lvl="2" indent="-342900" algn="just">
              <a:buFontTx/>
              <a:buChar char="-"/>
            </a:pPr>
            <a:endParaRPr lang="fr-BE" b="0" dirty="0"/>
          </a:p>
        </p:txBody>
      </p:sp>
    </p:spTree>
    <p:extLst>
      <p:ext uri="{BB962C8B-B14F-4D97-AF65-F5344CB8AC3E}">
        <p14:creationId xmlns:p14="http://schemas.microsoft.com/office/powerpoint/2010/main" val="670017844"/>
      </p:ext>
    </p:extLst>
  </p:cSld>
  <p:clrMapOvr>
    <a:masterClrMapping/>
  </p:clrMapOvr>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2.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B7FDBD2-A37C-452B-B852-DEF265E709AA}">
  <ds:schemaRefs>
    <ds:schemaRef ds:uri="http://purl.org/dc/dcmitype/"/>
    <ds:schemaRef ds:uri="http://schemas.microsoft.com/office/infopath/2007/PartnerControls"/>
    <ds:schemaRef ds:uri="http://schemas.microsoft.com/office/2006/documentManagement/types"/>
    <ds:schemaRef ds:uri="bfa7d963-24c6-42df-9c60-af0ce4d6be14"/>
    <ds:schemaRef ds:uri="http://schemas.microsoft.com/office/2006/metadata/properties"/>
    <ds:schemaRef ds:uri="http://purl.org/dc/terms/"/>
    <ds:schemaRef ds:uri="12cb0234-c0b0-4c53-84af-973ef88e2a02"/>
    <ds:schemaRef ds:uri="http://schemas.openxmlformats.org/package/2006/metadata/core-properties"/>
    <ds:schemaRef ds:uri="9c7c9337-ae00-402d-ade6-9de608163fc8"/>
    <ds:schemaRef ds:uri="http://www.w3.org/XML/1998/namespace"/>
    <ds:schemaRef ds:uri="http://purl.org/dc/elements/1.1/"/>
  </ds:schemaRefs>
</ds:datastoreItem>
</file>

<file path=customXml/itemProps2.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0BA248-8733-4239-94A0-E9D147687A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6978</TotalTime>
  <Words>6608</Words>
  <Application>Microsoft Office PowerPoint</Application>
  <PresentationFormat>Affichage à l'écran (16:9)</PresentationFormat>
  <Paragraphs>517</Paragraphs>
  <Slides>60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60</vt:i4>
      </vt:variant>
    </vt:vector>
  </HeadingPairs>
  <TitlesOfParts>
    <vt:vector size="67" baseType="lpstr">
      <vt:lpstr>Aller Light</vt:lpstr>
      <vt:lpstr>Arial</vt:lpstr>
      <vt:lpstr>Calibri</vt:lpstr>
      <vt:lpstr>Cambria Math</vt:lpstr>
      <vt:lpstr>Courier New</vt:lpstr>
      <vt:lpstr>Wingdings</vt:lpstr>
      <vt:lpstr>Thème Office</vt:lpstr>
      <vt:lpstr>Présentation PowerPoint</vt:lpstr>
      <vt:lpstr>Participation en ligne</vt:lpstr>
      <vt:lpstr>AGENDA</vt:lpstr>
      <vt:lpstr>I. Introduction au contexte général du programme FEDER 2021-2027 Inleiding algemene context van het EFRO programma 2021 -2027 </vt:lpstr>
      <vt:lpstr>Présentation PowerPoint</vt:lpstr>
      <vt:lpstr>Présentation PowerPoint</vt:lpstr>
      <vt:lpstr>Présentation PowerPoint</vt:lpstr>
      <vt:lpstr>Présentation PowerPoint</vt:lpstr>
      <vt:lpstr>Présentation PowerPoint</vt:lpstr>
      <vt:lpstr>Présentation PowerPoint</vt:lpstr>
      <vt:lpstr>Présentation de l’appel à projets / Voorstelling van de projectoproep</vt:lpstr>
      <vt:lpstr>1. Les actions de l’appel / De acties van de projectoproep</vt:lpstr>
      <vt:lpstr>1. Les actions de l’appel / De acties van de projectoproep</vt:lpstr>
      <vt:lpstr>OS 2.1 Groupe cibles / Doelgroep</vt:lpstr>
      <vt:lpstr>2. Résultats attendus / Verwachte resultaten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4. Procédure de sélection / Selectieprocedure</vt:lpstr>
      <vt:lpstr>Objectif 1.3.2 -  principes de sélection / Principiële selectiecriteria </vt:lpstr>
      <vt:lpstr>Présentation PowerPoint</vt:lpstr>
      <vt:lpstr>OS 2.1 – Critères techniques / SD 2.1 Technische criteria </vt:lpstr>
      <vt:lpstr>OS 2.1 – Critères techniques / SD 2.1 Technische criteria </vt:lpstr>
      <vt:lpstr>Critères de mise en œuvre / Uitvoeringscriteria</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IV. Introduction d'une candidature dans le système électronique salesforce  / Indiening van het projectvoorstel in het elektronisch systeem Salesforce</vt:lpstr>
      <vt:lpstr>Présentation PowerPoint</vt:lpstr>
      <vt:lpstr>1. Les actions de l’appel/ De acties van de projectoproep</vt:lpstr>
      <vt:lpstr>2. Résultats attendus / Verwachte resultaten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De subsidiabiliteitsregels en de financiering van de projecten</vt:lpstr>
      <vt:lpstr>3. Les critères d’éligibilité et le financement des projets/ De subsidiabiliteitsregels en de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De subsidiabiliteitsregels en de financiering van de projecten</vt:lpstr>
      <vt:lpstr>4. Procédure de sélection / Selectieprocedure</vt:lpstr>
      <vt:lpstr>Présentation PowerPoint</vt:lpstr>
      <vt:lpstr>Objectif 1.3.2 -  principes de sélection / Principiële selectiecriteria </vt:lpstr>
      <vt:lpstr>OS 2.1 – Critères techniques / SD 2.1 Technische criteria </vt:lpstr>
      <vt:lpstr>OS 2.1 – Critères techniques / SD 2.1 Technische criteria </vt:lpstr>
      <vt:lpstr>Critères de mise en œuvre / Uitvoeringscriteria</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IV. Introduction d'une candidature dans le système électronique salesforce  / Indiening van het projectvoorstel in het elektronisch systeem Salesforce</vt:lpstr>
      <vt:lpstr>V. Etapes après introduction / Stappen na indiening</vt:lpstr>
      <vt:lpstr>  Questions / Contacts Vragen/ Contactgegevens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BILLOUEZ Aurélie</cp:lastModifiedBy>
  <cp:revision>338</cp:revision>
  <cp:lastPrinted>2024-02-05T12:07:14Z</cp:lastPrinted>
  <dcterms:created xsi:type="dcterms:W3CDTF">2013-10-17T10:19:39Z</dcterms:created>
  <dcterms:modified xsi:type="dcterms:W3CDTF">2024-02-05T12:15:55Z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