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5"/>
  </p:notesMasterIdLst>
  <p:handoutMasterIdLst>
    <p:handoutMasterId r:id="rId46"/>
  </p:handoutMasterIdLst>
  <p:sldIdLst>
    <p:sldId id="259" r:id="rId5"/>
    <p:sldId id="410" r:id="rId6"/>
    <p:sldId id="260" r:id="rId7"/>
    <p:sldId id="356" r:id="rId8"/>
    <p:sldId id="357" r:id="rId9"/>
    <p:sldId id="370" r:id="rId10"/>
    <p:sldId id="371" r:id="rId11"/>
    <p:sldId id="361" r:id="rId12"/>
    <p:sldId id="362" r:id="rId13"/>
    <p:sldId id="369" r:id="rId14"/>
    <p:sldId id="279" r:id="rId15"/>
    <p:sldId id="408" r:id="rId16"/>
    <p:sldId id="427" r:id="rId17"/>
    <p:sldId id="367" r:id="rId18"/>
    <p:sldId id="363" r:id="rId19"/>
    <p:sldId id="342" r:id="rId20"/>
    <p:sldId id="424" r:id="rId21"/>
    <p:sldId id="418" r:id="rId22"/>
    <p:sldId id="364" r:id="rId23"/>
    <p:sldId id="426" r:id="rId24"/>
    <p:sldId id="428" r:id="rId25"/>
    <p:sldId id="429" r:id="rId26"/>
    <p:sldId id="387" r:id="rId27"/>
    <p:sldId id="345" r:id="rId28"/>
    <p:sldId id="411" r:id="rId29"/>
    <p:sldId id="430" r:id="rId30"/>
    <p:sldId id="344" r:id="rId31"/>
    <p:sldId id="407" r:id="rId32"/>
    <p:sldId id="390" r:id="rId33"/>
    <p:sldId id="404" r:id="rId34"/>
    <p:sldId id="405" r:id="rId35"/>
    <p:sldId id="425" r:id="rId36"/>
    <p:sldId id="391" r:id="rId37"/>
    <p:sldId id="431" r:id="rId38"/>
    <p:sldId id="393" r:id="rId39"/>
    <p:sldId id="394" r:id="rId40"/>
    <p:sldId id="324" r:id="rId41"/>
    <p:sldId id="290" r:id="rId42"/>
    <p:sldId id="264" r:id="rId43"/>
    <p:sldId id="273" r:id="rId44"/>
  </p:sldIdLst>
  <p:sldSz cx="9144000" cy="5143500" type="screen16x9"/>
  <p:notesSz cx="6888163" cy="9671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046" userDrawn="1">
          <p15:clr>
            <a:srgbClr val="A4A3A4"/>
          </p15:clr>
        </p15:guide>
        <p15:guide id="2" pos="217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B7B7"/>
    <a:srgbClr val="7CA2D6"/>
    <a:srgbClr val="FFF203"/>
    <a:srgbClr val="0B00BE"/>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57" autoAdjust="0"/>
  </p:normalViewPr>
  <p:slideViewPr>
    <p:cSldViewPr>
      <p:cViewPr varScale="1">
        <p:scale>
          <a:sx n="109" d="100"/>
          <a:sy n="109" d="100"/>
        </p:scale>
        <p:origin x="706" y="82"/>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3046"/>
        <p:guide pos="217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3553"/>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901699" y="0"/>
            <a:ext cx="2984870" cy="483553"/>
          </a:xfrm>
          <a:prstGeom prst="rect">
            <a:avLst/>
          </a:prstGeom>
        </p:spPr>
        <p:txBody>
          <a:bodyPr vert="horz" lIns="91440" tIns="45720" rIns="91440" bIns="45720" rtlCol="0"/>
          <a:lstStyle>
            <a:lvl1pPr algn="r">
              <a:defRPr sz="1200"/>
            </a:lvl1pPr>
          </a:lstStyle>
          <a:p>
            <a:fld id="{EFC8D81E-DE7C-4382-8F1A-401577778493}" type="datetimeFigureOut">
              <a:rPr lang="fr-BE" smtClean="0"/>
              <a:pPr/>
              <a:t>02-06-23</a:t>
            </a:fld>
            <a:endParaRPr lang="fr-BE"/>
          </a:p>
        </p:txBody>
      </p:sp>
      <p:sp>
        <p:nvSpPr>
          <p:cNvPr id="4" name="Espace réservé du pied de page 3"/>
          <p:cNvSpPr>
            <a:spLocks noGrp="1"/>
          </p:cNvSpPr>
          <p:nvPr>
            <p:ph type="ftr" sz="quarter" idx="2"/>
          </p:nvPr>
        </p:nvSpPr>
        <p:spPr>
          <a:xfrm>
            <a:off x="1" y="9185819"/>
            <a:ext cx="2984870" cy="483553"/>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901699" y="9185819"/>
            <a:ext cx="2984870" cy="483553"/>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84870" cy="4852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901699" y="0"/>
            <a:ext cx="2984870" cy="485232"/>
          </a:xfrm>
          <a:prstGeom prst="rect">
            <a:avLst/>
          </a:prstGeom>
        </p:spPr>
        <p:txBody>
          <a:bodyPr vert="horz" lIns="91440" tIns="45720" rIns="91440" bIns="45720" rtlCol="0"/>
          <a:lstStyle>
            <a:lvl1pPr algn="r">
              <a:defRPr sz="1200"/>
            </a:lvl1pPr>
          </a:lstStyle>
          <a:p>
            <a:fld id="{B58D0604-D0C7-4319-B045-8F563F9C8141}" type="datetimeFigureOut">
              <a:rPr lang="fr-BE" smtClean="0"/>
              <a:t>02-06-23</a:t>
            </a:fld>
            <a:endParaRPr lang="fr-BE"/>
          </a:p>
        </p:txBody>
      </p:sp>
      <p:sp>
        <p:nvSpPr>
          <p:cNvPr id="4" name="Espace réservé de l'image des diapositives 3"/>
          <p:cNvSpPr>
            <a:spLocks noGrp="1" noRot="1" noChangeAspect="1"/>
          </p:cNvSpPr>
          <p:nvPr>
            <p:ph type="sldImg" idx="2"/>
          </p:nvPr>
        </p:nvSpPr>
        <p:spPr>
          <a:xfrm>
            <a:off x="542925" y="1209675"/>
            <a:ext cx="5802313" cy="32639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8817" y="4654192"/>
            <a:ext cx="5510530" cy="3807976"/>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1" y="9185820"/>
            <a:ext cx="2984870" cy="485231"/>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901699" y="9185820"/>
            <a:ext cx="2984870" cy="485231"/>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02-06-23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mailto:Feder@sprb.brussels" TargetMode="External"/><Relationship Id="rId7" Type="http://schemas.openxmlformats.org/officeDocument/2006/relationships/image" Target="../media/image15.png"/><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hyperlink" Target="http://www.efro.brussels/" TargetMode="External"/><Relationship Id="rId5" Type="http://schemas.openxmlformats.org/officeDocument/2006/relationships/hyperlink" Target="http://www.feder.brussels/" TargetMode="External"/><Relationship Id="rId4" Type="http://schemas.openxmlformats.org/officeDocument/2006/relationships/hyperlink" Target="mailto:mlatour@sprb.brussels"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915566"/>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02/06/2023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2.1</a:t>
            </a:r>
            <a:r>
              <a:rPr kumimoji="0" lang="fr-FR" sz="1600" b="1" i="0" u="none" strike="noStrike" kern="1200" cap="all" spc="0" normalizeH="0" baseline="0" noProof="0" dirty="0">
                <a:ln>
                  <a:noFill/>
                </a:ln>
                <a:solidFill>
                  <a:srgbClr val="1F497D">
                    <a:lumMod val="75000"/>
                  </a:srgbClr>
                </a:solidFill>
                <a:effectLst/>
                <a:uLnTx/>
                <a:uFillTx/>
              </a:rPr>
              <a:t> –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a:t>
            </a:r>
            <a:r>
              <a:rPr lang="fr-FR" sz="1400" cap="all" dirty="0">
                <a:solidFill>
                  <a:schemeClr val="accent1"/>
                </a:solidFill>
              </a:rPr>
              <a:t>Amélioration de la performance énergétique du parc de logement collectif existant et rénovation groupée</a:t>
            </a:r>
            <a:r>
              <a:rPr lang="fr-BE" sz="1400" cap="all" dirty="0">
                <a:solidFill>
                  <a:schemeClr val="accent1"/>
                </a:solidFill>
              </a:rPr>
              <a: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02/06/2023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2.1 – </a:t>
            </a:r>
            <a:r>
              <a:rPr lang="fr-BE" sz="1600" cap="all" dirty="0" err="1">
                <a:solidFill>
                  <a:srgbClr val="1F497D">
                    <a:lumMod val="75000"/>
                  </a:srgbClr>
                </a:solidFill>
              </a:rPr>
              <a:t>Projectoproep</a:t>
            </a:r>
            <a:r>
              <a:rPr lang="fr-BE" sz="1600" cap="all" dirty="0">
                <a:solidFill>
                  <a:srgbClr val="1F497D">
                    <a:lumMod val="75000"/>
                  </a:srgbClr>
                </a:solidFill>
              </a:rPr>
              <a:t> </a:t>
            </a:r>
            <a:r>
              <a:rPr lang="nl-NL" sz="1400" cap="all" dirty="0">
                <a:solidFill>
                  <a:schemeClr val="accent1"/>
                </a:solidFill>
              </a:rPr>
              <a:t>’’ “Verbetering van de energieprestaties van de bestaande collectieve woningen en gegroepeerde renovatie</a:t>
            </a:r>
            <a:r>
              <a:rPr lang="fr-BE" sz="1400" cap="all" dirty="0">
                <a:solidFill>
                  <a:schemeClr val="accent1"/>
                </a:solidFill>
              </a:rPr>
              <a:t>’’</a:t>
            </a:r>
            <a:endParaRPr lang="nl-NL" sz="1400" cap="all" dirty="0">
              <a:solidFill>
                <a:schemeClr val="accent1"/>
              </a:solidFill>
            </a:endParaRP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139702"/>
            <a:ext cx="7560840" cy="1296144"/>
          </a:xfrm>
        </p:spPr>
        <p:txBody>
          <a:bodyPr/>
          <a:lstStyle/>
          <a:p>
            <a:r>
              <a:rPr lang="fr-FR" sz="2000" b="1" dirty="0"/>
              <a:t>OS </a:t>
            </a:r>
            <a:r>
              <a:rPr lang="fr-FR" sz="2000" dirty="0"/>
              <a:t>2.1 - Amélioration de la performance énergétique du parc de logement collectif existant et rénovation groupée</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2.1</a:t>
            </a:r>
            <a:r>
              <a:rPr lang="nl-NL" sz="2000" dirty="0">
                <a:solidFill>
                  <a:srgbClr val="1F497D">
                    <a:lumMod val="75000"/>
                  </a:srgbClr>
                </a:solidFill>
              </a:rPr>
              <a:t> - Verbetering van de energieprestaties van de bestaande collectieve woningen en gegroepeerde renovatie”</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II. 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359532" y="789552"/>
            <a:ext cx="8424936" cy="3510390"/>
          </a:xfrm>
        </p:spPr>
        <p:txBody>
          <a:bodyPr>
            <a:normAutofit fontScale="92500"/>
          </a:bodyPr>
          <a:lstStyle/>
          <a:p>
            <a:r>
              <a:rPr lang="fr-BE" sz="1800" dirty="0"/>
              <a:t>Cet appel à projets vise spécifiquement à soutenir les investissements en matière énergétique / </a:t>
            </a:r>
            <a:r>
              <a:rPr lang="nl-NL" sz="1800" i="1" dirty="0">
                <a:solidFill>
                  <a:schemeClr val="tx1"/>
                </a:solidFill>
              </a:rPr>
              <a:t>Deze projectoproep is specifiek gericht op het ondersteunen van energie-investeringen :</a:t>
            </a:r>
            <a:endParaRPr lang="fr-BE" sz="1800" i="1" dirty="0">
              <a:solidFill>
                <a:schemeClr val="tx1"/>
              </a:solidFill>
            </a:endParaRPr>
          </a:p>
          <a:p>
            <a:r>
              <a:rPr lang="fr-BE" sz="1500" b="1" u="sng" dirty="0"/>
              <a:t>Axe 1 </a:t>
            </a:r>
            <a:r>
              <a:rPr lang="fr-BE" sz="1500" dirty="0"/>
              <a:t>: des logements </a:t>
            </a:r>
            <a:r>
              <a:rPr lang="fr-BE" sz="1500" b="1" dirty="0"/>
              <a:t>collectifs</a:t>
            </a:r>
            <a:r>
              <a:rPr lang="fr-BE" sz="1500" dirty="0"/>
              <a:t> privés ou mixtes (privés/publics) existants, avec un accent particulier sur les ménages à bas revenus </a:t>
            </a:r>
            <a:r>
              <a:rPr lang="fr-BE" sz="1500" b="1" dirty="0"/>
              <a:t>/ </a:t>
            </a:r>
            <a:r>
              <a:rPr lang="fr-BE" sz="1500" b="1" i="1" u="sng" dirty="0">
                <a:solidFill>
                  <a:schemeClr val="tx1"/>
                </a:solidFill>
              </a:rPr>
              <a:t>As 1 </a:t>
            </a:r>
            <a:r>
              <a:rPr lang="fr-BE" sz="1500" i="1" dirty="0">
                <a:solidFill>
                  <a:schemeClr val="tx1"/>
                </a:solidFill>
              </a:rPr>
              <a:t>: </a:t>
            </a:r>
            <a:r>
              <a:rPr lang="fr-BE" sz="1500" i="1" dirty="0" err="1">
                <a:solidFill>
                  <a:schemeClr val="tx1"/>
                </a:solidFill>
              </a:rPr>
              <a:t>bestaande</a:t>
            </a:r>
            <a:r>
              <a:rPr lang="fr-BE" sz="1500" i="1" dirty="0">
                <a:solidFill>
                  <a:schemeClr val="tx1"/>
                </a:solidFill>
              </a:rPr>
              <a:t> </a:t>
            </a:r>
            <a:r>
              <a:rPr lang="fr-BE" sz="1500" b="1" i="1" dirty="0" err="1">
                <a:solidFill>
                  <a:schemeClr val="tx1"/>
                </a:solidFill>
              </a:rPr>
              <a:t>collectieve</a:t>
            </a:r>
            <a:r>
              <a:rPr lang="fr-BE" sz="1500" i="1" dirty="0">
                <a:solidFill>
                  <a:schemeClr val="tx1"/>
                </a:solidFill>
              </a:rPr>
              <a:t> </a:t>
            </a:r>
            <a:r>
              <a:rPr lang="fr-BE" sz="1500" i="1" dirty="0" err="1">
                <a:solidFill>
                  <a:schemeClr val="tx1"/>
                </a:solidFill>
              </a:rPr>
              <a:t>woningen</a:t>
            </a:r>
            <a:r>
              <a:rPr lang="fr-BE" sz="1500" i="1" dirty="0">
                <a:solidFill>
                  <a:schemeClr val="tx1"/>
                </a:solidFill>
              </a:rPr>
              <a:t>, particulier of </a:t>
            </a:r>
            <a:r>
              <a:rPr lang="fr-BE" sz="1500" i="1" dirty="0" err="1">
                <a:solidFill>
                  <a:schemeClr val="tx1"/>
                </a:solidFill>
              </a:rPr>
              <a:t>gemendge</a:t>
            </a:r>
            <a:r>
              <a:rPr lang="fr-BE" sz="1500" i="1" dirty="0">
                <a:solidFill>
                  <a:schemeClr val="tx1"/>
                </a:solidFill>
              </a:rPr>
              <a:t> (particulier/</a:t>
            </a:r>
            <a:r>
              <a:rPr lang="fr-BE" sz="1500" i="1" dirty="0" err="1">
                <a:solidFill>
                  <a:schemeClr val="tx1"/>
                </a:solidFill>
              </a:rPr>
              <a:t>openbare</a:t>
            </a:r>
            <a:r>
              <a:rPr lang="fr-BE" sz="1500" i="1" dirty="0">
                <a:solidFill>
                  <a:schemeClr val="tx1"/>
                </a:solidFill>
              </a:rPr>
              <a:t>), met </a:t>
            </a:r>
            <a:r>
              <a:rPr lang="fr-BE" sz="1500" i="1" dirty="0" err="1">
                <a:solidFill>
                  <a:schemeClr val="tx1"/>
                </a:solidFill>
              </a:rPr>
              <a:t>bijzondere</a:t>
            </a:r>
            <a:r>
              <a:rPr lang="fr-BE" sz="1500" i="1" dirty="0">
                <a:solidFill>
                  <a:schemeClr val="tx1"/>
                </a:solidFill>
              </a:rPr>
              <a:t> </a:t>
            </a:r>
            <a:r>
              <a:rPr lang="fr-BE" sz="1500" i="1" dirty="0" err="1">
                <a:solidFill>
                  <a:schemeClr val="tx1"/>
                </a:solidFill>
              </a:rPr>
              <a:t>aandacht</a:t>
            </a:r>
            <a:r>
              <a:rPr lang="fr-BE" sz="1500" i="1" dirty="0">
                <a:solidFill>
                  <a:schemeClr val="tx1"/>
                </a:solidFill>
              </a:rPr>
              <a:t> </a:t>
            </a:r>
            <a:r>
              <a:rPr lang="fr-BE" sz="1500" i="1" dirty="0" err="1">
                <a:solidFill>
                  <a:schemeClr val="tx1"/>
                </a:solidFill>
              </a:rPr>
              <a:t>voor</a:t>
            </a:r>
            <a:r>
              <a:rPr lang="fr-BE" sz="1500" i="1" dirty="0">
                <a:solidFill>
                  <a:schemeClr val="tx1"/>
                </a:solidFill>
              </a:rPr>
              <a:t> </a:t>
            </a:r>
            <a:r>
              <a:rPr lang="fr-BE" sz="1500" i="1" dirty="0" err="1">
                <a:solidFill>
                  <a:schemeClr val="tx1"/>
                </a:solidFill>
              </a:rPr>
              <a:t>huishoudens</a:t>
            </a:r>
            <a:r>
              <a:rPr lang="fr-BE" sz="1500" i="1" dirty="0">
                <a:solidFill>
                  <a:schemeClr val="tx1"/>
                </a:solidFill>
              </a:rPr>
              <a:t> met </a:t>
            </a:r>
            <a:r>
              <a:rPr lang="fr-BE" sz="1500" i="1" dirty="0" err="1">
                <a:solidFill>
                  <a:schemeClr val="tx1"/>
                </a:solidFill>
              </a:rPr>
              <a:t>een</a:t>
            </a:r>
            <a:r>
              <a:rPr lang="fr-BE" sz="1500" i="1" dirty="0">
                <a:solidFill>
                  <a:schemeClr val="tx1"/>
                </a:solidFill>
              </a:rPr>
              <a:t> </a:t>
            </a:r>
            <a:r>
              <a:rPr lang="fr-BE" sz="1500" i="1" dirty="0" err="1">
                <a:solidFill>
                  <a:schemeClr val="tx1"/>
                </a:solidFill>
              </a:rPr>
              <a:t>laag</a:t>
            </a:r>
            <a:r>
              <a:rPr lang="fr-BE" sz="1500" i="1" dirty="0">
                <a:solidFill>
                  <a:schemeClr val="tx1"/>
                </a:solidFill>
              </a:rPr>
              <a:t> </a:t>
            </a:r>
            <a:r>
              <a:rPr lang="fr-BE" sz="1500" i="1" dirty="0" err="1">
                <a:solidFill>
                  <a:schemeClr val="tx1"/>
                </a:solidFill>
              </a:rPr>
              <a:t>inkomen</a:t>
            </a:r>
            <a:r>
              <a:rPr lang="fr-BE" sz="1500" i="1" dirty="0">
                <a:solidFill>
                  <a:schemeClr val="tx1"/>
                </a:solidFill>
              </a:rPr>
              <a:t>.</a:t>
            </a:r>
          </a:p>
          <a:p>
            <a:r>
              <a:rPr lang="fr-BE" sz="1500" dirty="0"/>
              <a:t>Ex. rénovation de la toiture d’un immeuble / </a:t>
            </a:r>
            <a:r>
              <a:rPr lang="fr-BE" sz="1500" dirty="0" err="1"/>
              <a:t>Bv</a:t>
            </a:r>
            <a:r>
              <a:rPr lang="fr-BE" sz="1500" dirty="0"/>
              <a:t>. </a:t>
            </a:r>
            <a:r>
              <a:rPr lang="fr-BE" sz="1500" dirty="0" err="1"/>
              <a:t>Dakbedekkingrenovatie</a:t>
            </a:r>
            <a:r>
              <a:rPr lang="fr-BE" sz="1500" dirty="0"/>
              <a:t> </a:t>
            </a:r>
          </a:p>
          <a:p>
            <a:r>
              <a:rPr lang="fr-BE" sz="1500" b="1" u="sng" dirty="0"/>
              <a:t>Axe 2 </a:t>
            </a:r>
            <a:r>
              <a:rPr lang="fr-BE" sz="1500" dirty="0"/>
              <a:t>: des logements privés existants à l’échelle d’un </a:t>
            </a:r>
            <a:r>
              <a:rPr lang="fr-BE" sz="1500" b="1" dirty="0"/>
              <a:t>quartier</a:t>
            </a:r>
            <a:r>
              <a:rPr lang="fr-BE" sz="1500" dirty="0"/>
              <a:t> en faveur de la rénovation groupée, sous la forme d’un </a:t>
            </a:r>
            <a:r>
              <a:rPr lang="fr-BE" sz="1500" b="1" dirty="0"/>
              <a:t>projet-pilote</a:t>
            </a:r>
            <a:r>
              <a:rPr lang="fr-BE" sz="1500" dirty="0"/>
              <a:t> reproductible / </a:t>
            </a:r>
            <a:r>
              <a:rPr lang="fr-BE" sz="1500" b="1" i="1" u="sng" dirty="0">
                <a:solidFill>
                  <a:schemeClr val="tx1"/>
                </a:solidFill>
              </a:rPr>
              <a:t>As 2</a:t>
            </a:r>
            <a:r>
              <a:rPr lang="fr-BE" sz="1500" i="1" dirty="0">
                <a:solidFill>
                  <a:schemeClr val="tx1"/>
                </a:solidFill>
              </a:rPr>
              <a:t>: </a:t>
            </a:r>
            <a:r>
              <a:rPr lang="fr-BE" sz="1500" i="1" dirty="0" err="1">
                <a:solidFill>
                  <a:schemeClr val="tx1"/>
                </a:solidFill>
              </a:rPr>
              <a:t>bestaande</a:t>
            </a:r>
            <a:r>
              <a:rPr lang="fr-BE" sz="1500" i="1" dirty="0">
                <a:solidFill>
                  <a:schemeClr val="tx1"/>
                </a:solidFill>
              </a:rPr>
              <a:t> </a:t>
            </a:r>
            <a:r>
              <a:rPr lang="fr-BE" sz="1500" i="1" dirty="0" err="1">
                <a:solidFill>
                  <a:schemeClr val="tx1"/>
                </a:solidFill>
              </a:rPr>
              <a:t>privéwoningen</a:t>
            </a:r>
            <a:r>
              <a:rPr lang="fr-BE" sz="1500" i="1" dirty="0">
                <a:solidFill>
                  <a:schemeClr val="tx1"/>
                </a:solidFill>
              </a:rPr>
              <a:t> op </a:t>
            </a:r>
            <a:r>
              <a:rPr lang="fr-BE" sz="1500" i="1" dirty="0" err="1">
                <a:solidFill>
                  <a:schemeClr val="tx1"/>
                </a:solidFill>
              </a:rPr>
              <a:t>wijkniveau</a:t>
            </a:r>
            <a:r>
              <a:rPr lang="fr-BE" sz="1500" i="1" dirty="0">
                <a:solidFill>
                  <a:schemeClr val="tx1"/>
                </a:solidFill>
              </a:rPr>
              <a:t> via </a:t>
            </a:r>
            <a:r>
              <a:rPr lang="fr-BE" sz="1500" i="1" dirty="0" err="1">
                <a:solidFill>
                  <a:schemeClr val="tx1"/>
                </a:solidFill>
              </a:rPr>
              <a:t>een</a:t>
            </a:r>
            <a:r>
              <a:rPr lang="fr-BE" sz="1500" i="1" dirty="0">
                <a:solidFill>
                  <a:schemeClr val="tx1"/>
                </a:solidFill>
              </a:rPr>
              <a:t> </a:t>
            </a:r>
            <a:r>
              <a:rPr lang="fr-BE" sz="1500" i="1" dirty="0" err="1">
                <a:solidFill>
                  <a:schemeClr val="tx1"/>
                </a:solidFill>
              </a:rPr>
              <a:t>gegroepeerde</a:t>
            </a:r>
            <a:r>
              <a:rPr lang="fr-BE" sz="1500" i="1" dirty="0">
                <a:solidFill>
                  <a:schemeClr val="tx1"/>
                </a:solidFill>
              </a:rPr>
              <a:t> </a:t>
            </a:r>
            <a:r>
              <a:rPr lang="fr-BE" sz="1500" i="1" dirty="0" err="1">
                <a:solidFill>
                  <a:schemeClr val="tx1"/>
                </a:solidFill>
              </a:rPr>
              <a:t>renovatie</a:t>
            </a:r>
            <a:r>
              <a:rPr lang="fr-BE" sz="1500" i="1" dirty="0">
                <a:solidFill>
                  <a:schemeClr val="tx1"/>
                </a:solidFill>
              </a:rPr>
              <a:t> onder de </a:t>
            </a:r>
            <a:r>
              <a:rPr lang="fr-BE" sz="1500" i="1" dirty="0" err="1">
                <a:solidFill>
                  <a:schemeClr val="tx1"/>
                </a:solidFill>
              </a:rPr>
              <a:t>vorm</a:t>
            </a:r>
            <a:r>
              <a:rPr lang="fr-BE" sz="1500" i="1" dirty="0">
                <a:solidFill>
                  <a:schemeClr val="tx1"/>
                </a:solidFill>
              </a:rPr>
              <a:t> van </a:t>
            </a:r>
            <a:r>
              <a:rPr lang="fr-BE" sz="1500" i="1" dirty="0" err="1">
                <a:solidFill>
                  <a:schemeClr val="tx1"/>
                </a:solidFill>
              </a:rPr>
              <a:t>een</a:t>
            </a:r>
            <a:r>
              <a:rPr lang="fr-BE" sz="1500" i="1" dirty="0">
                <a:solidFill>
                  <a:schemeClr val="tx1"/>
                </a:solidFill>
              </a:rPr>
              <a:t> </a:t>
            </a:r>
            <a:r>
              <a:rPr lang="fr-BE" sz="1500" i="1" dirty="0" err="1">
                <a:solidFill>
                  <a:schemeClr val="tx1"/>
                </a:solidFill>
              </a:rPr>
              <a:t>reproduceerdbaar</a:t>
            </a:r>
            <a:r>
              <a:rPr lang="fr-BE" sz="1500" i="1" dirty="0">
                <a:solidFill>
                  <a:schemeClr val="tx1"/>
                </a:solidFill>
              </a:rPr>
              <a:t> </a:t>
            </a:r>
            <a:r>
              <a:rPr lang="fr-BE" sz="1500" i="1" dirty="0" err="1">
                <a:solidFill>
                  <a:schemeClr val="tx1"/>
                </a:solidFill>
              </a:rPr>
              <a:t>proefproject</a:t>
            </a:r>
            <a:r>
              <a:rPr lang="fr-BE" sz="1500" i="1" dirty="0">
                <a:solidFill>
                  <a:schemeClr val="tx1"/>
                </a:solidFill>
              </a:rPr>
              <a:t>.</a:t>
            </a:r>
            <a:endParaRPr lang="fr-BE" sz="1400" i="1" dirty="0">
              <a:solidFill>
                <a:schemeClr val="tx1"/>
              </a:solidFill>
            </a:endParaRPr>
          </a:p>
          <a:p>
            <a:r>
              <a:rPr lang="fr-BE" sz="1400" dirty="0"/>
              <a:t>Ex. centrale photovoltaïque citoyenne / </a:t>
            </a:r>
            <a:r>
              <a:rPr lang="fr-BE" sz="1400" i="1" dirty="0" err="1">
                <a:solidFill>
                  <a:schemeClr val="tx1"/>
                </a:solidFill>
              </a:rPr>
              <a:t>bv</a:t>
            </a:r>
            <a:r>
              <a:rPr lang="fr-BE" sz="1400" i="1" dirty="0">
                <a:solidFill>
                  <a:schemeClr val="tx1"/>
                </a:solidFill>
              </a:rPr>
              <a:t>. </a:t>
            </a:r>
            <a:r>
              <a:rPr lang="fr-BE" sz="1400" i="1" dirty="0" err="1">
                <a:solidFill>
                  <a:schemeClr val="tx1"/>
                </a:solidFill>
              </a:rPr>
              <a:t>Fotovoltaïsche</a:t>
            </a:r>
            <a:r>
              <a:rPr lang="fr-BE" sz="1400" i="1" dirty="0">
                <a:solidFill>
                  <a:schemeClr val="tx1"/>
                </a:solidFill>
              </a:rPr>
              <a:t> centrale </a:t>
            </a:r>
            <a:r>
              <a:rPr lang="fr-BE" sz="1400" i="1" dirty="0" err="1">
                <a:solidFill>
                  <a:schemeClr val="tx1"/>
                </a:solidFill>
              </a:rPr>
              <a:t>voor</a:t>
            </a:r>
            <a:r>
              <a:rPr lang="fr-BE" sz="1400" i="1" dirty="0">
                <a:solidFill>
                  <a:schemeClr val="tx1"/>
                </a:solidFill>
              </a:rPr>
              <a:t> burgers</a:t>
            </a:r>
          </a:p>
          <a:p>
            <a:endParaRPr lang="en-BE" sz="1400" dirty="0"/>
          </a:p>
        </p:txBody>
      </p:sp>
    </p:spTree>
    <p:extLst>
      <p:ext uri="{BB962C8B-B14F-4D97-AF65-F5344CB8AC3E}">
        <p14:creationId xmlns:p14="http://schemas.microsoft.com/office/powerpoint/2010/main" val="388285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32BC5-32DC-EAB2-E3E6-EE88200BAF6C}"/>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40AA10A1-8B39-FBA9-E802-23C4386CB12A}"/>
              </a:ext>
            </a:extLst>
          </p:cNvPr>
          <p:cNvSpPr>
            <a:spLocks noGrp="1"/>
          </p:cNvSpPr>
          <p:nvPr>
            <p:ph type="body" sz="quarter" idx="10"/>
          </p:nvPr>
        </p:nvSpPr>
        <p:spPr/>
        <p:txBody>
          <a:bodyPr/>
          <a:lstStyle/>
          <a:p>
            <a:pPr marL="342900" indent="-342900">
              <a:buFontTx/>
              <a:buChar char="-"/>
            </a:pPr>
            <a:r>
              <a:rPr lang="fr-FR" dirty="0"/>
              <a:t>Objectif : apporter une plus-value collective à la réalisation de travaux d’amélioration de la performance énergétique </a:t>
            </a:r>
            <a:r>
              <a:rPr lang="fr-FR" i="1" dirty="0">
                <a:solidFill>
                  <a:schemeClr val="tx1"/>
                </a:solidFill>
              </a:rPr>
              <a:t>/ </a:t>
            </a:r>
            <a:r>
              <a:rPr lang="nl-NL" i="1" dirty="0">
                <a:solidFill>
                  <a:schemeClr val="tx1"/>
                </a:solidFill>
              </a:rPr>
              <a:t>Doelstelling: collectief toegevoegde waarde leveren aan de uitvoering van arbeid ter verbetering van de energieprestatie.</a:t>
            </a:r>
            <a:endParaRPr lang="fr-FR" i="1" dirty="0">
              <a:solidFill>
                <a:schemeClr val="tx1"/>
              </a:solidFill>
            </a:endParaRPr>
          </a:p>
          <a:p>
            <a:pPr marL="342900" indent="-342900">
              <a:buFontTx/>
              <a:buChar char="-"/>
            </a:pPr>
            <a:r>
              <a:rPr lang="fr-BE" dirty="0"/>
              <a:t>Prévoir un accompagnement sociotechnique des habitants </a:t>
            </a:r>
            <a:r>
              <a:rPr lang="fr-BE" i="1" dirty="0">
                <a:solidFill>
                  <a:schemeClr val="tx1"/>
                </a:solidFill>
              </a:rPr>
              <a:t>/ </a:t>
            </a:r>
            <a:r>
              <a:rPr lang="nl-NL" i="1" dirty="0">
                <a:solidFill>
                  <a:schemeClr val="tx1"/>
                </a:solidFill>
              </a:rPr>
              <a:t>Zorg voor socio-technische ondersteuning voor de bewoners.</a:t>
            </a:r>
            <a:endParaRPr lang="fr-BE" i="1" dirty="0">
              <a:solidFill>
                <a:schemeClr val="tx1"/>
              </a:solidFill>
            </a:endParaRPr>
          </a:p>
          <a:p>
            <a:pPr marL="342900" indent="-342900">
              <a:buFontTx/>
              <a:buChar char="-"/>
            </a:pPr>
            <a:r>
              <a:rPr lang="fr-BE" dirty="0"/>
              <a:t>Exclusion des logements neufs ou assimilés à du neuf sur base de la réglementation PEB </a:t>
            </a:r>
            <a:r>
              <a:rPr lang="fr-BE" dirty="0">
                <a:solidFill>
                  <a:schemeClr val="tx1"/>
                </a:solidFill>
              </a:rPr>
              <a:t>/</a:t>
            </a:r>
            <a:r>
              <a:rPr lang="fr-BE" dirty="0"/>
              <a:t> </a:t>
            </a:r>
            <a:r>
              <a:rPr lang="fr-BE" i="1" dirty="0" err="1">
                <a:solidFill>
                  <a:schemeClr val="tx1"/>
                </a:solidFill>
              </a:rPr>
              <a:t>U</a:t>
            </a:r>
            <a:r>
              <a:rPr lang="fr-BE" sz="2000" i="1" dirty="0" err="1">
                <a:solidFill>
                  <a:schemeClr val="tx1"/>
                </a:solidFill>
              </a:rPr>
              <a:t>itsluiting</a:t>
            </a:r>
            <a:r>
              <a:rPr lang="fr-BE" sz="2000" i="1" dirty="0">
                <a:solidFill>
                  <a:schemeClr val="tx1"/>
                </a:solidFill>
              </a:rPr>
              <a:t> van </a:t>
            </a:r>
            <a:r>
              <a:rPr lang="nl-NL" sz="2000" i="1" dirty="0">
                <a:solidFill>
                  <a:schemeClr val="tx1"/>
                </a:solidFill>
              </a:rPr>
              <a:t>nieuwe gebouwen of gebouwen die op grond van de EPC-reglementering als nieuw worden beschouwd.</a:t>
            </a:r>
            <a:endParaRPr lang="fr-BE" dirty="0"/>
          </a:p>
          <a:p>
            <a:endParaRPr lang="fr-BE" dirty="0"/>
          </a:p>
        </p:txBody>
      </p:sp>
    </p:spTree>
    <p:extLst>
      <p:ext uri="{BB962C8B-B14F-4D97-AF65-F5344CB8AC3E}">
        <p14:creationId xmlns:p14="http://schemas.microsoft.com/office/powerpoint/2010/main" val="1222367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a:xfrm>
            <a:off x="395536" y="123478"/>
            <a:ext cx="8424936" cy="583574"/>
          </a:xfrm>
        </p:spPr>
        <p:txBody>
          <a:bodyPr/>
          <a:lstStyle/>
          <a:p>
            <a:r>
              <a:rPr lang="fr-BE" dirty="0"/>
              <a:t>OS 2.1 Groupe cibles / </a:t>
            </a:r>
            <a:r>
              <a:rPr lang="fr-BE" dirty="0" err="1">
                <a:solidFill>
                  <a:schemeClr val="tx1"/>
                </a:solidFill>
              </a:rPr>
              <a:t>Doelgroep</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a:xfrm>
            <a:off x="359532" y="987574"/>
            <a:ext cx="8424936" cy="3384376"/>
          </a:xfrm>
        </p:spPr>
        <p:txBody>
          <a:bodyPr>
            <a:normAutofit fontScale="77500" lnSpcReduction="20000"/>
          </a:bodyPr>
          <a:lstStyle/>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kumimoji="0" lang="fr-BE" sz="1500" b="1" i="0" u="sng"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Axe 1 </a:t>
            </a:r>
            <a:r>
              <a:rPr kumimoji="0" lang="fr-BE" sz="15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 les gestionnaires et les propriétaires de logements collectifs (copropriétés) situés en Région de Bruxelles-Capitale / </a:t>
            </a:r>
            <a:r>
              <a:rPr kumimoji="0" lang="fr-BE" sz="1500" b="1" i="1" u="sng" strike="noStrike" kern="1200" cap="none" spc="0" normalizeH="0" baseline="0" noProof="0" dirty="0">
                <a:ln>
                  <a:noFill/>
                </a:ln>
                <a:solidFill>
                  <a:schemeClr val="tx1"/>
                </a:solidFill>
                <a:effectLst/>
                <a:uLnTx/>
                <a:uFillTx/>
                <a:latin typeface="Arial" pitchFamily="34" charset="0"/>
                <a:ea typeface="+mn-ea"/>
                <a:cs typeface="Arial" pitchFamily="34" charset="0"/>
              </a:rPr>
              <a:t>As 1 </a:t>
            </a:r>
            <a:r>
              <a:rPr kumimoji="0" lang="fr-BE" sz="150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t>
            </a:r>
            <a:r>
              <a:rPr lang="nl-NL" sz="1500" i="1" dirty="0">
                <a:solidFill>
                  <a:schemeClr val="tx1"/>
                </a:solidFill>
              </a:rPr>
              <a:t>b</a:t>
            </a:r>
            <a:r>
              <a:rPr kumimoji="0" lang="nl-NL" sz="150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eheerders</a:t>
            </a:r>
            <a:r>
              <a:rPr kumimoji="0" lang="nl-NL" sz="1500" i="1" u="none" strike="noStrike" kern="1200" cap="none" spc="0" normalizeH="0" baseline="0" noProof="0" dirty="0">
                <a:ln>
                  <a:noFill/>
                </a:ln>
                <a:solidFill>
                  <a:schemeClr val="tx1"/>
                </a:solidFill>
                <a:effectLst/>
                <a:uLnTx/>
                <a:uFillTx/>
                <a:latin typeface="Arial" pitchFamily="34" charset="0"/>
                <a:ea typeface="+mn-ea"/>
                <a:cs typeface="Arial" pitchFamily="34" charset="0"/>
              </a:rPr>
              <a:t> en eigenaars van collectieve woningen (appartementenblokken) op het grondgebied van het Brussels Hoofdstedelijk Gewest </a:t>
            </a: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endParaRPr lang="nl-NL" sz="1500" dirty="0">
              <a:solidFill>
                <a:prstClr val="black">
                  <a:lumMod val="50000"/>
                  <a:lumOff val="50000"/>
                </a:prstClr>
              </a:solidFill>
            </a:endParaRP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kumimoji="0" lang="fr-BE" sz="1500" b="1" i="0" u="sng"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Axe 2 </a:t>
            </a:r>
            <a:r>
              <a:rPr kumimoji="0" lang="fr-BE" sz="15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 les gestionnaires et les propriétaires de logements privés faisant l’objet d’une rénovation groupée à l’échelle d’un quartier situés en Région de Bruxelles-Capitale / </a:t>
            </a:r>
            <a:r>
              <a:rPr kumimoji="0" lang="nl-NL" sz="1500" b="1" i="1" u="sng" strike="noStrike" kern="1200" cap="none" spc="0" normalizeH="0" baseline="0" noProof="0" dirty="0">
                <a:ln>
                  <a:noFill/>
                </a:ln>
                <a:solidFill>
                  <a:schemeClr val="tx1"/>
                </a:solidFill>
                <a:uLnTx/>
                <a:uFillTx/>
                <a:latin typeface="Arial" pitchFamily="34" charset="0"/>
                <a:ea typeface="+mn-ea"/>
                <a:cs typeface="Arial" pitchFamily="34" charset="0"/>
              </a:rPr>
              <a:t>As 2 </a:t>
            </a:r>
            <a:r>
              <a:rPr kumimoji="0" lang="nl-NL"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d</a:t>
            </a:r>
            <a:r>
              <a:rPr lang="nl-NL" sz="1500" i="1" dirty="0">
                <a:solidFill>
                  <a:schemeClr val="tx1"/>
                </a:solidFill>
              </a:rPr>
              <a:t>e b</a:t>
            </a:r>
            <a:r>
              <a:rPr kumimoji="0" lang="nl-NL" sz="15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eheerders</a:t>
            </a:r>
            <a:r>
              <a:rPr kumimoji="0" lang="nl-NL"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en eigenaars van privéwoningen die een gegroepeerde renovatie ondergaan op wijkniveau, gelegen op het grondgebied van het Brussels Hoofdstedelijk Gewest</a:t>
            </a:r>
            <a:endParaRPr kumimoji="0" lang="fr-BE" sz="1500" b="0" i="1"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a:p>
            <a:pPr marL="0" marR="0" lvl="0" indent="0" algn="l" defTabSz="914400" rtl="0" eaLnBrk="1" fontAlgn="auto" latinLnBrk="0" hangingPunct="1">
              <a:lnSpc>
                <a:spcPts val="2200"/>
              </a:lnSpc>
              <a:spcBef>
                <a:spcPct val="20000"/>
              </a:spcBef>
              <a:spcAft>
                <a:spcPts val="0"/>
              </a:spcAft>
              <a:buClrTx/>
              <a:buSzTx/>
              <a:buFont typeface="Arial" pitchFamily="34" charset="0"/>
              <a:buNone/>
              <a:tabLst/>
              <a:defRPr/>
            </a:pPr>
            <a:r>
              <a:rPr lang="fr-BE" sz="1500" dirty="0">
                <a:solidFill>
                  <a:prstClr val="black">
                    <a:lumMod val="50000"/>
                    <a:lumOff val="50000"/>
                  </a:prstClr>
                </a:solidFill>
              </a:rPr>
              <a:t>Par « quartier », on entend « un ensemble de terrains, bâtis ou non, délimités par des voies de communication à l’air libre ou par des limites naturelles ou régionales » </a:t>
            </a:r>
            <a:r>
              <a:rPr lang="fr-BE" sz="1500" i="1" dirty="0">
                <a:solidFill>
                  <a:schemeClr val="tx1"/>
                </a:solidFill>
              </a:rPr>
              <a:t>/ </a:t>
            </a:r>
            <a:r>
              <a:rPr lang="nl-NL" sz="1500" i="1" dirty="0">
                <a:solidFill>
                  <a:schemeClr val="tx1"/>
                </a:solidFill>
              </a:rPr>
              <a:t>De term "wijk" verwijst ten minste naar de situatie van een "blok" zoals gedefinieerd in het GBP, d.w.z. "een groep al dan niet bebouwde percelen, begrensd door open wegen of door natuurlijke of gewestelijke grenzen".</a:t>
            </a:r>
            <a:endParaRPr lang="fr-BE" sz="1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60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mc:AlternateContent xmlns:mc="http://schemas.openxmlformats.org/markup-compatibility/2006" xmlns:a14="http://schemas.microsoft.com/office/drawing/2010/main">
        <mc:Choice Requires="a14">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34193401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18</a:t>
                          </a:r>
                          <a:endParaRPr lang="fr-BE" sz="900" dirty="0"/>
                        </a:p>
                      </a:txBody>
                      <a:tcPr/>
                    </a:tc>
                    <a:tc>
                      <a:txBody>
                        <a:bodyPr/>
                        <a:lstStyle/>
                        <a:p>
                          <a:pPr algn="l"/>
                          <a:r>
                            <a:rPr lang="fr-FR" sz="1000" dirty="0"/>
                            <a:t>Logements dont la performance énergétique a été améliorée</a:t>
                          </a:r>
                          <a:r>
                            <a:rPr lang="nl-BE" sz="1000" dirty="0"/>
                            <a:t>/ </a:t>
                          </a:r>
                          <a:r>
                            <a:rPr lang="nl-NL" sz="1000" i="1" dirty="0">
                              <a:solidFill>
                                <a:schemeClr val="tx1">
                                  <a:lumMod val="65000"/>
                                  <a:lumOff val="35000"/>
                                </a:schemeClr>
                              </a:solidFill>
                            </a:rPr>
                            <a:t>Woningen met verbeterde energieprestatie</a:t>
                          </a:r>
                          <a:endParaRPr lang="fr-BE" sz="1000" i="1" dirty="0">
                            <a:solidFill>
                              <a:schemeClr val="tx1">
                                <a:lumMod val="65000"/>
                                <a:lumOff val="35000"/>
                              </a:schemeClr>
                            </a:solidFill>
                          </a:endParaRPr>
                        </a:p>
                      </a:txBody>
                      <a:tcPr/>
                    </a:tc>
                    <a:tc>
                      <a:txBody>
                        <a:bodyPr/>
                        <a:lstStyle/>
                        <a:p>
                          <a:pPr algn="ctr"/>
                          <a:r>
                            <a:rPr lang="nl-BE" sz="1000" dirty="0" err="1"/>
                            <a:t>Logements</a:t>
                          </a:r>
                          <a:r>
                            <a:rPr lang="nl-BE" sz="1000" dirty="0"/>
                            <a:t>/ </a:t>
                          </a:r>
                          <a:r>
                            <a:rPr lang="nl-BE" sz="1000" i="1" dirty="0">
                              <a:solidFill>
                                <a:schemeClr val="tx1">
                                  <a:lumMod val="65000"/>
                                  <a:lumOff val="35000"/>
                                </a:schemeClr>
                              </a:solidFill>
                            </a:rPr>
                            <a:t>Woningen</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153</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98307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768,59*</a:t>
                          </a:r>
                          <a:endParaRPr lang="fr-BE" sz="1000" dirty="0"/>
                        </a:p>
                      </a:txBody>
                      <a:tcPr/>
                    </a:tc>
                    <a:tc>
                      <a:txBody>
                        <a:bodyPr/>
                        <a:lstStyle/>
                        <a:p>
                          <a:pPr algn="ctr"/>
                          <a:r>
                            <a:rPr lang="nl-BE" sz="1000" dirty="0"/>
                            <a:t>-1907,87</a:t>
                          </a:r>
                          <a:endParaRPr lang="fr-BE" sz="1000" dirty="0"/>
                        </a:p>
                      </a:txBody>
                      <a:tcPr/>
                    </a:tc>
                    <a:extLst>
                      <a:ext uri="{0D108BD9-81ED-4DB2-BD59-A6C34878D82A}">
                        <a16:rowId xmlns:a16="http://schemas.microsoft.com/office/drawing/2014/main" val="2195566815"/>
                      </a:ext>
                    </a:extLst>
                  </a:tr>
                  <a:tr h="537312">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pPr algn="ctr"/>
                          <a:r>
                            <a:rPr lang="nl-BE" sz="1000" i="0" dirty="0"/>
                            <a:t>Tonnes </a:t>
                          </a:r>
                          <a14:m>
                            <m:oMath xmlns:m="http://schemas.openxmlformats.org/officeDocument/2006/math">
                              <m:sSub>
                                <m:sSubPr>
                                  <m:ctrlPr>
                                    <a:rPr lang="nl-BE" sz="1000" i="1" smtClean="0">
                                      <a:latin typeface="Cambria Math" panose="02040503050406030204" pitchFamily="18" charset="0"/>
                                    </a:rPr>
                                  </m:ctrlPr>
                                </m:sSubPr>
                                <m:e>
                                  <m:r>
                                    <m:rPr>
                                      <m:sty m:val="p"/>
                                    </m:rPr>
                                    <a:rPr lang="nl-BE" sz="1000" b="0" i="0" smtClean="0">
                                      <a:latin typeface="Cambria Math" panose="02040503050406030204" pitchFamily="18" charset="0"/>
                                    </a:rPr>
                                    <m:t>CO</m:t>
                                  </m:r>
                                </m:e>
                                <m:sub>
                                  <m:r>
                                    <a:rPr lang="nl-BE" sz="1000" b="0" i="0" smtClean="0">
                                      <a:latin typeface="Cambria Math" panose="02040503050406030204" pitchFamily="18" charset="0"/>
                                    </a:rPr>
                                    <m:t>2</m:t>
                                  </m:r>
                                </m:sub>
                              </m:sSub>
                            </m:oMath>
                          </a14:m>
                          <a:r>
                            <a:rPr lang="nl-BE" sz="1000" i="0" dirty="0"/>
                            <a:t>/</a:t>
                          </a:r>
                          <a:r>
                            <a:rPr lang="nl-BE" sz="1000" dirty="0" err="1"/>
                            <a:t>an</a:t>
                          </a:r>
                          <a:r>
                            <a:rPr lang="nl-BE" sz="1000" dirty="0"/>
                            <a:t> </a:t>
                          </a:r>
                          <a:r>
                            <a:rPr lang="nl-BE" sz="1000" i="1" dirty="0">
                              <a:solidFill>
                                <a:schemeClr val="tx1">
                                  <a:lumMod val="65000"/>
                                  <a:lumOff val="35000"/>
                                </a:schemeClr>
                              </a:solidFill>
                            </a:rPr>
                            <a:t>Ton</a:t>
                          </a:r>
                          <a:r>
                            <a:rPr lang="nl-BE" sz="1000" i="1" baseline="0" dirty="0">
                              <a:solidFill>
                                <a:schemeClr val="tx1">
                                  <a:lumMod val="65000"/>
                                  <a:lumOff val="35000"/>
                                </a:schemeClr>
                              </a:solidFill>
                            </a:rPr>
                            <a:t> </a:t>
                          </a:r>
                          <a14:m>
                            <m:oMath xmlns:m="http://schemas.openxmlformats.org/officeDocument/2006/math">
                              <m:sSub>
                                <m:sSubPr>
                                  <m:ctrlPr>
                                    <a:rPr lang="nl-BE" sz="1000" i="1" baseline="0" smtClean="0">
                                      <a:solidFill>
                                        <a:schemeClr val="tx1">
                                          <a:lumMod val="65000"/>
                                          <a:lumOff val="35000"/>
                                        </a:schemeClr>
                                      </a:solidFill>
                                      <a:latin typeface="Cambria Math" panose="02040503050406030204" pitchFamily="18" charset="0"/>
                                    </a:rPr>
                                  </m:ctrlPr>
                                </m:sSubPr>
                                <m:e>
                                  <m:r>
                                    <a:rPr lang="nl-BE" sz="1000" b="0" i="1" baseline="0" smtClean="0">
                                      <a:solidFill>
                                        <a:schemeClr val="tx1">
                                          <a:lumMod val="65000"/>
                                          <a:lumOff val="35000"/>
                                        </a:schemeClr>
                                      </a:solidFill>
                                      <a:latin typeface="Cambria Math" panose="02040503050406030204" pitchFamily="18" charset="0"/>
                                    </a:rPr>
                                    <m:t>𝐶𝑂</m:t>
                                  </m:r>
                                </m:e>
                                <m:sub>
                                  <m:r>
                                    <a:rPr lang="nl-BE" sz="1000" b="0" i="1" baseline="0" smtClean="0">
                                      <a:solidFill>
                                        <a:schemeClr val="tx1">
                                          <a:lumMod val="65000"/>
                                          <a:lumOff val="35000"/>
                                        </a:schemeClr>
                                      </a:solidFill>
                                      <a:latin typeface="Cambria Math" panose="02040503050406030204" pitchFamily="18" charset="0"/>
                                    </a:rPr>
                                    <m:t>2</m:t>
                                  </m:r>
                                </m:sub>
                              </m:sSub>
                            </m:oMath>
                          </a14:m>
                          <a:r>
                            <a:rPr lang="fr-BE" sz="1000" i="1" dirty="0">
                              <a:solidFill>
                                <a:schemeClr val="tx1">
                                  <a:lumMod val="65000"/>
                                  <a:lumOff val="35000"/>
                                </a:schemeClr>
                              </a:solidFill>
                            </a:rPr>
                            <a:t>/</a:t>
                          </a:r>
                          <a:r>
                            <a:rPr lang="fr-BE" sz="1000" i="1" dirty="0" err="1">
                              <a:solidFill>
                                <a:schemeClr val="tx1">
                                  <a:lumMod val="65000"/>
                                  <a:lumOff val="35000"/>
                                </a:schemeClr>
                              </a:solidFill>
                            </a:rPr>
                            <a:t>jaar</a:t>
                          </a:r>
                          <a:endParaRPr lang="fr-BE" sz="1000" i="1" dirty="0">
                            <a:solidFill>
                              <a:schemeClr val="tx1">
                                <a:lumMod val="65000"/>
                                <a:lumOff val="35000"/>
                              </a:schemeClr>
                            </a:solidFill>
                          </a:endParaRPr>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158*</a:t>
                          </a:r>
                          <a:endParaRPr lang="fr-BE" sz="1000" dirty="0"/>
                        </a:p>
                      </a:txBody>
                      <a:tcPr/>
                    </a:tc>
                    <a:tc>
                      <a:txBody>
                        <a:bodyPr/>
                        <a:lstStyle/>
                        <a:p>
                          <a:pPr algn="ctr"/>
                          <a:r>
                            <a:rPr lang="nl-BE" sz="1000" dirty="0"/>
                            <a:t>-392,20</a:t>
                          </a:r>
                          <a:endParaRPr lang="fr-BE" sz="1000" dirty="0"/>
                        </a:p>
                      </a:txBody>
                      <a:tcPr/>
                    </a:tc>
                    <a:extLst>
                      <a:ext uri="{0D108BD9-81ED-4DB2-BD59-A6C34878D82A}">
                        <a16:rowId xmlns:a16="http://schemas.microsoft.com/office/drawing/2014/main" val="535463935"/>
                      </a:ext>
                    </a:extLst>
                  </a:tr>
                </a:tbl>
              </a:graphicData>
            </a:graphic>
          </p:graphicFrame>
        </mc:Choice>
        <mc:Fallback xmlns="">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3341934012"/>
                  </p:ext>
                </p:extLst>
              </p:nvPr>
            </p:nvGraphicFramePr>
            <p:xfrm>
              <a:off x="251520" y="803294"/>
              <a:ext cx="7665708" cy="3219048"/>
            </p:xfrm>
            <a:graphic>
              <a:graphicData uri="http://schemas.openxmlformats.org/drawingml/2006/table">
                <a:tbl>
                  <a:tblPr firstRow="1" bandRow="1">
                    <a:tableStyleId>{5C22544A-7EE6-4342-B048-85BDC9FD1C3A}</a:tableStyleId>
                  </a:tblPr>
                  <a:tblGrid>
                    <a:gridCol w="518732">
                      <a:extLst>
                        <a:ext uri="{9D8B030D-6E8A-4147-A177-3AD203B41FA5}">
                          <a16:colId xmlns:a16="http://schemas.microsoft.com/office/drawing/2014/main" val="3317052868"/>
                        </a:ext>
                      </a:extLst>
                    </a:gridCol>
                    <a:gridCol w="2063401">
                      <a:extLst>
                        <a:ext uri="{9D8B030D-6E8A-4147-A177-3AD203B41FA5}">
                          <a16:colId xmlns:a16="http://schemas.microsoft.com/office/drawing/2014/main" val="1998263689"/>
                        </a:ext>
                      </a:extLst>
                    </a:gridCol>
                    <a:gridCol w="1051126">
                      <a:extLst>
                        <a:ext uri="{9D8B030D-6E8A-4147-A177-3AD203B41FA5}">
                          <a16:colId xmlns:a16="http://schemas.microsoft.com/office/drawing/2014/main" val="2397499294"/>
                        </a:ext>
                      </a:extLst>
                    </a:gridCol>
                    <a:gridCol w="1611699">
                      <a:extLst>
                        <a:ext uri="{9D8B030D-6E8A-4147-A177-3AD203B41FA5}">
                          <a16:colId xmlns:a16="http://schemas.microsoft.com/office/drawing/2014/main" val="3417819595"/>
                        </a:ext>
                      </a:extLst>
                    </a:gridCol>
                    <a:gridCol w="1210375">
                      <a:extLst>
                        <a:ext uri="{9D8B030D-6E8A-4147-A177-3AD203B41FA5}">
                          <a16:colId xmlns:a16="http://schemas.microsoft.com/office/drawing/2014/main" val="3222927850"/>
                        </a:ext>
                      </a:extLst>
                    </a:gridCol>
                    <a:gridCol w="1210375">
                      <a:extLst>
                        <a:ext uri="{9D8B030D-6E8A-4147-A177-3AD203B41FA5}">
                          <a16:colId xmlns:a16="http://schemas.microsoft.com/office/drawing/2014/main" val="3800845969"/>
                        </a:ext>
                      </a:extLst>
                    </a:gridCol>
                  </a:tblGrid>
                  <a:tr h="693307">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tc>
                      <a:txBody>
                        <a:bodyPr/>
                        <a:lstStyle/>
                        <a:p>
                          <a:r>
                            <a:rPr lang="nl-BE" sz="1100" dirty="0" err="1"/>
                            <a:t>Gains</a:t>
                          </a:r>
                          <a:r>
                            <a:rPr lang="nl-BE" sz="1100" dirty="0"/>
                            <a:t> </a:t>
                          </a:r>
                          <a:r>
                            <a:rPr lang="nl-BE" sz="1100" dirty="0" err="1"/>
                            <a:t>visés</a:t>
                          </a:r>
                          <a:r>
                            <a:rPr lang="nl-BE" sz="1100" dirty="0"/>
                            <a:t> / </a:t>
                          </a:r>
                          <a:r>
                            <a:rPr lang="nl-BE" sz="1100" i="1" dirty="0">
                              <a:solidFill>
                                <a:schemeClr val="tx1"/>
                              </a:solidFill>
                            </a:rPr>
                            <a:t>Beoogde winst</a:t>
                          </a:r>
                          <a:endParaRPr lang="fr-BE" sz="1100" i="1" dirty="0">
                            <a:solidFill>
                              <a:schemeClr val="tx1"/>
                            </a:solidFill>
                          </a:endParaRPr>
                        </a:p>
                      </a:txBody>
                      <a:tcPr/>
                    </a:tc>
                    <a:extLst>
                      <a:ext uri="{0D108BD9-81ED-4DB2-BD59-A6C34878D82A}">
                        <a16:rowId xmlns:a16="http://schemas.microsoft.com/office/drawing/2014/main" val="525661615"/>
                      </a:ext>
                    </a:extLst>
                  </a:tr>
                  <a:tr h="818861">
                    <a:tc>
                      <a:txBody>
                        <a:bodyPr/>
                        <a:lstStyle/>
                        <a:p>
                          <a:pPr algn="l"/>
                          <a:r>
                            <a:rPr lang="nl-BE" sz="900" dirty="0"/>
                            <a:t>RCO 18</a:t>
                          </a:r>
                          <a:endParaRPr lang="fr-BE" sz="900" dirty="0"/>
                        </a:p>
                      </a:txBody>
                      <a:tcPr/>
                    </a:tc>
                    <a:tc>
                      <a:txBody>
                        <a:bodyPr/>
                        <a:lstStyle/>
                        <a:p>
                          <a:pPr algn="l"/>
                          <a:r>
                            <a:rPr lang="fr-FR" sz="1000" dirty="0"/>
                            <a:t>Logements dont la performance énergétique a été améliorée</a:t>
                          </a:r>
                          <a:r>
                            <a:rPr lang="nl-BE" sz="1000" dirty="0"/>
                            <a:t>/ </a:t>
                          </a:r>
                          <a:r>
                            <a:rPr lang="nl-NL" sz="1000" i="1" dirty="0">
                              <a:solidFill>
                                <a:schemeClr val="tx1">
                                  <a:lumMod val="65000"/>
                                  <a:lumOff val="35000"/>
                                </a:schemeClr>
                              </a:solidFill>
                            </a:rPr>
                            <a:t>Woningen met verbeterde energieprestatie</a:t>
                          </a:r>
                          <a:endParaRPr lang="fr-BE" sz="1000" i="1" dirty="0">
                            <a:solidFill>
                              <a:schemeClr val="tx1">
                                <a:lumMod val="65000"/>
                                <a:lumOff val="35000"/>
                              </a:schemeClr>
                            </a:solidFill>
                          </a:endParaRPr>
                        </a:p>
                      </a:txBody>
                      <a:tcPr/>
                    </a:tc>
                    <a:tc>
                      <a:txBody>
                        <a:bodyPr/>
                        <a:lstStyle/>
                        <a:p>
                          <a:pPr algn="ctr"/>
                          <a:r>
                            <a:rPr lang="nl-BE" sz="1000" dirty="0" err="1"/>
                            <a:t>Logements</a:t>
                          </a:r>
                          <a:r>
                            <a:rPr lang="nl-BE" sz="1000" dirty="0"/>
                            <a:t>/ </a:t>
                          </a:r>
                          <a:r>
                            <a:rPr lang="nl-BE" sz="1000" i="1" dirty="0">
                              <a:solidFill>
                                <a:schemeClr val="tx1">
                                  <a:lumMod val="65000"/>
                                  <a:lumOff val="35000"/>
                                </a:schemeClr>
                              </a:solidFill>
                            </a:rPr>
                            <a:t>Woningen</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153</a:t>
                          </a:r>
                          <a:endParaRPr lang="fr-BE" sz="1000" dirty="0"/>
                        </a:p>
                      </a:txBody>
                      <a:tcPr/>
                    </a:tc>
                    <a:tc>
                      <a:txBody>
                        <a:bodyPr/>
                        <a:lstStyle/>
                        <a:p>
                          <a:pPr algn="ctr"/>
                          <a:endParaRPr lang="fr-BE" sz="1000" dirty="0">
                            <a:highlight>
                              <a:srgbClr val="FFF203"/>
                            </a:highlight>
                          </a:endParaRPr>
                        </a:p>
                      </a:txBody>
                      <a:tcPr/>
                    </a:tc>
                    <a:extLst>
                      <a:ext uri="{0D108BD9-81ED-4DB2-BD59-A6C34878D82A}">
                        <a16:rowId xmlns:a16="http://schemas.microsoft.com/office/drawing/2014/main" val="2245295972"/>
                      </a:ext>
                    </a:extLst>
                  </a:tr>
                  <a:tr h="1158240">
                    <a:tc>
                      <a:txBody>
                        <a:bodyPr/>
                        <a:lstStyle/>
                        <a:p>
                          <a:pPr algn="l"/>
                          <a:r>
                            <a:rPr lang="nl-BE" sz="900" dirty="0"/>
                            <a:t>RCR 26</a:t>
                          </a:r>
                          <a:endParaRPr lang="fr-BE" sz="900" dirty="0"/>
                        </a:p>
                      </a:txBody>
                      <a:tcPr/>
                    </a:tc>
                    <a:tc>
                      <a:txBody>
                        <a:bodyPr/>
                        <a:lstStyle/>
                        <a:p>
                          <a:pPr algn="l"/>
                          <a:r>
                            <a:rPr lang="fr-BE" sz="1000" dirty="0"/>
                            <a:t>Consommation annuelle d’énergie primaire (dont : logement, bâtiments publics, entreprise, autres) / </a:t>
                          </a:r>
                          <a:r>
                            <a:rPr lang="nl-NL" sz="1000" i="1" dirty="0">
                              <a:solidFill>
                                <a:schemeClr val="tx1">
                                  <a:lumMod val="65000"/>
                                  <a:lumOff val="35000"/>
                                </a:schemeClr>
                              </a:solidFill>
                            </a:rPr>
                            <a:t>Jaarlijks verbruik van primaire energie (waaronder: woningen, openbare gebouwen, bedrijven, andere) </a:t>
                          </a:r>
                          <a:endParaRPr lang="fr-BE" sz="1000" i="1" dirty="0">
                            <a:solidFill>
                              <a:schemeClr val="tx1">
                                <a:lumMod val="65000"/>
                                <a:lumOff val="35000"/>
                              </a:schemeClr>
                            </a:solidFill>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BE" sz="1000" dirty="0"/>
                            <a:t>MWh/</a:t>
                          </a:r>
                          <a:r>
                            <a:rPr lang="nl-BE" sz="1000" dirty="0" err="1"/>
                            <a:t>an</a:t>
                          </a:r>
                          <a:r>
                            <a:rPr lang="nl-BE" sz="1000" dirty="0"/>
                            <a:t> </a:t>
                          </a:r>
                          <a:r>
                            <a:rPr lang="nl-BE" sz="1000" i="1" dirty="0">
                              <a:solidFill>
                                <a:schemeClr val="tx1">
                                  <a:lumMod val="65000"/>
                                  <a:lumOff val="35000"/>
                                </a:schemeClr>
                              </a:solidFill>
                            </a:rPr>
                            <a:t>MWh/jaar</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768,59*</a:t>
                          </a:r>
                          <a:endParaRPr lang="fr-BE" sz="1000" dirty="0"/>
                        </a:p>
                      </a:txBody>
                      <a:tcPr/>
                    </a:tc>
                    <a:tc>
                      <a:txBody>
                        <a:bodyPr/>
                        <a:lstStyle/>
                        <a:p>
                          <a:pPr algn="ctr"/>
                          <a:r>
                            <a:rPr lang="nl-BE" sz="1000" dirty="0"/>
                            <a:t>-1907,87</a:t>
                          </a:r>
                          <a:endParaRPr lang="fr-BE" sz="1000" dirty="0"/>
                        </a:p>
                      </a:txBody>
                      <a:tcPr/>
                    </a:tc>
                    <a:extLst>
                      <a:ext uri="{0D108BD9-81ED-4DB2-BD59-A6C34878D82A}">
                        <a16:rowId xmlns:a16="http://schemas.microsoft.com/office/drawing/2014/main" val="2195566815"/>
                      </a:ext>
                    </a:extLst>
                  </a:tr>
                  <a:tr h="548640">
                    <a:tc>
                      <a:txBody>
                        <a:bodyPr/>
                        <a:lstStyle/>
                        <a:p>
                          <a:pPr algn="l"/>
                          <a:r>
                            <a:rPr lang="nl-BE" sz="900" dirty="0"/>
                            <a:t>RCR 29</a:t>
                          </a:r>
                          <a:endParaRPr lang="fr-BE" sz="900" dirty="0"/>
                        </a:p>
                      </a:txBody>
                      <a:tcPr/>
                    </a:tc>
                    <a:tc>
                      <a:txBody>
                        <a:bodyPr/>
                        <a:lstStyle/>
                        <a:p>
                          <a:pPr algn="l"/>
                          <a:r>
                            <a:rPr lang="fr-BE" sz="1000" dirty="0"/>
                            <a:t>Émissions estimées de gaz à effet de serre / </a:t>
                          </a:r>
                          <a:r>
                            <a:rPr lang="fr-BE" sz="1000" i="1" dirty="0" err="1">
                              <a:solidFill>
                                <a:schemeClr val="tx1">
                                  <a:lumMod val="65000"/>
                                  <a:lumOff val="35000"/>
                                </a:schemeClr>
                              </a:solidFill>
                            </a:rPr>
                            <a:t>Geschatte</a:t>
                          </a:r>
                          <a:r>
                            <a:rPr lang="fr-BE" sz="1000" i="1" dirty="0">
                              <a:solidFill>
                                <a:schemeClr val="tx1">
                                  <a:lumMod val="65000"/>
                                  <a:lumOff val="35000"/>
                                </a:schemeClr>
                              </a:solidFill>
                            </a:rPr>
                            <a:t> </a:t>
                          </a:r>
                          <a:r>
                            <a:rPr lang="fr-BE" sz="1000" i="1" dirty="0" err="1">
                              <a:solidFill>
                                <a:schemeClr val="tx1">
                                  <a:lumMod val="65000"/>
                                  <a:lumOff val="35000"/>
                                </a:schemeClr>
                              </a:solidFill>
                            </a:rPr>
                            <a:t>broeikasgasuitstoot</a:t>
                          </a:r>
                          <a:endParaRPr lang="fr-BE" sz="1000" i="1" dirty="0">
                            <a:solidFill>
                              <a:schemeClr val="tx1">
                                <a:lumMod val="65000"/>
                                <a:lumOff val="35000"/>
                              </a:schemeClr>
                            </a:solidFill>
                          </a:endParaRPr>
                        </a:p>
                      </a:txBody>
                      <a:tcPr/>
                    </a:tc>
                    <a:tc>
                      <a:txBody>
                        <a:bodyPr/>
                        <a:lstStyle/>
                        <a:p>
                          <a:endParaRPr lang="fr-FR"/>
                        </a:p>
                      </a:txBody>
                      <a:tcPr>
                        <a:blipFill>
                          <a:blip r:embed="rId2"/>
                          <a:stretch>
                            <a:fillRect l="-247093" t="-488889" r="-387209" b="-6667"/>
                          </a:stretch>
                        </a:blipFill>
                      </a:tcPr>
                    </a:tc>
                    <a:tc>
                      <a:txBody>
                        <a:bodyPr/>
                        <a:lstStyle/>
                        <a:p>
                          <a:pPr algn="ctr"/>
                          <a:r>
                            <a:rPr lang="nl-BE" sz="1000" dirty="0"/>
                            <a:t>n/a</a:t>
                          </a:r>
                        </a:p>
                        <a:p>
                          <a:pPr algn="ctr"/>
                          <a:r>
                            <a:rPr lang="nl-BE" sz="1000" i="1" dirty="0">
                              <a:solidFill>
                                <a:schemeClr val="tx1">
                                  <a:lumMod val="65000"/>
                                  <a:lumOff val="35000"/>
                                </a:schemeClr>
                              </a:solidFill>
                            </a:rPr>
                            <a:t>n.v.t.</a:t>
                          </a:r>
                          <a:endParaRPr lang="fr-BE" sz="1000" dirty="0"/>
                        </a:p>
                      </a:txBody>
                      <a:tcPr/>
                    </a:tc>
                    <a:tc>
                      <a:txBody>
                        <a:bodyPr/>
                        <a:lstStyle/>
                        <a:p>
                          <a:pPr algn="ctr"/>
                          <a:r>
                            <a:rPr lang="nl-BE" sz="1000" dirty="0"/>
                            <a:t>158*</a:t>
                          </a:r>
                          <a:endParaRPr lang="fr-BE" sz="1000" dirty="0"/>
                        </a:p>
                      </a:txBody>
                      <a:tcPr/>
                    </a:tc>
                    <a:tc>
                      <a:txBody>
                        <a:bodyPr/>
                        <a:lstStyle/>
                        <a:p>
                          <a:pPr algn="ctr"/>
                          <a:r>
                            <a:rPr lang="nl-BE" sz="1000" dirty="0"/>
                            <a:t>-392,20</a:t>
                          </a:r>
                          <a:endParaRPr lang="fr-BE" sz="1000" dirty="0"/>
                        </a:p>
                      </a:txBody>
                      <a:tcPr/>
                    </a:tc>
                    <a:extLst>
                      <a:ext uri="{0D108BD9-81ED-4DB2-BD59-A6C34878D82A}">
                        <a16:rowId xmlns:a16="http://schemas.microsoft.com/office/drawing/2014/main" val="535463935"/>
                      </a:ext>
                    </a:extLst>
                  </a:tr>
                </a:tbl>
              </a:graphicData>
            </a:graphic>
          </p:graphicFrame>
        </mc:Fallback>
      </mc:AlternateContent>
      <p:sp>
        <p:nvSpPr>
          <p:cNvPr id="3" name="Tekstvak 2">
            <a:extLst>
              <a:ext uri="{FF2B5EF4-FFF2-40B4-BE49-F238E27FC236}">
                <a16:creationId xmlns:a16="http://schemas.microsoft.com/office/drawing/2014/main" id="{CCD6A4A6-40F2-7AFD-9F66-879E6D6C6846}"/>
              </a:ext>
            </a:extLst>
          </p:cNvPr>
          <p:cNvSpPr txBox="1"/>
          <p:nvPr/>
        </p:nvSpPr>
        <p:spPr>
          <a:xfrm>
            <a:off x="2123728" y="4155926"/>
            <a:ext cx="5937516" cy="584775"/>
          </a:xfrm>
          <a:prstGeom prst="rect">
            <a:avLst/>
          </a:prstGeom>
          <a:noFill/>
        </p:spPr>
        <p:txBody>
          <a:bodyPr wrap="square" rtlCol="0">
            <a:spAutoFit/>
          </a:bodyPr>
          <a:lstStyle/>
          <a:p>
            <a:r>
              <a:rPr lang="nl-BE" sz="800" dirty="0">
                <a:solidFill>
                  <a:schemeClr val="tx1">
                    <a:lumMod val="50000"/>
                    <a:lumOff val="50000"/>
                  </a:schemeClr>
                </a:solidFill>
              </a:rPr>
              <a:t>* Ces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a:t>
            </a:r>
            <a:r>
              <a:rPr lang="nl-BE" sz="800" dirty="0" err="1">
                <a:solidFill>
                  <a:schemeClr val="tx1">
                    <a:lumMod val="50000"/>
                    <a:lumOff val="50000"/>
                  </a:schemeClr>
                </a:solidFill>
              </a:rPr>
              <a:t>sont</a:t>
            </a:r>
            <a:r>
              <a:rPr lang="nl-BE" sz="800" dirty="0">
                <a:solidFill>
                  <a:schemeClr val="tx1">
                    <a:lumMod val="50000"/>
                    <a:lumOff val="50000"/>
                  </a:schemeClr>
                </a:solidFill>
              </a:rPr>
              <a:t> des </a:t>
            </a:r>
            <a:r>
              <a:rPr lang="nl-BE" sz="800" dirty="0" err="1">
                <a:solidFill>
                  <a:schemeClr val="tx1">
                    <a:lumMod val="50000"/>
                    <a:lumOff val="50000"/>
                  </a:schemeClr>
                </a:solidFill>
              </a:rPr>
              <a:t>projections</a:t>
            </a:r>
            <a:r>
              <a:rPr lang="nl-BE" sz="800" dirty="0">
                <a:solidFill>
                  <a:schemeClr val="tx1">
                    <a:lumMod val="50000"/>
                    <a:lumOff val="50000"/>
                  </a:schemeClr>
                </a:solidFill>
              </a:rPr>
              <a:t> à </a:t>
            </a:r>
            <a:r>
              <a:rPr lang="nl-BE" sz="800" dirty="0" err="1">
                <a:solidFill>
                  <a:schemeClr val="tx1">
                    <a:lumMod val="50000"/>
                    <a:lumOff val="50000"/>
                  </a:schemeClr>
                </a:solidFill>
              </a:rPr>
              <a:t>partir</a:t>
            </a:r>
            <a:r>
              <a:rPr lang="nl-BE" sz="800" dirty="0">
                <a:solidFill>
                  <a:schemeClr val="tx1">
                    <a:lumMod val="50000"/>
                    <a:lumOff val="50000"/>
                  </a:schemeClr>
                </a:solidFill>
              </a:rPr>
              <a:t> des </a:t>
            </a:r>
            <a:r>
              <a:rPr lang="nl-BE" sz="800" dirty="0" err="1">
                <a:solidFill>
                  <a:schemeClr val="tx1">
                    <a:lumMod val="50000"/>
                    <a:lumOff val="50000"/>
                  </a:schemeClr>
                </a:solidFill>
              </a:rPr>
              <a:t>valeurs</a:t>
            </a:r>
            <a:r>
              <a:rPr lang="nl-BE" sz="800" dirty="0">
                <a:solidFill>
                  <a:schemeClr val="tx1">
                    <a:lumMod val="50000"/>
                    <a:lumOff val="50000"/>
                  </a:schemeClr>
                </a:solidFill>
              </a:rPr>
              <a:t> de base </a:t>
            </a:r>
            <a:r>
              <a:rPr lang="nl-BE" sz="800" dirty="0" err="1">
                <a:solidFill>
                  <a:schemeClr val="tx1">
                    <a:lumMod val="50000"/>
                    <a:lumOff val="50000"/>
                  </a:schemeClr>
                </a:solidFill>
              </a:rPr>
              <a:t>théoriques</a:t>
            </a:r>
            <a:r>
              <a:rPr lang="nl-BE" sz="800" dirty="0">
                <a:solidFill>
                  <a:schemeClr val="tx1">
                    <a:lumMod val="50000"/>
                    <a:lumOff val="50000"/>
                  </a:schemeClr>
                </a:solidFill>
              </a:rPr>
              <a:t> de </a:t>
            </a:r>
            <a:r>
              <a:rPr lang="nl-BE" sz="800" dirty="0" err="1">
                <a:solidFill>
                  <a:schemeClr val="tx1">
                    <a:lumMod val="50000"/>
                    <a:lumOff val="50000"/>
                  </a:schemeClr>
                </a:solidFill>
              </a:rPr>
              <a:t>respectivement</a:t>
            </a:r>
            <a:r>
              <a:rPr lang="nl-BE" sz="800" dirty="0">
                <a:solidFill>
                  <a:schemeClr val="tx1">
                    <a:lumMod val="50000"/>
                    <a:lumOff val="50000"/>
                  </a:schemeClr>
                </a:solidFill>
              </a:rPr>
              <a:t> 2.676,46 MWh/</a:t>
            </a:r>
            <a:r>
              <a:rPr lang="nl-BE" sz="800" dirty="0" err="1">
                <a:solidFill>
                  <a:schemeClr val="tx1">
                    <a:lumMod val="50000"/>
                    <a:lumOff val="50000"/>
                  </a:schemeClr>
                </a:solidFill>
              </a:rPr>
              <a:t>an</a:t>
            </a:r>
            <a:r>
              <a:rPr lang="nl-BE" sz="800" dirty="0">
                <a:solidFill>
                  <a:schemeClr val="tx1">
                    <a:lumMod val="50000"/>
                    <a:lumOff val="50000"/>
                  </a:schemeClr>
                </a:solidFill>
              </a:rPr>
              <a:t> et 550,20 </a:t>
            </a:r>
            <a:r>
              <a:rPr lang="nl-BE" sz="800" dirty="0" err="1">
                <a:solidFill>
                  <a:schemeClr val="tx1">
                    <a:lumMod val="50000"/>
                    <a:lumOff val="50000"/>
                  </a:schemeClr>
                </a:solidFill>
              </a:rPr>
              <a:t>tonnes</a:t>
            </a:r>
            <a:r>
              <a:rPr lang="nl-BE" sz="800" dirty="0">
                <a:solidFill>
                  <a:schemeClr val="tx1">
                    <a:lumMod val="50000"/>
                    <a:lumOff val="50000"/>
                  </a:schemeClr>
                </a:solidFill>
              </a:rPr>
              <a:t> de CO2/</a:t>
            </a:r>
            <a:r>
              <a:rPr lang="nl-BE" sz="800" dirty="0" err="1">
                <a:solidFill>
                  <a:schemeClr val="tx1">
                    <a:lumMod val="50000"/>
                    <a:lumOff val="50000"/>
                  </a:schemeClr>
                </a:solidFill>
              </a:rPr>
              <a:t>an</a:t>
            </a:r>
            <a:r>
              <a:rPr lang="nl-BE" sz="800" dirty="0">
                <a:solidFill>
                  <a:schemeClr val="tx1">
                    <a:lumMod val="50000"/>
                    <a:lumOff val="50000"/>
                  </a:schemeClr>
                </a:solidFill>
              </a:rPr>
              <a:t>. Les </a:t>
            </a:r>
            <a:r>
              <a:rPr lang="nl-BE" sz="800" dirty="0" err="1">
                <a:solidFill>
                  <a:schemeClr val="tx1">
                    <a:lumMod val="50000"/>
                    <a:lumOff val="50000"/>
                  </a:schemeClr>
                </a:solidFill>
              </a:rPr>
              <a:t>valeurs</a:t>
            </a:r>
            <a:r>
              <a:rPr lang="nl-BE" sz="800" dirty="0">
                <a:solidFill>
                  <a:schemeClr val="tx1">
                    <a:lumMod val="50000"/>
                    <a:lumOff val="50000"/>
                  </a:schemeClr>
                </a:solidFill>
              </a:rPr>
              <a:t> </a:t>
            </a:r>
            <a:r>
              <a:rPr lang="nl-BE" sz="800" dirty="0" err="1">
                <a:solidFill>
                  <a:schemeClr val="tx1">
                    <a:lumMod val="50000"/>
                    <a:lumOff val="50000"/>
                  </a:schemeClr>
                </a:solidFill>
              </a:rPr>
              <a:t>cibles</a:t>
            </a:r>
            <a:r>
              <a:rPr lang="nl-BE" sz="800" dirty="0">
                <a:solidFill>
                  <a:schemeClr val="tx1">
                    <a:lumMod val="50000"/>
                    <a:lumOff val="50000"/>
                  </a:schemeClr>
                </a:solidFill>
              </a:rPr>
              <a:t> du </a:t>
            </a:r>
            <a:r>
              <a:rPr lang="nl-BE" sz="800" dirty="0" err="1">
                <a:solidFill>
                  <a:schemeClr val="tx1">
                    <a:lumMod val="50000"/>
                    <a:lumOff val="50000"/>
                  </a:schemeClr>
                </a:solidFill>
              </a:rPr>
              <a:t>Programme</a:t>
            </a:r>
            <a:r>
              <a:rPr lang="nl-BE" sz="800" dirty="0">
                <a:solidFill>
                  <a:schemeClr val="tx1">
                    <a:lumMod val="50000"/>
                    <a:lumOff val="50000"/>
                  </a:schemeClr>
                </a:solidFill>
              </a:rPr>
              <a:t> </a:t>
            </a:r>
            <a:r>
              <a:rPr lang="nl-BE" sz="800" dirty="0" err="1">
                <a:solidFill>
                  <a:schemeClr val="tx1">
                    <a:lumMod val="50000"/>
                    <a:lumOff val="50000"/>
                  </a:schemeClr>
                </a:solidFill>
              </a:rPr>
              <a:t>seront</a:t>
            </a:r>
            <a:r>
              <a:rPr lang="nl-BE" sz="800" dirty="0">
                <a:solidFill>
                  <a:schemeClr val="tx1">
                    <a:lumMod val="50000"/>
                    <a:lumOff val="50000"/>
                  </a:schemeClr>
                </a:solidFill>
              </a:rPr>
              <a:t> </a:t>
            </a:r>
            <a:r>
              <a:rPr lang="nl-BE" sz="800" dirty="0" err="1">
                <a:solidFill>
                  <a:schemeClr val="tx1">
                    <a:lumMod val="50000"/>
                    <a:lumOff val="50000"/>
                  </a:schemeClr>
                </a:solidFill>
              </a:rPr>
              <a:t>recalculées</a:t>
            </a:r>
            <a:r>
              <a:rPr lang="nl-BE" sz="800" dirty="0">
                <a:solidFill>
                  <a:schemeClr val="tx1">
                    <a:lumMod val="50000"/>
                    <a:lumOff val="50000"/>
                  </a:schemeClr>
                </a:solidFill>
              </a:rPr>
              <a:t> </a:t>
            </a:r>
            <a:r>
              <a:rPr lang="nl-BE" sz="800" dirty="0" err="1">
                <a:solidFill>
                  <a:schemeClr val="tx1">
                    <a:lumMod val="50000"/>
                    <a:lumOff val="50000"/>
                  </a:schemeClr>
                </a:solidFill>
              </a:rPr>
              <a:t>après</a:t>
            </a:r>
            <a:r>
              <a:rPr lang="nl-BE" sz="800" dirty="0">
                <a:solidFill>
                  <a:schemeClr val="tx1">
                    <a:lumMod val="50000"/>
                    <a:lumOff val="50000"/>
                  </a:schemeClr>
                </a:solidFill>
              </a:rPr>
              <a:t> </a:t>
            </a:r>
            <a:r>
              <a:rPr lang="nl-BE" sz="800" dirty="0" err="1">
                <a:solidFill>
                  <a:schemeClr val="tx1">
                    <a:lumMod val="50000"/>
                    <a:lumOff val="50000"/>
                  </a:schemeClr>
                </a:solidFill>
              </a:rPr>
              <a:t>sélection</a:t>
            </a:r>
            <a:r>
              <a:rPr lang="nl-BE" sz="800" dirty="0">
                <a:solidFill>
                  <a:schemeClr val="tx1">
                    <a:lumMod val="50000"/>
                    <a:lumOff val="50000"/>
                  </a:schemeClr>
                </a:solidFill>
              </a:rPr>
              <a:t> des </a:t>
            </a:r>
            <a:r>
              <a:rPr lang="nl-BE" sz="800" dirty="0" err="1">
                <a:solidFill>
                  <a:schemeClr val="tx1">
                    <a:lumMod val="50000"/>
                    <a:lumOff val="50000"/>
                  </a:schemeClr>
                </a:solidFill>
              </a:rPr>
              <a:t>projets</a:t>
            </a:r>
            <a:r>
              <a:rPr lang="nl-BE" sz="800" dirty="0">
                <a:solidFill>
                  <a:schemeClr val="tx1">
                    <a:lumMod val="50000"/>
                    <a:lumOff val="50000"/>
                  </a:schemeClr>
                </a:solidFill>
              </a:rPr>
              <a:t>.</a:t>
            </a:r>
          </a:p>
          <a:p>
            <a:r>
              <a:rPr lang="fr-BE" sz="800" dirty="0"/>
              <a:t>* </a:t>
            </a:r>
            <a:r>
              <a:rPr lang="fr-BE" sz="800" dirty="0" err="1"/>
              <a:t>Deze</a:t>
            </a:r>
            <a:r>
              <a:rPr lang="fr-BE" sz="800" dirty="0"/>
              <a:t> </a:t>
            </a:r>
            <a:r>
              <a:rPr lang="fr-BE" sz="800" dirty="0" err="1"/>
              <a:t>streefwaarden</a:t>
            </a:r>
            <a:r>
              <a:rPr lang="fr-BE" sz="800" dirty="0"/>
              <a:t> </a:t>
            </a:r>
            <a:r>
              <a:rPr lang="fr-BE" sz="800" dirty="0" err="1"/>
              <a:t>zijn</a:t>
            </a:r>
            <a:r>
              <a:rPr lang="fr-BE" sz="800" dirty="0"/>
              <a:t> </a:t>
            </a:r>
            <a:r>
              <a:rPr lang="fr-BE" sz="800" dirty="0" err="1"/>
              <a:t>projecties</a:t>
            </a:r>
            <a:r>
              <a:rPr lang="fr-BE" sz="800" dirty="0"/>
              <a:t> die </a:t>
            </a:r>
            <a:r>
              <a:rPr lang="fr-BE" sz="800" dirty="0" err="1"/>
              <a:t>uitgaan</a:t>
            </a:r>
            <a:r>
              <a:rPr lang="fr-BE" sz="800" dirty="0"/>
              <a:t> van </a:t>
            </a:r>
            <a:r>
              <a:rPr lang="fr-BE" sz="800" dirty="0" err="1"/>
              <a:t>een</a:t>
            </a:r>
            <a:r>
              <a:rPr lang="fr-BE" sz="800" dirty="0"/>
              <a:t> </a:t>
            </a:r>
            <a:r>
              <a:rPr lang="fr-BE" sz="800" dirty="0" err="1"/>
              <a:t>theoretische</a:t>
            </a:r>
            <a:r>
              <a:rPr lang="fr-BE" sz="800" dirty="0"/>
              <a:t> </a:t>
            </a:r>
            <a:r>
              <a:rPr lang="fr-BE" sz="800" dirty="0" err="1"/>
              <a:t>basiswaarde</a:t>
            </a:r>
            <a:r>
              <a:rPr lang="fr-BE" sz="800" dirty="0"/>
              <a:t> van </a:t>
            </a:r>
            <a:r>
              <a:rPr lang="fr-BE" sz="800" dirty="0" err="1"/>
              <a:t>respectievelijk</a:t>
            </a:r>
            <a:r>
              <a:rPr lang="fr-BE" sz="800" dirty="0"/>
              <a:t> 2.676,46 MWh/</a:t>
            </a:r>
            <a:r>
              <a:rPr lang="fr-BE" sz="800" dirty="0" err="1"/>
              <a:t>jaar</a:t>
            </a:r>
            <a:r>
              <a:rPr lang="fr-BE" sz="800" dirty="0"/>
              <a:t> en 550,20 ton CO2/</a:t>
            </a:r>
            <a:r>
              <a:rPr lang="fr-BE" sz="800" dirty="0" err="1"/>
              <a:t>jaar</a:t>
            </a:r>
            <a:r>
              <a:rPr lang="fr-BE" sz="800" dirty="0"/>
              <a:t>. De </a:t>
            </a:r>
            <a:r>
              <a:rPr lang="fr-BE" sz="800" dirty="0" err="1"/>
              <a:t>streefwaarden</a:t>
            </a:r>
            <a:r>
              <a:rPr lang="fr-BE" sz="800" dirty="0"/>
              <a:t> van het Programma </a:t>
            </a:r>
            <a:r>
              <a:rPr lang="fr-BE" sz="800" dirty="0" err="1"/>
              <a:t>worden</a:t>
            </a:r>
            <a:r>
              <a:rPr lang="fr-BE" sz="800" dirty="0"/>
              <a:t> </a:t>
            </a:r>
            <a:r>
              <a:rPr lang="fr-BE" sz="800" dirty="0" err="1"/>
              <a:t>herberekend</a:t>
            </a:r>
            <a:r>
              <a:rPr lang="fr-BE" sz="800" dirty="0"/>
              <a:t> na de </a:t>
            </a:r>
            <a:r>
              <a:rPr lang="fr-BE" sz="800" dirty="0" err="1"/>
              <a:t>projectselectie</a:t>
            </a:r>
            <a:r>
              <a:rPr lang="fr-BE" sz="800" dirty="0"/>
              <a:t>.</a:t>
            </a:r>
          </a:p>
        </p:txBody>
      </p:sp>
    </p:spTree>
    <p:extLst>
      <p:ext uri="{BB962C8B-B14F-4D97-AF65-F5344CB8AC3E}">
        <p14:creationId xmlns:p14="http://schemas.microsoft.com/office/powerpoint/2010/main" val="290605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Les dépenses relatives au projet seront éligibles si:</a:t>
            </a:r>
          </a:p>
          <a:p>
            <a:pPr marL="342900" indent="-342900">
              <a:buFont typeface="Arial" panose="020B0604020202020204" pitchFamily="34" charset="0"/>
              <a:buChar char="•"/>
            </a:pPr>
            <a:r>
              <a:rPr lang="fr-BE" sz="1200" dirty="0"/>
              <a:t>Elles ont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Elles sont basées sur des </a:t>
            </a:r>
            <a:r>
              <a:rPr lang="fr-BE" sz="1200" b="1" dirty="0"/>
              <a:t>postes directement énergétiques, des postes nécessaires aux investissements énergétiques</a:t>
            </a:r>
            <a:r>
              <a:rPr lang="fr-BE" sz="1200" dirty="0"/>
              <a:t>, ou elles sont en lien avec la durabilité environnementale.</a:t>
            </a:r>
          </a:p>
          <a:p>
            <a:pPr marL="342900" indent="-342900">
              <a:buFont typeface="Arial" panose="020B0604020202020204" pitchFamily="34" charset="0"/>
              <a:buChar char="•"/>
            </a:pPr>
            <a:r>
              <a:rPr lang="fr-BE" sz="1200" dirty="0"/>
              <a:t>Elles sont accompagnées d’un </a:t>
            </a:r>
            <a:r>
              <a:rPr lang="fr-BE" sz="1200" b="1" dirty="0"/>
              <a:t>certificat PEB avant et après travaux. </a:t>
            </a:r>
            <a:r>
              <a:rPr lang="fr-BE" sz="1200" dirty="0"/>
              <a:t>Pas de certificat = remboursement total du subside!</a:t>
            </a:r>
            <a:endParaRPr lang="fr-BE" sz="1200" b="1" dirty="0"/>
          </a:p>
          <a:p>
            <a:endParaRPr lang="fr-BE" sz="1200" dirty="0"/>
          </a:p>
          <a:p>
            <a:r>
              <a:rPr lang="fr-BE" sz="1200" dirty="0"/>
              <a:t>Le projet doit être matériellement achevé ou intégralement mis en œuvre + tous les paiements effectués + participation publique versée aux bénéficiaire </a:t>
            </a:r>
            <a:r>
              <a:rPr lang="fr-BE" sz="1200" b="1" dirty="0"/>
              <a:t>au plus tard le 15/02/2031</a:t>
            </a:r>
          </a:p>
          <a:p>
            <a:pPr marL="342900" indent="-342900">
              <a:buFont typeface="Arial" panose="020B0604020202020204" pitchFamily="34" charset="0"/>
              <a:buChar char="•"/>
            </a:pPr>
            <a:r>
              <a:rPr lang="fr-BE" sz="1200" dirty="0"/>
              <a:t>Si le projet a été achevé avant soumission de la demande de financement FEDER, le projet n’est pas retenu.</a:t>
            </a:r>
          </a:p>
          <a:p>
            <a:endParaRPr lang="fr-BE" sz="1200" b="1" dirty="0"/>
          </a:p>
        </p:txBody>
      </p:sp>
    </p:spTree>
    <p:extLst>
      <p:ext uri="{BB962C8B-B14F-4D97-AF65-F5344CB8AC3E}">
        <p14:creationId xmlns:p14="http://schemas.microsoft.com/office/powerpoint/2010/main" val="2459767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nl-NL" sz="1200" dirty="0"/>
              <a:t>Projectuitgaven komen in aanmerking indien ze:</a:t>
            </a:r>
            <a:endParaRPr lang="fr-BE" sz="1200" dirty="0"/>
          </a:p>
          <a:p>
            <a:pPr marL="342900" indent="-342900">
              <a:buFont typeface="Arial" panose="020B0604020202020204" pitchFamily="34" charset="0"/>
              <a:buChar char="•"/>
            </a:pPr>
            <a:r>
              <a:rPr lang="fr-BE" sz="1200" b="1" dirty="0" err="1"/>
              <a:t>Vastgelegd</a:t>
            </a:r>
            <a:r>
              <a:rPr lang="fr-BE" sz="1200" b="1" dirty="0"/>
              <a:t> en </a:t>
            </a:r>
            <a:r>
              <a:rPr lang="fr-BE" sz="1200" b="1" dirty="0" err="1"/>
              <a:t>betaald</a:t>
            </a:r>
            <a:r>
              <a:rPr lang="fr-BE" sz="1200" b="1" dirty="0"/>
              <a:t> </a:t>
            </a:r>
            <a:r>
              <a:rPr lang="fr-BE" sz="1200" dirty="0" err="1"/>
              <a:t>werden</a:t>
            </a:r>
            <a:r>
              <a:rPr lang="fr-BE" sz="1200" dirty="0"/>
              <a:t> </a:t>
            </a:r>
            <a:r>
              <a:rPr lang="fr-BE" sz="1200" dirty="0" err="1"/>
              <a:t>door</a:t>
            </a:r>
            <a:r>
              <a:rPr lang="fr-BE" sz="1200" dirty="0"/>
              <a:t> de </a:t>
            </a:r>
            <a:r>
              <a:rPr lang="fr-BE" sz="1200" dirty="0" err="1"/>
              <a:t>begunstigde</a:t>
            </a:r>
            <a:r>
              <a:rPr lang="fr-BE" sz="1200" dirty="0"/>
              <a:t> </a:t>
            </a:r>
            <a:r>
              <a:rPr lang="fr-BE" sz="1200" dirty="0" err="1"/>
              <a:t>tussen</a:t>
            </a:r>
            <a:r>
              <a:rPr lang="fr-BE" sz="1200" dirty="0"/>
              <a:t> 01/01/2021 en 31/12/2029</a:t>
            </a:r>
          </a:p>
          <a:p>
            <a:pPr marL="342900" indent="-342900">
              <a:buFont typeface="Arial" panose="020B0604020202020204" pitchFamily="34" charset="0"/>
              <a:buChar char="•"/>
            </a:pPr>
            <a:r>
              <a:rPr lang="fr-BE" sz="1200" dirty="0" err="1"/>
              <a:t>Gebaseerd</a:t>
            </a:r>
            <a:r>
              <a:rPr lang="fr-BE" sz="1200" dirty="0"/>
              <a:t> </a:t>
            </a:r>
            <a:r>
              <a:rPr lang="fr-BE" sz="1200" dirty="0" err="1"/>
              <a:t>zijn</a:t>
            </a:r>
            <a:r>
              <a:rPr lang="fr-BE" sz="1200" dirty="0"/>
              <a:t> </a:t>
            </a:r>
            <a:r>
              <a:rPr lang="nl-NL" sz="1200" dirty="0"/>
              <a:t>op </a:t>
            </a:r>
            <a:r>
              <a:rPr lang="nl-NL" sz="1200" b="1" dirty="0"/>
              <a:t>energieposten</a:t>
            </a:r>
            <a:r>
              <a:rPr lang="nl-NL" sz="1200" dirty="0"/>
              <a:t>, posten die nodig zijn voor energie-investeringen, of verband houden met </a:t>
            </a:r>
            <a:r>
              <a:rPr lang="nl-NL" sz="1200" b="1" dirty="0"/>
              <a:t>milieuduurzaamheid</a:t>
            </a:r>
            <a:r>
              <a:rPr lang="nl-NL" sz="1200" dirty="0"/>
              <a:t>.</a:t>
            </a:r>
          </a:p>
          <a:p>
            <a:pPr marL="342900" indent="-342900">
              <a:buFont typeface="Arial" panose="020B0604020202020204" pitchFamily="34" charset="0"/>
              <a:buChar char="•"/>
            </a:pPr>
            <a:r>
              <a:rPr lang="fr-BE" sz="1200" dirty="0" err="1"/>
              <a:t>Vergezeld</a:t>
            </a:r>
            <a:r>
              <a:rPr lang="fr-BE" sz="1200" dirty="0"/>
              <a:t> </a:t>
            </a:r>
            <a:r>
              <a:rPr lang="fr-BE" sz="1200" dirty="0" err="1"/>
              <a:t>zijn</a:t>
            </a:r>
            <a:r>
              <a:rPr lang="fr-BE" sz="1200" dirty="0"/>
              <a:t> van </a:t>
            </a:r>
            <a:r>
              <a:rPr lang="fr-BE" sz="1200" dirty="0" err="1"/>
              <a:t>een</a:t>
            </a:r>
            <a:r>
              <a:rPr lang="fr-BE" sz="1200" dirty="0"/>
              <a:t> </a:t>
            </a:r>
            <a:r>
              <a:rPr lang="fr-BE" sz="1200" b="1" dirty="0"/>
              <a:t>EPC-</a:t>
            </a:r>
            <a:r>
              <a:rPr lang="fr-BE" sz="1200" b="1" dirty="0" err="1"/>
              <a:t>certificaat</a:t>
            </a:r>
            <a:r>
              <a:rPr lang="fr-BE" sz="1200" dirty="0"/>
              <a:t> van </a:t>
            </a:r>
            <a:r>
              <a:rPr lang="fr-BE" sz="1200" dirty="0" err="1"/>
              <a:t>voor</a:t>
            </a:r>
            <a:r>
              <a:rPr lang="fr-BE" sz="1200" dirty="0"/>
              <a:t> en na de </a:t>
            </a:r>
            <a:r>
              <a:rPr lang="fr-BE" sz="1200" dirty="0" err="1"/>
              <a:t>werkzaamheden</a:t>
            </a:r>
            <a:r>
              <a:rPr lang="fr-BE" sz="1200" dirty="0"/>
              <a:t>. </a:t>
            </a:r>
            <a:r>
              <a:rPr lang="fr-BE" sz="1200" dirty="0" err="1"/>
              <a:t>Geen</a:t>
            </a:r>
            <a:r>
              <a:rPr lang="fr-BE" sz="1200" dirty="0"/>
              <a:t> </a:t>
            </a:r>
            <a:r>
              <a:rPr lang="fr-BE" sz="1200" dirty="0" err="1"/>
              <a:t>certificaat</a:t>
            </a:r>
            <a:r>
              <a:rPr lang="fr-BE" sz="1200" dirty="0"/>
              <a:t> = </a:t>
            </a:r>
            <a:r>
              <a:rPr lang="fr-BE" sz="1200" dirty="0" err="1"/>
              <a:t>volledige</a:t>
            </a:r>
            <a:r>
              <a:rPr lang="fr-BE" sz="1200" dirty="0"/>
              <a:t> </a:t>
            </a:r>
            <a:r>
              <a:rPr lang="fr-BE" sz="1200" dirty="0" err="1"/>
              <a:t>terugvordering</a:t>
            </a:r>
            <a:r>
              <a:rPr lang="fr-BE" sz="1200" dirty="0"/>
              <a:t> van de subsidie!</a:t>
            </a:r>
          </a:p>
          <a:p>
            <a:endParaRPr lang="fr-BE" sz="1200" dirty="0"/>
          </a:p>
          <a:p>
            <a:r>
              <a:rPr lang="nl-NL" sz="1200" dirty="0"/>
              <a:t>Het project moet fysiek voltooid of volledig uitgevoerd zijn + alle betalingen verricht + overheidsbijdrage betaald aan begunstigden tegen 15/02/2031.</a:t>
            </a:r>
          </a:p>
          <a:p>
            <a:pPr marL="171450" indent="-171450">
              <a:buFont typeface="Arial" panose="020B0604020202020204" pitchFamily="34" charset="0"/>
              <a:buChar char="•"/>
            </a:pPr>
            <a:r>
              <a:rPr lang="nl-NL" sz="1200" dirty="0"/>
              <a:t>Als het project voltooid werd vóór de indiening van de EFRO-subsidieaanvraag, wordt het project niet geselecteerd.</a:t>
            </a:r>
            <a:endParaRPr lang="fr-BE" sz="1200" b="1" dirty="0"/>
          </a:p>
        </p:txBody>
      </p:sp>
    </p:spTree>
    <p:extLst>
      <p:ext uri="{BB962C8B-B14F-4D97-AF65-F5344CB8AC3E}">
        <p14:creationId xmlns:p14="http://schemas.microsoft.com/office/powerpoint/2010/main" val="159485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065183"/>
            <a:ext cx="8388932" cy="3240360"/>
          </a:xfrm>
        </p:spPr>
        <p:txBody>
          <a:bodyPr>
            <a:noAutofit/>
          </a:bodyPr>
          <a:lstStyle/>
          <a:p>
            <a:pPr marL="342900" indent="-342900">
              <a:buFontTx/>
              <a:buChar char="-"/>
            </a:pPr>
            <a:r>
              <a:rPr lang="fr-BE" sz="1400" dirty="0"/>
              <a:t>Dépenses éligibles / </a:t>
            </a:r>
            <a:r>
              <a:rPr lang="fr-BE" sz="1400" i="1" dirty="0" err="1">
                <a:solidFill>
                  <a:schemeClr val="tx1"/>
                </a:solidFill>
              </a:rPr>
              <a:t>Subsidiabele</a:t>
            </a:r>
            <a:r>
              <a:rPr lang="fr-BE" sz="1400" i="1" dirty="0">
                <a:solidFill>
                  <a:schemeClr val="tx1"/>
                </a:solidFill>
              </a:rPr>
              <a:t> </a:t>
            </a:r>
            <a:r>
              <a:rPr lang="fr-BE" sz="1400" i="1" dirty="0" err="1">
                <a:solidFill>
                  <a:schemeClr val="tx1"/>
                </a:solidFill>
              </a:rPr>
              <a:t>uitgaven</a:t>
            </a:r>
            <a:endParaRPr lang="fr-BE" sz="1400" i="1" dirty="0">
              <a:solidFill>
                <a:schemeClr val="tx1"/>
              </a:solidFill>
            </a:endParaRPr>
          </a:p>
          <a:p>
            <a:pPr marL="882900" lvl="2" indent="-342900">
              <a:buFont typeface="Courier New" panose="02070309020205020404" pitchFamily="49" charset="0"/>
              <a:buChar char="o"/>
            </a:pPr>
            <a:r>
              <a:rPr lang="fr-BE" sz="1100" b="0" dirty="0"/>
              <a:t>Frais d’étude / </a:t>
            </a:r>
            <a:r>
              <a:rPr lang="fr-BE" sz="1100" b="0" i="1" dirty="0" err="1">
                <a:solidFill>
                  <a:schemeClr val="tx1"/>
                </a:solidFill>
              </a:rPr>
              <a:t>studiekosten</a:t>
            </a:r>
            <a:endParaRPr lang="fr-BE" sz="1100" b="0" i="1" dirty="0">
              <a:solidFill>
                <a:schemeClr val="tx1"/>
              </a:solidFill>
            </a:endParaRPr>
          </a:p>
          <a:p>
            <a:pPr marL="882900" lvl="2" indent="-342900">
              <a:buFont typeface="Courier New" panose="02070309020205020404" pitchFamily="49" charset="0"/>
              <a:buChar char="o"/>
            </a:pPr>
            <a:r>
              <a:rPr lang="fr-BE" sz="1100" b="0" dirty="0"/>
              <a:t>Travaux d’amélioration des performances énergétiques / </a:t>
            </a:r>
            <a:r>
              <a:rPr lang="fr-BE" sz="1100" b="0" i="1" dirty="0" err="1">
                <a:solidFill>
                  <a:schemeClr val="tx1"/>
                </a:solidFill>
              </a:rPr>
              <a:t>Werken</a:t>
            </a:r>
            <a:r>
              <a:rPr lang="fr-BE" sz="1100" b="0" i="1" dirty="0">
                <a:solidFill>
                  <a:schemeClr val="tx1"/>
                </a:solidFill>
              </a:rPr>
              <a:t> ter </a:t>
            </a:r>
            <a:r>
              <a:rPr lang="fr-BE" sz="1100" b="0" i="1" dirty="0" err="1">
                <a:solidFill>
                  <a:schemeClr val="tx1"/>
                </a:solidFill>
              </a:rPr>
              <a:t>verbetering</a:t>
            </a:r>
            <a:r>
              <a:rPr lang="fr-BE" sz="1100" b="0" i="1" dirty="0">
                <a:solidFill>
                  <a:schemeClr val="tx1"/>
                </a:solidFill>
              </a:rPr>
              <a:t> van de </a:t>
            </a:r>
            <a:r>
              <a:rPr lang="fr-BE" sz="1100" b="0" i="1" dirty="0" err="1">
                <a:solidFill>
                  <a:schemeClr val="tx1"/>
                </a:solidFill>
              </a:rPr>
              <a:t>energieprestaties</a:t>
            </a:r>
            <a:endParaRPr lang="fr-BE" sz="1100" b="0" i="1" dirty="0">
              <a:solidFill>
                <a:schemeClr val="tx1"/>
              </a:solidFill>
            </a:endParaRPr>
          </a:p>
          <a:p>
            <a:pPr lvl="2" indent="0"/>
            <a:r>
              <a:rPr lang="fr-FR" sz="1100" b="0" i="1" dirty="0">
                <a:solidFill>
                  <a:schemeClr val="tx1"/>
                </a:solidFill>
              </a:rPr>
              <a:t>	</a:t>
            </a:r>
            <a:r>
              <a:rPr lang="fr-FR" sz="1100" b="0" i="1" dirty="0">
                <a:solidFill>
                  <a:schemeClr val="bg1">
                    <a:lumMod val="50000"/>
                  </a:schemeClr>
                </a:solidFill>
              </a:rPr>
              <a:t> /!\ : si possible amélioration de la classe énergétique/ </a:t>
            </a:r>
            <a:r>
              <a:rPr lang="fr-FR" sz="1100" b="0" i="1" dirty="0" err="1">
                <a:solidFill>
                  <a:schemeClr val="tx1"/>
                </a:solidFill>
              </a:rPr>
              <a:t>voor</a:t>
            </a:r>
            <a:r>
              <a:rPr lang="fr-FR" sz="1100" b="0" i="1" dirty="0">
                <a:solidFill>
                  <a:schemeClr val="tx1"/>
                </a:solidFill>
              </a:rPr>
              <a:t> </a:t>
            </a:r>
            <a:r>
              <a:rPr lang="fr-FR" sz="1100" b="0" i="1" dirty="0" err="1">
                <a:solidFill>
                  <a:schemeClr val="tx1"/>
                </a:solidFill>
              </a:rPr>
              <a:t>zover</a:t>
            </a:r>
            <a:r>
              <a:rPr lang="fr-FR" sz="1100" b="0" i="1" dirty="0">
                <a:solidFill>
                  <a:schemeClr val="tx1"/>
                </a:solidFill>
              </a:rPr>
              <a:t> </a:t>
            </a:r>
            <a:r>
              <a:rPr lang="fr-FR" sz="1100" b="0" i="1" dirty="0" err="1">
                <a:solidFill>
                  <a:schemeClr val="tx1"/>
                </a:solidFill>
              </a:rPr>
              <a:t>mogelijk</a:t>
            </a:r>
            <a:r>
              <a:rPr lang="fr-FR" sz="1100" b="0" i="1" dirty="0">
                <a:solidFill>
                  <a:schemeClr val="tx1"/>
                </a:solidFill>
              </a:rPr>
              <a:t> </a:t>
            </a:r>
            <a:r>
              <a:rPr lang="nl-NL" sz="1100" b="0" i="1" dirty="0">
                <a:solidFill>
                  <a:schemeClr val="tx1"/>
                </a:solidFill>
              </a:rPr>
              <a:t>verbetering van de energieklasse van 	de betrokken gebouwen</a:t>
            </a:r>
            <a:endParaRPr lang="fr-BE" sz="1100" b="0" i="1" dirty="0">
              <a:solidFill>
                <a:schemeClr val="tx1"/>
              </a:solidFill>
            </a:endParaRPr>
          </a:p>
          <a:p>
            <a:pPr marL="882900" lvl="2" indent="-342900">
              <a:buFont typeface="Courier New" panose="02070309020205020404" pitchFamily="49" charset="0"/>
              <a:buChar char="o"/>
            </a:pPr>
            <a:r>
              <a:rPr lang="fr-BE" sz="1100" b="0" dirty="0"/>
              <a:t>Investissements en lien avec la durabilité environnementale (&lt;10% de l’ensemble des </a:t>
            </a:r>
            <a:r>
              <a:rPr lang="fr-BE" sz="1100" b="0" dirty="0" err="1"/>
              <a:t>invest</a:t>
            </a:r>
            <a:r>
              <a:rPr lang="fr-BE" sz="1100" b="0" dirty="0"/>
              <a:t>.) / </a:t>
            </a:r>
            <a:r>
              <a:rPr lang="fr-BE" sz="1100" b="0" i="1" dirty="0" err="1">
                <a:solidFill>
                  <a:schemeClr val="tx1"/>
                </a:solidFill>
              </a:rPr>
              <a:t>Investeringen</a:t>
            </a:r>
            <a:r>
              <a:rPr lang="fr-BE" sz="1100" b="0" i="1" dirty="0">
                <a:solidFill>
                  <a:schemeClr val="tx1"/>
                </a:solidFill>
              </a:rPr>
              <a:t> </a:t>
            </a:r>
            <a:r>
              <a:rPr lang="fr-BE" sz="1100" b="0" i="1" dirty="0" err="1">
                <a:solidFill>
                  <a:schemeClr val="tx1"/>
                </a:solidFill>
              </a:rPr>
              <a:t>aangaande</a:t>
            </a:r>
            <a:r>
              <a:rPr lang="fr-BE" sz="1100" b="0" i="1" dirty="0">
                <a:solidFill>
                  <a:schemeClr val="tx1"/>
                </a:solidFill>
              </a:rPr>
              <a:t> </a:t>
            </a:r>
            <a:r>
              <a:rPr lang="fr-BE" sz="1100" b="0" i="1" dirty="0" err="1">
                <a:solidFill>
                  <a:schemeClr val="tx1"/>
                </a:solidFill>
              </a:rPr>
              <a:t>duurzaamheid</a:t>
            </a:r>
            <a:r>
              <a:rPr lang="fr-BE" sz="1100" b="0" i="1" dirty="0">
                <a:solidFill>
                  <a:schemeClr val="tx1"/>
                </a:solidFill>
              </a:rPr>
              <a:t> en het milieu (&lt;10% van het </a:t>
            </a:r>
            <a:r>
              <a:rPr lang="fr-BE" sz="1100" b="0" i="1" dirty="0" err="1">
                <a:solidFill>
                  <a:schemeClr val="tx1"/>
                </a:solidFill>
              </a:rPr>
              <a:t>volledig</a:t>
            </a:r>
            <a:r>
              <a:rPr lang="fr-BE" sz="1100" b="0" i="1" dirty="0">
                <a:solidFill>
                  <a:schemeClr val="tx1"/>
                </a:solidFill>
              </a:rPr>
              <a:t> </a:t>
            </a:r>
            <a:r>
              <a:rPr lang="fr-BE" sz="1100" b="0" i="1" dirty="0" err="1">
                <a:solidFill>
                  <a:schemeClr val="tx1"/>
                </a:solidFill>
              </a:rPr>
              <a:t>subisidiabele</a:t>
            </a:r>
            <a:r>
              <a:rPr lang="fr-BE" sz="1100" b="0" i="1" dirty="0">
                <a:solidFill>
                  <a:schemeClr val="tx1"/>
                </a:solidFill>
              </a:rPr>
              <a:t> </a:t>
            </a:r>
            <a:r>
              <a:rPr lang="fr-BE" sz="1100" b="0" i="1" dirty="0" err="1">
                <a:solidFill>
                  <a:schemeClr val="tx1"/>
                </a:solidFill>
              </a:rPr>
              <a:t>bedrag</a:t>
            </a:r>
            <a:r>
              <a:rPr lang="fr-BE" sz="1100" b="0" i="1" dirty="0">
                <a:solidFill>
                  <a:schemeClr val="tx1"/>
                </a:solidFill>
              </a:rPr>
              <a:t>)</a:t>
            </a:r>
          </a:p>
          <a:p>
            <a:pPr marL="882900" lvl="2" indent="-342900">
              <a:buFont typeface="Courier New" panose="02070309020205020404" pitchFamily="49" charset="0"/>
              <a:buChar char="o"/>
            </a:pPr>
            <a:r>
              <a:rPr lang="fr-BE" sz="1100" b="0" dirty="0">
                <a:solidFill>
                  <a:schemeClr val="bg1">
                    <a:lumMod val="50000"/>
                  </a:schemeClr>
                </a:solidFill>
              </a:rPr>
              <a:t>Forfait de 7% pour les frais indirects / </a:t>
            </a:r>
            <a:r>
              <a:rPr lang="fr-BE" sz="1100" b="0" i="1" dirty="0">
                <a:solidFill>
                  <a:schemeClr val="tx1"/>
                </a:solidFill>
              </a:rPr>
              <a:t>Forfait van 7% </a:t>
            </a:r>
            <a:r>
              <a:rPr lang="fr-BE" sz="1100" b="0" i="1" dirty="0" err="1">
                <a:solidFill>
                  <a:schemeClr val="tx1"/>
                </a:solidFill>
              </a:rPr>
              <a:t>voor</a:t>
            </a:r>
            <a:r>
              <a:rPr lang="fr-BE" sz="1100" b="0" i="1" dirty="0">
                <a:solidFill>
                  <a:schemeClr val="tx1"/>
                </a:solidFill>
              </a:rPr>
              <a:t> de indirecte </a:t>
            </a:r>
            <a:r>
              <a:rPr lang="fr-BE" sz="1100" b="0" i="1" dirty="0" err="1">
                <a:solidFill>
                  <a:schemeClr val="tx1"/>
                </a:solidFill>
              </a:rPr>
              <a:t>kosten</a:t>
            </a:r>
            <a:endParaRPr lang="fr-BE" sz="1100" b="0" i="1" dirty="0">
              <a:solidFill>
                <a:schemeClr val="tx1"/>
              </a:solidFill>
            </a:endParaRPr>
          </a:p>
          <a:p>
            <a:pPr lvl="2" indent="0"/>
            <a:endParaRPr lang="fr-BE" sz="1100" b="0" i="1" dirty="0">
              <a:solidFill>
                <a:schemeClr val="tx1"/>
              </a:solidFill>
            </a:endParaRPr>
          </a:p>
          <a:p>
            <a:pPr lvl="2" indent="0"/>
            <a:endParaRPr lang="fr-BE" sz="400" b="0" i="1" dirty="0">
              <a:solidFill>
                <a:schemeClr val="tx1"/>
              </a:solidFill>
            </a:endParaRPr>
          </a:p>
          <a:p>
            <a:pPr marL="342900" indent="-342900">
              <a:buFontTx/>
              <a:buChar char="-"/>
            </a:pPr>
            <a:r>
              <a:rPr lang="fr-BE" sz="1200" dirty="0">
                <a:solidFill>
                  <a:schemeClr val="bg1">
                    <a:lumMod val="50000"/>
                  </a:schemeClr>
                </a:solidFill>
              </a:rPr>
              <a:t>Si le bâtiment est dédié en partie à des activités économiques, le subside sera réservé à la partie dédiée au logement (clé de répartition) </a:t>
            </a:r>
            <a:r>
              <a:rPr lang="fr-BE" sz="1200" i="1" dirty="0">
                <a:solidFill>
                  <a:schemeClr val="bg1">
                    <a:lumMod val="50000"/>
                  </a:schemeClr>
                </a:solidFill>
              </a:rPr>
              <a:t>/ </a:t>
            </a:r>
            <a:r>
              <a:rPr lang="fr-BE" sz="1200" i="1" dirty="0">
                <a:solidFill>
                  <a:schemeClr val="tx1"/>
                </a:solidFill>
              </a:rPr>
              <a:t>Als het </a:t>
            </a:r>
            <a:r>
              <a:rPr lang="fr-BE" sz="1200" i="1" dirty="0" err="1">
                <a:solidFill>
                  <a:schemeClr val="tx1"/>
                </a:solidFill>
              </a:rPr>
              <a:t>gebouw</a:t>
            </a:r>
            <a:r>
              <a:rPr lang="fr-BE" sz="1200" i="1" dirty="0">
                <a:solidFill>
                  <a:schemeClr val="tx1"/>
                </a:solidFill>
              </a:rPr>
              <a:t> </a:t>
            </a:r>
            <a:r>
              <a:rPr lang="fr-BE" sz="1200" i="1" dirty="0" err="1">
                <a:solidFill>
                  <a:schemeClr val="tx1"/>
                </a:solidFill>
              </a:rPr>
              <a:t>gedeeltelijk</a:t>
            </a:r>
            <a:r>
              <a:rPr lang="fr-BE" sz="1200" i="1" dirty="0">
                <a:solidFill>
                  <a:schemeClr val="tx1"/>
                </a:solidFill>
              </a:rPr>
              <a:t> </a:t>
            </a:r>
            <a:r>
              <a:rPr lang="fr-BE" sz="1200" i="1" dirty="0" err="1">
                <a:solidFill>
                  <a:schemeClr val="tx1"/>
                </a:solidFill>
              </a:rPr>
              <a:t>bestemd</a:t>
            </a:r>
            <a:r>
              <a:rPr lang="fr-BE" sz="1200" i="1" dirty="0">
                <a:solidFill>
                  <a:schemeClr val="tx1"/>
                </a:solidFill>
              </a:rPr>
              <a:t> </a:t>
            </a:r>
            <a:r>
              <a:rPr lang="fr-BE" sz="1200" i="1" dirty="0" err="1">
                <a:solidFill>
                  <a:schemeClr val="tx1"/>
                </a:solidFill>
              </a:rPr>
              <a:t>is</a:t>
            </a:r>
            <a:r>
              <a:rPr lang="fr-BE" sz="1200" i="1" dirty="0">
                <a:solidFill>
                  <a:schemeClr val="tx1"/>
                </a:solidFill>
              </a:rPr>
              <a:t> </a:t>
            </a:r>
            <a:r>
              <a:rPr lang="fr-BE" sz="1200" i="1" dirty="0" err="1">
                <a:solidFill>
                  <a:schemeClr val="tx1"/>
                </a:solidFill>
              </a:rPr>
              <a:t>voor</a:t>
            </a:r>
            <a:r>
              <a:rPr lang="fr-BE" sz="1200" i="1" dirty="0">
                <a:solidFill>
                  <a:schemeClr val="tx1"/>
                </a:solidFill>
              </a:rPr>
              <a:t> </a:t>
            </a:r>
            <a:r>
              <a:rPr lang="fr-BE" sz="1200" i="1" dirty="0" err="1">
                <a:solidFill>
                  <a:schemeClr val="tx1"/>
                </a:solidFill>
              </a:rPr>
              <a:t>economische</a:t>
            </a:r>
            <a:r>
              <a:rPr lang="fr-BE" sz="1200" i="1" dirty="0">
                <a:solidFill>
                  <a:schemeClr val="tx1"/>
                </a:solidFill>
              </a:rPr>
              <a:t> </a:t>
            </a:r>
            <a:r>
              <a:rPr lang="fr-BE" sz="1200" i="1" dirty="0" err="1">
                <a:solidFill>
                  <a:schemeClr val="tx1"/>
                </a:solidFill>
              </a:rPr>
              <a:t>activiteiten</a:t>
            </a:r>
            <a:r>
              <a:rPr lang="fr-BE" sz="1200" i="1" dirty="0">
                <a:solidFill>
                  <a:schemeClr val="tx1"/>
                </a:solidFill>
              </a:rPr>
              <a:t>, </a:t>
            </a:r>
            <a:r>
              <a:rPr lang="fr-BE" sz="1200" i="1" dirty="0" err="1">
                <a:solidFill>
                  <a:schemeClr val="tx1"/>
                </a:solidFill>
              </a:rPr>
              <a:t>zal</a:t>
            </a:r>
            <a:r>
              <a:rPr lang="fr-BE" sz="1200" i="1" dirty="0">
                <a:solidFill>
                  <a:schemeClr val="tx1"/>
                </a:solidFill>
              </a:rPr>
              <a:t> de subside </a:t>
            </a:r>
            <a:r>
              <a:rPr lang="fr-BE" sz="1200" i="1" dirty="0" err="1">
                <a:solidFill>
                  <a:schemeClr val="tx1"/>
                </a:solidFill>
              </a:rPr>
              <a:t>beperkt</a:t>
            </a:r>
            <a:r>
              <a:rPr lang="fr-BE" sz="1200" i="1" dirty="0">
                <a:solidFill>
                  <a:schemeClr val="tx1"/>
                </a:solidFill>
              </a:rPr>
              <a:t> </a:t>
            </a:r>
            <a:r>
              <a:rPr lang="fr-BE" sz="1200" i="1" dirty="0" err="1">
                <a:solidFill>
                  <a:schemeClr val="tx1"/>
                </a:solidFill>
              </a:rPr>
              <a:t>blijven</a:t>
            </a:r>
            <a:r>
              <a:rPr lang="fr-BE" sz="1200" i="1" dirty="0">
                <a:solidFill>
                  <a:schemeClr val="tx1"/>
                </a:solidFill>
              </a:rPr>
              <a:t> </a:t>
            </a:r>
            <a:r>
              <a:rPr lang="fr-BE" sz="1200" i="1" dirty="0" err="1">
                <a:solidFill>
                  <a:schemeClr val="tx1"/>
                </a:solidFill>
              </a:rPr>
              <a:t>tot</a:t>
            </a:r>
            <a:r>
              <a:rPr lang="fr-BE" sz="1200" i="1" dirty="0">
                <a:solidFill>
                  <a:schemeClr val="tx1"/>
                </a:solidFill>
              </a:rPr>
              <a:t> het </a:t>
            </a:r>
            <a:r>
              <a:rPr lang="fr-BE" sz="1200" i="1" dirty="0" err="1">
                <a:solidFill>
                  <a:schemeClr val="tx1"/>
                </a:solidFill>
              </a:rPr>
              <a:t>woongedeelte</a:t>
            </a:r>
            <a:r>
              <a:rPr lang="fr-BE" sz="1200" i="1" dirty="0">
                <a:solidFill>
                  <a:schemeClr val="tx1"/>
                </a:solidFill>
              </a:rPr>
              <a:t> (</a:t>
            </a:r>
            <a:r>
              <a:rPr lang="fr-BE" sz="1200" i="1" dirty="0" err="1">
                <a:solidFill>
                  <a:schemeClr val="tx1"/>
                </a:solidFill>
              </a:rPr>
              <a:t>verdeelsleutel</a:t>
            </a:r>
            <a:r>
              <a:rPr lang="fr-BE" sz="1200" i="1" dirty="0">
                <a:solidFill>
                  <a:schemeClr val="tx1"/>
                </a:solidFill>
              </a:rPr>
              <a:t>).</a:t>
            </a:r>
          </a:p>
        </p:txBody>
      </p:sp>
    </p:spTree>
    <p:extLst>
      <p:ext uri="{BB962C8B-B14F-4D97-AF65-F5344CB8AC3E}">
        <p14:creationId xmlns:p14="http://schemas.microsoft.com/office/powerpoint/2010/main" val="36739023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dirty="0"/>
              <a:t>Financement du projet  </a:t>
            </a:r>
          </a:p>
          <a:p>
            <a:pPr marL="342900" indent="-342900">
              <a:buFontTx/>
              <a:buChar char="-"/>
            </a:pPr>
            <a:r>
              <a:rPr lang="fr-BE" sz="1200" dirty="0"/>
              <a:t>1er appel: budget FEDER+RBC = € 4.750.000 </a:t>
            </a:r>
            <a:endParaRPr lang="fr-BE" sz="1200" dirty="0">
              <a:sym typeface="Wingdings" panose="05000000000000000000" pitchFamily="2" charset="2"/>
            </a:endParaRPr>
          </a:p>
          <a:p>
            <a:r>
              <a:rPr lang="fr-BE" sz="1200" dirty="0">
                <a:sym typeface="Wingdings" panose="05000000000000000000" pitchFamily="2" charset="2"/>
              </a:rPr>
              <a:t>          </a:t>
            </a:r>
            <a:r>
              <a:rPr lang="fr-BE" sz="1050" b="0" dirty="0"/>
              <a:t>Plusieurs vagues d’appels organisées en 2023 et 2024</a:t>
            </a:r>
          </a:p>
          <a:p>
            <a:pPr marL="342900" indent="-342900">
              <a:buFontTx/>
              <a:buChar char="-"/>
            </a:pPr>
            <a:r>
              <a:rPr lang="fr-BE" sz="1200" dirty="0"/>
              <a:t>Montant minimum de subvention FEDER+RBC (forfait de 7% compris)</a:t>
            </a:r>
          </a:p>
          <a:p>
            <a:pPr marL="882900" lvl="2" indent="-342900">
              <a:buFont typeface="Wingdings" panose="05000000000000000000" pitchFamily="2" charset="2"/>
              <a:buChar char="Ø"/>
            </a:pPr>
            <a:r>
              <a:rPr lang="fr-BE" sz="1200" b="0" dirty="0"/>
              <a:t>75.000 € pour l’axe 1 ;</a:t>
            </a:r>
          </a:p>
          <a:p>
            <a:pPr marL="882900" lvl="2" indent="-342900">
              <a:buFont typeface="Wingdings" panose="05000000000000000000" pitchFamily="2" charset="2"/>
              <a:buChar char="Ø"/>
            </a:pPr>
            <a:r>
              <a:rPr lang="fr-BE" sz="1200" b="0" dirty="0"/>
              <a:t>150.000 € pour l’axe 2.</a:t>
            </a:r>
          </a:p>
          <a:p>
            <a:pPr marL="342900" indent="-342900">
              <a:buFontTx/>
              <a:buChar char="-"/>
            </a:pPr>
            <a:r>
              <a:rPr lang="fr-BE" sz="1200" dirty="0"/>
              <a:t>Pour l’axe 2, le projet doit représenter au minimum 20% des bâtiments de logements du périmètre du quartier participant au projet introduit, par la participation d’au moins un logement par bâtiment.</a:t>
            </a:r>
          </a:p>
          <a:p>
            <a:pPr marL="342900" indent="-342900">
              <a:buFontTx/>
              <a:buChar char="-"/>
            </a:pPr>
            <a:r>
              <a:rPr lang="fr-BE" sz="1200" dirty="0"/>
              <a:t>Opérateurs candidats sont invités à apporter, si possible, un volume de cofinancement public additionnel, d’origine belge (pas européenne).</a:t>
            </a:r>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 Les critères d’éligibilité et le financement des projets /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429329" y="1131590"/>
            <a:ext cx="8532948" cy="3456384"/>
          </a:xfrm>
        </p:spPr>
        <p:txBody>
          <a:bodyPr>
            <a:normAutofit/>
          </a:bodyPr>
          <a:lstStyle/>
          <a:p>
            <a:r>
              <a:rPr lang="fr-BE" sz="1200" i="1" dirty="0" err="1">
                <a:solidFill>
                  <a:schemeClr val="tx1"/>
                </a:solidFill>
                <a:latin typeface="Arial"/>
              </a:rPr>
              <a:t>Financiering</a:t>
            </a:r>
            <a:r>
              <a:rPr lang="fr-BE" sz="1200" i="1" dirty="0">
                <a:solidFill>
                  <a:schemeClr val="tx1"/>
                </a:solidFill>
                <a:latin typeface="Arial"/>
              </a:rPr>
              <a:t> van het </a:t>
            </a:r>
            <a:r>
              <a:rPr lang="fr-BE" sz="1200" i="1" dirty="0" err="1">
                <a:solidFill>
                  <a:schemeClr val="tx1"/>
                </a:solidFill>
                <a:latin typeface="Arial"/>
              </a:rPr>
              <a:t>project</a:t>
            </a:r>
            <a:r>
              <a:rPr lang="fr-BE" sz="1200" i="1" dirty="0">
                <a:solidFill>
                  <a:schemeClr val="tx1"/>
                </a:solidFill>
                <a:latin typeface="Arial"/>
              </a:rPr>
              <a:t> </a:t>
            </a:r>
          </a:p>
          <a:p>
            <a:pPr marL="342900" indent="-342900">
              <a:buFontTx/>
              <a:buChar char="-"/>
            </a:pPr>
            <a:r>
              <a:rPr lang="fr-BE" sz="1200" i="1" dirty="0">
                <a:solidFill>
                  <a:schemeClr val="tx1"/>
                </a:solidFill>
                <a:latin typeface="Arial"/>
              </a:rPr>
              <a:t>1</a:t>
            </a:r>
            <a:r>
              <a:rPr lang="fr-BE" sz="1200" i="1" baseline="30000" dirty="0">
                <a:solidFill>
                  <a:schemeClr val="tx1"/>
                </a:solidFill>
                <a:latin typeface="Arial"/>
              </a:rPr>
              <a:t>e</a:t>
            </a:r>
            <a:r>
              <a:rPr lang="fr-BE" sz="1200" i="1" dirty="0">
                <a:solidFill>
                  <a:schemeClr val="tx1"/>
                </a:solidFill>
                <a:latin typeface="Arial"/>
              </a:rPr>
              <a:t> </a:t>
            </a:r>
            <a:r>
              <a:rPr lang="fr-BE" sz="1200" i="1" dirty="0" err="1">
                <a:solidFill>
                  <a:schemeClr val="tx1"/>
                </a:solidFill>
                <a:latin typeface="Arial"/>
              </a:rPr>
              <a:t>oproep</a:t>
            </a:r>
            <a:r>
              <a:rPr lang="fr-BE" sz="1200" i="1" dirty="0">
                <a:solidFill>
                  <a:schemeClr val="tx1"/>
                </a:solidFill>
                <a:latin typeface="Arial"/>
              </a:rPr>
              <a:t>: budget EFRO+BHG = € 4.750.000</a:t>
            </a:r>
            <a:endParaRPr lang="fr-BE" sz="1200" i="1" dirty="0">
              <a:solidFill>
                <a:schemeClr val="tx1"/>
              </a:solidFill>
              <a:latin typeface="Arial"/>
              <a:sym typeface="Wingdings" panose="05000000000000000000" pitchFamily="2" charset="2"/>
            </a:endParaRPr>
          </a:p>
          <a:p>
            <a:r>
              <a:rPr lang="fr-BE" sz="1200" b="0" i="1" dirty="0">
                <a:solidFill>
                  <a:schemeClr val="tx1"/>
                </a:solidFill>
                <a:latin typeface="Arial"/>
                <a:sym typeface="Wingdings" panose="05000000000000000000" pitchFamily="2" charset="2"/>
              </a:rPr>
              <a:t>         </a:t>
            </a:r>
            <a:r>
              <a:rPr lang="fr-BE" sz="1200" b="0" i="1" dirty="0" err="1">
                <a:solidFill>
                  <a:schemeClr val="tx1"/>
                </a:solidFill>
                <a:latin typeface="Arial"/>
              </a:rPr>
              <a:t>Meerdere</a:t>
            </a:r>
            <a:r>
              <a:rPr lang="fr-BE" sz="1200" b="0" i="1" dirty="0">
                <a:solidFill>
                  <a:schemeClr val="tx1"/>
                </a:solidFill>
                <a:latin typeface="Arial"/>
              </a:rPr>
              <a:t> </a:t>
            </a:r>
            <a:r>
              <a:rPr lang="fr-BE" sz="1200" b="0" i="1" dirty="0" err="1">
                <a:solidFill>
                  <a:schemeClr val="tx1"/>
                </a:solidFill>
                <a:latin typeface="Arial"/>
              </a:rPr>
              <a:t>golven</a:t>
            </a:r>
            <a:r>
              <a:rPr lang="fr-BE" sz="1200" b="0" i="1" dirty="0">
                <a:solidFill>
                  <a:schemeClr val="tx1"/>
                </a:solidFill>
                <a:latin typeface="Arial"/>
              </a:rPr>
              <a:t> van </a:t>
            </a:r>
            <a:r>
              <a:rPr lang="fr-BE" sz="1200" b="0" i="1" dirty="0" err="1">
                <a:solidFill>
                  <a:schemeClr val="tx1"/>
                </a:solidFill>
                <a:latin typeface="Arial"/>
              </a:rPr>
              <a:t>oproepen</a:t>
            </a:r>
            <a:r>
              <a:rPr lang="fr-BE" sz="1200" b="0" i="1" dirty="0">
                <a:solidFill>
                  <a:schemeClr val="tx1"/>
                </a:solidFill>
                <a:latin typeface="Arial"/>
              </a:rPr>
              <a:t> in 2023 en 2024</a:t>
            </a:r>
          </a:p>
          <a:p>
            <a:pPr marL="342900" indent="-342900">
              <a:buFontTx/>
              <a:buChar char="-"/>
            </a:pPr>
            <a:r>
              <a:rPr lang="fr-BE" sz="1200" i="1" dirty="0">
                <a:solidFill>
                  <a:schemeClr val="tx1"/>
                </a:solidFill>
                <a:latin typeface="Arial"/>
              </a:rPr>
              <a:t>Min. </a:t>
            </a:r>
            <a:r>
              <a:rPr lang="fr-BE" sz="1200" i="1" dirty="0" err="1">
                <a:solidFill>
                  <a:schemeClr val="tx1"/>
                </a:solidFill>
                <a:latin typeface="Arial"/>
              </a:rPr>
              <a:t>gesubsidieerd</a:t>
            </a:r>
            <a:r>
              <a:rPr lang="fr-BE" sz="1200" i="1" dirty="0">
                <a:solidFill>
                  <a:schemeClr val="tx1"/>
                </a:solidFill>
                <a:latin typeface="Arial"/>
              </a:rPr>
              <a:t> </a:t>
            </a:r>
            <a:r>
              <a:rPr lang="fr-BE" sz="1200" i="1" dirty="0" err="1">
                <a:solidFill>
                  <a:schemeClr val="tx1"/>
                </a:solidFill>
                <a:latin typeface="Arial"/>
              </a:rPr>
              <a:t>bedrag</a:t>
            </a:r>
            <a:r>
              <a:rPr lang="fr-BE" sz="1200" i="1" dirty="0">
                <a:solidFill>
                  <a:schemeClr val="tx1"/>
                </a:solidFill>
                <a:latin typeface="Arial"/>
              </a:rPr>
              <a:t> </a:t>
            </a:r>
            <a:r>
              <a:rPr lang="fr-BE" sz="1200" i="1" dirty="0" err="1">
                <a:solidFill>
                  <a:schemeClr val="tx1"/>
                </a:solidFill>
                <a:latin typeface="Arial"/>
              </a:rPr>
              <a:t>door</a:t>
            </a:r>
            <a:r>
              <a:rPr lang="fr-BE" sz="1200" i="1" dirty="0">
                <a:solidFill>
                  <a:schemeClr val="tx1"/>
                </a:solidFill>
                <a:latin typeface="Arial"/>
              </a:rPr>
              <a:t> EFRO+BHG (incl. 7% forfait)</a:t>
            </a:r>
          </a:p>
          <a:p>
            <a:pPr marL="882900" marR="0" lvl="2"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Ø"/>
              <a:tabLst/>
              <a:defRPr/>
            </a:pP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75.000 €  </a:t>
            </a:r>
            <a:r>
              <a:rPr kumimoji="0" lang="fr-BE" sz="12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as 1 ;</a:t>
            </a:r>
          </a:p>
          <a:p>
            <a:pPr marL="882900" marR="0" lvl="2" indent="-342900" algn="l" defTabSz="914400" rtl="0" eaLnBrk="1" fontAlgn="auto" latinLnBrk="0" hangingPunct="1">
              <a:lnSpc>
                <a:spcPct val="100000"/>
              </a:lnSpc>
              <a:spcBef>
                <a:spcPts val="300"/>
              </a:spcBef>
              <a:spcAft>
                <a:spcPts val="0"/>
              </a:spcAft>
              <a:buClrTx/>
              <a:buSzTx/>
              <a:buFont typeface="Wingdings" panose="05000000000000000000" pitchFamily="2" charset="2"/>
              <a:buChar char="Ø"/>
              <a:tabLst/>
              <a:defRPr/>
            </a:pP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150.000 € </a:t>
            </a:r>
            <a:r>
              <a:rPr kumimoji="0" lang="fr-BE" sz="1200" b="0" i="1" u="none" strike="noStrike" kern="1200" cap="none" spc="0" normalizeH="0" baseline="0" noProof="0" dirty="0" err="1">
                <a:ln>
                  <a:noFill/>
                </a:ln>
                <a:solidFill>
                  <a:schemeClr val="tx1"/>
                </a:solidFill>
                <a:effectLst/>
                <a:uLnTx/>
                <a:uFillTx/>
                <a:latin typeface="Arial" pitchFamily="34" charset="0"/>
                <a:ea typeface="+mn-ea"/>
                <a:cs typeface="Arial" pitchFamily="34" charset="0"/>
              </a:rPr>
              <a:t>voor</a:t>
            </a:r>
            <a:r>
              <a:rPr kumimoji="0" lang="fr-BE" sz="1200" b="0" i="1" u="none" strike="noStrike" kern="1200" cap="none" spc="0" normalizeH="0" baseline="0" noProof="0" dirty="0">
                <a:ln>
                  <a:noFill/>
                </a:ln>
                <a:solidFill>
                  <a:schemeClr val="tx1"/>
                </a:solidFill>
                <a:effectLst/>
                <a:uLnTx/>
                <a:uFillTx/>
                <a:latin typeface="Arial" pitchFamily="34" charset="0"/>
                <a:ea typeface="+mn-ea"/>
                <a:cs typeface="Arial" pitchFamily="34" charset="0"/>
              </a:rPr>
              <a:t> as 2.</a:t>
            </a:r>
            <a:endParaRPr lang="fr-BE" sz="1200" i="1" dirty="0">
              <a:solidFill>
                <a:schemeClr val="tx1"/>
              </a:solidFill>
              <a:latin typeface="Arial"/>
            </a:endParaRPr>
          </a:p>
          <a:p>
            <a:pPr marL="342900" indent="-342900">
              <a:buFontTx/>
              <a:buChar char="-"/>
            </a:pPr>
            <a:r>
              <a:rPr lang="nl-NL" sz="1200" i="1" dirty="0">
                <a:solidFill>
                  <a:schemeClr val="tx1"/>
                </a:solidFill>
                <a:latin typeface="Arial"/>
              </a:rPr>
              <a:t>Voor as 2 moet het project minstens 20% vertegenwoordigen van de woongebouwen van de omtrek van de wijk die deelnemen aan het geïntroduceerde project, door de deelname van minstens één woning per gebouw.</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Kandidaat-operatoren</a:t>
            </a:r>
            <a:r>
              <a:rPr lang="fr-BE" sz="1200" i="1" dirty="0">
                <a:solidFill>
                  <a:schemeClr val="tx1"/>
                </a:solidFill>
                <a:latin typeface="Arial"/>
              </a:rPr>
              <a:t> </a:t>
            </a:r>
            <a:r>
              <a:rPr lang="fr-BE" sz="1200" i="1" dirty="0" err="1">
                <a:solidFill>
                  <a:schemeClr val="tx1"/>
                </a:solidFill>
                <a:latin typeface="Arial"/>
              </a:rPr>
              <a:t>worden</a:t>
            </a:r>
            <a:r>
              <a:rPr lang="fr-BE" sz="1200" i="1" dirty="0">
                <a:solidFill>
                  <a:schemeClr val="tx1"/>
                </a:solidFill>
                <a:latin typeface="Arial"/>
              </a:rPr>
              <a:t> </a:t>
            </a:r>
            <a:r>
              <a:rPr lang="fr-BE" sz="1200" i="1" dirty="0" err="1">
                <a:solidFill>
                  <a:schemeClr val="tx1"/>
                </a:solidFill>
                <a:latin typeface="Arial"/>
              </a:rPr>
              <a:t>gevraagd</a:t>
            </a:r>
            <a:r>
              <a:rPr lang="fr-BE" sz="1200" i="1" dirty="0">
                <a:solidFill>
                  <a:schemeClr val="tx1"/>
                </a:solidFill>
                <a:latin typeface="Arial"/>
              </a:rPr>
              <a:t>, indien </a:t>
            </a:r>
            <a:r>
              <a:rPr lang="fr-BE" sz="1200" i="1" dirty="0" err="1">
                <a:solidFill>
                  <a:schemeClr val="tx1"/>
                </a:solidFill>
                <a:latin typeface="Arial"/>
              </a:rPr>
              <a:t>mogelijk</a:t>
            </a:r>
            <a:r>
              <a:rPr lang="fr-BE" sz="1200" i="1" dirty="0">
                <a:solidFill>
                  <a:schemeClr val="tx1"/>
                </a:solidFill>
                <a:latin typeface="Arial"/>
              </a:rPr>
              <a:t>, </a:t>
            </a:r>
            <a:r>
              <a:rPr lang="fr-BE" sz="1200" i="1" dirty="0" err="1">
                <a:solidFill>
                  <a:schemeClr val="tx1"/>
                </a:solidFill>
                <a:latin typeface="Arial"/>
              </a:rPr>
              <a:t>bijkomende</a:t>
            </a:r>
            <a:r>
              <a:rPr lang="fr-BE" sz="1200" i="1" dirty="0">
                <a:solidFill>
                  <a:schemeClr val="tx1"/>
                </a:solidFill>
                <a:latin typeface="Arial"/>
              </a:rPr>
              <a:t> </a:t>
            </a:r>
            <a:r>
              <a:rPr lang="fr-BE" sz="1200" i="1" dirty="0" err="1">
                <a:solidFill>
                  <a:schemeClr val="tx1"/>
                </a:solidFill>
                <a:latin typeface="Arial"/>
              </a:rPr>
              <a:t>publieke</a:t>
            </a:r>
            <a:r>
              <a:rPr lang="fr-BE" sz="1200" i="1" dirty="0">
                <a:solidFill>
                  <a:schemeClr val="tx1"/>
                </a:solidFill>
                <a:latin typeface="Arial"/>
              </a:rPr>
              <a:t> </a:t>
            </a:r>
            <a:r>
              <a:rPr lang="fr-BE" sz="1200" i="1" dirty="0" err="1">
                <a:solidFill>
                  <a:schemeClr val="tx1"/>
                </a:solidFill>
                <a:latin typeface="Arial"/>
              </a:rPr>
              <a:t>cofinanciering</a:t>
            </a:r>
            <a:r>
              <a:rPr lang="fr-BE" sz="1200" i="1" dirty="0">
                <a:solidFill>
                  <a:schemeClr val="tx1"/>
                </a:solidFill>
                <a:latin typeface="Arial"/>
              </a:rPr>
              <a:t> te </a:t>
            </a:r>
            <a:r>
              <a:rPr lang="fr-BE" sz="1200" i="1" dirty="0" err="1">
                <a:solidFill>
                  <a:schemeClr val="tx1"/>
                </a:solidFill>
                <a:latin typeface="Arial"/>
              </a:rPr>
              <a:t>voorzien</a:t>
            </a:r>
            <a:r>
              <a:rPr lang="fr-BE" sz="1200" i="1" dirty="0">
                <a:solidFill>
                  <a:schemeClr val="tx1"/>
                </a:solidFill>
                <a:latin typeface="Arial"/>
              </a:rPr>
              <a:t>, van nationale origine (niet </a:t>
            </a:r>
            <a:r>
              <a:rPr lang="fr-BE" sz="1200" i="1" dirty="0" err="1">
                <a:solidFill>
                  <a:schemeClr val="tx1"/>
                </a:solidFill>
                <a:latin typeface="Arial"/>
              </a:rPr>
              <a:t>Europees</a:t>
            </a:r>
            <a:r>
              <a:rPr lang="fr-BE" sz="1200" i="1" dirty="0">
                <a:solidFill>
                  <a:schemeClr val="tx1"/>
                </a:solidFill>
                <a:latin typeface="Arial"/>
              </a:rPr>
              <a:t>).</a:t>
            </a:r>
            <a:endParaRPr lang="fr-BE" dirty="0"/>
          </a:p>
          <a:p>
            <a:endParaRPr lang="fr-BE" dirty="0"/>
          </a:p>
        </p:txBody>
      </p:sp>
    </p:spTree>
    <p:extLst>
      <p:ext uri="{BB962C8B-B14F-4D97-AF65-F5344CB8AC3E}">
        <p14:creationId xmlns:p14="http://schemas.microsoft.com/office/powerpoint/2010/main" val="4210548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B40D6-644C-4EE9-07A1-271C07CAF47F}"/>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7C70C313-1124-A180-ECB8-38F2D2E8855E}"/>
              </a:ext>
            </a:extLst>
          </p:cNvPr>
          <p:cNvSpPr>
            <a:spLocks noGrp="1"/>
          </p:cNvSpPr>
          <p:nvPr>
            <p:ph type="body" sz="quarter" idx="10"/>
          </p:nvPr>
        </p:nvSpPr>
        <p:spPr/>
        <p:txBody>
          <a:bodyPr>
            <a:normAutofit fontScale="70000" lnSpcReduction="20000"/>
          </a:bodyPr>
          <a:lstStyle/>
          <a:p>
            <a:r>
              <a:rPr lang="fr-FR" dirty="0"/>
              <a:t>Les dépenses sont éligibles en financement FEDER+RBC à hauteur de : </a:t>
            </a:r>
          </a:p>
          <a:p>
            <a:pPr marL="342900" indent="-342900">
              <a:buFontTx/>
              <a:buChar char="-"/>
            </a:pPr>
            <a:r>
              <a:rPr lang="fr-FR" dirty="0"/>
              <a:t>50 à 90% pour les travaux d’amélioration de la performance énergétique :</a:t>
            </a:r>
          </a:p>
          <a:p>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r>
              <a:rPr lang="fr-FR" dirty="0"/>
              <a:t>100% pour les études ;</a:t>
            </a:r>
          </a:p>
          <a:p>
            <a:pPr marL="342900" indent="-342900">
              <a:buFontTx/>
              <a:buChar char="-"/>
            </a:pPr>
            <a:r>
              <a:rPr lang="fr-FR" dirty="0"/>
              <a:t>7 % pour les frais indirects (personnel, accompagnement sociotechnique des locataires…)</a:t>
            </a:r>
            <a:endParaRPr lang="fr-BE" dirty="0"/>
          </a:p>
        </p:txBody>
      </p:sp>
      <p:graphicFrame>
        <p:nvGraphicFramePr>
          <p:cNvPr id="4" name="Tableau 3">
            <a:extLst>
              <a:ext uri="{FF2B5EF4-FFF2-40B4-BE49-F238E27FC236}">
                <a16:creationId xmlns:a16="http://schemas.microsoft.com/office/drawing/2014/main" id="{DD58C51C-E582-B8B2-A696-CA05552E80DA}"/>
              </a:ext>
            </a:extLst>
          </p:cNvPr>
          <p:cNvGraphicFramePr>
            <a:graphicFrameLocks noGrp="1"/>
          </p:cNvGraphicFramePr>
          <p:nvPr>
            <p:extLst>
              <p:ext uri="{D42A27DB-BD31-4B8C-83A1-F6EECF244321}">
                <p14:modId xmlns:p14="http://schemas.microsoft.com/office/powerpoint/2010/main" val="4196732777"/>
              </p:ext>
            </p:extLst>
          </p:nvPr>
        </p:nvGraphicFramePr>
        <p:xfrm>
          <a:off x="1619672" y="1851670"/>
          <a:ext cx="5754370" cy="1216025"/>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2733294056"/>
                    </a:ext>
                  </a:extLst>
                </a:gridCol>
                <a:gridCol w="1438275">
                  <a:extLst>
                    <a:ext uri="{9D8B030D-6E8A-4147-A177-3AD203B41FA5}">
                      <a16:colId xmlns:a16="http://schemas.microsoft.com/office/drawing/2014/main" val="3538680634"/>
                    </a:ext>
                  </a:extLst>
                </a:gridCol>
                <a:gridCol w="1438910">
                  <a:extLst>
                    <a:ext uri="{9D8B030D-6E8A-4147-A177-3AD203B41FA5}">
                      <a16:colId xmlns:a16="http://schemas.microsoft.com/office/drawing/2014/main" val="3457495072"/>
                    </a:ext>
                  </a:extLst>
                </a:gridCol>
                <a:gridCol w="1438910">
                  <a:extLst>
                    <a:ext uri="{9D8B030D-6E8A-4147-A177-3AD203B41FA5}">
                      <a16:colId xmlns:a16="http://schemas.microsoft.com/office/drawing/2014/main" val="3549050482"/>
                    </a:ext>
                  </a:extLst>
                </a:gridCol>
              </a:tblGrid>
              <a:tr h="0">
                <a:tc>
                  <a:txBody>
                    <a:bodyPr/>
                    <a:lstStyle/>
                    <a:p>
                      <a:pPr algn="just">
                        <a:lnSpc>
                          <a:spcPct val="107000"/>
                        </a:lnSpc>
                        <a:spcAft>
                          <a:spcPts val="800"/>
                        </a:spcAft>
                      </a:pPr>
                      <a:r>
                        <a:rPr lang="fr-BE" sz="1100" dirty="0">
                          <a:effectLst/>
                        </a:rPr>
                        <a:t>Montant de base de 50%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Logements situés dans un secteur statistique</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Passoire énergétique</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a:effectLst/>
                        </a:rPr>
                        <a:t>Dépenses éligibles</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819236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50%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826798"/>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80%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84159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70%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4585293"/>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dirty="0">
                          <a:effectLst/>
                        </a:rPr>
                        <a:t>90%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6554876"/>
                  </a:ext>
                </a:extLst>
              </a:tr>
            </a:tbl>
          </a:graphicData>
        </a:graphic>
      </p:graphicFrame>
    </p:spTree>
    <p:extLst>
      <p:ext uri="{BB962C8B-B14F-4D97-AF65-F5344CB8AC3E}">
        <p14:creationId xmlns:p14="http://schemas.microsoft.com/office/powerpoint/2010/main" val="3963488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B40D6-644C-4EE9-07A1-271C07CAF47F}"/>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7C70C313-1124-A180-ECB8-38F2D2E8855E}"/>
              </a:ext>
            </a:extLst>
          </p:cNvPr>
          <p:cNvSpPr>
            <a:spLocks noGrp="1"/>
          </p:cNvSpPr>
          <p:nvPr>
            <p:ph type="body" sz="quarter" idx="10"/>
          </p:nvPr>
        </p:nvSpPr>
        <p:spPr/>
        <p:txBody>
          <a:bodyPr>
            <a:normAutofit fontScale="70000" lnSpcReduction="20000"/>
          </a:bodyPr>
          <a:lstStyle/>
          <a:p>
            <a:r>
              <a:rPr lang="nl-NL" i="1" dirty="0">
                <a:solidFill>
                  <a:schemeClr val="tx1"/>
                </a:solidFill>
              </a:rPr>
              <a:t>De uitgaven komen in aanmerking voor financiering door EFRO+BHG ten belope van:</a:t>
            </a:r>
            <a:endParaRPr lang="fr-FR" i="1" dirty="0">
              <a:solidFill>
                <a:schemeClr val="tx1"/>
              </a:solidFill>
            </a:endParaRPr>
          </a:p>
          <a:p>
            <a:pPr marL="342900" indent="-342900">
              <a:buFontTx/>
              <a:buChar char="-"/>
            </a:pPr>
            <a:r>
              <a:rPr lang="fr-FR" i="1" dirty="0">
                <a:solidFill>
                  <a:schemeClr val="tx1"/>
                </a:solidFill>
              </a:rPr>
              <a:t>50 </a:t>
            </a:r>
            <a:r>
              <a:rPr lang="fr-FR" i="1" dirty="0" err="1">
                <a:solidFill>
                  <a:schemeClr val="tx1"/>
                </a:solidFill>
              </a:rPr>
              <a:t>tot</a:t>
            </a:r>
            <a:r>
              <a:rPr lang="fr-FR" i="1" dirty="0">
                <a:solidFill>
                  <a:schemeClr val="tx1"/>
                </a:solidFill>
              </a:rPr>
              <a:t> 90% </a:t>
            </a:r>
            <a:r>
              <a:rPr lang="nl-NL" i="1" dirty="0">
                <a:solidFill>
                  <a:schemeClr val="tx1"/>
                </a:solidFill>
              </a:rPr>
              <a:t>voor werkzaamheden ter verbetering van de energieprestaties :</a:t>
            </a:r>
            <a:endParaRPr lang="fr-FR" i="1" dirty="0">
              <a:solidFill>
                <a:schemeClr val="tx1"/>
              </a:solidFill>
            </a:endParaRPr>
          </a:p>
          <a:p>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endParaRPr lang="fr-FR" dirty="0"/>
          </a:p>
          <a:p>
            <a:pPr marL="342900" indent="-342900">
              <a:buFontTx/>
              <a:buChar char="-"/>
            </a:pPr>
            <a:r>
              <a:rPr lang="fr-FR" i="1" dirty="0">
                <a:solidFill>
                  <a:schemeClr val="tx1"/>
                </a:solidFill>
              </a:rPr>
              <a:t>100% </a:t>
            </a:r>
            <a:r>
              <a:rPr lang="fr-FR" i="1" dirty="0" err="1">
                <a:solidFill>
                  <a:schemeClr val="tx1"/>
                </a:solidFill>
              </a:rPr>
              <a:t>voor</a:t>
            </a:r>
            <a:r>
              <a:rPr lang="fr-FR" i="1" dirty="0">
                <a:solidFill>
                  <a:schemeClr val="tx1"/>
                </a:solidFill>
              </a:rPr>
              <a:t> </a:t>
            </a:r>
            <a:r>
              <a:rPr lang="fr-FR" i="1" dirty="0" err="1">
                <a:solidFill>
                  <a:schemeClr val="tx1"/>
                </a:solidFill>
              </a:rPr>
              <a:t>studies</a:t>
            </a:r>
            <a:r>
              <a:rPr lang="fr-FR" i="1" dirty="0">
                <a:solidFill>
                  <a:schemeClr val="tx1"/>
                </a:solidFill>
              </a:rPr>
              <a:t> ;</a:t>
            </a:r>
          </a:p>
          <a:p>
            <a:pPr marL="342900" indent="-342900">
              <a:buFontTx/>
              <a:buChar char="-"/>
            </a:pPr>
            <a:r>
              <a:rPr lang="fr-FR" i="1" dirty="0">
                <a:solidFill>
                  <a:schemeClr val="tx1"/>
                </a:solidFill>
              </a:rPr>
              <a:t>7 % </a:t>
            </a:r>
            <a:r>
              <a:rPr lang="fr-FR" i="1" dirty="0" err="1">
                <a:solidFill>
                  <a:schemeClr val="tx1"/>
                </a:solidFill>
              </a:rPr>
              <a:t>voor</a:t>
            </a:r>
            <a:r>
              <a:rPr lang="fr-FR" i="1" dirty="0">
                <a:solidFill>
                  <a:schemeClr val="tx1"/>
                </a:solidFill>
              </a:rPr>
              <a:t> indirecte </a:t>
            </a:r>
            <a:r>
              <a:rPr lang="fr-FR" i="1" dirty="0" err="1">
                <a:solidFill>
                  <a:schemeClr val="tx1"/>
                </a:solidFill>
              </a:rPr>
              <a:t>kosten</a:t>
            </a:r>
            <a:r>
              <a:rPr lang="fr-FR" i="1" dirty="0">
                <a:solidFill>
                  <a:schemeClr val="tx1"/>
                </a:solidFill>
              </a:rPr>
              <a:t> (</a:t>
            </a:r>
            <a:r>
              <a:rPr lang="fr-FR" i="1" dirty="0" err="1">
                <a:solidFill>
                  <a:schemeClr val="tx1"/>
                </a:solidFill>
              </a:rPr>
              <a:t>personneel</a:t>
            </a:r>
            <a:r>
              <a:rPr lang="fr-FR" i="1" dirty="0">
                <a:solidFill>
                  <a:schemeClr val="tx1"/>
                </a:solidFill>
              </a:rPr>
              <a:t>, </a:t>
            </a:r>
            <a:r>
              <a:rPr lang="nl-NL" i="1" dirty="0">
                <a:solidFill>
                  <a:schemeClr val="tx1"/>
                </a:solidFill>
              </a:rPr>
              <a:t>sociaal-technische ondersteuning van de huurders…</a:t>
            </a:r>
            <a:r>
              <a:rPr lang="fr-FR" i="1" dirty="0">
                <a:solidFill>
                  <a:schemeClr val="tx1"/>
                </a:solidFill>
              </a:rPr>
              <a:t>)</a:t>
            </a:r>
            <a:endParaRPr lang="fr-BE" i="1" dirty="0">
              <a:solidFill>
                <a:schemeClr val="tx1"/>
              </a:solidFill>
            </a:endParaRPr>
          </a:p>
        </p:txBody>
      </p:sp>
      <p:graphicFrame>
        <p:nvGraphicFramePr>
          <p:cNvPr id="4" name="Tableau 3">
            <a:extLst>
              <a:ext uri="{FF2B5EF4-FFF2-40B4-BE49-F238E27FC236}">
                <a16:creationId xmlns:a16="http://schemas.microsoft.com/office/drawing/2014/main" id="{DD58C51C-E582-B8B2-A696-CA05552E80DA}"/>
              </a:ext>
            </a:extLst>
          </p:cNvPr>
          <p:cNvGraphicFramePr>
            <a:graphicFrameLocks noGrp="1"/>
          </p:cNvGraphicFramePr>
          <p:nvPr>
            <p:extLst>
              <p:ext uri="{D42A27DB-BD31-4B8C-83A1-F6EECF244321}">
                <p14:modId xmlns:p14="http://schemas.microsoft.com/office/powerpoint/2010/main" val="3366846662"/>
              </p:ext>
            </p:extLst>
          </p:nvPr>
        </p:nvGraphicFramePr>
        <p:xfrm>
          <a:off x="1547664" y="1923678"/>
          <a:ext cx="5754370" cy="1036638"/>
        </p:xfrm>
        <a:graphic>
          <a:graphicData uri="http://schemas.openxmlformats.org/drawingml/2006/table">
            <a:tbl>
              <a:tblPr firstRow="1" firstCol="1" bandRow="1">
                <a:tableStyleId>{5C22544A-7EE6-4342-B048-85BDC9FD1C3A}</a:tableStyleId>
              </a:tblPr>
              <a:tblGrid>
                <a:gridCol w="1438275">
                  <a:extLst>
                    <a:ext uri="{9D8B030D-6E8A-4147-A177-3AD203B41FA5}">
                      <a16:colId xmlns:a16="http://schemas.microsoft.com/office/drawing/2014/main" val="2733294056"/>
                    </a:ext>
                  </a:extLst>
                </a:gridCol>
                <a:gridCol w="1438275">
                  <a:extLst>
                    <a:ext uri="{9D8B030D-6E8A-4147-A177-3AD203B41FA5}">
                      <a16:colId xmlns:a16="http://schemas.microsoft.com/office/drawing/2014/main" val="3538680634"/>
                    </a:ext>
                  </a:extLst>
                </a:gridCol>
                <a:gridCol w="1438910">
                  <a:extLst>
                    <a:ext uri="{9D8B030D-6E8A-4147-A177-3AD203B41FA5}">
                      <a16:colId xmlns:a16="http://schemas.microsoft.com/office/drawing/2014/main" val="3457495072"/>
                    </a:ext>
                  </a:extLst>
                </a:gridCol>
                <a:gridCol w="1438910">
                  <a:extLst>
                    <a:ext uri="{9D8B030D-6E8A-4147-A177-3AD203B41FA5}">
                      <a16:colId xmlns:a16="http://schemas.microsoft.com/office/drawing/2014/main" val="3549050482"/>
                    </a:ext>
                  </a:extLst>
                </a:gridCol>
              </a:tblGrid>
              <a:tr h="0">
                <a:tc>
                  <a:txBody>
                    <a:bodyPr/>
                    <a:lstStyle/>
                    <a:p>
                      <a:pPr algn="just">
                        <a:lnSpc>
                          <a:spcPct val="107000"/>
                        </a:lnSpc>
                        <a:spcAft>
                          <a:spcPts val="800"/>
                        </a:spcAft>
                      </a:pPr>
                      <a:r>
                        <a:rPr lang="fr-BE" sz="1100" dirty="0" err="1">
                          <a:effectLst/>
                        </a:rPr>
                        <a:t>Basisbedrag</a:t>
                      </a:r>
                      <a:r>
                        <a:rPr lang="fr-BE" sz="1100" dirty="0">
                          <a:effectLst/>
                        </a:rPr>
                        <a:t> van 50%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Woningen</a:t>
                      </a:r>
                      <a:r>
                        <a:rPr lang="fr-BE" sz="1100" dirty="0">
                          <a:effectLst/>
                          <a:latin typeface="Calibri" panose="020F0502020204030204" pitchFamily="34" charset="0"/>
                          <a:ea typeface="Calibri" panose="020F0502020204030204" pitchFamily="34" charset="0"/>
                          <a:cs typeface="Times New Roman" panose="02020603050405020304" pitchFamily="18" charset="0"/>
                        </a:rPr>
                        <a:t> in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een</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statistisch</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gebied</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Energievreter</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fr-BE" sz="1100" dirty="0" err="1">
                          <a:effectLst/>
                          <a:latin typeface="Calibri" panose="020F0502020204030204" pitchFamily="34" charset="0"/>
                          <a:ea typeface="Calibri" panose="020F0502020204030204" pitchFamily="34" charset="0"/>
                          <a:cs typeface="Times New Roman" panose="02020603050405020304" pitchFamily="18" charset="0"/>
                        </a:rPr>
                        <a:t>Subsidiabel</a:t>
                      </a:r>
                      <a:r>
                        <a:rPr lang="fr-BE" sz="1100" dirty="0">
                          <a:effectLst/>
                          <a:latin typeface="Calibri" panose="020F0502020204030204" pitchFamily="34" charset="0"/>
                          <a:ea typeface="Calibri" panose="020F0502020204030204" pitchFamily="34" charset="0"/>
                          <a:cs typeface="Times New Roman" panose="02020603050405020304" pitchFamily="18" charset="0"/>
                        </a:rPr>
                        <a:t> </a:t>
                      </a:r>
                      <a:r>
                        <a:rPr lang="fr-BE" sz="1100" dirty="0" err="1">
                          <a:effectLst/>
                          <a:latin typeface="Calibri" panose="020F0502020204030204" pitchFamily="34" charset="0"/>
                          <a:ea typeface="Calibri" panose="020F0502020204030204" pitchFamily="34" charset="0"/>
                          <a:cs typeface="Times New Roman" panose="02020603050405020304" pitchFamily="18" charset="0"/>
                        </a:rPr>
                        <a:t>uitgaven</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819236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50%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826798"/>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80%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841591"/>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70%</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4585293"/>
                  </a:ext>
                </a:extLst>
              </a:tr>
              <a:tr h="0">
                <a:tc>
                  <a:txBody>
                    <a:bodyPr/>
                    <a:lstStyle/>
                    <a:p>
                      <a:pPr algn="ctr">
                        <a:lnSpc>
                          <a:spcPct val="107000"/>
                        </a:lnSpc>
                        <a:spcAft>
                          <a:spcPts val="800"/>
                        </a:spcAft>
                      </a:pPr>
                      <a:r>
                        <a:rPr lang="fr-BE" sz="1100" dirty="0">
                          <a:effectLst/>
                        </a:rPr>
                        <a:t>X</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a:effectLst/>
                        </a:rPr>
                        <a:t>X</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fr-BE" sz="1100" dirty="0">
                          <a:effectLst/>
                        </a:rPr>
                        <a:t>90%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6554876"/>
                  </a:ext>
                </a:extLst>
              </a:tr>
            </a:tbl>
          </a:graphicData>
        </a:graphic>
      </p:graphicFrame>
    </p:spTree>
    <p:extLst>
      <p:ext uri="{BB962C8B-B14F-4D97-AF65-F5344CB8AC3E}">
        <p14:creationId xmlns:p14="http://schemas.microsoft.com/office/powerpoint/2010/main" val="756678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2 phases / </a:t>
            </a:r>
            <a:r>
              <a:rPr lang="nl-NL" dirty="0">
                <a:solidFill>
                  <a:schemeClr val="tx1"/>
                </a:solidFill>
              </a:rPr>
              <a:t>Deze projectoproep verloopt in 2 fases</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4237020181"/>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latin typeface="Calibri" panose="020F0502020204030204" pitchFamily="34" charset="0"/>
                          <a:ea typeface="Calibri" panose="020F0502020204030204" pitchFamily="34" charset="0"/>
                          <a:cs typeface="Times New Roman" panose="02020603050405020304" pitchFamily="18" charset="0"/>
                        </a:rPr>
                        <a:t>2</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1.3.2 -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a:bodyPr>
          <a:lstStyle/>
          <a:p>
            <a:pPr marL="685800">
              <a:lnSpc>
                <a:spcPct val="100000"/>
              </a:lnSpc>
              <a:spcBef>
                <a:spcPts val="0"/>
              </a:spcBef>
              <a:buFont typeface="Arial" panose="020B0604020202020204" pitchFamily="34" charset="0"/>
              <a:buChar char="•"/>
            </a:pPr>
            <a:r>
              <a:rPr lang="fr-BE" sz="2800" dirty="0"/>
              <a:t> 1</a:t>
            </a:r>
            <a:r>
              <a:rPr lang="fr-BE" sz="2800" baseline="30000" dirty="0"/>
              <a:t>ère</a:t>
            </a:r>
            <a:r>
              <a:rPr lang="fr-BE" sz="2800" dirty="0"/>
              <a:t> phase / 1ste </a:t>
            </a:r>
            <a:r>
              <a:rPr lang="fr-BE" sz="2800" dirty="0" err="1"/>
              <a:t>fase</a:t>
            </a:r>
            <a:r>
              <a:rPr lang="fr-BE" sz="2800" dirty="0"/>
              <a:t>: </a:t>
            </a:r>
          </a:p>
          <a:p>
            <a:pPr marL="685800">
              <a:lnSpc>
                <a:spcPct val="100000"/>
              </a:lnSpc>
              <a:spcBef>
                <a:spcPts val="0"/>
              </a:spcBef>
            </a:pPr>
            <a:endParaRPr lang="fr-BE" sz="2800" dirty="0"/>
          </a:p>
          <a:p>
            <a:pPr marL="1143000" indent="-457200">
              <a:lnSpc>
                <a:spcPct val="100000"/>
              </a:lnSpc>
              <a:spcBef>
                <a:spcPts val="0"/>
              </a:spcBef>
              <a:buFont typeface="Wingdings" panose="05000000000000000000" pitchFamily="2" charset="2"/>
              <a:buChar char="Ø"/>
            </a:pPr>
            <a:r>
              <a:rPr lang="fr-BE" dirty="0"/>
              <a:t>Remise d’un dossier de candidature simplifié / </a:t>
            </a:r>
            <a:r>
              <a:rPr lang="fr-BE" i="1" dirty="0">
                <a:solidFill>
                  <a:schemeClr val="tx1"/>
                </a:solidFill>
              </a:rPr>
              <a:t>Indiening van </a:t>
            </a:r>
            <a:r>
              <a:rPr lang="fr-BE" i="1" dirty="0" err="1">
                <a:solidFill>
                  <a:schemeClr val="tx1"/>
                </a:solidFill>
              </a:rPr>
              <a:t>een</a:t>
            </a:r>
            <a:r>
              <a:rPr lang="fr-BE" i="1" dirty="0">
                <a:solidFill>
                  <a:schemeClr val="tx1"/>
                </a:solidFill>
              </a:rPr>
              <a:t> </a:t>
            </a:r>
            <a:r>
              <a:rPr lang="fr-BE" i="1" dirty="0" err="1">
                <a:solidFill>
                  <a:schemeClr val="tx1"/>
                </a:solidFill>
              </a:rPr>
              <a:t>vereenvoudidge</a:t>
            </a:r>
            <a:r>
              <a:rPr lang="fr-BE" i="1" dirty="0">
                <a:solidFill>
                  <a:schemeClr val="tx1"/>
                </a:solidFill>
              </a:rPr>
              <a:t> </a:t>
            </a:r>
            <a:r>
              <a:rPr lang="fr-BE" i="1" dirty="0" err="1">
                <a:solidFill>
                  <a:schemeClr val="tx1"/>
                </a:solidFill>
              </a:rPr>
              <a:t>kandidatuurdossier</a:t>
            </a:r>
            <a:r>
              <a:rPr lang="fr-BE" i="1" dirty="0">
                <a:solidFill>
                  <a:schemeClr val="tx1"/>
                </a:solidFill>
              </a:rPr>
              <a:t> </a:t>
            </a:r>
          </a:p>
          <a:p>
            <a:pPr marL="685800">
              <a:lnSpc>
                <a:spcPct val="100000"/>
              </a:lnSpc>
              <a:spcBef>
                <a:spcPts val="0"/>
              </a:spcBef>
            </a:pPr>
            <a:r>
              <a:rPr lang="fr-BE" i="1" dirty="0">
                <a:solidFill>
                  <a:schemeClr val="tx1"/>
                </a:solidFill>
              </a:rPr>
              <a:t> </a:t>
            </a:r>
          </a:p>
          <a:p>
            <a:pPr marL="1143000" indent="-457200">
              <a:lnSpc>
                <a:spcPct val="100000"/>
              </a:lnSpc>
              <a:spcBef>
                <a:spcPts val="0"/>
              </a:spcBef>
              <a:buFont typeface="Wingdings" panose="05000000000000000000" pitchFamily="2" charset="2"/>
              <a:buChar char="Ø"/>
            </a:pPr>
            <a:r>
              <a:rPr lang="fr-BE" dirty="0"/>
              <a:t>Un classement des candidatures est établi sur base des critères techniques </a:t>
            </a:r>
            <a:r>
              <a:rPr lang="fr-BE" dirty="0">
                <a:sym typeface="Wingdings" panose="05000000000000000000" pitchFamily="2" charset="2"/>
              </a:rPr>
              <a:t> proposition de présélection au Gouvernement / </a:t>
            </a:r>
            <a:r>
              <a:rPr lang="fr-BE" i="1" dirty="0" err="1">
                <a:solidFill>
                  <a:schemeClr val="tx1"/>
                </a:solidFill>
                <a:latin typeface="Arial"/>
                <a:sym typeface="Wingdings" panose="05000000000000000000" pitchFamily="2" charset="2"/>
              </a:rPr>
              <a:t>Rangschikking</a:t>
            </a:r>
            <a:r>
              <a:rPr lang="fr-BE" i="1" dirty="0">
                <a:solidFill>
                  <a:schemeClr val="tx1"/>
                </a:solidFill>
                <a:latin typeface="Arial"/>
                <a:sym typeface="Wingdings" panose="05000000000000000000" pitchFamily="2" charset="2"/>
              </a:rPr>
              <a:t> van de </a:t>
            </a:r>
            <a:r>
              <a:rPr lang="fr-BE" i="1" dirty="0" err="1">
                <a:solidFill>
                  <a:schemeClr val="tx1"/>
                </a:solidFill>
                <a:latin typeface="Arial"/>
                <a:sym typeface="Wingdings" panose="05000000000000000000" pitchFamily="2" charset="2"/>
              </a:rPr>
              <a:t>voorstellen</a:t>
            </a:r>
            <a:r>
              <a:rPr lang="fr-BE" i="1" dirty="0">
                <a:solidFill>
                  <a:schemeClr val="tx1"/>
                </a:solidFill>
                <a:latin typeface="Arial"/>
                <a:sym typeface="Wingdings" panose="05000000000000000000" pitchFamily="2" charset="2"/>
              </a:rPr>
              <a:t> op basis van de </a:t>
            </a:r>
            <a:r>
              <a:rPr lang="fr-BE" i="1" dirty="0" err="1">
                <a:solidFill>
                  <a:schemeClr val="tx1"/>
                </a:solidFill>
                <a:latin typeface="Arial"/>
                <a:sym typeface="Wingdings" panose="05000000000000000000" pitchFamily="2" charset="2"/>
              </a:rPr>
              <a:t>technische</a:t>
            </a:r>
            <a:r>
              <a:rPr lang="fr-BE" i="1" dirty="0">
                <a:solidFill>
                  <a:schemeClr val="tx1"/>
                </a:solidFill>
                <a:latin typeface="Arial"/>
                <a:sym typeface="Wingdings" panose="05000000000000000000" pitchFamily="2" charset="2"/>
              </a:rPr>
              <a:t> </a:t>
            </a:r>
            <a:r>
              <a:rPr lang="fr-BE" i="1" dirty="0" err="1">
                <a:solidFill>
                  <a:schemeClr val="tx1"/>
                </a:solidFill>
                <a:latin typeface="Arial"/>
                <a:sym typeface="Wingdings" panose="05000000000000000000" pitchFamily="2" charset="2"/>
              </a:rPr>
              <a:t>criteria</a:t>
            </a:r>
            <a:r>
              <a:rPr lang="fr-BE" i="1" dirty="0">
                <a:solidFill>
                  <a:schemeClr val="tx1"/>
                </a:solidFill>
                <a:latin typeface="Arial"/>
                <a:sym typeface="Wingdings" panose="05000000000000000000" pitchFamily="2" charset="2"/>
              </a:rPr>
              <a:t>  </a:t>
            </a:r>
            <a:r>
              <a:rPr lang="fr-BE" i="1" dirty="0" err="1">
                <a:solidFill>
                  <a:schemeClr val="tx1"/>
                </a:solidFill>
                <a:latin typeface="Arial"/>
                <a:sym typeface="Wingdings" panose="05000000000000000000" pitchFamily="2" charset="2"/>
              </a:rPr>
              <a:t>prevoorstel</a:t>
            </a:r>
            <a:r>
              <a:rPr lang="fr-BE" i="1" dirty="0">
                <a:solidFill>
                  <a:schemeClr val="tx1"/>
                </a:solidFill>
                <a:latin typeface="Arial"/>
                <a:sym typeface="Wingdings" panose="05000000000000000000" pitchFamily="2" charset="2"/>
              </a:rPr>
              <a:t> </a:t>
            </a:r>
            <a:r>
              <a:rPr lang="fr-BE" i="1" dirty="0" err="1">
                <a:solidFill>
                  <a:schemeClr val="tx1"/>
                </a:solidFill>
                <a:latin typeface="Arial"/>
                <a:sym typeface="Wingdings" panose="05000000000000000000" pitchFamily="2" charset="2"/>
              </a:rPr>
              <a:t>voor</a:t>
            </a:r>
            <a:r>
              <a:rPr lang="fr-BE" i="1" dirty="0">
                <a:solidFill>
                  <a:schemeClr val="tx1"/>
                </a:solidFill>
                <a:latin typeface="Arial"/>
                <a:sym typeface="Wingdings" panose="05000000000000000000" pitchFamily="2" charset="2"/>
              </a:rPr>
              <a:t> de </a:t>
            </a:r>
            <a:r>
              <a:rPr lang="fr-BE" i="1" dirty="0" err="1">
                <a:solidFill>
                  <a:schemeClr val="tx1"/>
                </a:solidFill>
                <a:latin typeface="Arial"/>
                <a:sym typeface="Wingdings" panose="05000000000000000000" pitchFamily="2" charset="2"/>
              </a:rPr>
              <a:t>Regering</a:t>
            </a:r>
            <a:endParaRPr lang="fr-BE"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500"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sym typeface="Wingdings" panose="05000000000000000000" pitchFamily="2" charset="2"/>
            </a:endParaRPr>
          </a:p>
          <a:p>
            <a:pPr marL="685800">
              <a:lnSpc>
                <a:spcPct val="100000"/>
              </a:lnSpc>
              <a:spcBef>
                <a:spcPts val="0"/>
              </a:spcBef>
            </a:pP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endParaRPr>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7FFAA0-AF5F-B046-C881-80E4338CBD9C}"/>
              </a:ext>
            </a:extLst>
          </p:cNvPr>
          <p:cNvSpPr>
            <a:spLocks noGrp="1"/>
          </p:cNvSpPr>
          <p:nvPr>
            <p:ph type="title"/>
          </p:nvPr>
        </p:nvSpPr>
        <p:spPr/>
        <p:txBody>
          <a:bodyPr/>
          <a:lstStyle/>
          <a:p>
            <a:endParaRPr lang="fr-BE"/>
          </a:p>
        </p:txBody>
      </p:sp>
      <p:sp>
        <p:nvSpPr>
          <p:cNvPr id="3" name="Espace réservé du texte 2">
            <a:extLst>
              <a:ext uri="{FF2B5EF4-FFF2-40B4-BE49-F238E27FC236}">
                <a16:creationId xmlns:a16="http://schemas.microsoft.com/office/drawing/2014/main" id="{7E3FEA7B-1277-CE70-2247-70BBA8B60778}"/>
              </a:ext>
            </a:extLst>
          </p:cNvPr>
          <p:cNvSpPr>
            <a:spLocks noGrp="1"/>
          </p:cNvSpPr>
          <p:nvPr>
            <p:ph type="body" sz="quarter" idx="10"/>
          </p:nvPr>
        </p:nvSpPr>
        <p:spPr/>
        <p:txBody>
          <a:bodyPr>
            <a:normAutofit fontScale="77500" lnSpcReduction="20000"/>
          </a:bodyPr>
          <a:lstStyle/>
          <a:p>
            <a:pPr marL="68580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BE" sz="3300" b="0" u="none" strike="noStrike" kern="1200" cap="none" spc="0" normalizeH="0" baseline="0" noProof="0" dirty="0">
                <a:ln>
                  <a:noFill/>
                </a:ln>
                <a:solidFill>
                  <a:schemeClr val="bg1">
                    <a:lumMod val="50000"/>
                  </a:schemeClr>
                </a:solidFill>
                <a:effectLst/>
                <a:uLnTx/>
                <a:uFillTx/>
                <a:latin typeface="Arial"/>
                <a:ea typeface="+mn-ea"/>
                <a:cs typeface="Arial" pitchFamily="34" charset="0"/>
                <a:sym typeface="Wingdings" panose="05000000000000000000" pitchFamily="2" charset="2"/>
              </a:rPr>
              <a:t> 2</a:t>
            </a:r>
            <a:r>
              <a:rPr kumimoji="0" lang="fr-BE" sz="3300" b="0" u="none" strike="noStrike" kern="1200" cap="none" spc="0" normalizeH="0" baseline="30000" noProof="0" dirty="0">
                <a:ln>
                  <a:noFill/>
                </a:ln>
                <a:solidFill>
                  <a:schemeClr val="bg1">
                    <a:lumMod val="50000"/>
                  </a:schemeClr>
                </a:solidFill>
                <a:effectLst/>
                <a:uLnTx/>
                <a:uFillTx/>
                <a:latin typeface="Arial"/>
                <a:ea typeface="+mn-ea"/>
                <a:cs typeface="Arial" pitchFamily="34" charset="0"/>
                <a:sym typeface="Wingdings" panose="05000000000000000000" pitchFamily="2" charset="2"/>
              </a:rPr>
              <a:t>ème</a:t>
            </a:r>
            <a:r>
              <a:rPr kumimoji="0" lang="fr-BE" sz="3300" b="0" u="none" strike="noStrike" kern="1200" cap="none" spc="0" normalizeH="0" baseline="0" noProof="0" dirty="0">
                <a:ln>
                  <a:noFill/>
                </a:ln>
                <a:solidFill>
                  <a:schemeClr val="bg1">
                    <a:lumMod val="50000"/>
                  </a:schemeClr>
                </a:solidFill>
                <a:effectLst/>
                <a:uLnTx/>
                <a:uFillTx/>
                <a:latin typeface="Arial"/>
                <a:ea typeface="+mn-ea"/>
                <a:cs typeface="Arial" pitchFamily="34" charset="0"/>
                <a:sym typeface="Wingdings" panose="05000000000000000000" pitchFamily="2" charset="2"/>
              </a:rPr>
              <a:t> phase </a:t>
            </a:r>
            <a:r>
              <a:rPr kumimoji="0" lang="fr-BE" sz="33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2de </a:t>
            </a:r>
            <a:r>
              <a:rPr kumimoji="0" lang="fr-BE" sz="33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fase</a:t>
            </a:r>
            <a:r>
              <a:rPr kumimoji="0" lang="fr-BE" sz="33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a:t>
            </a:r>
          </a:p>
          <a:p>
            <a:pPr marL="685800" marR="0" lvl="0" indent="0" algn="l" defTabSz="914400" rtl="0" eaLnBrk="1" fontAlgn="auto" latinLnBrk="0" hangingPunct="1">
              <a:lnSpc>
                <a:spcPct val="100000"/>
              </a:lnSpc>
              <a:spcBef>
                <a:spcPts val="0"/>
              </a:spcBef>
              <a:spcAft>
                <a:spcPts val="0"/>
              </a:spcAft>
              <a:buClrTx/>
              <a:buSzTx/>
              <a:tabLst/>
              <a:defRPr/>
            </a:pPr>
            <a:endParaRPr kumimoji="0" lang="fr-BE" sz="33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endParaRPr>
          </a:p>
          <a:p>
            <a:pPr marL="11430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fr-BE" sz="2700" dirty="0">
                <a:solidFill>
                  <a:schemeClr val="bg1">
                    <a:lumMod val="50000"/>
                  </a:schemeClr>
                </a:solidFill>
                <a:latin typeface="Arial"/>
                <a:sym typeface="Wingdings" panose="05000000000000000000" pitchFamily="2" charset="2"/>
              </a:rPr>
              <a:t>Les projets présélectionnés sont invités à remettre un dossier de candidature complet </a:t>
            </a:r>
            <a:r>
              <a:rPr lang="fr-BE" sz="2700" i="1" dirty="0">
                <a:solidFill>
                  <a:prstClr val="black"/>
                </a:solidFill>
                <a:latin typeface="Arial"/>
                <a:sym typeface="Wingdings" panose="05000000000000000000" pitchFamily="2" charset="2"/>
              </a:rPr>
              <a:t>/ De </a:t>
            </a:r>
            <a:r>
              <a:rPr lang="fr-BE" sz="2700" i="1" dirty="0" err="1">
                <a:solidFill>
                  <a:prstClr val="black"/>
                </a:solidFill>
                <a:latin typeface="Arial"/>
                <a:sym typeface="Wingdings" panose="05000000000000000000" pitchFamily="2" charset="2"/>
              </a:rPr>
              <a:t>indieners</a:t>
            </a:r>
            <a:r>
              <a:rPr lang="fr-BE" sz="2700" i="1" dirty="0">
                <a:solidFill>
                  <a:prstClr val="black"/>
                </a:solidFill>
                <a:latin typeface="Arial"/>
                <a:sym typeface="Wingdings" panose="05000000000000000000" pitchFamily="2" charset="2"/>
              </a:rPr>
              <a:t> van de </a:t>
            </a:r>
            <a:r>
              <a:rPr lang="fr-BE" sz="2700" i="1" dirty="0" err="1">
                <a:solidFill>
                  <a:prstClr val="black"/>
                </a:solidFill>
                <a:latin typeface="Arial"/>
                <a:sym typeface="Wingdings" panose="05000000000000000000" pitchFamily="2" charset="2"/>
              </a:rPr>
              <a:t>pre-geselecteerde</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projecten</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worden</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uitgenodigd</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een</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volledige</a:t>
            </a:r>
            <a:r>
              <a:rPr lang="fr-BE" sz="2700" i="1" dirty="0">
                <a:solidFill>
                  <a:prstClr val="black"/>
                </a:solidFill>
                <a:latin typeface="Arial"/>
                <a:sym typeface="Wingdings" panose="05000000000000000000" pitchFamily="2" charset="2"/>
              </a:rPr>
              <a:t> </a:t>
            </a:r>
            <a:r>
              <a:rPr lang="fr-BE" sz="2700" i="1" dirty="0" err="1">
                <a:solidFill>
                  <a:prstClr val="black"/>
                </a:solidFill>
                <a:latin typeface="Arial"/>
                <a:sym typeface="Wingdings" panose="05000000000000000000" pitchFamily="2" charset="2"/>
              </a:rPr>
              <a:t>kandidatuurdissier</a:t>
            </a:r>
            <a:r>
              <a:rPr lang="fr-BE" sz="2700" i="1" dirty="0">
                <a:solidFill>
                  <a:prstClr val="black"/>
                </a:solidFill>
                <a:latin typeface="Arial"/>
                <a:sym typeface="Wingdings" panose="05000000000000000000" pitchFamily="2" charset="2"/>
              </a:rPr>
              <a:t> in te </a:t>
            </a:r>
            <a:r>
              <a:rPr lang="fr-BE" sz="2700" i="1" dirty="0" err="1">
                <a:solidFill>
                  <a:prstClr val="black"/>
                </a:solidFill>
                <a:latin typeface="Arial"/>
                <a:sym typeface="Wingdings" panose="05000000000000000000" pitchFamily="2" charset="2"/>
              </a:rPr>
              <a:t>dienen</a:t>
            </a:r>
            <a:r>
              <a:rPr lang="fr-BE" sz="2700" i="1" dirty="0">
                <a:solidFill>
                  <a:prstClr val="black"/>
                </a:solidFill>
                <a:latin typeface="Arial"/>
                <a:sym typeface="Wingdings" panose="05000000000000000000" pitchFamily="2" charset="2"/>
              </a:rPr>
              <a:t>.</a:t>
            </a:r>
          </a:p>
          <a:p>
            <a:pPr marL="685800" marR="0" lvl="0" algn="l" defTabSz="914400" rtl="0" eaLnBrk="1" fontAlgn="auto" latinLnBrk="0" hangingPunct="1">
              <a:lnSpc>
                <a:spcPct val="100000"/>
              </a:lnSpc>
              <a:spcBef>
                <a:spcPts val="0"/>
              </a:spcBef>
              <a:spcAft>
                <a:spcPts val="0"/>
              </a:spcAft>
              <a:buClrTx/>
              <a:buSzTx/>
              <a:tabLst/>
              <a:defRPr/>
            </a:pPr>
            <a:endParaRPr lang="fr-BE" sz="2700" i="1" dirty="0">
              <a:solidFill>
                <a:prstClr val="black"/>
              </a:solidFill>
              <a:latin typeface="Arial"/>
              <a:sym typeface="Wingdings" panose="05000000000000000000" pitchFamily="2" charset="2"/>
            </a:endParaRPr>
          </a:p>
          <a:p>
            <a:pPr marL="11430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BE" sz="27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rPr>
              <a:t>Un classement des candidatures est établi sur base des critères de mise en œuvre </a:t>
            </a:r>
            <a:r>
              <a:rPr kumimoji="0" lang="fr-BE" sz="2700" b="0" i="0" u="none" strike="noStrike" kern="1200" cap="none" spc="0" normalizeH="0" baseline="0" noProof="0" dirty="0">
                <a:ln>
                  <a:noFill/>
                </a:ln>
                <a:solidFill>
                  <a:prstClr val="black">
                    <a:lumMod val="50000"/>
                    <a:lumOff val="50000"/>
                  </a:prstClr>
                </a:solidFill>
                <a:effectLst/>
                <a:uLnTx/>
                <a:uFillTx/>
                <a:latin typeface="Arial" pitchFamily="34" charset="0"/>
                <a:ea typeface="+mn-ea"/>
                <a:cs typeface="Arial" pitchFamily="34" charset="0"/>
                <a:sym typeface="Wingdings" panose="05000000000000000000" pitchFamily="2" charset="2"/>
              </a:rPr>
              <a:t> proposition de sélection au Gouvernement /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Rangschikking</a:t>
            </a:r>
            <a:r>
              <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van de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voorstellen</a:t>
            </a:r>
            <a:r>
              <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op basis van de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uitvoeringscriteria</a:t>
            </a:r>
            <a:r>
              <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voorstel</a:t>
            </a:r>
            <a:r>
              <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voor</a:t>
            </a:r>
            <a:r>
              <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rPr>
              <a:t> de </a:t>
            </a:r>
            <a:r>
              <a:rPr kumimoji="0" lang="fr-BE" sz="2700" b="0" i="1" u="none" strike="noStrike" kern="1200" cap="none" spc="0" normalizeH="0" baseline="0" noProof="0" dirty="0" err="1">
                <a:ln>
                  <a:noFill/>
                </a:ln>
                <a:solidFill>
                  <a:prstClr val="black"/>
                </a:solidFill>
                <a:effectLst/>
                <a:uLnTx/>
                <a:uFillTx/>
                <a:latin typeface="Arial"/>
                <a:ea typeface="+mn-ea"/>
                <a:cs typeface="Arial" pitchFamily="34" charset="0"/>
                <a:sym typeface="Wingdings" panose="05000000000000000000" pitchFamily="2" charset="2"/>
              </a:rPr>
              <a:t>Regering</a:t>
            </a:r>
            <a:endPar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endParaRPr>
          </a:p>
          <a:p>
            <a:pPr marL="11430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BE" sz="2700" b="0" i="1" u="none" strike="noStrike" kern="1200" cap="none" spc="0" normalizeH="0" baseline="0" noProof="0" dirty="0">
              <a:ln>
                <a:noFill/>
              </a:ln>
              <a:solidFill>
                <a:prstClr val="black"/>
              </a:solidFill>
              <a:effectLst/>
              <a:uLnTx/>
              <a:uFillTx/>
              <a:latin typeface="Arial"/>
              <a:ea typeface="+mn-ea"/>
              <a:cs typeface="Arial" pitchFamily="34" charset="0"/>
              <a:sym typeface="Wingdings" panose="05000000000000000000" pitchFamily="2" charset="2"/>
            </a:endParaRPr>
          </a:p>
          <a:p>
            <a:endParaRPr lang="fr-BE" dirty="0"/>
          </a:p>
        </p:txBody>
      </p:sp>
    </p:spTree>
    <p:extLst>
      <p:ext uri="{BB962C8B-B14F-4D97-AF65-F5344CB8AC3E}">
        <p14:creationId xmlns:p14="http://schemas.microsoft.com/office/powerpoint/2010/main" val="491617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fontScale="92500" lnSpcReduction="10000"/>
          </a:bodyPr>
          <a:lstStyle/>
          <a:p>
            <a:pPr marL="342900" indent="-342900" algn="just">
              <a:lnSpc>
                <a:spcPct val="107000"/>
              </a:lnSpc>
              <a:buFont typeface="+mj-lt"/>
              <a:buAutoNum type="arabicPeriod"/>
            </a:pPr>
            <a:r>
              <a:rPr lang="fr-BE" sz="1600" b="1" dirty="0">
                <a:solidFill>
                  <a:schemeClr val="bg1">
                    <a:lumMod val="50000"/>
                  </a:schemeClr>
                </a:solidFill>
                <a:ea typeface="Calibri" panose="020F0502020204030204" pitchFamily="34" charset="0"/>
              </a:rPr>
              <a:t>Rapport du nombre de logements </a:t>
            </a:r>
            <a:r>
              <a:rPr lang="fr-BE" sz="1600" dirty="0">
                <a:solidFill>
                  <a:schemeClr val="bg1">
                    <a:lumMod val="50000"/>
                  </a:schemeClr>
                </a:solidFill>
                <a:ea typeface="Calibri" panose="020F0502020204030204" pitchFamily="34" charset="0"/>
              </a:rPr>
              <a:t>améliorés énergétiquement d’au moins une classe au montant total des investissements </a:t>
            </a:r>
            <a:r>
              <a:rPr lang="fr-BE" sz="1600" b="1" dirty="0">
                <a:solidFill>
                  <a:srgbClr val="FF0000"/>
                </a:solidFill>
                <a:ea typeface="Calibri" panose="020F0502020204030204" pitchFamily="34" charset="0"/>
              </a:rPr>
              <a:t>(15 points)</a:t>
            </a:r>
          </a:p>
          <a:p>
            <a:pPr marL="342900" indent="-342900" algn="just">
              <a:lnSpc>
                <a:spcPct val="107000"/>
              </a:lnSpc>
              <a:buFont typeface="+mj-lt"/>
              <a:buAutoNum type="arabicPeriod"/>
            </a:pPr>
            <a:r>
              <a:rPr lang="fr-BE" sz="1600" b="1" dirty="0"/>
              <a:t>Rapport du Gain énergétique en kW/h</a:t>
            </a:r>
            <a:r>
              <a:rPr lang="fr-BE" sz="1600" dirty="0"/>
              <a:t> au montant total des investissements </a:t>
            </a:r>
            <a:r>
              <a:rPr lang="fr-BE" sz="1600" b="1" dirty="0">
                <a:solidFill>
                  <a:srgbClr val="FF0000"/>
                </a:solidFill>
              </a:rPr>
              <a:t>(10 points).</a:t>
            </a:r>
            <a:endParaRPr lang="fr-BE" sz="1800" b="1" dirty="0">
              <a:solidFill>
                <a:srgbClr val="FF0000"/>
              </a:solidFill>
            </a:endParaRPr>
          </a:p>
          <a:p>
            <a:pPr marL="342900" indent="-342900" algn="just">
              <a:lnSpc>
                <a:spcPct val="107000"/>
              </a:lnSpc>
              <a:buFont typeface="+mj-lt"/>
              <a:buAutoNum type="arabicPeriod"/>
            </a:pPr>
            <a:r>
              <a:rPr lang="fr-BE" sz="1600" b="1" dirty="0"/>
              <a:t>Rapport de la réduction totale d’émission de gaz à effet de </a:t>
            </a:r>
            <a:r>
              <a:rPr lang="fr-BE" sz="1600" dirty="0"/>
              <a:t>serre du projet au montant total des investissements </a:t>
            </a:r>
            <a:r>
              <a:rPr lang="fr-BE" sz="1600" b="1" dirty="0">
                <a:solidFill>
                  <a:srgbClr val="FF0000"/>
                </a:solidFill>
              </a:rPr>
              <a:t>(10 points)</a:t>
            </a:r>
          </a:p>
          <a:p>
            <a:pPr marL="342900" indent="-342900" algn="just">
              <a:lnSpc>
                <a:spcPct val="107000"/>
              </a:lnSpc>
              <a:buFont typeface="+mj-lt"/>
              <a:buAutoNum type="arabicPeriod"/>
            </a:pPr>
            <a:r>
              <a:rPr lang="fr-BE" sz="1600" b="1" dirty="0"/>
              <a:t>Rôle de projet-pilote </a:t>
            </a:r>
            <a:r>
              <a:rPr lang="fr-BE" sz="1600" dirty="0"/>
              <a:t>(innovant et reproductible) </a:t>
            </a:r>
            <a:r>
              <a:rPr lang="fr-BE" sz="1600" b="1" dirty="0">
                <a:solidFill>
                  <a:srgbClr val="FF0000"/>
                </a:solidFill>
              </a:rPr>
              <a:t>(8 points)</a:t>
            </a:r>
            <a:endParaRPr lang="fr-BE" sz="1600" b="1" dirty="0"/>
          </a:p>
          <a:p>
            <a:pPr marL="342900" indent="-342900" algn="just">
              <a:lnSpc>
                <a:spcPct val="107000"/>
              </a:lnSpc>
              <a:buFont typeface="+mj-lt"/>
              <a:buAutoNum type="arabicPeriod"/>
            </a:pPr>
            <a:r>
              <a:rPr lang="fr-BE" sz="1600" b="1" dirty="0"/>
              <a:t>Prise en compte de la durabilité environnementale de l’investissement et de son utilisation future </a:t>
            </a:r>
            <a:r>
              <a:rPr lang="fr-BE" sz="1600" dirty="0"/>
              <a:t>(durabilité environnementale des installations, circularité, matériaux recyclés/recyclables, biodiversité, …)</a:t>
            </a:r>
            <a:r>
              <a:rPr lang="fr-BE" sz="1600" b="1" dirty="0"/>
              <a:t> </a:t>
            </a:r>
            <a:r>
              <a:rPr lang="fr-BE" sz="1600" b="1" dirty="0">
                <a:solidFill>
                  <a:srgbClr val="FF0000"/>
                </a:solidFill>
              </a:rPr>
              <a:t>(8 points) </a:t>
            </a:r>
          </a:p>
          <a:p>
            <a:pPr marL="342900" indent="-342900" algn="just">
              <a:lnSpc>
                <a:spcPct val="107000"/>
              </a:lnSpc>
              <a:buFont typeface="+mj-lt"/>
              <a:buAutoNum type="arabicPeriod"/>
            </a:pPr>
            <a:r>
              <a:rPr lang="fr-BE" sz="1600" b="1" dirty="0"/>
              <a:t>Le  planning  </a:t>
            </a:r>
            <a:r>
              <a:rPr lang="fr-BE" sz="1600" dirty="0"/>
              <a:t>est réaliste et garantit la réalisation des dépenses pour fin 2029 et l’atteinte des objectifs fixés pour les indicateurs </a:t>
            </a:r>
            <a:r>
              <a:rPr lang="fr-BE" sz="1600" b="1" dirty="0">
                <a:solidFill>
                  <a:srgbClr val="FF0000"/>
                </a:solidFill>
              </a:rPr>
              <a:t>(6 points)</a:t>
            </a:r>
          </a:p>
          <a:p>
            <a:pPr marL="342900" indent="-342900" algn="just">
              <a:lnSpc>
                <a:spcPct val="107000"/>
              </a:lnSpc>
              <a:buFont typeface="+mj-lt"/>
              <a:buAutoNum type="arabicPeriod"/>
            </a:pPr>
            <a:r>
              <a:rPr lang="fr-BE" sz="1600" b="1" dirty="0"/>
              <a:t>L’accompagnement sociotechnique des habitants </a:t>
            </a:r>
            <a:r>
              <a:rPr lang="fr-BE" sz="1600" b="1" dirty="0">
                <a:solidFill>
                  <a:srgbClr val="FF0000"/>
                </a:solidFill>
              </a:rPr>
              <a:t>(8 points)</a:t>
            </a:r>
          </a:p>
          <a:p>
            <a:pPr marL="342900" indent="-342900" algn="just">
              <a:lnSpc>
                <a:spcPct val="107000"/>
              </a:lnSpc>
              <a:buFont typeface="+mj-lt"/>
              <a:buAutoNum type="arabicPeriod"/>
            </a:pPr>
            <a:endParaRPr lang="fr-BE" sz="1600" b="1" dirty="0"/>
          </a:p>
        </p:txBody>
      </p:sp>
    </p:spTree>
    <p:extLst>
      <p:ext uri="{BB962C8B-B14F-4D97-AF65-F5344CB8AC3E}">
        <p14:creationId xmlns:p14="http://schemas.microsoft.com/office/powerpoint/2010/main" val="1873453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2.1 – Critères techniques / </a:t>
            </a:r>
            <a:r>
              <a:rPr lang="fr-BE" i="1" dirty="0">
                <a:solidFill>
                  <a:schemeClr val="tx1"/>
                </a:solidFill>
              </a:rPr>
              <a:t>SD 2.1 </a:t>
            </a:r>
            <a:r>
              <a:rPr lang="fr-BE" i="1" dirty="0" err="1">
                <a:solidFill>
                  <a:schemeClr val="tx1"/>
                </a:solidFill>
              </a:rPr>
              <a:t>Technische</a:t>
            </a:r>
            <a:r>
              <a:rPr lang="fr-BE" i="1" dirty="0">
                <a:solidFill>
                  <a:schemeClr val="tx1"/>
                </a:solidFill>
              </a:rPr>
              <a:t> </a:t>
            </a:r>
            <a:r>
              <a:rPr lang="fr-BE" i="1" dirty="0" err="1">
                <a:solidFill>
                  <a:schemeClr val="tx1"/>
                </a:solidFill>
              </a:rPr>
              <a:t>criteria</a:t>
            </a:r>
            <a:r>
              <a:rPr lang="fr-BE" i="1"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a:bodyPr>
          <a:lstStyle/>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het aantal woningen </a:t>
            </a:r>
            <a:r>
              <a:rPr lang="nl-NL" sz="1600" i="1" dirty="0">
                <a:solidFill>
                  <a:schemeClr val="tx1"/>
                </a:solidFill>
                <a:effectLst/>
                <a:ea typeface="Calibri" panose="020F0502020204030204" pitchFamily="34" charset="0"/>
              </a:rPr>
              <a:t>die met minstens één energieklasse verbeterd worden </a:t>
            </a:r>
            <a:r>
              <a:rPr lang="nl-NL" sz="1600" b="1" i="1" dirty="0">
                <a:solidFill>
                  <a:schemeClr val="tx1"/>
                </a:solidFill>
                <a:effectLst/>
                <a:ea typeface="Calibri" panose="020F0502020204030204" pitchFamily="34" charset="0"/>
              </a:rPr>
              <a:t>tot het totale investeringsbedrag </a:t>
            </a:r>
            <a:r>
              <a:rPr lang="nl-NL" sz="1600" b="1" i="1" dirty="0">
                <a:solidFill>
                  <a:srgbClr val="FF0000"/>
                </a:solidFill>
                <a:effectLst/>
                <a:ea typeface="Calibri" panose="020F0502020204030204" pitchFamily="34" charset="0"/>
              </a:rPr>
              <a:t>(15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de</a:t>
            </a:r>
            <a:r>
              <a:rPr lang="nl-NL" sz="1600" i="1" dirty="0">
                <a:solidFill>
                  <a:schemeClr val="tx1"/>
                </a:solidFill>
                <a:effectLst/>
                <a:ea typeface="Calibri" panose="020F0502020204030204" pitchFamily="34" charset="0"/>
              </a:rPr>
              <a:t> </a:t>
            </a:r>
            <a:r>
              <a:rPr lang="nl-NL" sz="1600" b="1" i="1" dirty="0">
                <a:solidFill>
                  <a:schemeClr val="tx1"/>
                </a:solidFill>
                <a:effectLst/>
                <a:ea typeface="Calibri" panose="020F0502020204030204" pitchFamily="34" charset="0"/>
              </a:rPr>
              <a:t>energiewinst in kW/h </a:t>
            </a:r>
            <a:r>
              <a:rPr lang="nl-NL" sz="1600" b="1" i="1" dirty="0">
                <a:solidFill>
                  <a:schemeClr val="tx1"/>
                </a:solidFill>
                <a:ea typeface="Calibri" panose="020F0502020204030204" pitchFamily="34" charset="0"/>
              </a:rPr>
              <a:t>tot</a:t>
            </a:r>
            <a:r>
              <a:rPr lang="nl-NL" sz="1600" b="1" i="1" dirty="0">
                <a:solidFill>
                  <a:schemeClr val="tx1"/>
                </a:solidFill>
                <a:effectLst/>
                <a:ea typeface="Calibri" panose="020F0502020204030204" pitchFamily="34" charset="0"/>
              </a:rPr>
              <a:t> </a:t>
            </a:r>
            <a:r>
              <a:rPr lang="nl-NL" sz="1600" b="1" i="1" dirty="0">
                <a:solidFill>
                  <a:schemeClr val="tx1"/>
                </a:solidFill>
                <a:ea typeface="Calibri" panose="020F0502020204030204" pitchFamily="34" charset="0"/>
              </a:rPr>
              <a:t>het totale investeringsbedrag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1</a:t>
            </a:r>
            <a:r>
              <a:rPr lang="nl-NL" sz="1600" b="1" i="1" dirty="0">
                <a:solidFill>
                  <a:srgbClr val="FF0000"/>
                </a:solidFill>
                <a:effectLst/>
                <a:ea typeface="Calibri" panose="020F0502020204030204" pitchFamily="34" charset="0"/>
              </a:rPr>
              <a:t>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Verhouding van de</a:t>
            </a:r>
            <a:r>
              <a:rPr lang="nl-NL" sz="1600" i="1" dirty="0">
                <a:solidFill>
                  <a:schemeClr val="tx1"/>
                </a:solidFill>
                <a:effectLst/>
                <a:ea typeface="Calibri" panose="020F0502020204030204" pitchFamily="34" charset="0"/>
              </a:rPr>
              <a:t> </a:t>
            </a:r>
            <a:r>
              <a:rPr lang="nl-NL" sz="1600" b="1" i="1" dirty="0">
                <a:solidFill>
                  <a:schemeClr val="tx1"/>
                </a:solidFill>
                <a:effectLst/>
                <a:ea typeface="Calibri" panose="020F0502020204030204" pitchFamily="34" charset="0"/>
              </a:rPr>
              <a:t>totale vermindering van uitstoot van broeikasgassen </a:t>
            </a:r>
            <a:r>
              <a:rPr lang="nl-NL" sz="1600" i="1" dirty="0">
                <a:solidFill>
                  <a:schemeClr val="tx1"/>
                </a:solidFill>
                <a:effectLst/>
                <a:ea typeface="Calibri" panose="020F0502020204030204" pitchFamily="34" charset="0"/>
              </a:rPr>
              <a:t>van het project </a:t>
            </a:r>
            <a:r>
              <a:rPr lang="nl-NL" sz="1600" b="1" i="1" dirty="0">
                <a:solidFill>
                  <a:schemeClr val="tx1"/>
                </a:solidFill>
                <a:ea typeface="Calibri" panose="020F0502020204030204" pitchFamily="34" charset="0"/>
              </a:rPr>
              <a:t>tot</a:t>
            </a:r>
            <a:r>
              <a:rPr lang="nl-NL" sz="1600" b="1" i="1" dirty="0">
                <a:solidFill>
                  <a:schemeClr val="tx1"/>
                </a:solidFill>
                <a:effectLst/>
                <a:ea typeface="Calibri" panose="020F0502020204030204" pitchFamily="34" charset="0"/>
              </a:rPr>
              <a:t> </a:t>
            </a:r>
            <a:r>
              <a:rPr lang="nl-NL" sz="1600" b="1" i="1" dirty="0">
                <a:solidFill>
                  <a:schemeClr val="tx1"/>
                </a:solidFill>
                <a:ea typeface="Calibri" panose="020F0502020204030204" pitchFamily="34" charset="0"/>
              </a:rPr>
              <a:t>het totale investeringsbedrag </a:t>
            </a:r>
            <a:r>
              <a:rPr lang="nl-NL" sz="1600" b="1" i="1" dirty="0">
                <a:solidFill>
                  <a:srgbClr val="FF0000"/>
                </a:solidFill>
                <a:effectLst/>
                <a:ea typeface="Calibri" panose="020F0502020204030204" pitchFamily="34" charset="0"/>
              </a:rPr>
              <a:t>(10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Rol van proefproject </a:t>
            </a:r>
            <a:r>
              <a:rPr lang="nl-NL" sz="1600" i="1" dirty="0">
                <a:solidFill>
                  <a:schemeClr val="tx1"/>
                </a:solidFill>
                <a:effectLst/>
                <a:ea typeface="Calibri" panose="020F0502020204030204" pitchFamily="34" charset="0"/>
              </a:rPr>
              <a:t>(vernieuwend en reproduceerbaar) </a:t>
            </a:r>
            <a:r>
              <a:rPr lang="nl-NL" sz="1600" b="1" i="1" dirty="0">
                <a:solidFill>
                  <a:srgbClr val="FF0000"/>
                </a:solidFill>
                <a:effectLst/>
                <a:ea typeface="Calibri" panose="020F0502020204030204" pitchFamily="34" charset="0"/>
              </a:rPr>
              <a:t>(8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Aandacht voor de milieuduurzaamheid </a:t>
            </a:r>
            <a:r>
              <a:rPr lang="nl-NL" sz="1600" i="1" dirty="0">
                <a:solidFill>
                  <a:schemeClr val="tx1"/>
                </a:solidFill>
                <a:effectLst/>
                <a:ea typeface="Calibri" panose="020F0502020204030204" pitchFamily="34" charset="0"/>
              </a:rPr>
              <a:t>van de investering en het toekomstige gebruik ervan (duurzaamheid van de installaties, circulariteit, gerecycleerde/recycleerbare materialen, biodiversiteit, enz.)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8</a:t>
            </a:r>
            <a:r>
              <a:rPr lang="nl-NL" sz="1600" b="1" i="1" dirty="0">
                <a:solidFill>
                  <a:srgbClr val="FF0000"/>
                </a:solidFill>
                <a:effectLst/>
                <a:ea typeface="Calibri" panose="020F0502020204030204" pitchFamily="34" charset="0"/>
              </a:rPr>
              <a:t> punten)</a:t>
            </a:r>
          </a:p>
          <a:p>
            <a:pPr marL="342900" lvl="0" indent="-342900">
              <a:lnSpc>
                <a:spcPct val="107000"/>
              </a:lnSpc>
              <a:buFont typeface="+mj-lt"/>
              <a:buAutoNum type="arabicPeriod"/>
            </a:pPr>
            <a:r>
              <a:rPr lang="nl-NL" sz="1600" b="1" i="1" dirty="0">
                <a:solidFill>
                  <a:schemeClr val="tx1"/>
                </a:solidFill>
                <a:ea typeface="Calibri" panose="020F0502020204030204" pitchFamily="34" charset="0"/>
              </a:rPr>
              <a:t>De planning </a:t>
            </a:r>
            <a:r>
              <a:rPr lang="nl-NL" sz="1600" i="1" dirty="0">
                <a:solidFill>
                  <a:schemeClr val="tx1"/>
                </a:solidFill>
                <a:ea typeface="Calibri" panose="020F0502020204030204" pitchFamily="34" charset="0"/>
              </a:rPr>
              <a:t>is realistisch en garandeert de realisatie van de uitgaven tegen eind 2029 en de verwezenlijking van de doelstellingen voor de indicatoren </a:t>
            </a:r>
            <a:r>
              <a:rPr lang="nl-NL" sz="1600" b="1" i="1" dirty="0">
                <a:solidFill>
                  <a:srgbClr val="FF0000"/>
                </a:solidFill>
                <a:ea typeface="Calibri" panose="020F0502020204030204" pitchFamily="34" charset="0"/>
              </a:rPr>
              <a:t>(6 punten)</a:t>
            </a:r>
          </a:p>
          <a:p>
            <a:pPr marL="342900" lvl="0" indent="-342900">
              <a:lnSpc>
                <a:spcPct val="107000"/>
              </a:lnSpc>
              <a:buFont typeface="+mj-lt"/>
              <a:buAutoNum type="arabicPeriod"/>
            </a:pPr>
            <a:r>
              <a:rPr lang="nl-NL" sz="1600" b="1" i="1" dirty="0">
                <a:solidFill>
                  <a:schemeClr val="tx1"/>
                </a:solidFill>
                <a:effectLst/>
                <a:ea typeface="Calibri" panose="020F0502020204030204" pitchFamily="34" charset="0"/>
              </a:rPr>
              <a:t>De </a:t>
            </a:r>
            <a:r>
              <a:rPr lang="nl-NL" sz="1600" b="1" i="1" dirty="0">
                <a:solidFill>
                  <a:schemeClr val="tx1"/>
                </a:solidFill>
                <a:ea typeface="Calibri" panose="020F0502020204030204" pitchFamily="34" charset="0"/>
              </a:rPr>
              <a:t>sociaal-technische begeleiding van de bewoners</a:t>
            </a:r>
            <a:r>
              <a:rPr lang="nl-NL" sz="1600" b="1" i="1" dirty="0">
                <a:solidFill>
                  <a:schemeClr val="tx1"/>
                </a:solidFill>
                <a:effectLst/>
                <a:ea typeface="Calibri" panose="020F0502020204030204" pitchFamily="34" charset="0"/>
              </a:rPr>
              <a:t> </a:t>
            </a:r>
            <a:r>
              <a:rPr lang="nl-NL" sz="1600" b="1" i="1" dirty="0">
                <a:solidFill>
                  <a:srgbClr val="FF0000"/>
                </a:solidFill>
                <a:effectLst/>
                <a:ea typeface="Calibri" panose="020F0502020204030204" pitchFamily="34" charset="0"/>
              </a:rPr>
              <a:t>(</a:t>
            </a:r>
            <a:r>
              <a:rPr lang="nl-NL" sz="1600" b="1" i="1" dirty="0">
                <a:solidFill>
                  <a:srgbClr val="FF0000"/>
                </a:solidFill>
                <a:ea typeface="Calibri" panose="020F0502020204030204" pitchFamily="34" charset="0"/>
              </a:rPr>
              <a:t>8</a:t>
            </a:r>
            <a:r>
              <a:rPr lang="nl-NL" sz="1600" b="1" i="1" dirty="0">
                <a:solidFill>
                  <a:srgbClr val="FF0000"/>
                </a:solidFill>
                <a:effectLst/>
                <a:ea typeface="Calibri" panose="020F0502020204030204" pitchFamily="34" charset="0"/>
              </a:rPr>
              <a:t> punten)</a:t>
            </a:r>
          </a:p>
        </p:txBody>
      </p:sp>
    </p:spTree>
    <p:extLst>
      <p:ext uri="{BB962C8B-B14F-4D97-AF65-F5344CB8AC3E}">
        <p14:creationId xmlns:p14="http://schemas.microsoft.com/office/powerpoint/2010/main" val="3537719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a:t>
            </a:r>
            <a:r>
              <a:rPr lang="fr-BE" sz="1300" b="1" dirty="0">
                <a:solidFill>
                  <a:srgbClr val="FF0000"/>
                </a:solidFill>
              </a:rPr>
              <a:t>(10 pts) </a:t>
            </a:r>
            <a:r>
              <a:rPr lang="fr-BE" sz="1300" dirty="0"/>
              <a:t>/ </a:t>
            </a:r>
            <a:r>
              <a:rPr lang="fr-BE" sz="1300" i="1" dirty="0">
                <a:solidFill>
                  <a:schemeClr val="tx1"/>
                </a:solidFill>
              </a:rPr>
              <a:t>Planning en budget </a:t>
            </a:r>
            <a:r>
              <a:rPr lang="fr-BE" sz="1300" i="1" dirty="0">
                <a:solidFill>
                  <a:srgbClr val="FF0000"/>
                </a:solidFill>
              </a:rPr>
              <a:t>(10p)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(10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a:t>
            </a:r>
            <a:r>
              <a:rPr lang="fr-BE" sz="1300" i="1" dirty="0">
                <a:solidFill>
                  <a:srgbClr val="FF0000"/>
                </a:solidFill>
              </a:rPr>
              <a:t>(10p)</a:t>
            </a:r>
          </a:p>
          <a:p>
            <a:pPr marL="457200" indent="-457200">
              <a:buAutoNum type="arabicParenR"/>
            </a:pPr>
            <a:endParaRPr lang="fr-BE" sz="200" i="1" dirty="0"/>
          </a:p>
          <a:p>
            <a:pPr marL="457200" indent="-457200">
              <a:buAutoNum type="arabicParenR"/>
            </a:pPr>
            <a:r>
              <a:rPr lang="fr-BE" sz="1300" b="1" dirty="0"/>
              <a:t>Principe DNSH </a:t>
            </a:r>
            <a:r>
              <a:rPr lang="fr-BE" sz="1300" b="1" dirty="0">
                <a:solidFill>
                  <a:srgbClr val="FF0000"/>
                </a:solidFill>
              </a:rPr>
              <a:t>(5 pts) </a:t>
            </a:r>
            <a:r>
              <a:rPr lang="fr-BE" sz="1300" dirty="0"/>
              <a:t>/ </a:t>
            </a:r>
            <a:r>
              <a:rPr lang="fr-BE" sz="1300" i="1" dirty="0">
                <a:solidFill>
                  <a:schemeClr val="tx1"/>
                </a:solidFill>
              </a:rPr>
              <a:t>DNSH-principe </a:t>
            </a:r>
            <a:r>
              <a:rPr lang="fr-BE" sz="1300" i="1" dirty="0">
                <a:solidFill>
                  <a:srgbClr val="FF0000"/>
                </a:solidFill>
              </a:rPr>
              <a:t>(5p)</a:t>
            </a:r>
          </a:p>
          <a:p>
            <a:pPr marL="457200" indent="-457200">
              <a:buAutoNum type="arabicParenR"/>
            </a:pPr>
            <a:endParaRPr lang="fr-BE" sz="100" i="1" dirty="0"/>
          </a:p>
          <a:p>
            <a:pPr marL="457200" indent="-457200">
              <a:buAutoNum type="arabicParenR"/>
            </a:pPr>
            <a:r>
              <a:rPr lang="fr-BE" sz="1300" b="1" dirty="0"/>
              <a:t>Egalité des chances, inclusions et non-discrimination </a:t>
            </a:r>
            <a:r>
              <a:rPr lang="fr-BE" sz="1300" b="1" dirty="0">
                <a:solidFill>
                  <a:srgbClr val="FF0000"/>
                </a:solidFill>
              </a:rPr>
              <a:t>(5 pts) </a:t>
            </a:r>
            <a:r>
              <a:rPr lang="fr-BE" sz="1300" dirty="0"/>
              <a:t>/ </a:t>
            </a:r>
            <a:r>
              <a:rPr lang="nl-NL" sz="1300" i="1" dirty="0">
                <a:solidFill>
                  <a:schemeClr val="tx1"/>
                </a:solidFill>
              </a:rPr>
              <a:t>Gelijke kansen, inclusie en non-discriminatie </a:t>
            </a:r>
            <a:r>
              <a:rPr lang="nl-NL" sz="1300" i="1" dirty="0">
                <a:solidFill>
                  <a:srgbClr val="FF0000"/>
                </a:solidFill>
              </a:rPr>
              <a:t>(5p)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a:t>
            </a:r>
            <a:r>
              <a:rPr lang="fr-BE" sz="1300" b="1" dirty="0">
                <a:solidFill>
                  <a:srgbClr val="FF0000"/>
                </a:solidFill>
              </a:rPr>
              <a:t>(5 pts) </a:t>
            </a:r>
            <a:r>
              <a:rPr lang="fr-BE" sz="1300" dirty="0"/>
              <a:t>/ </a:t>
            </a:r>
            <a:r>
              <a:rPr lang="fr-BE" sz="1300" i="1" dirty="0" err="1">
                <a:solidFill>
                  <a:schemeClr val="tx1"/>
                </a:solidFill>
              </a:rPr>
              <a:t>Indicatoren</a:t>
            </a:r>
            <a:r>
              <a:rPr lang="fr-BE" sz="1300" i="1" dirty="0">
                <a:solidFill>
                  <a:schemeClr val="tx1"/>
                </a:solidFill>
              </a:rPr>
              <a:t> </a:t>
            </a:r>
            <a:r>
              <a:rPr lang="fr-BE" sz="1300" i="1" dirty="0">
                <a:solidFill>
                  <a:srgbClr val="FF0000"/>
                </a:solidFill>
              </a:rPr>
              <a:t>(5p)</a:t>
            </a:r>
          </a:p>
        </p:txBody>
      </p:sp>
    </p:spTree>
    <p:extLst>
      <p:ext uri="{BB962C8B-B14F-4D97-AF65-F5344CB8AC3E}">
        <p14:creationId xmlns:p14="http://schemas.microsoft.com/office/powerpoint/2010/main" val="287351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2.1»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SD 2.1</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41561" y="1059582"/>
            <a:ext cx="8460940" cy="3024336"/>
          </a:xfrm>
        </p:spPr>
        <p:txBody>
          <a:bodyPr>
            <a:normAutofit fontScale="92500"/>
          </a:bodyPr>
          <a:lstStyle/>
          <a:p>
            <a:pPr marL="457200" indent="-457200" algn="just">
              <a:buFont typeface="+mj-lt"/>
              <a:buAutoNum type="arabicPeriod"/>
            </a:pPr>
            <a:r>
              <a:rPr lang="fr-BE" sz="1800" b="1" dirty="0"/>
              <a:t>Critères techniques / </a:t>
            </a:r>
            <a:r>
              <a:rPr lang="fr-BE" sz="1800" b="1" i="1" dirty="0" err="1">
                <a:solidFill>
                  <a:schemeClr val="tx1"/>
                </a:solidFill>
                <a:latin typeface="Arial"/>
              </a:rPr>
              <a:t>Technische</a:t>
            </a:r>
            <a:r>
              <a:rPr lang="fr-BE" sz="1800" b="1" i="1" dirty="0">
                <a:solidFill>
                  <a:schemeClr val="tx1"/>
                </a:solidFill>
                <a:latin typeface="Arial"/>
              </a:rPr>
              <a:t> </a:t>
            </a:r>
            <a:r>
              <a:rPr lang="fr-BE" sz="1800" b="1" i="1" dirty="0" err="1">
                <a:solidFill>
                  <a:schemeClr val="tx1"/>
                </a:solidFill>
                <a:latin typeface="Arial"/>
              </a:rPr>
              <a:t>Criteria</a:t>
            </a:r>
            <a:endParaRPr lang="fr-BE" sz="1800" b="1" i="1" dirty="0">
              <a:solidFill>
                <a:schemeClr val="tx1"/>
              </a:solidFill>
              <a:latin typeface="Arial"/>
            </a:endParaRPr>
          </a:p>
          <a:p>
            <a:pPr algn="just"/>
            <a:endParaRPr lang="fr-BE" sz="100" dirty="0"/>
          </a:p>
          <a:p>
            <a:pPr marL="342900" indent="-342900" algn="just">
              <a:buFont typeface="Arial" panose="020B0604020202020204" pitchFamily="34" charset="0"/>
              <a:buChar char="•"/>
            </a:pPr>
            <a:r>
              <a:rPr lang="fr-BE" sz="1600" b="1" dirty="0"/>
              <a:t>Rapport du nombre de logements améliorés énergétiquement d’au moins une classe énergétique au montant des investissements / </a:t>
            </a:r>
            <a:r>
              <a:rPr lang="nl-NL" sz="1600" i="1" dirty="0">
                <a:solidFill>
                  <a:schemeClr val="tx1"/>
                </a:solidFill>
                <a:latin typeface="Arial"/>
              </a:rPr>
              <a:t>Verhouding tussen het aantal woningen waarvan de energieklasse met ten minste één niveau zal worden verbeterd en de totale investering</a:t>
            </a:r>
            <a:endParaRPr lang="fr-BE" sz="1600" i="1" dirty="0">
              <a:solidFill>
                <a:schemeClr val="tx1"/>
              </a:solidFill>
              <a:latin typeface="Arial"/>
            </a:endParaRPr>
          </a:p>
          <a:p>
            <a:pPr marL="171450" indent="-171450" algn="just">
              <a:buFont typeface="Wingdings" panose="05000000000000000000" pitchFamily="2" charset="2"/>
              <a:buChar char="à"/>
            </a:pPr>
            <a:r>
              <a:rPr lang="fr-BE" sz="1400" dirty="0">
                <a:sym typeface="Wingdings" panose="05000000000000000000" pitchFamily="2" charset="2"/>
              </a:rPr>
              <a:t>Quel est le nombre de logement dont le projet prévoit d’améliorer la classe énergétique d’au moins un niveau ? / </a:t>
            </a:r>
            <a:r>
              <a:rPr lang="nl-NL" sz="1400" i="1" dirty="0">
                <a:solidFill>
                  <a:schemeClr val="tx1"/>
                </a:solidFill>
                <a:sym typeface="Wingdings" panose="05000000000000000000" pitchFamily="2" charset="2"/>
              </a:rPr>
              <a:t>Wat is de aantal woningen waarvan de energieklasse met ten minste één niveau zal worden verbeterd?</a:t>
            </a:r>
          </a:p>
          <a:p>
            <a:pPr marL="171450" indent="-171450" algn="just">
              <a:buFont typeface="Wingdings" panose="05000000000000000000" pitchFamily="2" charset="2"/>
              <a:buChar char="à"/>
            </a:pPr>
            <a:r>
              <a:rPr lang="fr-BE" sz="1400" dirty="0">
                <a:sym typeface="Wingdings" panose="05000000000000000000" pitchFamily="2" charset="2"/>
              </a:rPr>
              <a:t>À combien s’élève le montant total des investissements du projet FEDER ? / </a:t>
            </a:r>
            <a:r>
              <a:rPr lang="nl-NL" sz="1400" i="1" dirty="0">
                <a:solidFill>
                  <a:schemeClr val="tx1"/>
                </a:solidFill>
                <a:sym typeface="Wingdings" panose="05000000000000000000" pitchFamily="2" charset="2"/>
              </a:rPr>
              <a:t>Hoeveel bedraagt de totale investering in het EFRO-project? </a:t>
            </a:r>
            <a:endParaRPr lang="fr-BE" sz="14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t>Rapport gains en kW/h </a:t>
            </a:r>
            <a:r>
              <a:rPr lang="fr-BE" sz="1800" b="1" dirty="0">
                <a:sym typeface="Wingdings" panose="05000000000000000000" pitchFamily="2" charset="2"/>
              </a:rPr>
              <a:t> Montant total des investissements </a:t>
            </a:r>
            <a:r>
              <a:rPr lang="fr-BE" sz="1800" dirty="0"/>
              <a:t>/ </a:t>
            </a:r>
            <a:r>
              <a:rPr lang="fr-BE" sz="1800" i="1" dirty="0" err="1">
                <a:solidFill>
                  <a:schemeClr val="tx1"/>
                </a:solidFill>
                <a:latin typeface="Arial"/>
              </a:rPr>
              <a:t>Verhouding</a:t>
            </a:r>
            <a:r>
              <a:rPr lang="fr-BE" sz="1800" i="1" dirty="0">
                <a:solidFill>
                  <a:schemeClr val="tx1"/>
                </a:solidFill>
                <a:latin typeface="Arial"/>
              </a:rPr>
              <a:t> </a:t>
            </a:r>
            <a:r>
              <a:rPr lang="fr-BE" sz="1800" i="1" dirty="0" err="1">
                <a:solidFill>
                  <a:schemeClr val="tx1"/>
                </a:solidFill>
                <a:latin typeface="Arial"/>
              </a:rPr>
              <a:t>winst</a:t>
            </a:r>
            <a:r>
              <a:rPr lang="fr-BE" sz="1800" i="1" dirty="0">
                <a:solidFill>
                  <a:schemeClr val="tx1"/>
                </a:solidFill>
                <a:latin typeface="Arial"/>
              </a:rPr>
              <a:t> in kW/h </a:t>
            </a:r>
            <a:r>
              <a:rPr lang="fr-BE" sz="1800" i="1" dirty="0">
                <a:solidFill>
                  <a:schemeClr val="tx1"/>
                </a:solidFill>
                <a:latin typeface="Arial"/>
                <a:sym typeface="Wingdings" panose="05000000000000000000" pitchFamily="2" charset="2"/>
              </a:rPr>
              <a:t> Totale </a:t>
            </a:r>
            <a:r>
              <a:rPr lang="fr-BE" sz="1800" i="1" dirty="0" err="1">
                <a:solidFill>
                  <a:schemeClr val="tx1"/>
                </a:solidFill>
                <a:latin typeface="Arial"/>
                <a:sym typeface="Wingdings" panose="05000000000000000000" pitchFamily="2" charset="2"/>
              </a:rPr>
              <a:t>investering</a:t>
            </a:r>
            <a:r>
              <a:rPr lang="fr-BE" sz="1800" i="1" dirty="0">
                <a:solidFill>
                  <a:schemeClr val="tx1"/>
                </a:solidFill>
                <a:latin typeface="Arial"/>
                <a:sym typeface="Wingdings" panose="05000000000000000000" pitchFamily="2" charset="2"/>
              </a:rPr>
              <a:t> </a:t>
            </a:r>
            <a:endParaRPr lang="fr-BE" sz="1800" i="1" dirty="0">
              <a:solidFill>
                <a:schemeClr val="tx1"/>
              </a:solidFill>
              <a:latin typeface="Arial"/>
            </a:endParaRPr>
          </a:p>
          <a:p>
            <a:pPr marL="285750" indent="-285750" algn="just">
              <a:buFont typeface="Wingdings" panose="05000000000000000000" pitchFamily="2" charset="2"/>
              <a:buChar char="à"/>
            </a:pPr>
            <a:r>
              <a:rPr lang="nl-BE" sz="1400" dirty="0" err="1">
                <a:sym typeface="Wingdings" panose="05000000000000000000" pitchFamily="2" charset="2"/>
              </a:rPr>
              <a:t>Sur</a:t>
            </a:r>
            <a:r>
              <a:rPr lang="nl-BE" sz="1400" dirty="0">
                <a:sym typeface="Wingdings" panose="05000000000000000000" pitchFamily="2" charset="2"/>
              </a:rPr>
              <a:t> base de la </a:t>
            </a:r>
            <a:r>
              <a:rPr lang="nl-BE" sz="1400" dirty="0" err="1">
                <a:sym typeface="Wingdings" panose="05000000000000000000" pitchFamily="2" charset="2"/>
              </a:rPr>
              <a:t>différence</a:t>
            </a:r>
            <a:r>
              <a:rPr lang="nl-BE" sz="1400" dirty="0">
                <a:sym typeface="Wingdings" panose="05000000000000000000" pitchFamily="2" charset="2"/>
              </a:rPr>
              <a:t> </a:t>
            </a:r>
            <a:r>
              <a:rPr lang="nl-BE" sz="1400" dirty="0" err="1">
                <a:sym typeface="Wingdings" panose="05000000000000000000" pitchFamily="2" charset="2"/>
              </a:rPr>
              <a:t>entre</a:t>
            </a:r>
            <a:r>
              <a:rPr lang="nl-BE" sz="1400" dirty="0">
                <a:sym typeface="Wingdings" panose="05000000000000000000" pitchFamily="2" charset="2"/>
              </a:rPr>
              <a:t> les </a:t>
            </a:r>
            <a:r>
              <a:rPr lang="nl-BE" sz="1400" dirty="0" err="1">
                <a:sym typeface="Wingdings" panose="05000000000000000000" pitchFamily="2" charset="2"/>
              </a:rPr>
              <a:t>consommations</a:t>
            </a:r>
            <a:r>
              <a:rPr lang="nl-BE" sz="1400" dirty="0">
                <a:sym typeface="Wingdings" panose="05000000000000000000" pitchFamily="2" charset="2"/>
              </a:rPr>
              <a:t> de </a:t>
            </a:r>
            <a:r>
              <a:rPr lang="nl-BE" sz="1400" dirty="0" err="1">
                <a:sym typeface="Wingdings" panose="05000000000000000000" pitchFamily="2" charset="2"/>
              </a:rPr>
              <a:t>chaque</a:t>
            </a:r>
            <a:r>
              <a:rPr lang="nl-BE" sz="1400" dirty="0">
                <a:sym typeface="Wingdings" panose="05000000000000000000" pitchFamily="2" charset="2"/>
              </a:rPr>
              <a:t> logement </a:t>
            </a:r>
            <a:r>
              <a:rPr lang="nl-BE" sz="1400" dirty="0" err="1">
                <a:sym typeface="Wingdings" panose="05000000000000000000" pitchFamily="2" charset="2"/>
              </a:rPr>
              <a:t>avant</a:t>
            </a:r>
            <a:r>
              <a:rPr lang="nl-BE" sz="1400" dirty="0">
                <a:sym typeface="Wingdings" panose="05000000000000000000" pitchFamily="2" charset="2"/>
              </a:rPr>
              <a:t> et </a:t>
            </a:r>
            <a:r>
              <a:rPr lang="nl-BE" sz="1400" dirty="0" err="1">
                <a:sym typeface="Wingdings" panose="05000000000000000000" pitchFamily="2" charset="2"/>
              </a:rPr>
              <a:t>après</a:t>
            </a:r>
            <a:r>
              <a:rPr lang="nl-BE" sz="1400" dirty="0">
                <a:sym typeface="Wingdings" panose="05000000000000000000" pitchFamily="2" charset="2"/>
              </a:rPr>
              <a:t> la </a:t>
            </a:r>
            <a:r>
              <a:rPr lang="nl-BE" sz="1400" dirty="0" err="1">
                <a:sym typeface="Wingdings" panose="05000000000000000000" pitchFamily="2" charset="2"/>
              </a:rPr>
              <a:t>rénovation</a:t>
            </a:r>
            <a:r>
              <a:rPr lang="nl-BE" sz="1400" dirty="0">
                <a:sym typeface="Wingdings" panose="05000000000000000000" pitchFamily="2" charset="2"/>
              </a:rPr>
              <a:t> (</a:t>
            </a:r>
            <a:r>
              <a:rPr lang="nl-BE" sz="1400" dirty="0" err="1">
                <a:sym typeface="Wingdings" panose="05000000000000000000" pitchFamily="2" charset="2"/>
              </a:rPr>
              <a:t>kWhEP</a:t>
            </a:r>
            <a:r>
              <a:rPr lang="nl-BE" sz="1400" dirty="0">
                <a:sym typeface="Wingdings" panose="05000000000000000000" pitchFamily="2" charset="2"/>
              </a:rPr>
              <a:t>/m2/</a:t>
            </a:r>
            <a:r>
              <a:rPr lang="nl-BE" sz="1400" dirty="0" err="1">
                <a:sym typeface="Wingdings" panose="05000000000000000000" pitchFamily="2" charset="2"/>
              </a:rPr>
              <a:t>an</a:t>
            </a:r>
            <a:r>
              <a:rPr lang="nl-BE" sz="1400" dirty="0">
                <a:sym typeface="Wingdings" panose="05000000000000000000" pitchFamily="2" charset="2"/>
              </a:rPr>
              <a:t>) / </a:t>
            </a:r>
            <a:r>
              <a:rPr lang="nl-BE" sz="1400" i="1" dirty="0">
                <a:solidFill>
                  <a:schemeClr val="tx1"/>
                </a:solidFill>
                <a:sym typeface="Wingdings" panose="05000000000000000000" pitchFamily="2" charset="2"/>
              </a:rPr>
              <a:t>Gebaseerd op verschil in verbruik van elke woning voor en na de renovatiewerken (</a:t>
            </a:r>
            <a:r>
              <a:rPr lang="nl-BE" sz="1400" i="1" dirty="0" err="1">
                <a:solidFill>
                  <a:schemeClr val="tx1"/>
                </a:solidFill>
                <a:sym typeface="Wingdings" panose="05000000000000000000" pitchFamily="2" charset="2"/>
              </a:rPr>
              <a:t>kWhEP</a:t>
            </a:r>
            <a:r>
              <a:rPr lang="nl-BE" sz="1400" i="1" dirty="0">
                <a:solidFill>
                  <a:schemeClr val="tx1"/>
                </a:solidFill>
                <a:sym typeface="Wingdings" panose="05000000000000000000" pitchFamily="2" charset="2"/>
              </a:rPr>
              <a:t>/m2/jaar)</a:t>
            </a:r>
            <a:endParaRPr lang="fr-BE" sz="1400" i="1" dirty="0">
              <a:solidFill>
                <a:schemeClr val="tx1"/>
              </a:solidFill>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fr-BE" sz="1400" dirty="0">
                <a:sym typeface="Wingdings" panose="05000000000000000000" pitchFamily="2" charset="2"/>
              </a:rPr>
              <a:t>Veuillez inclure les consommations de chaque logement avant et après rénovation, les méthodes de calcul utilisées et toute preuve permettant d’étayer ces niveaux de consommation / </a:t>
            </a:r>
            <a:r>
              <a:rPr lang="nl-NL" sz="1400" i="1" dirty="0">
                <a:solidFill>
                  <a:schemeClr val="tx1"/>
                </a:solidFill>
                <a:sym typeface="Wingdings" panose="05000000000000000000" pitchFamily="2" charset="2"/>
              </a:rPr>
              <a:t>Vermeld het verbruik </a:t>
            </a:r>
            <a:r>
              <a:rPr lang="nl-BE" sz="1400" i="1" dirty="0">
                <a:solidFill>
                  <a:schemeClr val="tx1"/>
                </a:solidFill>
                <a:sym typeface="Wingdings" panose="05000000000000000000" pitchFamily="2" charset="2"/>
              </a:rPr>
              <a:t>van elke woning </a:t>
            </a:r>
            <a:r>
              <a:rPr lang="nl-NL" sz="1400" i="1" dirty="0">
                <a:solidFill>
                  <a:schemeClr val="tx1"/>
                </a:solidFill>
                <a:sym typeface="Wingdings" panose="05000000000000000000" pitchFamily="2" charset="2"/>
              </a:rPr>
              <a:t>voor en na de renovatie, de gebruikte berekeningsmethoden en, in een bijlage, alle bewijsmateriaal ter staving van deze verbruiksniveaus.</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389067"/>
          </a:xfrm>
        </p:spPr>
        <p:txBody>
          <a:bodyPr>
            <a:normAutofit/>
          </a:bodyPr>
          <a:lstStyle/>
          <a:p>
            <a:pPr marL="342900" indent="-342900" algn="just">
              <a:buFont typeface="Arial" panose="020B0604020202020204" pitchFamily="34" charset="0"/>
              <a:buChar char="•"/>
            </a:pPr>
            <a:r>
              <a:rPr lang="fr-BE" sz="1800" b="1" dirty="0">
                <a:sym typeface="Wingdings" panose="05000000000000000000" pitchFamily="2" charset="2"/>
              </a:rPr>
              <a:t>Rapport réduction d’émission gaz à effet de serre  Montant total des investissements / </a:t>
            </a:r>
            <a:r>
              <a:rPr lang="nl-NL" sz="1800" i="1" dirty="0">
                <a:solidFill>
                  <a:schemeClr val="tx1"/>
                </a:solidFill>
                <a:latin typeface="Arial"/>
                <a:sym typeface="Wingdings" panose="05000000000000000000" pitchFamily="2" charset="2"/>
              </a:rPr>
              <a:t>Verhouding vermindering broeikasgasuitstoot  </a:t>
            </a:r>
            <a:r>
              <a:rPr lang="fr-BE" sz="1800" i="1" dirty="0">
                <a:solidFill>
                  <a:schemeClr val="tx1"/>
                </a:solidFill>
                <a:latin typeface="Arial"/>
                <a:sym typeface="Wingdings" panose="05000000000000000000" pitchFamily="2" charset="2"/>
              </a:rPr>
              <a:t>Totale </a:t>
            </a:r>
            <a:r>
              <a:rPr lang="fr-BE" sz="1800" i="1" dirty="0" err="1">
                <a:solidFill>
                  <a:schemeClr val="tx1"/>
                </a:solidFill>
                <a:latin typeface="Arial"/>
                <a:sym typeface="Wingdings" panose="05000000000000000000" pitchFamily="2" charset="2"/>
              </a:rPr>
              <a:t>investering</a:t>
            </a:r>
            <a:r>
              <a:rPr lang="fr-BE" sz="1800" i="1" dirty="0">
                <a:solidFill>
                  <a:schemeClr val="tx1"/>
                </a:solidFill>
                <a:latin typeface="Arial"/>
                <a:sym typeface="Wingdings" panose="05000000000000000000" pitchFamily="2" charset="2"/>
              </a:rPr>
              <a:t> </a:t>
            </a:r>
            <a:endParaRPr lang="fr-BE" sz="1800" i="1" dirty="0">
              <a:solidFill>
                <a:schemeClr val="tx1"/>
              </a:solidFill>
              <a:latin typeface="Arial"/>
            </a:endParaRPr>
          </a:p>
          <a:p>
            <a:pPr marL="285750" indent="-285750" algn="just">
              <a:buFont typeface="Wingdings" panose="05000000000000000000" pitchFamily="2" charset="2"/>
              <a:buChar char="à"/>
            </a:pPr>
            <a:r>
              <a:rPr lang="fr-BE" sz="1400" dirty="0">
                <a:effectLst/>
                <a:latin typeface="Calibri" panose="020F0502020204030204" pitchFamily="34" charset="0"/>
                <a:ea typeface="Calibri" panose="020F0502020204030204" pitchFamily="34" charset="0"/>
                <a:cs typeface="Times New Roman" panose="02020603050405020304" pitchFamily="18" charset="0"/>
              </a:rPr>
              <a:t>Indiquez la réduction totale d’émission de gaz à effet de serre du projet (en Tonnes CO2(e)/an). Veuillez inclure les méthodes de calcul utilisées. / </a:t>
            </a:r>
            <a:r>
              <a:rPr lang="nl-NL"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Geef de totale broeikasgasemissiereductie van het project (in ton CO2(e)/jaar) aan. Vermeld de gebruikte berekeningsmethoden</a:t>
            </a:r>
            <a:r>
              <a:rPr lang="nl-NL" sz="14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buFont typeface="Arial" panose="020B0604020202020204" pitchFamily="34" charset="0"/>
              <a:buChar char="•"/>
            </a:pPr>
            <a:r>
              <a:rPr lang="fr-BE" sz="1800" b="1" dirty="0">
                <a:latin typeface="Arial"/>
              </a:rPr>
              <a:t>Rôle de projet pilote/ </a:t>
            </a:r>
            <a:r>
              <a:rPr lang="fr-BE" sz="1800" i="1" dirty="0" err="1">
                <a:solidFill>
                  <a:schemeClr val="tx1"/>
                </a:solidFill>
                <a:latin typeface="Arial"/>
              </a:rPr>
              <a:t>Rol</a:t>
            </a:r>
            <a:r>
              <a:rPr lang="fr-BE" sz="1800" i="1" dirty="0">
                <a:solidFill>
                  <a:schemeClr val="tx1"/>
                </a:solidFill>
                <a:latin typeface="Arial"/>
              </a:rPr>
              <a:t> van </a:t>
            </a:r>
            <a:r>
              <a:rPr lang="fr-BE" sz="1800" i="1" dirty="0" err="1">
                <a:solidFill>
                  <a:schemeClr val="tx1"/>
                </a:solidFill>
                <a:latin typeface="Arial"/>
              </a:rPr>
              <a:t>proefproject</a:t>
            </a:r>
            <a:endParaRPr lang="fr-BE" sz="1800" i="1" dirty="0">
              <a:solidFill>
                <a:schemeClr val="tx1"/>
              </a:solidFill>
              <a:latin typeface="Arial"/>
            </a:endParaRPr>
          </a:p>
          <a:p>
            <a:pPr marL="342900" lvl="1" indent="-342900" algn="just">
              <a:buFont typeface="Wingdings" panose="05000000000000000000" pitchFamily="2" charset="2"/>
              <a:buChar char="à"/>
            </a:pPr>
            <a:r>
              <a:rPr lang="fr-FR" sz="1400" dirty="0">
                <a:solidFill>
                  <a:schemeClr val="tx1">
                    <a:lumMod val="50000"/>
                    <a:lumOff val="50000"/>
                  </a:schemeClr>
                </a:solidFill>
                <a:sym typeface="Wingdings" panose="05000000000000000000" pitchFamily="2" charset="2"/>
              </a:rPr>
              <a:t>Veuillez décrire de manière détaillée le caractère innovant du projet. Veuillez expliciter de manière détaillée le potentiel de reproductibilité des travaux d’amélioration de la performance énergétique de votre projet. </a:t>
            </a:r>
            <a:r>
              <a:rPr lang="nl-NL" sz="1400" i="1" dirty="0">
                <a:solidFill>
                  <a:schemeClr val="tx1"/>
                </a:solidFill>
                <a:latin typeface="Arial"/>
                <a:sym typeface="Wingdings" panose="05000000000000000000" pitchFamily="2" charset="2"/>
              </a:rPr>
              <a:t>/ Geef een gedetailleerde beschrijving van het innovatieve karakter van het project. Geef een gedetailleerde beschrijving van het potentieel voor repliceerbaarheid van het werk om de energieprestatie van uw project te verbeteren.</a:t>
            </a:r>
            <a:endParaRPr lang="fr-BE" sz="1400" dirty="0">
              <a:solidFill>
                <a:schemeClr val="tx1">
                  <a:lumMod val="50000"/>
                  <a:lumOff val="50000"/>
                </a:schemeClr>
              </a:solidFill>
              <a:sym typeface="Wingdings" panose="05000000000000000000" pitchFamily="2" charset="2"/>
            </a:endParaRPr>
          </a:p>
          <a:p>
            <a:pPr algn="just"/>
            <a:endParaRPr lang="nl-NL"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899370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843558"/>
            <a:ext cx="8424936" cy="3600400"/>
          </a:xfrm>
        </p:spPr>
        <p:txBody>
          <a:bodyPr>
            <a:normAutofit fontScale="85000" lnSpcReduction="20000"/>
          </a:bodyPr>
          <a:lstStyle/>
          <a:p>
            <a:pPr marL="342900" indent="-342900">
              <a:buFont typeface="Arial" panose="020B0604020202020204" pitchFamily="34" charset="0"/>
              <a:buChar char="•"/>
            </a:pPr>
            <a:r>
              <a:rPr lang="fr-BE" sz="2200" b="1" dirty="0">
                <a:latin typeface="Arial"/>
              </a:rPr>
              <a:t>Durabilité environnementale et utilisation future / </a:t>
            </a:r>
            <a:r>
              <a:rPr lang="fr-BE" sz="2200" i="1" dirty="0" err="1">
                <a:solidFill>
                  <a:schemeClr val="tx1"/>
                </a:solidFill>
                <a:latin typeface="Arial"/>
              </a:rPr>
              <a:t>Duurzaamheid</a:t>
            </a:r>
            <a:r>
              <a:rPr lang="fr-BE" sz="2200" i="1" dirty="0">
                <a:solidFill>
                  <a:schemeClr val="tx1"/>
                </a:solidFill>
                <a:latin typeface="Arial"/>
              </a:rPr>
              <a:t> en </a:t>
            </a:r>
            <a:r>
              <a:rPr lang="fr-BE" sz="2200" i="1" dirty="0" err="1">
                <a:solidFill>
                  <a:schemeClr val="tx1"/>
                </a:solidFill>
                <a:latin typeface="Arial"/>
              </a:rPr>
              <a:t>toekomstig</a:t>
            </a:r>
            <a:r>
              <a:rPr lang="fr-BE" sz="2200" i="1" dirty="0">
                <a:solidFill>
                  <a:schemeClr val="tx1"/>
                </a:solidFill>
                <a:latin typeface="Arial"/>
              </a:rPr>
              <a:t> </a:t>
            </a:r>
            <a:r>
              <a:rPr lang="fr-BE" sz="2200" i="1" dirty="0" err="1">
                <a:solidFill>
                  <a:schemeClr val="tx1"/>
                </a:solidFill>
                <a:latin typeface="Arial"/>
              </a:rPr>
              <a:t>gebruik</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Quels sont les éléments de durabilité qui ont été/vont être pris en compte lors du développement de l’infrastructure (Circularité, matériaux recyclés/recyclables, impact sur la biodiversité, , adaptation au changement climatique, …) ? Décrivez les mesures envisagées pour ces différents points.</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Met welke elementen van duurzaamheid houdt men rekening bij de ontwikkeling van de infrastructuur (circulariteit, gerecycleerde/recycleerbare materialen, effect op de biodiversiteit, aanpassing aan de klimaatverandering, ...)? Beschrijf de maatregelen die voor deze verschillende punten worden overwogen</a:t>
            </a:r>
            <a:r>
              <a:rPr lang="nl-NL" sz="1600" i="1" dirty="0">
                <a:solidFill>
                  <a:schemeClr val="tx1"/>
                </a:solidFill>
                <a:latin typeface="Arial"/>
                <a:sym typeface="Wingdings" panose="05000000000000000000" pitchFamily="2" charset="2"/>
              </a:rPr>
              <a:t>.</a:t>
            </a:r>
          </a:p>
          <a:p>
            <a:pPr marL="342900" indent="-342900">
              <a:buFont typeface="Arial" panose="020B0604020202020204" pitchFamily="34" charset="0"/>
              <a:buChar char="•"/>
            </a:pPr>
            <a:r>
              <a:rPr lang="fr-BE" sz="2200" b="1" dirty="0">
                <a:latin typeface="Arial"/>
              </a:rPr>
              <a:t>Planning réaliste / </a:t>
            </a:r>
            <a:r>
              <a:rPr lang="fr-BE" sz="2200" i="1" dirty="0" err="1">
                <a:solidFill>
                  <a:schemeClr val="tx1"/>
                </a:solidFill>
                <a:latin typeface="Arial"/>
              </a:rPr>
              <a:t>Realistische</a:t>
            </a:r>
            <a:r>
              <a:rPr lang="fr-BE" sz="2200" i="1" dirty="0">
                <a:solidFill>
                  <a:schemeClr val="tx1"/>
                </a:solidFill>
                <a:latin typeface="Arial"/>
              </a:rPr>
              <a:t> planning</a:t>
            </a: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Décrivez de manière aussi détaillée que possible le calendrier du projet : démarrage du projet, caractère réaliste du planning en regard de 2029, étapes déjà réalisées et à réaliser. Le projet sera-t-il opérationnel en 2029 ? Disposerez-vous des certificats PEB après travaux d’ici le 31/12/2029 ?  Quelles garanties pouvez-vous apporter en vue de respecter cette échéance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Beschrijf zo gedetailleerd mogelijk het tijdschema van het project: aanvang van het project, realisme van het tijdschema ten opzichte van 2029, reeds genomen en nog te nemen stappen. Zal het project in 2029 operationeel zijn? Zal u na de werken tegen 31/12/2029 over de EPC-certificaten beschikken? Welke garanties kunt u bieden om deze termijn te halen?</a:t>
            </a:r>
          </a:p>
        </p:txBody>
      </p:sp>
    </p:spTree>
    <p:extLst>
      <p:ext uri="{BB962C8B-B14F-4D97-AF65-F5344CB8AC3E}">
        <p14:creationId xmlns:p14="http://schemas.microsoft.com/office/powerpoint/2010/main" val="984727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a:xfrm>
            <a:off x="359532" y="915566"/>
            <a:ext cx="8424936" cy="3528392"/>
          </a:xfrm>
        </p:spPr>
        <p:txBody>
          <a:bodyPr>
            <a:normAutofit/>
          </a:bodyPr>
          <a:lstStyle/>
          <a:p>
            <a:pPr marL="342900" indent="-342900">
              <a:buFont typeface="Arial" panose="020B0604020202020204" pitchFamily="34" charset="0"/>
              <a:buChar char="•"/>
            </a:pPr>
            <a:r>
              <a:rPr lang="fr-BE" sz="2200" b="1" dirty="0">
                <a:latin typeface="Arial"/>
              </a:rPr>
              <a:t>Accompagnement sociotechnique adapté / </a:t>
            </a:r>
            <a:r>
              <a:rPr lang="fr-BE" sz="2200" i="1" dirty="0" err="1">
                <a:solidFill>
                  <a:schemeClr val="tx1"/>
                </a:solidFill>
                <a:latin typeface="Arial"/>
              </a:rPr>
              <a:t>Gepaste</a:t>
            </a:r>
            <a:r>
              <a:rPr lang="fr-BE" sz="2200" i="1" dirty="0">
                <a:solidFill>
                  <a:schemeClr val="tx1"/>
                </a:solidFill>
                <a:latin typeface="Arial"/>
              </a:rPr>
              <a:t> </a:t>
            </a:r>
            <a:r>
              <a:rPr lang="fr-BE" sz="2200" i="1" dirty="0" err="1">
                <a:solidFill>
                  <a:schemeClr val="tx1"/>
                </a:solidFill>
                <a:latin typeface="Arial"/>
              </a:rPr>
              <a:t>sociaal-technische</a:t>
            </a:r>
            <a:r>
              <a:rPr lang="fr-BE" sz="2200" i="1" dirty="0">
                <a:solidFill>
                  <a:schemeClr val="tx1"/>
                </a:solidFill>
                <a:latin typeface="Arial"/>
              </a:rPr>
              <a:t> </a:t>
            </a:r>
            <a:r>
              <a:rPr lang="fr-BE" sz="2200" i="1" dirty="0" err="1">
                <a:solidFill>
                  <a:schemeClr val="tx1"/>
                </a:solidFill>
                <a:latin typeface="Arial"/>
              </a:rPr>
              <a:t>begeleiding</a:t>
            </a:r>
            <a:endParaRPr lang="fr-BE" sz="2200" i="1" dirty="0">
              <a:solidFill>
                <a:schemeClr val="tx1"/>
              </a:solidFill>
              <a:latin typeface="Arial"/>
            </a:endParaRPr>
          </a:p>
          <a:p>
            <a:pPr marL="342900" lvl="1" indent="-342900">
              <a:buFont typeface="Wingdings" panose="05000000000000000000" pitchFamily="2" charset="2"/>
              <a:buChar char="à"/>
            </a:pPr>
            <a:r>
              <a:rPr lang="fr-BE" sz="1400" dirty="0">
                <a:effectLst/>
                <a:ea typeface="Calibri" panose="020F0502020204030204" pitchFamily="34" charset="0"/>
              </a:rPr>
              <a:t>Veuillez présenter de manière détaillée l’accompagnement prévu pendant la durée de réalisation du projet. Comment ces activités favorise-t-elle la concertation dans le cadre de la préparation et de la mise en œuvre des travaux ?</a:t>
            </a:r>
            <a:endParaRPr lang="fr-BE" sz="1400" dirty="0">
              <a:solidFill>
                <a:schemeClr val="tx1">
                  <a:lumMod val="50000"/>
                  <a:lumOff val="50000"/>
                </a:schemeClr>
              </a:solidFill>
              <a:sym typeface="Wingdings" panose="05000000000000000000" pitchFamily="2" charset="2"/>
            </a:endParaRPr>
          </a:p>
          <a:p>
            <a:pPr marL="342900" lvl="1" indent="-342900">
              <a:buFont typeface="Wingdings" panose="05000000000000000000" pitchFamily="2" charset="2"/>
              <a:buChar char="à"/>
            </a:pPr>
            <a:r>
              <a:rPr lang="nl-NL" sz="1400" i="1" dirty="0">
                <a:solidFill>
                  <a:schemeClr val="tx1"/>
                </a:solidFill>
                <a:sym typeface="Wingdings" panose="05000000000000000000" pitchFamily="2" charset="2"/>
              </a:rPr>
              <a:t>Gelieve bijzonderheden te verstrekken over gepaste sociaal-technische begeleiding die voor de duur van het </a:t>
            </a:r>
            <a:r>
              <a:rPr lang="nl-NL" sz="1400" i="1">
                <a:solidFill>
                  <a:schemeClr val="tx1"/>
                </a:solidFill>
                <a:sym typeface="Wingdings" panose="05000000000000000000" pitchFamily="2" charset="2"/>
              </a:rPr>
              <a:t>project gepland </a:t>
            </a:r>
            <a:r>
              <a:rPr lang="nl-NL" sz="1400" i="1" dirty="0">
                <a:solidFill>
                  <a:schemeClr val="tx1"/>
                </a:solidFill>
                <a:sym typeface="Wingdings" panose="05000000000000000000" pitchFamily="2" charset="2"/>
              </a:rPr>
              <a:t>is. Hoe zullen deze activiteiten het overleg in het kader van de voorbereiding en uitvoering van de werkzaamheden bevorderen? </a:t>
            </a:r>
            <a:endParaRPr lang="nl-NL" sz="1600" i="1" dirty="0">
              <a:solidFill>
                <a:schemeClr val="tx1"/>
              </a:solidFill>
              <a:sym typeface="Wingdings" panose="05000000000000000000" pitchFamily="2" charset="2"/>
            </a:endParaRPr>
          </a:p>
        </p:txBody>
      </p:sp>
    </p:spTree>
    <p:extLst>
      <p:ext uri="{BB962C8B-B14F-4D97-AF65-F5344CB8AC3E}">
        <p14:creationId xmlns:p14="http://schemas.microsoft.com/office/powerpoint/2010/main" val="38159711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simplifiées pour le </a:t>
            </a:r>
            <a:r>
              <a:rPr lang="fr-BE" dirty="0">
                <a:solidFill>
                  <a:srgbClr val="FF0000"/>
                </a:solidFill>
              </a:rPr>
              <a:t>15 septembre 2023 </a:t>
            </a:r>
            <a:r>
              <a:rPr lang="fr-BE" dirty="0">
                <a:solidFill>
                  <a:schemeClr val="bg1">
                    <a:lumMod val="50000"/>
                  </a:schemeClr>
                </a:solidFill>
              </a:rPr>
              <a:t>/ </a:t>
            </a:r>
            <a:r>
              <a:rPr lang="fr-BE" i="1" dirty="0">
                <a:solidFill>
                  <a:schemeClr val="tx1"/>
                </a:solidFill>
              </a:rPr>
              <a:t>Indiening van de </a:t>
            </a:r>
            <a:r>
              <a:rPr lang="fr-BE" i="1" dirty="0" err="1">
                <a:solidFill>
                  <a:schemeClr val="tx1"/>
                </a:solidFill>
              </a:rPr>
              <a:t>vereenvoudigde</a:t>
            </a:r>
            <a:r>
              <a:rPr lang="fr-BE" i="1" dirty="0">
                <a:solidFill>
                  <a:schemeClr val="tx1"/>
                </a:solidFill>
              </a:rPr>
              <a:t> </a:t>
            </a:r>
            <a:r>
              <a:rPr lang="fr-BE" i="1" dirty="0" err="1">
                <a:solidFill>
                  <a:schemeClr val="tx1"/>
                </a:solidFill>
              </a:rPr>
              <a:t>kandidaturen</a:t>
            </a:r>
            <a:r>
              <a:rPr lang="fr-BE" i="1" dirty="0">
                <a:solidFill>
                  <a:schemeClr val="tx1"/>
                </a:solidFill>
              </a:rPr>
              <a:t> </a:t>
            </a:r>
            <a:r>
              <a:rPr lang="fr-BE" i="1" dirty="0" err="1">
                <a:solidFill>
                  <a:schemeClr val="tx1"/>
                </a:solidFill>
              </a:rPr>
              <a:t>tegen</a:t>
            </a:r>
            <a:r>
              <a:rPr lang="fr-BE" i="1" dirty="0">
                <a:solidFill>
                  <a:schemeClr val="tx1"/>
                </a:solidFill>
              </a:rPr>
              <a:t> </a:t>
            </a:r>
            <a:r>
              <a:rPr lang="fr-BE" i="1" dirty="0">
                <a:solidFill>
                  <a:srgbClr val="FF0000"/>
                </a:solidFill>
              </a:rPr>
              <a:t>15 </a:t>
            </a:r>
            <a:r>
              <a:rPr lang="fr-BE" i="1" dirty="0" err="1">
                <a:solidFill>
                  <a:srgbClr val="FF0000"/>
                </a:solidFill>
              </a:rPr>
              <a:t>september</a:t>
            </a:r>
            <a:r>
              <a:rPr lang="fr-BE" i="1" dirty="0">
                <a:solidFill>
                  <a:srgbClr val="FF0000"/>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r>
              <a:rPr lang="fr-BE" dirty="0" err="1">
                <a:hlinkClick r:id="rId4"/>
              </a:rPr>
              <a:t>mlatour@sprb.brussels</a:t>
            </a:r>
            <a:r>
              <a:rPr lang="fr-BE" dirty="0"/>
              <a:t> </a:t>
            </a:r>
          </a:p>
          <a:p>
            <a:endParaRPr lang="fr-BE" dirty="0"/>
          </a:p>
          <a:p>
            <a:r>
              <a:rPr lang="fr-BE" dirty="0">
                <a:hlinkClick r:id="rId5"/>
              </a:rPr>
              <a:t>www.feder.brussels</a:t>
            </a:r>
            <a:r>
              <a:rPr lang="fr-BE" dirty="0"/>
              <a:t> / </a:t>
            </a:r>
            <a:r>
              <a:rPr lang="fr-BE" dirty="0">
                <a:solidFill>
                  <a:schemeClr val="tx1"/>
                </a:solidFill>
                <a:hlinkClick r:id="rId6">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7"/>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483518"/>
            <a:ext cx="8389689" cy="4031902"/>
          </a:xfrm>
        </p:spPr>
        <p:txBody>
          <a:bodyPr>
            <a:normAutofit/>
          </a:bodyPr>
          <a:lstStyle/>
          <a:p>
            <a:pPr marL="342900" indent="-342900" algn="just">
              <a:buFontTx/>
              <a:buChar char="-"/>
            </a:pPr>
            <a:endParaRPr lang="fr-BE" b="1" dirty="0"/>
          </a:p>
          <a:p>
            <a:pPr marL="342900" indent="-342900">
              <a:buFontTx/>
              <a:buChar char="-"/>
            </a:pPr>
            <a:r>
              <a:rPr lang="fr-BE" sz="1400" b="1" dirty="0"/>
              <a:t>Le programme est actuellement soumis pour validation auprès des services de la Commission Européenne / </a:t>
            </a:r>
            <a:r>
              <a:rPr lang="nl-BE" sz="1400" b="1" i="1" dirty="0">
                <a:solidFill>
                  <a:schemeClr val="tx1"/>
                </a:solidFill>
                <a:latin typeface="Arial"/>
              </a:rPr>
              <a:t>Het programma is momenteel ter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r>
              <a:rPr lang="fr-BE" sz="1800" b="1" dirty="0">
                <a:solidFill>
                  <a:schemeClr val="bg1">
                    <a:lumMod val="50000"/>
                  </a:schemeClr>
                </a:solidFill>
              </a:rPr>
              <a:t>Objectif Spécifique 2.1 - </a:t>
            </a:r>
            <a:r>
              <a:rPr lang="fr-FR" sz="1800" b="1" dirty="0">
                <a:solidFill>
                  <a:schemeClr val="bg1">
                    <a:lumMod val="50000"/>
                  </a:schemeClr>
                </a:solidFill>
              </a:rPr>
              <a:t>Favoriser les mesures en matière d’efficacité énergétique et réduire les émissions de gaz à effet de serre </a:t>
            </a:r>
          </a:p>
          <a:p>
            <a:endParaRPr lang="fr-FR" sz="1800" b="1" dirty="0">
              <a:solidFill>
                <a:schemeClr val="bg1">
                  <a:lumMod val="50000"/>
                </a:schemeClr>
              </a:solidFill>
            </a:endParaRPr>
          </a:p>
          <a:p>
            <a:r>
              <a:rPr lang="fr-BE" sz="1400" dirty="0">
                <a:solidFill>
                  <a:schemeClr val="bg1">
                    <a:lumMod val="50000"/>
                  </a:schemeClr>
                </a:solidFill>
              </a:rPr>
              <a:t>Action 1 : </a:t>
            </a:r>
            <a:r>
              <a:rPr lang="fr-FR" sz="1400" dirty="0">
                <a:solidFill>
                  <a:schemeClr val="bg1">
                    <a:lumMod val="50000"/>
                  </a:schemeClr>
                </a:solidFill>
              </a:rPr>
              <a:t>La rénovation énergétique des infrastructures des pouvoirs publics régionaux et locaux ;</a:t>
            </a:r>
          </a:p>
          <a:p>
            <a:r>
              <a:rPr lang="fr-FR" sz="1400" dirty="0">
                <a:solidFill>
                  <a:schemeClr val="bg1">
                    <a:lumMod val="50000"/>
                  </a:schemeClr>
                </a:solidFill>
              </a:rPr>
              <a:t>Action 2 : La rénovation énergétique des équipements collectifs organisés par les autres pouvoirs publics;</a:t>
            </a:r>
          </a:p>
          <a:p>
            <a:r>
              <a:rPr lang="fr-FR" sz="1400" dirty="0">
                <a:solidFill>
                  <a:schemeClr val="bg1">
                    <a:lumMod val="50000"/>
                  </a:schemeClr>
                </a:solidFill>
              </a:rPr>
              <a:t>Action 3 : L’amélioration de la performance énergétique du parc de logement locatif social et modéré existant ;</a:t>
            </a:r>
          </a:p>
          <a:p>
            <a:r>
              <a:rPr lang="fr-FR" sz="1400" b="1" dirty="0">
                <a:solidFill>
                  <a:srgbClr val="7CA2D6"/>
                </a:solidFill>
              </a:rPr>
              <a:t>Action 4 : Des projets pilotes visant la rénovation de logements collectifs (copropriétés, avec un accent particulier sur les ménages à bas revenu) ou la rénovation groupée à l’échelle d’un quartier de logements privés ;</a:t>
            </a:r>
          </a:p>
          <a:p>
            <a:r>
              <a:rPr lang="fr-FR" sz="1400" dirty="0">
                <a:solidFill>
                  <a:schemeClr val="bg1">
                    <a:lumMod val="50000"/>
                  </a:schemeClr>
                </a:solidFill>
              </a:rPr>
              <a:t>Action 5 : Le soutien financier à l’équipement en réseaux de chaleurs sur des sites d’intérêt collectif majeur, en construction ou en rénovation.</a:t>
            </a:r>
            <a:endParaRPr lang="fr-BE" sz="1400" u="sng" dirty="0">
              <a:solidFill>
                <a:schemeClr val="bg1">
                  <a:lumMod val="50000"/>
                </a:schemeClr>
              </a:solidFill>
            </a:endParaRPr>
          </a:p>
        </p:txBody>
      </p:sp>
    </p:spTree>
    <p:extLst>
      <p:ext uri="{BB962C8B-B14F-4D97-AF65-F5344CB8AC3E}">
        <p14:creationId xmlns:p14="http://schemas.microsoft.com/office/powerpoint/2010/main" val="3637457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70000" lnSpcReduction="20000"/>
          </a:bodyPr>
          <a:lstStyle/>
          <a:p>
            <a:r>
              <a:rPr lang="nl-NL" sz="2900" b="1" dirty="0">
                <a:solidFill>
                  <a:schemeClr val="tx1"/>
                </a:solidFill>
              </a:rPr>
              <a:t>Specifieke doelstelling 2.1 - Het bevorderen van energie-efficiëntie en het verminderen van de uitstoot van broeikasgassen</a:t>
            </a:r>
          </a:p>
          <a:p>
            <a:endParaRPr lang="nl-NL" sz="2600" b="1" dirty="0">
              <a:solidFill>
                <a:schemeClr val="tx1"/>
              </a:solidFill>
            </a:endParaRPr>
          </a:p>
          <a:p>
            <a:r>
              <a:rPr lang="fr-BE" sz="2100" dirty="0" err="1">
                <a:solidFill>
                  <a:schemeClr val="bg1">
                    <a:lumMod val="50000"/>
                  </a:schemeClr>
                </a:solidFill>
              </a:rPr>
              <a:t>Actie</a:t>
            </a:r>
            <a:r>
              <a:rPr lang="fr-BE" sz="2100" dirty="0">
                <a:solidFill>
                  <a:schemeClr val="bg1">
                    <a:lumMod val="50000"/>
                  </a:schemeClr>
                </a:solidFill>
              </a:rPr>
              <a:t> 1: </a:t>
            </a:r>
            <a:r>
              <a:rPr lang="nl-NL" sz="2100" dirty="0">
                <a:solidFill>
                  <a:schemeClr val="bg1">
                    <a:lumMod val="50000"/>
                  </a:schemeClr>
                </a:solidFill>
              </a:rPr>
              <a:t>De energierenovatie van de infrastructuur van de gewestelijke en lokale overheden ;</a:t>
            </a:r>
          </a:p>
          <a:p>
            <a:r>
              <a:rPr lang="fr-BE" sz="2100" dirty="0" err="1">
                <a:solidFill>
                  <a:schemeClr val="bg1">
                    <a:lumMod val="50000"/>
                  </a:schemeClr>
                </a:solidFill>
              </a:rPr>
              <a:t>Actie</a:t>
            </a:r>
            <a:r>
              <a:rPr lang="fr-BE" sz="2100" dirty="0">
                <a:solidFill>
                  <a:schemeClr val="bg1">
                    <a:lumMod val="50000"/>
                  </a:schemeClr>
                </a:solidFill>
              </a:rPr>
              <a:t> 2: </a:t>
            </a:r>
            <a:r>
              <a:rPr lang="nl-NL" sz="2100" dirty="0">
                <a:solidFill>
                  <a:schemeClr val="bg1">
                    <a:lumMod val="50000"/>
                  </a:schemeClr>
                </a:solidFill>
              </a:rPr>
              <a:t>De energierenovatie van collectieve voorzieningen die door andere overheden worden georganiseerd ;</a:t>
            </a:r>
          </a:p>
          <a:p>
            <a:r>
              <a:rPr lang="fr-BE" sz="2100" dirty="0" err="1">
                <a:solidFill>
                  <a:schemeClr val="bg1">
                    <a:lumMod val="50000"/>
                  </a:schemeClr>
                </a:solidFill>
              </a:rPr>
              <a:t>Actie</a:t>
            </a:r>
            <a:r>
              <a:rPr lang="fr-BE" sz="2100" dirty="0">
                <a:solidFill>
                  <a:schemeClr val="bg1">
                    <a:lumMod val="50000"/>
                  </a:schemeClr>
                </a:solidFill>
              </a:rPr>
              <a:t> 3: </a:t>
            </a:r>
            <a:r>
              <a:rPr lang="nl-NL" sz="2100" dirty="0">
                <a:solidFill>
                  <a:schemeClr val="bg1">
                    <a:lumMod val="50000"/>
                  </a:schemeClr>
                </a:solidFill>
              </a:rPr>
              <a:t>De verbetering van de energieprestaties van de bestaande sociale huurwoningen en bescheiden huurwoningen ;</a:t>
            </a:r>
          </a:p>
          <a:p>
            <a:r>
              <a:rPr lang="fr-BE" sz="2100" b="1" dirty="0" err="1">
                <a:solidFill>
                  <a:srgbClr val="7CA2D6"/>
                </a:solidFill>
              </a:rPr>
              <a:t>Actie</a:t>
            </a:r>
            <a:r>
              <a:rPr lang="fr-BE" sz="2100" b="1" dirty="0">
                <a:solidFill>
                  <a:srgbClr val="7CA2D6"/>
                </a:solidFill>
              </a:rPr>
              <a:t> 4: </a:t>
            </a:r>
            <a:r>
              <a:rPr lang="nl-NL" sz="2100" b="1" dirty="0">
                <a:solidFill>
                  <a:srgbClr val="7CA2D6"/>
                </a:solidFill>
              </a:rPr>
              <a:t>Proefprojecten die de renovatie van collectieve woningen beogen (mede-eigendommen, met bijzondere focus op huishoudens met een laag inkomen) of de gegroepeerde renovatie op wijkschaal van privéwoningen ;</a:t>
            </a:r>
          </a:p>
          <a:p>
            <a:r>
              <a:rPr lang="fr-BE" sz="2100" dirty="0" err="1">
                <a:solidFill>
                  <a:schemeClr val="bg1">
                    <a:lumMod val="50000"/>
                  </a:schemeClr>
                </a:solidFill>
              </a:rPr>
              <a:t>Actie</a:t>
            </a:r>
            <a:r>
              <a:rPr lang="fr-BE" sz="2100" dirty="0">
                <a:solidFill>
                  <a:schemeClr val="bg1">
                    <a:lumMod val="50000"/>
                  </a:schemeClr>
                </a:solidFill>
              </a:rPr>
              <a:t> 5: </a:t>
            </a:r>
            <a:r>
              <a:rPr lang="nl-NL" sz="2100" dirty="0">
                <a:solidFill>
                  <a:schemeClr val="bg1">
                    <a:lumMod val="50000"/>
                  </a:schemeClr>
                </a:solidFill>
              </a:rPr>
              <a:t>Financiële steun voor de installatie van warmtenetten op plaatsen van groot openbaar belang, in nieuwbouw of renovatie.</a:t>
            </a:r>
            <a:endParaRPr lang="fr-BE" sz="2100" dirty="0">
              <a:solidFill>
                <a:schemeClr val="bg1">
                  <a:lumMod val="50000"/>
                </a:schemeClr>
              </a:solidFill>
            </a:endParaRPr>
          </a:p>
        </p:txBody>
      </p:sp>
    </p:spTree>
    <p:extLst>
      <p:ext uri="{BB962C8B-B14F-4D97-AF65-F5344CB8AC3E}">
        <p14:creationId xmlns:p14="http://schemas.microsoft.com/office/powerpoint/2010/main" val="2239679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7FDBD2-A37C-452B-B852-DEF265E709AA}">
  <ds:schemaRefs>
    <ds:schemaRef ds:uri="12cb0234-c0b0-4c53-84af-973ef88e2a02"/>
    <ds:schemaRef ds:uri="http://schemas.microsoft.com/office/2006/metadata/properties"/>
    <ds:schemaRef ds:uri="http://purl.org/dc/elements/1.1/"/>
    <ds:schemaRef ds:uri="http://schemas.microsoft.com/office/infopath/2007/PartnerControls"/>
    <ds:schemaRef ds:uri="http://purl.org/dc/terms/"/>
    <ds:schemaRef ds:uri="http://schemas.openxmlformats.org/package/2006/metadata/core-properties"/>
    <ds:schemaRef ds:uri="9c7c9337-ae00-402d-ade6-9de608163fc8"/>
    <ds:schemaRef ds:uri="http://schemas.microsoft.com/office/2006/documentManagement/types"/>
    <ds:schemaRef ds:uri="bfa7d963-24c6-42df-9c60-af0ce4d6be14"/>
    <ds:schemaRef ds:uri="http://www.w3.org/XML/1998/namespace"/>
    <ds:schemaRef ds:uri="http://purl.org/dc/dcmitype/"/>
  </ds:schemaRefs>
</ds:datastoreItem>
</file>

<file path=customXml/itemProps3.xml><?xml version="1.0" encoding="utf-8"?>
<ds:datastoreItem xmlns:ds="http://schemas.openxmlformats.org/officeDocument/2006/customXml" ds:itemID="{390BA248-8733-4239-94A0-E9D147687A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6920</TotalTime>
  <Words>4118</Words>
  <Application>Microsoft Office PowerPoint</Application>
  <PresentationFormat>Affichage à l'écran (16:9)</PresentationFormat>
  <Paragraphs>356</Paragraphs>
  <Slides>40</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40</vt:i4>
      </vt:variant>
    </vt:vector>
  </HeadingPairs>
  <TitlesOfParts>
    <vt:vector size="47" baseType="lpstr">
      <vt:lpstr>Aller Light</vt:lpstr>
      <vt:lpstr>Arial</vt:lpstr>
      <vt:lpstr>Calibri</vt:lpstr>
      <vt:lpstr>Cambria Math</vt:lpstr>
      <vt:lpstr>Courier New</vt:lpstr>
      <vt:lpstr>Wingdings</vt:lpstr>
      <vt:lpstr>Thème Office</vt:lpstr>
      <vt:lpstr>Présentation PowerPoint</vt:lpstr>
      <vt:lpstr>Participation en ligne</vt:lpstr>
      <vt:lpstr>AGENDA</vt:lpstr>
      <vt:lpstr>I. Introduction au contexte général du futur programme FEDER 2021-2027 Inleiding algemene context van het toekomstig EFRO programma 2021 -2027 </vt:lpstr>
      <vt:lpstr>Présentation PowerPoint</vt:lpstr>
      <vt:lpstr>Présentation PowerPoint</vt:lpstr>
      <vt:lpstr>Présentation PowerPoint</vt:lpstr>
      <vt:lpstr>Présentation PowerPoint</vt:lpstr>
      <vt:lpstr>Présentation PowerPoint</vt:lpstr>
      <vt:lpstr>Présentation PowerPoint</vt:lpstr>
      <vt:lpstr>II. Présentation de l’appel à projets / Voorstelling van de projectoproep</vt:lpstr>
      <vt:lpstr>1. Les actions de l’appel / De acties van de projectoproep</vt:lpstr>
      <vt:lpstr>Présentation PowerPoint</vt:lpstr>
      <vt:lpstr>OS 2.1 Groupe cibles / Doelgroep</vt:lpstr>
      <vt:lpstr>2. Résultats attendus / Verwachte resultaten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3. Les critères d’éligibilité et le financement des projets / Subsidiabiliteitsregels en financiering van de projecten</vt:lpstr>
      <vt:lpstr>Présentation PowerPoint</vt:lpstr>
      <vt:lpstr>Présentation PowerPoint</vt:lpstr>
      <vt:lpstr>4. Procédure de sélection / Selectieprocedure</vt:lpstr>
      <vt:lpstr>Objectif 1.3.2 -  principes de sélection / Principiële selectiecriteria </vt:lpstr>
      <vt:lpstr>Présentation PowerPoint</vt:lpstr>
      <vt:lpstr>Présentation PowerPoint</vt:lpstr>
      <vt:lpstr>OS 2.1 – Critères techniques / SD 2.1 Technische criteria </vt:lpstr>
      <vt:lpstr>OS 2.1 – Critères techniques / SD 2.1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340</cp:revision>
  <cp:lastPrinted>2023-03-10T09:47:51Z</cp:lastPrinted>
  <dcterms:created xsi:type="dcterms:W3CDTF">2013-10-17T10:19:39Z</dcterms:created>
  <dcterms:modified xsi:type="dcterms:W3CDTF">2023-06-02T07:21:02Z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