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 id="2147483648" r:id="rId5"/>
  </p:sldMasterIdLst>
  <p:notesMasterIdLst>
    <p:notesMasterId r:id="rId49"/>
  </p:notesMasterIdLst>
  <p:handoutMasterIdLst>
    <p:handoutMasterId r:id="rId50"/>
  </p:handoutMasterIdLst>
  <p:sldIdLst>
    <p:sldId id="259" r:id="rId6"/>
    <p:sldId id="374" r:id="rId7"/>
    <p:sldId id="410" r:id="rId8"/>
    <p:sldId id="260" r:id="rId9"/>
    <p:sldId id="356" r:id="rId10"/>
    <p:sldId id="357" r:id="rId11"/>
    <p:sldId id="375" r:id="rId12"/>
    <p:sldId id="376" r:id="rId13"/>
    <p:sldId id="370" r:id="rId14"/>
    <p:sldId id="371" r:id="rId15"/>
    <p:sldId id="377" r:id="rId16"/>
    <p:sldId id="378" r:id="rId17"/>
    <p:sldId id="279" r:id="rId18"/>
    <p:sldId id="400" r:id="rId19"/>
    <p:sldId id="372" r:id="rId20"/>
    <p:sldId id="379" r:id="rId21"/>
    <p:sldId id="382" r:id="rId22"/>
    <p:sldId id="383" r:id="rId23"/>
    <p:sldId id="384" r:id="rId24"/>
    <p:sldId id="391" r:id="rId25"/>
    <p:sldId id="401" r:id="rId26"/>
    <p:sldId id="339" r:id="rId27"/>
    <p:sldId id="385" r:id="rId28"/>
    <p:sldId id="386" r:id="rId29"/>
    <p:sldId id="387" r:id="rId30"/>
    <p:sldId id="402" r:id="rId31"/>
    <p:sldId id="342" r:id="rId32"/>
    <p:sldId id="388" r:id="rId33"/>
    <p:sldId id="390" r:id="rId34"/>
    <p:sldId id="389" r:id="rId35"/>
    <p:sldId id="392" r:id="rId36"/>
    <p:sldId id="403" r:id="rId37"/>
    <p:sldId id="393" r:id="rId38"/>
    <p:sldId id="394" r:id="rId39"/>
    <p:sldId id="411" r:id="rId40"/>
    <p:sldId id="396" r:id="rId41"/>
    <p:sldId id="397" r:id="rId42"/>
    <p:sldId id="399" r:id="rId43"/>
    <p:sldId id="292" r:id="rId44"/>
    <p:sldId id="324" r:id="rId45"/>
    <p:sldId id="290" r:id="rId46"/>
    <p:sldId id="264" r:id="rId47"/>
    <p:sldId id="273" r:id="rId48"/>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ACE24E-1B92-2C8B-4D15-8689972717C7}" name="VAN NYEN Frédérique" initials="VNF" userId="S::fvannyen@sprb.brussels::6c10d931-8d0e-43f7-a52f-5aa689110a92" providerId="AD"/>
  <p188:author id="{477314B5-970C-EB41-B520-E7B0E10B2206}" name="Aurélie BILLOUEZ" initials="AB" userId="S::abillouez@sprb.brussels::93785e7e-60c9-4b7c-aaf8-56b19dc535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2D6"/>
    <a:srgbClr val="FFF203"/>
    <a:srgbClr val="0B00BE"/>
    <a:srgbClr val="B7B7B7"/>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47" autoAdjust="0"/>
  </p:normalViewPr>
  <p:slideViewPr>
    <p:cSldViewPr>
      <p:cViewPr varScale="1">
        <p:scale>
          <a:sx n="102" d="100"/>
          <a:sy n="102" d="100"/>
        </p:scale>
        <p:origin x="926" y="72"/>
      </p:cViewPr>
      <p:guideLst>
        <p:guide orient="horz" pos="1620"/>
        <p:guide pos="2880"/>
      </p:guideLst>
    </p:cSldViewPr>
  </p:slideViewPr>
  <p:notesTextViewPr>
    <p:cViewPr>
      <p:scale>
        <a:sx n="100" d="100"/>
        <a:sy n="100" d="100"/>
      </p:scale>
      <p:origin x="0" y="0"/>
    </p:cViewPr>
  </p:notesTextViewPr>
  <p:notesViewPr>
    <p:cSldViewPr>
      <p:cViewPr varScale="1">
        <p:scale>
          <a:sx n="84" d="100"/>
          <a:sy n="84" d="100"/>
        </p:scale>
        <p:origin x="3912"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8/10/relationships/authors" Target="authors.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FC8D81E-DE7C-4382-8F1A-401577778493}" type="datetimeFigureOut">
              <a:rPr lang="fr-BE" smtClean="0"/>
              <a:pPr/>
              <a:t>23-06-23</a:t>
            </a:fld>
            <a:endParaRPr lang="fr-BE"/>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58D0604-D0C7-4319-B045-8F563F9C8141}" type="datetimeFigureOut">
              <a:rPr lang="fr-BE" smtClean="0"/>
              <a:t>23-06-23</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11</a:t>
            </a:fld>
            <a:endParaRPr lang="fr-BE"/>
          </a:p>
        </p:txBody>
      </p:sp>
    </p:spTree>
    <p:extLst>
      <p:ext uri="{BB962C8B-B14F-4D97-AF65-F5344CB8AC3E}">
        <p14:creationId xmlns:p14="http://schemas.microsoft.com/office/powerpoint/2010/main" val="4202357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12</a:t>
            </a:fld>
            <a:endParaRPr lang="fr-BE"/>
          </a:p>
        </p:txBody>
      </p:sp>
    </p:spTree>
    <p:extLst>
      <p:ext uri="{BB962C8B-B14F-4D97-AF65-F5344CB8AC3E}">
        <p14:creationId xmlns:p14="http://schemas.microsoft.com/office/powerpoint/2010/main" val="1828703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15</a:t>
            </a:fld>
            <a:endParaRPr lang="fr-BE"/>
          </a:p>
        </p:txBody>
      </p:sp>
    </p:spTree>
    <p:extLst>
      <p:ext uri="{BB962C8B-B14F-4D97-AF65-F5344CB8AC3E}">
        <p14:creationId xmlns:p14="http://schemas.microsoft.com/office/powerpoint/2010/main" val="2689510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16</a:t>
            </a:fld>
            <a:endParaRPr lang="fr-BE"/>
          </a:p>
        </p:txBody>
      </p:sp>
    </p:spTree>
    <p:extLst>
      <p:ext uri="{BB962C8B-B14F-4D97-AF65-F5344CB8AC3E}">
        <p14:creationId xmlns:p14="http://schemas.microsoft.com/office/powerpoint/2010/main" val="166727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17</a:t>
            </a:fld>
            <a:endParaRPr lang="fr-BE"/>
          </a:p>
        </p:txBody>
      </p:sp>
    </p:spTree>
    <p:extLst>
      <p:ext uri="{BB962C8B-B14F-4D97-AF65-F5344CB8AC3E}">
        <p14:creationId xmlns:p14="http://schemas.microsoft.com/office/powerpoint/2010/main" val="1834209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18</a:t>
            </a:fld>
            <a:endParaRPr lang="fr-BE"/>
          </a:p>
        </p:txBody>
      </p:sp>
    </p:spTree>
    <p:extLst>
      <p:ext uri="{BB962C8B-B14F-4D97-AF65-F5344CB8AC3E}">
        <p14:creationId xmlns:p14="http://schemas.microsoft.com/office/powerpoint/2010/main" val="1252034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24</a:t>
            </a:fld>
            <a:endParaRPr lang="fr-BE"/>
          </a:p>
        </p:txBody>
      </p:sp>
    </p:spTree>
    <p:extLst>
      <p:ext uri="{BB962C8B-B14F-4D97-AF65-F5344CB8AC3E}">
        <p14:creationId xmlns:p14="http://schemas.microsoft.com/office/powerpoint/2010/main" val="1770552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835B0DC1-3530-48DB-A11A-120BA5E48C87}" type="slidenum">
              <a:rPr lang="fr-BE" smtClean="0"/>
              <a:t>33</a:t>
            </a:fld>
            <a:endParaRPr lang="fr-BE"/>
          </a:p>
        </p:txBody>
      </p:sp>
    </p:spTree>
    <p:extLst>
      <p:ext uri="{BB962C8B-B14F-4D97-AF65-F5344CB8AC3E}">
        <p14:creationId xmlns:p14="http://schemas.microsoft.com/office/powerpoint/2010/main" val="3733607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37</a:t>
            </a:fld>
            <a:endParaRPr lang="fr-BE"/>
          </a:p>
        </p:txBody>
      </p:sp>
    </p:spTree>
    <p:extLst>
      <p:ext uri="{BB962C8B-B14F-4D97-AF65-F5344CB8AC3E}">
        <p14:creationId xmlns:p14="http://schemas.microsoft.com/office/powerpoint/2010/main" val="17543791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0E3FFA-0227-0C36-05D7-C4026248CDC9}"/>
              </a:ext>
            </a:extLst>
          </p:cNvPr>
          <p:cNvSpPr>
            <a:spLocks noGrp="1"/>
          </p:cNvSpPr>
          <p:nvPr>
            <p:ph type="title"/>
          </p:nvPr>
        </p:nvSpPr>
        <p:spPr/>
        <p:txBody>
          <a:bodyPr/>
          <a:lstStyle/>
          <a:p>
            <a:r>
              <a:rPr lang="nl-NL"/>
              <a:t>Klik om stijl te bewerken</a:t>
            </a:r>
            <a:endParaRPr lang="fr-BE"/>
          </a:p>
        </p:txBody>
      </p:sp>
      <p:sp>
        <p:nvSpPr>
          <p:cNvPr id="3" name="Tijdelijke aanduiding voor inhoud 2">
            <a:extLst>
              <a:ext uri="{FF2B5EF4-FFF2-40B4-BE49-F238E27FC236}">
                <a16:creationId xmlns:a16="http://schemas.microsoft.com/office/drawing/2014/main" id="{6CE0AA7B-0299-26CA-8776-5815E1DC32E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8AD6073C-4871-9D2B-E20E-37DC0E1C415B}"/>
              </a:ext>
            </a:extLst>
          </p:cNvPr>
          <p:cNvSpPr>
            <a:spLocks noGrp="1"/>
          </p:cNvSpPr>
          <p:nvPr>
            <p:ph type="dt" sz="half" idx="10"/>
          </p:nvPr>
        </p:nvSpPr>
        <p:spPr/>
        <p:txBody>
          <a:bodyPr/>
          <a:lstStyle/>
          <a:p>
            <a:fld id="{71E9820A-7563-45E1-BD33-E454815A311F}" type="datetimeFigureOut">
              <a:rPr lang="fr-BE" smtClean="0"/>
              <a:t>23-06-23</a:t>
            </a:fld>
            <a:endParaRPr lang="fr-BE"/>
          </a:p>
        </p:txBody>
      </p:sp>
      <p:sp>
        <p:nvSpPr>
          <p:cNvPr id="5" name="Tijdelijke aanduiding voor voettekst 4">
            <a:extLst>
              <a:ext uri="{FF2B5EF4-FFF2-40B4-BE49-F238E27FC236}">
                <a16:creationId xmlns:a16="http://schemas.microsoft.com/office/drawing/2014/main" id="{A597F399-4468-5B74-E3B3-35B338E2DA25}"/>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F60EE74D-0A40-655A-CCD4-17C4BE562E4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422292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2"/>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378"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378"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1999">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39987">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39987">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7979">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extLst>
      <p:ext uri="{BB962C8B-B14F-4D97-AF65-F5344CB8AC3E}">
        <p14:creationId xmlns:p14="http://schemas.microsoft.com/office/powerpoint/2010/main" val="2121366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23-06-23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F94A610-8A6A-DC43-F413-108344CC77B4}"/>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nl-NL"/>
              <a:t>Klik om stijl te bewerken</a:t>
            </a:r>
            <a:endParaRPr lang="fr-BE"/>
          </a:p>
        </p:txBody>
      </p:sp>
      <p:sp>
        <p:nvSpPr>
          <p:cNvPr id="3" name="Tijdelijke aanduiding voor tekst 2">
            <a:extLst>
              <a:ext uri="{FF2B5EF4-FFF2-40B4-BE49-F238E27FC236}">
                <a16:creationId xmlns:a16="http://schemas.microsoft.com/office/drawing/2014/main" id="{DF7ED7D5-3538-5D91-E376-910FFF88AFF0}"/>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5D840696-4E39-76DF-AEAB-68F1E4A70A0E}"/>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71E9820A-7563-45E1-BD33-E454815A311F}" type="datetimeFigureOut">
              <a:rPr lang="fr-BE" smtClean="0"/>
              <a:t>23-06-23</a:t>
            </a:fld>
            <a:endParaRPr lang="fr-BE"/>
          </a:p>
        </p:txBody>
      </p:sp>
      <p:sp>
        <p:nvSpPr>
          <p:cNvPr id="5" name="Tijdelijke aanduiding voor voettekst 4">
            <a:extLst>
              <a:ext uri="{FF2B5EF4-FFF2-40B4-BE49-F238E27FC236}">
                <a16:creationId xmlns:a16="http://schemas.microsoft.com/office/drawing/2014/main" id="{E734B901-7594-C845-C2D4-451FF4AD8300}"/>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Tijdelijke aanduiding voor dianummer 5">
            <a:extLst>
              <a:ext uri="{FF2B5EF4-FFF2-40B4-BE49-F238E27FC236}">
                <a16:creationId xmlns:a16="http://schemas.microsoft.com/office/drawing/2014/main" id="{52B3609B-6977-FC8E-051B-B4C3E8009E5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0F5E4AA-4C3A-4AFE-B3FE-CE767F3D9A05}" type="slidenum">
              <a:rPr lang="fr-BE" smtClean="0"/>
              <a:t>‹N°›</a:t>
            </a:fld>
            <a:endParaRPr lang="fr-BE"/>
          </a:p>
        </p:txBody>
      </p:sp>
    </p:spTree>
    <p:extLst>
      <p:ext uri="{BB962C8B-B14F-4D97-AF65-F5344CB8AC3E}">
        <p14:creationId xmlns:p14="http://schemas.microsoft.com/office/powerpoint/2010/main" val="3301836718"/>
      </p:ext>
    </p:extLst>
  </p:cSld>
  <p:clrMap bg1="lt1" tx1="dk1" bg2="lt2" tx2="dk2" accent1="accent1" accent2="accent2" accent3="accent3" accent4="accent4" accent5="accent5" accent6="accent6" hlink="hlink" folHlink="folHlink"/>
  <p:sldLayoutIdLst>
    <p:sldLayoutId id="2147483650" r:id="rId1"/>
    <p:sldLayoutId id="214748366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feder.brussels/programmation-2021-2027/documents-de-reference-2021-2027/"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43.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0</a:t>
            </a:r>
            <a:r>
              <a:rPr lang="fr-FR" sz="1600" cap="all" dirty="0">
                <a:solidFill>
                  <a:srgbClr val="1F497D">
                    <a:lumMod val="75000"/>
                  </a:srgbClr>
                </a:solidFill>
              </a:rPr>
              <a:t>2/06/2023</a:t>
            </a: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1.1 – Appels à projets</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a:solidFill>
                  <a:srgbClr val="1F497D">
                    <a:lumMod val="75000"/>
                  </a:srgbClr>
                </a:solidFill>
              </a:rPr>
              <a:t>Action 2: </a:t>
            </a:r>
            <a:r>
              <a:rPr lang="fr-FR" sz="1200" cap="all" dirty="0">
                <a:solidFill>
                  <a:srgbClr val="1F497D">
                    <a:lumMod val="75000"/>
                  </a:srgbClr>
                </a:solidFill>
              </a:rPr>
              <a:t>« Renforcer le soutien aux projets de recherche appliquée coopératifs et </a:t>
            </a:r>
            <a:r>
              <a:rPr lang="fr-FR" sz="1200" cap="all" dirty="0" err="1">
                <a:solidFill>
                  <a:srgbClr val="1F497D">
                    <a:lumMod val="75000"/>
                  </a:srgbClr>
                </a:solidFill>
              </a:rPr>
              <a:t>co</a:t>
            </a:r>
            <a:r>
              <a:rPr lang="fr-FR" sz="1200" cap="all" dirty="0">
                <a:solidFill>
                  <a:srgbClr val="1F497D">
                    <a:lumMod val="75000"/>
                  </a:srgbClr>
                </a:solidFill>
              </a:rPr>
              <a:t>-créatifs »</a:t>
            </a:r>
            <a:endParaRPr lang="fr-BE" sz="12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a:solidFill>
                  <a:srgbClr val="1F497D">
                    <a:lumMod val="75000"/>
                  </a:srgbClr>
                </a:solidFill>
              </a:rPr>
              <a:t>Action 3: </a:t>
            </a:r>
            <a:r>
              <a:rPr lang="fr-FR" sz="1200" cap="all" dirty="0">
                <a:solidFill>
                  <a:srgbClr val="1F497D">
                    <a:lumMod val="75000"/>
                  </a:srgbClr>
                </a:solidFill>
              </a:rPr>
              <a:t>« Soutenir les projets d’accompagnement et de soutien à l’innovation sociale »</a:t>
            </a:r>
            <a:endParaRPr lang="fr-BE" sz="12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a:solidFill>
                  <a:srgbClr val="1F497D">
                    <a:lumMod val="75000"/>
                  </a:srgbClr>
                </a:solidFill>
              </a:rPr>
              <a:t>Action 4: </a:t>
            </a:r>
            <a:r>
              <a:rPr lang="fr-FR" sz="1200" cap="all" dirty="0">
                <a:solidFill>
                  <a:srgbClr val="1F497D">
                    <a:lumMod val="75000"/>
                  </a:srgbClr>
                </a:solidFill>
              </a:rPr>
              <a:t>« Soutenir les projets d’accompagnement et de soutien à l’innovation favorisant l’exemplarité environnementale des PME »</a:t>
            </a:r>
            <a:endParaRPr lang="fr-BE" sz="12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a:solidFill>
                  <a:srgbClr val="1F497D">
                    <a:lumMod val="75000"/>
                  </a:srgbClr>
                </a:solidFill>
              </a:rPr>
              <a:t>Action 5: </a:t>
            </a:r>
            <a:r>
              <a:rPr lang="fr-FR" sz="1200" cap="all" dirty="0">
                <a:solidFill>
                  <a:srgbClr val="1F497D">
                    <a:lumMod val="75000"/>
                  </a:srgbClr>
                </a:solidFill>
              </a:rPr>
              <a:t>« Soutenir la mobilisation et la mise en œuvre au sein des politiques publiques des résultats de la recherche »</a:t>
            </a:r>
            <a:endParaRPr lang="fr-BE" sz="1200" cap="all" dirty="0">
              <a:solidFill>
                <a:srgbClr val="1F497D">
                  <a:lumMod val="75000"/>
                </a:srgbClr>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600" cap="all" dirty="0">
              <a:solidFill>
                <a:srgbClr val="1F497D">
                  <a:lumMod val="75000"/>
                </a:srgbClr>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600" b="1" dirty="0">
                <a:solidFill>
                  <a:schemeClr val="tx1"/>
                </a:solidFill>
              </a:rPr>
              <a:t>Specifieke doelstelling 1.1 - Door de onderzoeks- en innovatiecapaciteit te ontwikkelen en te versterken</a:t>
            </a:r>
          </a:p>
          <a:p>
            <a:r>
              <a:rPr lang="fr-BE" dirty="0" err="1">
                <a:solidFill>
                  <a:schemeClr val="tx1"/>
                </a:solidFill>
              </a:rPr>
              <a:t>Actie</a:t>
            </a:r>
            <a:r>
              <a:rPr lang="fr-BE" dirty="0">
                <a:solidFill>
                  <a:schemeClr val="tx1"/>
                </a:solidFill>
              </a:rPr>
              <a:t> 1: </a:t>
            </a:r>
            <a:r>
              <a:rPr lang="nl-NL" dirty="0">
                <a:solidFill>
                  <a:schemeClr val="tx1"/>
                </a:solidFill>
              </a:rPr>
              <a:t>De OOI-infrastructuur ondersteunen en ontwikkelen en de investeringen mogelijk maken die nodig zijn voor een gewestelijke kwaliteitssprong</a:t>
            </a:r>
            <a:endParaRPr lang="fr-BE" dirty="0">
              <a:solidFill>
                <a:schemeClr val="tx1"/>
              </a:solidFill>
            </a:endParaRPr>
          </a:p>
          <a:p>
            <a:r>
              <a:rPr lang="fr-BE" b="1" dirty="0" err="1">
                <a:solidFill>
                  <a:srgbClr val="7CA2D6"/>
                </a:solidFill>
              </a:rPr>
              <a:t>Actie</a:t>
            </a:r>
            <a:r>
              <a:rPr lang="fr-BE" b="1" dirty="0">
                <a:solidFill>
                  <a:srgbClr val="7CA2D6"/>
                </a:solidFill>
              </a:rPr>
              <a:t> 2: </a:t>
            </a:r>
            <a:r>
              <a:rPr lang="nl-NL" b="1" dirty="0">
                <a:solidFill>
                  <a:srgbClr val="7CA2D6"/>
                </a:solidFill>
              </a:rPr>
              <a:t>De steun voor coöperatieve en co-creatieve projecten voor toegepast onderzoek versterken</a:t>
            </a:r>
            <a:endParaRPr lang="fr-BE" b="1" dirty="0">
              <a:solidFill>
                <a:srgbClr val="7CA2D6"/>
              </a:solidFill>
            </a:endParaRPr>
          </a:p>
          <a:p>
            <a:r>
              <a:rPr lang="fr-BE" b="1" dirty="0" err="1">
                <a:solidFill>
                  <a:srgbClr val="7CA2D6"/>
                </a:solidFill>
              </a:rPr>
              <a:t>Actie</a:t>
            </a:r>
            <a:r>
              <a:rPr lang="fr-BE" b="1" dirty="0">
                <a:solidFill>
                  <a:srgbClr val="7CA2D6"/>
                </a:solidFill>
              </a:rPr>
              <a:t> 3: </a:t>
            </a:r>
            <a:r>
              <a:rPr lang="nl-NL" b="1" dirty="0">
                <a:solidFill>
                  <a:srgbClr val="7CA2D6"/>
                </a:solidFill>
              </a:rPr>
              <a:t>De projecten voor de begeleiding en ondersteuning van sociale vernieuwing ondersteunen</a:t>
            </a:r>
            <a:endParaRPr lang="fr-BE" b="1" dirty="0">
              <a:solidFill>
                <a:srgbClr val="7CA2D6"/>
              </a:solidFill>
            </a:endParaRPr>
          </a:p>
          <a:p>
            <a:r>
              <a:rPr lang="fr-BE" b="1" dirty="0" err="1">
                <a:solidFill>
                  <a:srgbClr val="7CA2D6"/>
                </a:solidFill>
              </a:rPr>
              <a:t>Actie</a:t>
            </a:r>
            <a:r>
              <a:rPr lang="fr-BE" b="1" dirty="0">
                <a:solidFill>
                  <a:srgbClr val="7CA2D6"/>
                </a:solidFill>
              </a:rPr>
              <a:t> 4: </a:t>
            </a:r>
            <a:r>
              <a:rPr lang="nl-NL" b="1" dirty="0">
                <a:solidFill>
                  <a:srgbClr val="7CA2D6"/>
                </a:solidFill>
              </a:rPr>
              <a:t>De projecten steunen voor de begeleiding en ondersteuning van vernieuwing die de milieuvoorbeeldigheid van kmo's bevordert</a:t>
            </a:r>
            <a:endParaRPr lang="fr-BE" b="1" dirty="0">
              <a:solidFill>
                <a:srgbClr val="7CA2D6"/>
              </a:solidFill>
            </a:endParaRPr>
          </a:p>
          <a:p>
            <a:r>
              <a:rPr lang="fr-BE" b="1" dirty="0" err="1">
                <a:solidFill>
                  <a:srgbClr val="7CA2D6"/>
                </a:solidFill>
              </a:rPr>
              <a:t>Actie</a:t>
            </a:r>
            <a:r>
              <a:rPr lang="fr-BE" b="1" dirty="0">
                <a:solidFill>
                  <a:srgbClr val="7CA2D6"/>
                </a:solidFill>
              </a:rPr>
              <a:t> 5: </a:t>
            </a:r>
            <a:r>
              <a:rPr lang="nl-NL" b="1" dirty="0">
                <a:solidFill>
                  <a:srgbClr val="7CA2D6"/>
                </a:solidFill>
              </a:rPr>
              <a:t>De gebruikmaking van en verwezenlijking in het overheidsbeleid van onderzoeksresultaten ondersteunen</a:t>
            </a:r>
            <a:endParaRPr lang="fr-BE" b="1" dirty="0">
              <a:solidFill>
                <a:srgbClr val="7CA2D6"/>
              </a:solidFill>
            </a:endParaRPr>
          </a:p>
          <a:p>
            <a:r>
              <a:rPr lang="fr-BE" sz="2100" dirty="0" err="1">
                <a:solidFill>
                  <a:schemeClr val="tx1"/>
                </a:solidFill>
              </a:rPr>
              <a:t>Actie</a:t>
            </a:r>
            <a:r>
              <a:rPr lang="fr-BE" sz="2100" dirty="0">
                <a:solidFill>
                  <a:schemeClr val="tx1"/>
                </a:solidFill>
              </a:rPr>
              <a:t> 6: </a:t>
            </a:r>
            <a:r>
              <a:rPr lang="nl-NL" sz="2100" dirty="0">
                <a:solidFill>
                  <a:schemeClr val="tx1"/>
                </a:solidFill>
              </a:rPr>
              <a:t>De oprichting ondersteunen van een gewestelijke infrastructuur gericht op het versterken van bewustwording rond wetenschap, onderzoek en innovatie</a:t>
            </a:r>
            <a:endParaRPr lang="fr-BE" sz="2100" dirty="0">
              <a:solidFill>
                <a:schemeClr val="tx1"/>
              </a:solidFill>
            </a:endParaRPr>
          </a:p>
        </p:txBody>
      </p:sp>
    </p:spTree>
    <p:extLst>
      <p:ext uri="{BB962C8B-B14F-4D97-AF65-F5344CB8AC3E}">
        <p14:creationId xmlns:p14="http://schemas.microsoft.com/office/powerpoint/2010/main" val="2239679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CD6C3-7C57-C9E5-40D0-5FAFD6C6A1E6}"/>
              </a:ext>
            </a:extLst>
          </p:cNvPr>
          <p:cNvSpPr>
            <a:spLocks noGrp="1"/>
          </p:cNvSpPr>
          <p:nvPr>
            <p:ph type="title"/>
          </p:nvPr>
        </p:nvSpPr>
        <p:spPr/>
        <p:txBody>
          <a:bodyPr/>
          <a:lstStyle/>
          <a:p>
            <a:r>
              <a:rPr lang="fr-BE" dirty="0"/>
              <a:t>Contexte général </a:t>
            </a:r>
          </a:p>
        </p:txBody>
      </p:sp>
      <p:sp>
        <p:nvSpPr>
          <p:cNvPr id="3" name="Espace réservé du texte 2">
            <a:extLst>
              <a:ext uri="{FF2B5EF4-FFF2-40B4-BE49-F238E27FC236}">
                <a16:creationId xmlns:a16="http://schemas.microsoft.com/office/drawing/2014/main" id="{593C11AB-838E-0EE6-E8EE-F94054626F5E}"/>
              </a:ext>
            </a:extLst>
          </p:cNvPr>
          <p:cNvSpPr>
            <a:spLocks noGrp="1"/>
          </p:cNvSpPr>
          <p:nvPr>
            <p:ph type="body" sz="quarter" idx="10"/>
          </p:nvPr>
        </p:nvSpPr>
        <p:spPr>
          <a:xfrm>
            <a:off x="467544" y="789552"/>
            <a:ext cx="8496944" cy="3870430"/>
          </a:xfrm>
        </p:spPr>
        <p:txBody>
          <a:bodyPr>
            <a:normAutofit/>
          </a:bodyPr>
          <a:lstStyle/>
          <a:p>
            <a:r>
              <a:rPr lang="fr-FR" sz="1500" b="0" i="0" u="none" strike="noStrike" baseline="0" dirty="0">
                <a:solidFill>
                  <a:srgbClr val="000000"/>
                </a:solidFill>
              </a:rPr>
              <a:t>Plan Régional pour l’Innovation (PRI) pour la période 2021-2027. </a:t>
            </a:r>
            <a:endParaRPr lang="fr-BE" sz="1500" b="0" i="0" u="none" strike="noStrike" baseline="0" dirty="0">
              <a:solidFill>
                <a:srgbClr val="000000"/>
              </a:solidFill>
            </a:endParaRPr>
          </a:p>
          <a:p>
            <a:r>
              <a:rPr lang="fr-BE" sz="1500" u="sng" dirty="0">
                <a:solidFill>
                  <a:srgbClr val="000000"/>
                </a:solidFill>
                <a:sym typeface="Wingdings" panose="05000000000000000000" pitchFamily="2" charset="2"/>
              </a:rPr>
              <a:t>Cinq </a:t>
            </a:r>
            <a:r>
              <a:rPr lang="fr-BE" sz="1500" b="0" i="0" u="sng" strike="noStrike" baseline="0" dirty="0">
                <a:solidFill>
                  <a:srgbClr val="000000"/>
                </a:solidFill>
              </a:rPr>
              <a:t>DIS thématiques</a:t>
            </a:r>
            <a:r>
              <a:rPr lang="fr-BE" sz="1500" b="0" i="0" u="none" strike="noStrike" baseline="0" dirty="0">
                <a:solidFill>
                  <a:srgbClr val="000000"/>
                </a:solidFill>
              </a:rPr>
              <a:t>: </a:t>
            </a:r>
            <a:endParaRPr lang="fr-FR" sz="1500" dirty="0">
              <a:solidFill>
                <a:srgbClr val="000000"/>
              </a:solidFill>
            </a:endParaRPr>
          </a:p>
          <a:p>
            <a:pPr marL="285750" indent="-285750" algn="l">
              <a:buFont typeface="Arial" panose="020B0604020202020204" pitchFamily="34" charset="0"/>
              <a:buChar char="•"/>
            </a:pPr>
            <a:r>
              <a:rPr lang="fr-BE" sz="1500" b="0" i="0" u="none" strike="noStrike" baseline="0" dirty="0">
                <a:solidFill>
                  <a:srgbClr val="000000"/>
                </a:solidFill>
              </a:rPr>
              <a:t>Climat : Bâti &amp; Infrastructures résilients ;</a:t>
            </a:r>
          </a:p>
          <a:p>
            <a:pPr marL="285750" indent="-285750">
              <a:buFont typeface="Arial" panose="020B0604020202020204" pitchFamily="34" charset="0"/>
              <a:buChar char="•"/>
            </a:pPr>
            <a:r>
              <a:rPr lang="fr-BE" sz="1500" b="0" i="0" u="none" strike="noStrike" baseline="0" dirty="0">
                <a:solidFill>
                  <a:srgbClr val="000000"/>
                </a:solidFill>
              </a:rPr>
              <a:t>Utilisation optimale des ressources ;</a:t>
            </a:r>
          </a:p>
          <a:p>
            <a:pPr marL="285750" indent="-285750">
              <a:buFont typeface="Arial" panose="020B0604020202020204" pitchFamily="34" charset="0"/>
              <a:buChar char="•"/>
            </a:pPr>
            <a:r>
              <a:rPr lang="fr-FR" sz="1500" b="0" i="0" u="none" strike="noStrike" baseline="0" dirty="0">
                <a:solidFill>
                  <a:srgbClr val="000000"/>
                </a:solidFill>
              </a:rPr>
              <a:t>Flux urbains efficaces et durables pour une gestion inclusive de l’espace urbain ;</a:t>
            </a:r>
          </a:p>
          <a:p>
            <a:pPr marL="285750" indent="-285750">
              <a:buFont typeface="Arial" panose="020B0604020202020204" pitchFamily="34" charset="0"/>
              <a:buChar char="•"/>
            </a:pPr>
            <a:r>
              <a:rPr lang="fr-FR" sz="1500" b="0" i="0" u="none" strike="noStrike" baseline="0" dirty="0">
                <a:solidFill>
                  <a:srgbClr val="000000"/>
                </a:solidFill>
              </a:rPr>
              <a:t>Santé &amp; Soins personnalisés et intégrés ; </a:t>
            </a:r>
          </a:p>
          <a:p>
            <a:pPr marL="285750" indent="-285750">
              <a:buFont typeface="Arial" panose="020B0604020202020204" pitchFamily="34" charset="0"/>
              <a:buChar char="•"/>
            </a:pPr>
            <a:r>
              <a:rPr lang="fr-FR" sz="1500" b="0" i="0" u="none" strike="noStrike" baseline="0" dirty="0">
                <a:solidFill>
                  <a:srgbClr val="000000"/>
                </a:solidFill>
              </a:rPr>
              <a:t>Innovation sociale, innovation publique et inclusion sociale.</a:t>
            </a:r>
          </a:p>
          <a:p>
            <a:r>
              <a:rPr lang="fr-FR" sz="1500" u="sng" dirty="0">
                <a:solidFill>
                  <a:srgbClr val="000000"/>
                </a:solidFill>
              </a:rPr>
              <a:t>Un</a:t>
            </a:r>
            <a:r>
              <a:rPr lang="fr-FR" sz="1500" b="0" i="0" u="sng" strike="noStrike" baseline="0" dirty="0">
                <a:solidFill>
                  <a:srgbClr val="000000"/>
                </a:solidFill>
              </a:rPr>
              <a:t> DIS transversal </a:t>
            </a:r>
            <a:r>
              <a:rPr lang="fr-FR" sz="1500" b="0" i="0" u="none" strike="noStrike" baseline="0" dirty="0">
                <a:solidFill>
                  <a:srgbClr val="000000"/>
                </a:solidFill>
              </a:rPr>
              <a:t>: « Technologies et services numériques avancés ».</a:t>
            </a:r>
          </a:p>
          <a:p>
            <a:r>
              <a:rPr lang="fr-FR" sz="1500" b="0" i="0" u="none" strike="noStrike" baseline="0" dirty="0">
                <a:solidFill>
                  <a:srgbClr val="000000"/>
                </a:solidFill>
              </a:rPr>
              <a:t> </a:t>
            </a:r>
            <a:r>
              <a:rPr lang="fr-FR" sz="1500" b="0" i="0" u="none" strike="noStrike" baseline="0" dirty="0">
                <a:solidFill>
                  <a:srgbClr val="000000"/>
                </a:solidFill>
                <a:sym typeface="Wingdings" panose="05000000000000000000" pitchFamily="2" charset="2"/>
              </a:rPr>
              <a:t> </a:t>
            </a:r>
            <a:r>
              <a:rPr lang="fr-FR" sz="1500" b="1" i="0" u="none" strike="noStrike" baseline="0" dirty="0">
                <a:solidFill>
                  <a:srgbClr val="000000"/>
                </a:solidFill>
              </a:rPr>
              <a:t>Afin d’éviter la dispersion des moyens FEDER, et de nuire à la lisibilité du Programme, </a:t>
            </a:r>
            <a:r>
              <a:rPr lang="fr-FR" sz="1500" b="1" i="0" u="sng" strike="noStrike" baseline="0" dirty="0">
                <a:solidFill>
                  <a:srgbClr val="000000"/>
                </a:solidFill>
              </a:rPr>
              <a:t>l’OS1.1. du Programme FEDER soutiendra des projets qui démontrent (tout au long de la vie du projet) une contribution spécifique à la stratégie de spécialisation intelligente (S3) de la Région</a:t>
            </a:r>
            <a:r>
              <a:rPr lang="fr-FR" sz="1500" b="0" i="0" u="none" strike="noStrike" baseline="0" dirty="0">
                <a:solidFill>
                  <a:srgbClr val="000000"/>
                </a:solidFill>
              </a:rPr>
              <a:t>. </a:t>
            </a:r>
            <a:endParaRPr lang="fr-BE" sz="1500" b="0" i="0" u="none" strike="noStrike" baseline="0" dirty="0">
              <a:solidFill>
                <a:srgbClr val="000000"/>
              </a:solidFill>
            </a:endParaRPr>
          </a:p>
          <a:p>
            <a:endParaRPr lang="fr-BE" sz="1800" b="0" i="0" u="none" strike="noStrike" baseline="0" dirty="0">
              <a:solidFill>
                <a:srgbClr val="000000"/>
              </a:solidFill>
            </a:endParaRPr>
          </a:p>
          <a:p>
            <a:endParaRPr lang="fr-BE" sz="1800" b="0" i="0" u="none" strike="noStrike" baseline="0" dirty="0">
              <a:solidFill>
                <a:srgbClr val="000000"/>
              </a:solidFill>
            </a:endParaRPr>
          </a:p>
          <a:p>
            <a:pPr algn="l"/>
            <a:endParaRPr lang="fr-BE" sz="1800" b="0" i="0" u="none" strike="noStrike" baseline="0" dirty="0">
              <a:solidFill>
                <a:srgbClr val="000000"/>
              </a:solidFill>
            </a:endParaRPr>
          </a:p>
          <a:p>
            <a:endParaRPr lang="fr-BE" sz="1800" b="0" i="0" u="none" strike="noStrike" baseline="0" dirty="0">
              <a:solidFill>
                <a:srgbClr val="000000"/>
              </a:solidFill>
            </a:endParaRPr>
          </a:p>
          <a:p>
            <a:endParaRPr lang="fr-BE" dirty="0"/>
          </a:p>
        </p:txBody>
      </p:sp>
    </p:spTree>
    <p:extLst>
      <p:ext uri="{BB962C8B-B14F-4D97-AF65-F5344CB8AC3E}">
        <p14:creationId xmlns:p14="http://schemas.microsoft.com/office/powerpoint/2010/main" val="3150555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CD6C3-7C57-C9E5-40D0-5FAFD6C6A1E6}"/>
              </a:ext>
            </a:extLst>
          </p:cNvPr>
          <p:cNvSpPr>
            <a:spLocks noGrp="1"/>
          </p:cNvSpPr>
          <p:nvPr>
            <p:ph type="title"/>
          </p:nvPr>
        </p:nvSpPr>
        <p:spPr/>
        <p:txBody>
          <a:bodyPr/>
          <a:lstStyle/>
          <a:p>
            <a:r>
              <a:rPr lang="fr-BE" dirty="0" err="1"/>
              <a:t>Algemene</a:t>
            </a:r>
            <a:r>
              <a:rPr lang="fr-BE" dirty="0"/>
              <a:t> </a:t>
            </a:r>
            <a:r>
              <a:rPr lang="fr-BE" dirty="0" err="1"/>
              <a:t>context</a:t>
            </a:r>
            <a:endParaRPr lang="fr-BE" dirty="0"/>
          </a:p>
        </p:txBody>
      </p:sp>
      <p:sp>
        <p:nvSpPr>
          <p:cNvPr id="3" name="Espace réservé du texte 2">
            <a:extLst>
              <a:ext uri="{FF2B5EF4-FFF2-40B4-BE49-F238E27FC236}">
                <a16:creationId xmlns:a16="http://schemas.microsoft.com/office/drawing/2014/main" id="{593C11AB-838E-0EE6-E8EE-F94054626F5E}"/>
              </a:ext>
            </a:extLst>
          </p:cNvPr>
          <p:cNvSpPr>
            <a:spLocks noGrp="1"/>
          </p:cNvSpPr>
          <p:nvPr>
            <p:ph type="body" sz="quarter" idx="10"/>
          </p:nvPr>
        </p:nvSpPr>
        <p:spPr>
          <a:xfrm>
            <a:off x="467544" y="789552"/>
            <a:ext cx="8496944" cy="3870430"/>
          </a:xfrm>
        </p:spPr>
        <p:txBody>
          <a:bodyPr>
            <a:noAutofit/>
          </a:bodyPr>
          <a:lstStyle/>
          <a:p>
            <a:r>
              <a:rPr lang="nl-NL" sz="1400" b="0" i="0" u="none" strike="noStrike" baseline="0" dirty="0">
                <a:solidFill>
                  <a:srgbClr val="000000"/>
                </a:solidFill>
              </a:rPr>
              <a:t>Gewestelijke Innovatieplan (GIP) opgesteld voor de periode 2021-2027</a:t>
            </a:r>
            <a:r>
              <a:rPr lang="fr-FR" sz="1400" b="0" i="0" u="none" strike="noStrike" baseline="0" dirty="0">
                <a:solidFill>
                  <a:srgbClr val="000000"/>
                </a:solidFill>
              </a:rPr>
              <a:t>. </a:t>
            </a:r>
            <a:endParaRPr lang="fr-BE" sz="1400" b="0" i="0" u="none" strike="noStrike" baseline="0" dirty="0">
              <a:solidFill>
                <a:srgbClr val="000000"/>
              </a:solidFill>
            </a:endParaRPr>
          </a:p>
          <a:p>
            <a:r>
              <a:rPr lang="fr-BE" sz="1400" b="0" i="0" u="sng" strike="noStrike" baseline="0" dirty="0" err="1">
                <a:solidFill>
                  <a:srgbClr val="000000"/>
                </a:solidFill>
              </a:rPr>
              <a:t>Vijf</a:t>
            </a:r>
            <a:r>
              <a:rPr lang="fr-BE" sz="1400" b="0" i="0" u="sng" strike="noStrike" baseline="0" dirty="0">
                <a:solidFill>
                  <a:srgbClr val="000000"/>
                </a:solidFill>
              </a:rPr>
              <a:t> </a:t>
            </a:r>
            <a:r>
              <a:rPr lang="fr-BE" sz="1400" b="0" i="0" u="sng" strike="noStrike" baseline="0" dirty="0" err="1">
                <a:solidFill>
                  <a:srgbClr val="000000"/>
                </a:solidFill>
              </a:rPr>
              <a:t>thematische</a:t>
            </a:r>
            <a:r>
              <a:rPr lang="fr-BE" sz="1400" b="0" i="0" u="sng" strike="noStrike" baseline="0" dirty="0">
                <a:solidFill>
                  <a:srgbClr val="000000"/>
                </a:solidFill>
              </a:rPr>
              <a:t> </a:t>
            </a:r>
            <a:r>
              <a:rPr lang="fr-BE" sz="1400" b="0" i="0" u="sng" strike="noStrike" baseline="0" dirty="0" err="1">
                <a:solidFill>
                  <a:srgbClr val="000000"/>
                </a:solidFill>
              </a:rPr>
              <a:t>SVD's</a:t>
            </a:r>
            <a:r>
              <a:rPr lang="fr-BE" sz="1400" b="0" i="0" u="none" strike="noStrike" baseline="0" dirty="0">
                <a:solidFill>
                  <a:srgbClr val="000000"/>
                </a:solidFill>
              </a:rPr>
              <a:t>: </a:t>
            </a:r>
            <a:endParaRPr lang="fr-FR" sz="1400" dirty="0">
              <a:solidFill>
                <a:srgbClr val="000000"/>
              </a:solidFill>
            </a:endParaRPr>
          </a:p>
          <a:p>
            <a:pPr marL="285750" indent="-285750" algn="l">
              <a:buFont typeface="Arial" panose="020B0604020202020204" pitchFamily="34" charset="0"/>
              <a:buChar char="•"/>
            </a:pPr>
            <a:r>
              <a:rPr lang="fr-BE" sz="1400" b="0" i="0" u="none" strike="noStrike" baseline="0" dirty="0" err="1">
                <a:solidFill>
                  <a:srgbClr val="000000"/>
                </a:solidFill>
              </a:rPr>
              <a:t>Klimaat</a:t>
            </a:r>
            <a:r>
              <a:rPr lang="fr-BE" sz="1400" b="0" i="0" u="none" strike="noStrike" baseline="0" dirty="0">
                <a:solidFill>
                  <a:srgbClr val="000000"/>
                </a:solidFill>
              </a:rPr>
              <a:t>: </a:t>
            </a:r>
            <a:r>
              <a:rPr lang="fr-BE" sz="1400" b="0" i="0" u="none" strike="noStrike" baseline="0" dirty="0" err="1">
                <a:solidFill>
                  <a:srgbClr val="000000"/>
                </a:solidFill>
              </a:rPr>
              <a:t>Weerbestendige</a:t>
            </a:r>
            <a:r>
              <a:rPr lang="fr-BE" sz="1400" b="0" i="0" u="none" strike="noStrike" baseline="0" dirty="0">
                <a:solidFill>
                  <a:srgbClr val="000000"/>
                </a:solidFill>
              </a:rPr>
              <a:t> </a:t>
            </a:r>
            <a:r>
              <a:rPr lang="fr-BE" sz="1400" b="0" i="0" u="none" strike="noStrike" baseline="0" dirty="0" err="1">
                <a:solidFill>
                  <a:srgbClr val="000000"/>
                </a:solidFill>
              </a:rPr>
              <a:t>gebouwen</a:t>
            </a:r>
            <a:r>
              <a:rPr lang="fr-BE" sz="1400" b="0" i="0" u="none" strike="noStrike" baseline="0" dirty="0">
                <a:solidFill>
                  <a:srgbClr val="000000"/>
                </a:solidFill>
              </a:rPr>
              <a:t> &amp; </a:t>
            </a:r>
            <a:r>
              <a:rPr lang="fr-BE" sz="1400" b="0" i="0" u="none" strike="noStrike" baseline="0" dirty="0" err="1">
                <a:solidFill>
                  <a:srgbClr val="000000"/>
                </a:solidFill>
              </a:rPr>
              <a:t>infrastructuur</a:t>
            </a:r>
            <a:r>
              <a:rPr lang="fr-BE" sz="1400" b="0" i="0" u="none" strike="noStrike" baseline="0" dirty="0">
                <a:solidFill>
                  <a:srgbClr val="000000"/>
                </a:solidFill>
              </a:rPr>
              <a:t>; </a:t>
            </a:r>
          </a:p>
          <a:p>
            <a:pPr marL="285750" indent="-285750">
              <a:buFont typeface="Arial" panose="020B0604020202020204" pitchFamily="34" charset="0"/>
              <a:buChar char="•"/>
            </a:pPr>
            <a:r>
              <a:rPr lang="fr-BE" sz="1400" b="0" i="0" u="none" strike="noStrike" baseline="0" dirty="0" err="1">
                <a:solidFill>
                  <a:srgbClr val="000000"/>
                </a:solidFill>
              </a:rPr>
              <a:t>Optimaal</a:t>
            </a:r>
            <a:r>
              <a:rPr lang="fr-BE" sz="1400" b="0" i="0" u="none" strike="noStrike" baseline="0" dirty="0">
                <a:solidFill>
                  <a:srgbClr val="000000"/>
                </a:solidFill>
              </a:rPr>
              <a:t> </a:t>
            </a:r>
            <a:r>
              <a:rPr lang="fr-BE" sz="1400" b="0" i="0" u="none" strike="noStrike" baseline="0" dirty="0" err="1">
                <a:solidFill>
                  <a:srgbClr val="000000"/>
                </a:solidFill>
              </a:rPr>
              <a:t>grondstoffengebruik</a:t>
            </a:r>
            <a:r>
              <a:rPr lang="fr-BE" sz="1400" b="0" i="0" u="none" strike="noStrike" baseline="0" dirty="0">
                <a:solidFill>
                  <a:srgbClr val="000000"/>
                </a:solidFill>
              </a:rPr>
              <a:t>;</a:t>
            </a:r>
          </a:p>
          <a:p>
            <a:pPr marL="285750" indent="-285750">
              <a:buFont typeface="Arial" panose="020B0604020202020204" pitchFamily="34" charset="0"/>
              <a:buChar char="•"/>
            </a:pPr>
            <a:r>
              <a:rPr lang="nl-NL" sz="1400" b="0" i="0" u="none" strike="noStrike" baseline="0" dirty="0">
                <a:solidFill>
                  <a:srgbClr val="000000"/>
                </a:solidFill>
              </a:rPr>
              <a:t>Doeltreffende en duurzame stadsstromen voor een inclusief beheer van de stedelijke ruimte;</a:t>
            </a:r>
          </a:p>
          <a:p>
            <a:pPr marL="285750" indent="-285750">
              <a:buFont typeface="Arial" panose="020B0604020202020204" pitchFamily="34" charset="0"/>
              <a:buChar char="•"/>
            </a:pPr>
            <a:r>
              <a:rPr lang="fr-FR" sz="1400" b="0" i="0" u="none" strike="noStrike" baseline="0" dirty="0" err="1">
                <a:solidFill>
                  <a:srgbClr val="000000"/>
                </a:solidFill>
              </a:rPr>
              <a:t>Geïntegreerde</a:t>
            </a:r>
            <a:r>
              <a:rPr lang="fr-FR" sz="1400" b="0" i="0" u="none" strike="noStrike" baseline="0" dirty="0">
                <a:solidFill>
                  <a:srgbClr val="000000"/>
                </a:solidFill>
              </a:rPr>
              <a:t> </a:t>
            </a:r>
            <a:r>
              <a:rPr lang="fr-FR" sz="1400" b="0" i="0" u="none" strike="noStrike" baseline="0" dirty="0" err="1">
                <a:solidFill>
                  <a:srgbClr val="000000"/>
                </a:solidFill>
              </a:rPr>
              <a:t>gezondheidszorg</a:t>
            </a:r>
            <a:r>
              <a:rPr lang="fr-FR" sz="1400" b="0" i="0" u="none" strike="noStrike" baseline="0" dirty="0">
                <a:solidFill>
                  <a:srgbClr val="000000"/>
                </a:solidFill>
              </a:rPr>
              <a:t> op </a:t>
            </a:r>
            <a:r>
              <a:rPr lang="fr-FR" sz="1400" b="0" i="0" u="none" strike="noStrike" baseline="0" dirty="0" err="1">
                <a:solidFill>
                  <a:srgbClr val="000000"/>
                </a:solidFill>
              </a:rPr>
              <a:t>maat</a:t>
            </a:r>
            <a:r>
              <a:rPr lang="fr-FR" sz="1400" b="0" i="0" u="none" strike="noStrike" baseline="0" dirty="0">
                <a:solidFill>
                  <a:srgbClr val="000000"/>
                </a:solidFill>
              </a:rPr>
              <a:t>;</a:t>
            </a:r>
          </a:p>
          <a:p>
            <a:pPr marL="285750" indent="-285750">
              <a:buFont typeface="Arial" panose="020B0604020202020204" pitchFamily="34" charset="0"/>
              <a:buChar char="•"/>
            </a:pPr>
            <a:r>
              <a:rPr lang="nl-NL" sz="1400" b="0" i="0" u="none" strike="noStrike" baseline="0" dirty="0">
                <a:solidFill>
                  <a:srgbClr val="000000"/>
                </a:solidFill>
              </a:rPr>
              <a:t>Sociale vernieuwing, openbare vernieuwing en sociale inclusie;</a:t>
            </a:r>
          </a:p>
          <a:p>
            <a:r>
              <a:rPr lang="nl-NL" sz="1400" b="0" i="0" u="sng" strike="noStrike" baseline="0" dirty="0">
                <a:solidFill>
                  <a:srgbClr val="000000"/>
                </a:solidFill>
              </a:rPr>
              <a:t>Een overkoepelend SVD</a:t>
            </a:r>
            <a:r>
              <a:rPr lang="nl-NL" sz="1400" b="0" i="0" u="none" strike="noStrike" baseline="0" dirty="0">
                <a:solidFill>
                  <a:srgbClr val="000000"/>
                </a:solidFill>
              </a:rPr>
              <a:t>: "Geavanceerde technologie en digitale diensten".</a:t>
            </a:r>
            <a:r>
              <a:rPr lang="fr-FR" sz="1400" b="0" i="0" u="none" strike="noStrike" baseline="0" dirty="0">
                <a:solidFill>
                  <a:srgbClr val="000000"/>
                </a:solidFill>
              </a:rPr>
              <a:t> </a:t>
            </a:r>
          </a:p>
          <a:p>
            <a:r>
              <a:rPr lang="fr-FR" sz="1400" b="0" i="0" u="none" strike="noStrike" baseline="0" dirty="0">
                <a:solidFill>
                  <a:srgbClr val="000000"/>
                </a:solidFill>
                <a:sym typeface="Wingdings" panose="05000000000000000000" pitchFamily="2" charset="2"/>
              </a:rPr>
              <a:t> </a:t>
            </a:r>
            <a:r>
              <a:rPr lang="nl-NL" sz="1400" b="1" i="0" u="none" strike="noStrike" baseline="0" dirty="0">
                <a:solidFill>
                  <a:srgbClr val="000000"/>
                </a:solidFill>
              </a:rPr>
              <a:t>Om een versnippering van de EFRO-middelen en het schaden van de leesbaarheid van het programma te vermijden, zal SD 1.1. van het EFRO-programma projecten ondersteunen die aantonen tijdens hun hele levensduur een specifieke bijdrage te leveren aan de intelligente specialisatiestrategie (S3) van het gewest.</a:t>
            </a:r>
            <a:endParaRPr lang="fr-BE" sz="1400" b="0" i="0" u="none" strike="noStrike" baseline="0" dirty="0">
              <a:solidFill>
                <a:srgbClr val="000000"/>
              </a:solidFill>
            </a:endParaRPr>
          </a:p>
          <a:p>
            <a:endParaRPr lang="fr-BE" sz="400" b="0" i="0" u="none" strike="noStrike" baseline="0" dirty="0">
              <a:solidFill>
                <a:srgbClr val="000000"/>
              </a:solidFill>
            </a:endParaRPr>
          </a:p>
          <a:p>
            <a:pPr algn="l"/>
            <a:endParaRPr lang="fr-BE" sz="400" b="0" i="0" u="none" strike="noStrike" baseline="0" dirty="0">
              <a:solidFill>
                <a:srgbClr val="000000"/>
              </a:solidFill>
            </a:endParaRPr>
          </a:p>
          <a:p>
            <a:endParaRPr lang="fr-BE" sz="400" b="0" i="0" u="none" strike="noStrike" baseline="0" dirty="0">
              <a:solidFill>
                <a:srgbClr val="000000"/>
              </a:solidFill>
            </a:endParaRPr>
          </a:p>
          <a:p>
            <a:endParaRPr lang="fr-BE" sz="400" dirty="0"/>
          </a:p>
        </p:txBody>
      </p:sp>
    </p:spTree>
    <p:extLst>
      <p:ext uri="{BB962C8B-B14F-4D97-AF65-F5344CB8AC3E}">
        <p14:creationId xmlns:p14="http://schemas.microsoft.com/office/powerpoint/2010/main" val="379924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2903" y="137722"/>
            <a:ext cx="8424936" cy="1573684"/>
          </a:xfrm>
        </p:spPr>
        <p:txBody>
          <a:bodyPr>
            <a:normAutofit fontScale="90000"/>
          </a:bodyPr>
          <a:lstStyle/>
          <a:p>
            <a:r>
              <a:rPr lang="fr-FR" sz="2200" b="1" dirty="0"/>
              <a:t>Présentation des appels à projets « Amélioration des capacités de recherche et d’innovation (actions 2 à 5)» </a:t>
            </a:r>
            <a:br>
              <a:rPr lang="fr-FR" sz="2200" b="1" dirty="0"/>
            </a:br>
            <a:r>
              <a:rPr lang="fr-BE" sz="2200" b="1" i="1" dirty="0" err="1">
                <a:solidFill>
                  <a:schemeClr val="tx1">
                    <a:lumMod val="65000"/>
                    <a:lumOff val="35000"/>
                  </a:schemeClr>
                </a:solidFill>
              </a:rPr>
              <a:t>Voorstelling</a:t>
            </a:r>
            <a:r>
              <a:rPr lang="fr-BE" sz="2200" b="1" i="1" dirty="0">
                <a:solidFill>
                  <a:schemeClr val="tx1">
                    <a:lumMod val="65000"/>
                    <a:lumOff val="35000"/>
                  </a:schemeClr>
                </a:solidFill>
              </a:rPr>
              <a:t> van de </a:t>
            </a:r>
            <a:r>
              <a:rPr lang="fr-BE" sz="2200" b="1" i="1" dirty="0" err="1">
                <a:solidFill>
                  <a:schemeClr val="tx1">
                    <a:lumMod val="65000"/>
                    <a:lumOff val="35000"/>
                  </a:schemeClr>
                </a:solidFill>
              </a:rPr>
              <a:t>projectoproepen</a:t>
            </a:r>
            <a:r>
              <a:rPr lang="fr-BE" sz="2200" b="1" i="1" dirty="0">
                <a:solidFill>
                  <a:schemeClr val="tx1">
                    <a:lumMod val="65000"/>
                    <a:lumOff val="35000"/>
                  </a:schemeClr>
                </a:solidFill>
              </a:rPr>
              <a:t> «</a:t>
            </a:r>
            <a:r>
              <a:rPr lang="nl-NL" sz="2200" b="1" i="1" dirty="0">
                <a:solidFill>
                  <a:schemeClr val="tx1">
                    <a:lumMod val="65000"/>
                    <a:lumOff val="35000"/>
                  </a:schemeClr>
                </a:solidFill>
              </a:rPr>
              <a:t>Verbetering van de onderzoeks- en innovatiecapaciteit (acties 1 tot 5)</a:t>
            </a:r>
            <a:r>
              <a:rPr lang="fr-BE" sz="2200" b="1" i="1" dirty="0">
                <a:solidFill>
                  <a:schemeClr val="tx1">
                    <a:lumMod val="65000"/>
                    <a:lumOff val="35000"/>
                  </a:schemeClr>
                </a:solidFill>
              </a:rPr>
              <a:t>»</a:t>
            </a:r>
            <a:br>
              <a:rPr lang="fr-BE" sz="2400" b="1" i="1" dirty="0">
                <a:solidFill>
                  <a:schemeClr val="tx1">
                    <a:lumMod val="65000"/>
                    <a:lumOff val="35000"/>
                  </a:schemeClr>
                </a:solidFill>
              </a:rPr>
            </a:b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2903" y="1711406"/>
            <a:ext cx="8424936" cy="2664296"/>
          </a:xfrm>
        </p:spPr>
        <p:txBody>
          <a:bodyPr/>
          <a:lstStyle/>
          <a:p>
            <a:pPr marL="457200" indent="-457200">
              <a:buAutoNum type="arabicPeriod"/>
            </a:pPr>
            <a:r>
              <a:rPr lang="fr-BE" dirty="0"/>
              <a:t>Les actions de l’appel/ </a:t>
            </a:r>
            <a:r>
              <a:rPr lang="fr-BE" sz="1700" i="1" dirty="0">
                <a:solidFill>
                  <a:schemeClr val="tx1"/>
                </a:solidFill>
                <a:latin typeface="Arial"/>
              </a:rPr>
              <a:t>De </a:t>
            </a:r>
            <a:r>
              <a:rPr lang="fr-BE" sz="1700" i="1" dirty="0" err="1">
                <a:solidFill>
                  <a:schemeClr val="tx1"/>
                </a:solidFill>
                <a:latin typeface="Arial"/>
              </a:rPr>
              <a:t>acties</a:t>
            </a:r>
            <a:r>
              <a:rPr lang="fr-BE" sz="1700" i="1" dirty="0">
                <a:solidFill>
                  <a:schemeClr val="tx1"/>
                </a:solidFill>
                <a:latin typeface="Arial"/>
              </a:rPr>
              <a:t> van de </a:t>
            </a:r>
            <a:r>
              <a:rPr lang="fr-BE" sz="1700" i="1" dirty="0" err="1">
                <a:solidFill>
                  <a:schemeClr val="tx1"/>
                </a:solidFill>
                <a:latin typeface="Arial"/>
              </a:rPr>
              <a:t>projectoproep</a:t>
            </a:r>
            <a:endParaRPr lang="fr-BE" sz="1700" i="1" dirty="0">
              <a:solidFill>
                <a:schemeClr val="tx1"/>
              </a:solidFill>
              <a:latin typeface="Arial"/>
            </a:endParaRPr>
          </a:p>
          <a:p>
            <a:pPr marL="457200" indent="-457200">
              <a:buAutoNum type="arabicPeriod"/>
            </a:pPr>
            <a:r>
              <a:rPr lang="fr-BE" dirty="0"/>
              <a:t>Les résultats attendus/ </a:t>
            </a:r>
            <a:r>
              <a:rPr lang="fr-BE" sz="1700" i="1" dirty="0">
                <a:solidFill>
                  <a:schemeClr val="tx1"/>
                </a:solidFill>
                <a:latin typeface="Arial"/>
              </a:rPr>
              <a:t>De </a:t>
            </a:r>
            <a:r>
              <a:rPr lang="fr-BE" sz="1700" i="1" dirty="0" err="1">
                <a:solidFill>
                  <a:schemeClr val="tx1"/>
                </a:solidFill>
                <a:latin typeface="Arial"/>
              </a:rPr>
              <a:t>verwachte</a:t>
            </a:r>
            <a:r>
              <a:rPr lang="fr-BE" sz="1700" i="1" dirty="0">
                <a:solidFill>
                  <a:schemeClr val="tx1"/>
                </a:solidFill>
                <a:latin typeface="Arial"/>
              </a:rPr>
              <a:t> </a:t>
            </a:r>
            <a:r>
              <a:rPr lang="fr-BE" sz="1700" i="1" dirty="0" err="1">
                <a:solidFill>
                  <a:schemeClr val="tx1"/>
                </a:solidFill>
                <a:latin typeface="Arial"/>
              </a:rPr>
              <a:t>resultaten</a:t>
            </a:r>
            <a:r>
              <a:rPr lang="fr-BE" sz="1700" i="1" dirty="0">
                <a:solidFill>
                  <a:schemeClr val="tx1"/>
                </a:solidFill>
                <a:latin typeface="Arial"/>
              </a:rPr>
              <a:t> </a:t>
            </a:r>
          </a:p>
          <a:p>
            <a:pPr marL="457200" indent="-457200">
              <a:buAutoNum type="arabicPeriod"/>
            </a:pPr>
            <a:r>
              <a:rPr lang="fr-BE" dirty="0"/>
              <a:t>Les critères d’éligibilité et le financement des projets/ </a:t>
            </a:r>
            <a:r>
              <a:rPr lang="fr-BE" sz="1700" i="1" dirty="0">
                <a:solidFill>
                  <a:schemeClr val="tx1"/>
                </a:solidFill>
                <a:latin typeface="Arial"/>
              </a:rPr>
              <a:t>De </a:t>
            </a:r>
            <a:r>
              <a:rPr lang="fr-BE" sz="1700" i="1" dirty="0" err="1">
                <a:solidFill>
                  <a:schemeClr val="tx1"/>
                </a:solidFill>
                <a:latin typeface="Arial"/>
              </a:rPr>
              <a:t>subsidiabiliteitsregels</a:t>
            </a:r>
            <a:r>
              <a:rPr lang="fr-BE" sz="1700" i="1" dirty="0">
                <a:solidFill>
                  <a:schemeClr val="tx1"/>
                </a:solidFill>
                <a:latin typeface="Arial"/>
              </a:rPr>
              <a:t> en de </a:t>
            </a:r>
            <a:r>
              <a:rPr lang="fr-BE" sz="1700" i="1" dirty="0" err="1">
                <a:solidFill>
                  <a:schemeClr val="tx1"/>
                </a:solidFill>
                <a:latin typeface="Arial"/>
              </a:rPr>
              <a:t>financiering</a:t>
            </a:r>
            <a:r>
              <a:rPr lang="fr-BE" sz="1700" i="1" dirty="0">
                <a:solidFill>
                  <a:schemeClr val="tx1"/>
                </a:solidFill>
                <a:latin typeface="Arial"/>
              </a:rPr>
              <a:t> van de </a:t>
            </a:r>
            <a:r>
              <a:rPr lang="fr-BE" sz="1700" i="1" dirty="0" err="1">
                <a:solidFill>
                  <a:schemeClr val="tx1"/>
                </a:solidFill>
                <a:latin typeface="Arial"/>
              </a:rPr>
              <a:t>projecten</a:t>
            </a:r>
            <a:endParaRPr lang="fr-BE" sz="1700" i="1" dirty="0">
              <a:solidFill>
                <a:schemeClr val="tx1"/>
              </a:solidFill>
              <a:latin typeface="Arial"/>
            </a:endParaRPr>
          </a:p>
          <a:p>
            <a:pPr marL="457200" indent="-457200">
              <a:buAutoNum type="arabicPeriod"/>
            </a:pPr>
            <a:r>
              <a:rPr lang="fr-BE" dirty="0"/>
              <a:t>Procédure de sélection + dossier de candidature/ </a:t>
            </a:r>
            <a:r>
              <a:rPr lang="fr-BE" sz="1700" i="1" dirty="0" err="1">
                <a:solidFill>
                  <a:schemeClr val="tx1"/>
                </a:solidFill>
                <a:latin typeface="Arial"/>
              </a:rPr>
              <a:t>Selectieprocedure</a:t>
            </a:r>
            <a:r>
              <a:rPr lang="fr-BE" sz="1700" i="1" dirty="0">
                <a:solidFill>
                  <a:schemeClr val="tx1"/>
                </a:solidFill>
                <a:latin typeface="Arial"/>
              </a:rPr>
              <a:t> + </a:t>
            </a:r>
            <a:r>
              <a:rPr lang="fr-BE" sz="1700" i="1" dirty="0" err="1">
                <a:solidFill>
                  <a:schemeClr val="tx1"/>
                </a:solidFill>
                <a:latin typeface="Arial"/>
              </a:rPr>
              <a:t>Projectvoorstel</a:t>
            </a:r>
            <a:r>
              <a:rPr lang="fr-BE" sz="1700" i="1" dirty="0">
                <a:solidFill>
                  <a:schemeClr val="tx1"/>
                </a:solidFill>
                <a:latin typeface="Arial"/>
              </a:rPr>
              <a:t> </a:t>
            </a:r>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p:txBody>
      </p:sp>
    </p:spTree>
    <p:extLst>
      <p:ext uri="{BB962C8B-B14F-4D97-AF65-F5344CB8AC3E}">
        <p14:creationId xmlns:p14="http://schemas.microsoft.com/office/powerpoint/2010/main" val="2361805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7C567EE-A287-7072-57C2-86AC035DA6BB}"/>
              </a:ext>
            </a:extLst>
          </p:cNvPr>
          <p:cNvSpPr>
            <a:spLocks noGrp="1"/>
          </p:cNvSpPr>
          <p:nvPr>
            <p:ph type="body" sz="quarter" idx="14"/>
          </p:nvPr>
        </p:nvSpPr>
        <p:spPr/>
        <p:txBody>
          <a:bodyPr/>
          <a:lstStyle/>
          <a:p>
            <a:pPr marL="457200" indent="-457200">
              <a:buAutoNum type="arabicPeriod"/>
            </a:pPr>
            <a:r>
              <a:rPr lang="fr-BE" dirty="0"/>
              <a:t>Les différentes actions de l’appel à projet/</a:t>
            </a:r>
            <a:r>
              <a:rPr lang="fr-BE" dirty="0">
                <a:solidFill>
                  <a:schemeClr val="tx1"/>
                </a:solidFill>
              </a:rPr>
              <a:t> </a:t>
            </a:r>
            <a:r>
              <a:rPr lang="nl-NL" dirty="0">
                <a:solidFill>
                  <a:schemeClr val="tx1"/>
                </a:solidFill>
              </a:rPr>
              <a:t>De verschillende acties van de projectoproep</a:t>
            </a:r>
            <a:endParaRPr lang="fr-BE" dirty="0"/>
          </a:p>
        </p:txBody>
      </p:sp>
    </p:spTree>
    <p:extLst>
      <p:ext uri="{BB962C8B-B14F-4D97-AF65-F5344CB8AC3E}">
        <p14:creationId xmlns:p14="http://schemas.microsoft.com/office/powerpoint/2010/main" val="562191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Action 2 / </a:t>
            </a:r>
            <a:r>
              <a:rPr lang="fr-BE" dirty="0" err="1">
                <a:solidFill>
                  <a:schemeClr val="tx1"/>
                </a:solidFill>
              </a:rPr>
              <a:t>Actie</a:t>
            </a:r>
            <a:r>
              <a:rPr lang="fr-BE" dirty="0">
                <a:solidFill>
                  <a:schemeClr val="tx1"/>
                </a:solidFill>
              </a:rPr>
              <a:t> 2</a:t>
            </a:r>
            <a:endParaRPr lang="en-BE" dirty="0">
              <a:solidFill>
                <a:schemeClr val="tx1"/>
              </a:solidFill>
            </a:endParaRPr>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Autofit/>
          </a:bodyPr>
          <a:lstStyle/>
          <a:p>
            <a:r>
              <a:rPr lang="fr-FR" sz="1400" b="1" i="0" u="none" strike="noStrike" baseline="0" dirty="0">
                <a:solidFill>
                  <a:schemeClr val="bg1">
                    <a:lumMod val="50000"/>
                  </a:schemeClr>
                </a:solidFill>
              </a:rPr>
              <a:t>L’action 2 </a:t>
            </a:r>
            <a:r>
              <a:rPr lang="fr-FR" sz="1400" b="0" i="0" u="none" strike="noStrike" baseline="0" dirty="0">
                <a:solidFill>
                  <a:schemeClr val="bg1">
                    <a:lumMod val="50000"/>
                  </a:schemeClr>
                </a:solidFill>
              </a:rPr>
              <a:t>vise à renforcer le soutien aux </a:t>
            </a:r>
            <a:r>
              <a:rPr lang="fr-FR" sz="1400" b="1" i="0" u="none" strike="noStrike" baseline="0" dirty="0">
                <a:solidFill>
                  <a:schemeClr val="bg1">
                    <a:lumMod val="50000"/>
                  </a:schemeClr>
                </a:solidFill>
              </a:rPr>
              <a:t>projets de recherche appliquée coopératifs et </a:t>
            </a:r>
            <a:r>
              <a:rPr lang="fr-FR" sz="1400" b="1" i="0" u="none" strike="noStrike" baseline="0" dirty="0" err="1">
                <a:solidFill>
                  <a:schemeClr val="bg1">
                    <a:lumMod val="50000"/>
                  </a:schemeClr>
                </a:solidFill>
              </a:rPr>
              <a:t>co</a:t>
            </a:r>
            <a:r>
              <a:rPr lang="fr-FR" sz="1400" b="1" i="0" u="none" strike="noStrike" baseline="0" dirty="0">
                <a:solidFill>
                  <a:schemeClr val="bg1">
                    <a:lumMod val="50000"/>
                  </a:schemeClr>
                </a:solidFill>
              </a:rPr>
              <a:t>-créatifs </a:t>
            </a:r>
            <a:r>
              <a:rPr lang="fr-FR" sz="1400" b="0" i="0" u="none" strike="noStrike" baseline="0" dirty="0">
                <a:solidFill>
                  <a:schemeClr val="bg1">
                    <a:lumMod val="50000"/>
                  </a:schemeClr>
                </a:solidFill>
              </a:rPr>
              <a:t>(laboratoires vivants/fablabs, plateformes expérimentales, etc.) qui rassemblent différents acteurs, notamment les universités, les hautes-écoles, les entreprises, les organismes publics, les </a:t>
            </a:r>
            <a:r>
              <a:rPr lang="fr-FR" sz="1400" b="0" i="0" u="none" strike="noStrike" baseline="0" dirty="0" err="1">
                <a:solidFill>
                  <a:schemeClr val="bg1">
                    <a:lumMod val="50000"/>
                  </a:schemeClr>
                </a:solidFill>
              </a:rPr>
              <a:t>asbl</a:t>
            </a:r>
            <a:r>
              <a:rPr lang="fr-FR" sz="1400" b="0" i="0" u="none" strike="noStrike" baseline="0" dirty="0">
                <a:solidFill>
                  <a:schemeClr val="bg1">
                    <a:lumMod val="50000"/>
                  </a:schemeClr>
                </a:solidFill>
              </a:rPr>
              <a:t>, les hôpitaux et les citoyens ; selon la </a:t>
            </a:r>
            <a:r>
              <a:rPr lang="fr-FR" sz="1400" b="1" i="0" u="none" strike="noStrike" baseline="0" dirty="0">
                <a:solidFill>
                  <a:schemeClr val="bg1">
                    <a:lumMod val="50000"/>
                  </a:schemeClr>
                </a:solidFill>
              </a:rPr>
              <a:t>logique de "quadruple hélice" </a:t>
            </a:r>
            <a:r>
              <a:rPr lang="fr-FR" sz="1400" b="0" i="0" u="none" strike="noStrike" baseline="0" dirty="0">
                <a:solidFill>
                  <a:schemeClr val="bg1">
                    <a:lumMod val="50000"/>
                  </a:schemeClr>
                </a:solidFill>
              </a:rPr>
              <a:t>qui associe pouvoirs publics, monde de l'entreprise, monde académique et société civile.</a:t>
            </a:r>
          </a:p>
          <a:p>
            <a:endParaRPr lang="fr-FR" sz="1400" b="0" i="0" u="none" strike="noStrike" baseline="0" dirty="0">
              <a:solidFill>
                <a:schemeClr val="bg1">
                  <a:lumMod val="50000"/>
                </a:schemeClr>
              </a:solidFill>
            </a:endParaRPr>
          </a:p>
          <a:p>
            <a:r>
              <a:rPr lang="nl-NL" sz="1400" b="1" i="0" u="none" strike="noStrike" baseline="0" dirty="0">
                <a:solidFill>
                  <a:srgbClr val="000000"/>
                </a:solidFill>
              </a:rPr>
              <a:t>Actie 2 </a:t>
            </a:r>
            <a:r>
              <a:rPr lang="nl-NL" sz="1400" b="0" i="0" u="none" strike="noStrike" baseline="0" dirty="0">
                <a:solidFill>
                  <a:srgbClr val="000000"/>
                </a:solidFill>
              </a:rPr>
              <a:t>beoogt de ondersteuning te versterken voor </a:t>
            </a:r>
            <a:r>
              <a:rPr lang="nl-NL" sz="1400" b="1" i="0" u="none" strike="noStrike" baseline="0" dirty="0">
                <a:solidFill>
                  <a:srgbClr val="000000"/>
                </a:solidFill>
              </a:rPr>
              <a:t>coöperatieve en co-creatieve toegepaste onderzoeksprojecten</a:t>
            </a:r>
            <a:r>
              <a:rPr lang="nl-NL" sz="1400" b="0" i="0" u="none" strike="noStrike" baseline="0" dirty="0">
                <a:solidFill>
                  <a:srgbClr val="000000"/>
                </a:solidFill>
              </a:rPr>
              <a:t> (living labs/</a:t>
            </a:r>
            <a:r>
              <a:rPr lang="nl-NL" sz="1400" b="0" i="0" u="none" strike="noStrike" baseline="0" dirty="0" err="1">
                <a:solidFill>
                  <a:srgbClr val="000000"/>
                </a:solidFill>
              </a:rPr>
              <a:t>fablabs</a:t>
            </a:r>
            <a:r>
              <a:rPr lang="nl-NL" sz="1400" b="0" i="0" u="none" strike="noStrike" baseline="0" dirty="0">
                <a:solidFill>
                  <a:srgbClr val="000000"/>
                </a:solidFill>
              </a:rPr>
              <a:t>, experimentele platformen, enz.) die verschillende actoren, waaronder universiteiten, hogescholen, bedrijven, publieke organisaties, </a:t>
            </a:r>
            <a:r>
              <a:rPr lang="nl-NL" sz="1400" b="0" i="0" u="none" strike="noStrike" baseline="0" dirty="0" err="1">
                <a:solidFill>
                  <a:srgbClr val="000000"/>
                </a:solidFill>
              </a:rPr>
              <a:t>VZW’s</a:t>
            </a:r>
            <a:r>
              <a:rPr lang="nl-NL" sz="1400" b="0" i="0" u="none" strike="noStrike" baseline="0" dirty="0">
                <a:solidFill>
                  <a:srgbClr val="000000"/>
                </a:solidFill>
              </a:rPr>
              <a:t>, ziekenhuizen en burgers, samenbrengen; volgens </a:t>
            </a:r>
            <a:r>
              <a:rPr lang="nl-NL" sz="1400" b="1" i="0" u="none" strike="noStrike" baseline="0" dirty="0">
                <a:solidFill>
                  <a:srgbClr val="000000"/>
                </a:solidFill>
              </a:rPr>
              <a:t>de logica van de "viervoudige helix"</a:t>
            </a:r>
            <a:r>
              <a:rPr lang="nl-NL" sz="1400" b="0" i="0" u="none" strike="noStrike" baseline="0" dirty="0">
                <a:solidFill>
                  <a:srgbClr val="000000"/>
                </a:solidFill>
              </a:rPr>
              <a:t> die de overheid, de bedrijfswereld, de academische wereld en het maatschappelijke middenveld samenbrengt. </a:t>
            </a:r>
            <a:endParaRPr lang="en-BE" sz="1400" dirty="0">
              <a:solidFill>
                <a:schemeClr val="tx1"/>
              </a:solidFill>
            </a:endParaRPr>
          </a:p>
        </p:txBody>
      </p:sp>
    </p:spTree>
    <p:extLst>
      <p:ext uri="{BB962C8B-B14F-4D97-AF65-F5344CB8AC3E}">
        <p14:creationId xmlns:p14="http://schemas.microsoft.com/office/powerpoint/2010/main" val="101185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D08B2D-47FA-C9E0-A6AC-3392C5494E03}"/>
              </a:ext>
            </a:extLst>
          </p:cNvPr>
          <p:cNvSpPr>
            <a:spLocks noGrp="1"/>
          </p:cNvSpPr>
          <p:nvPr>
            <p:ph type="title"/>
          </p:nvPr>
        </p:nvSpPr>
        <p:spPr/>
        <p:txBody>
          <a:bodyPr/>
          <a:lstStyle/>
          <a:p>
            <a:r>
              <a:rPr lang="fr-BE" dirty="0"/>
              <a:t>Action 3 / </a:t>
            </a:r>
            <a:r>
              <a:rPr lang="fr-BE" dirty="0" err="1">
                <a:solidFill>
                  <a:schemeClr val="tx1"/>
                </a:solidFill>
              </a:rPr>
              <a:t>Actie</a:t>
            </a:r>
            <a:r>
              <a:rPr lang="fr-BE" dirty="0">
                <a:solidFill>
                  <a:schemeClr val="tx1"/>
                </a:solidFill>
              </a:rPr>
              <a:t> 3</a:t>
            </a:r>
          </a:p>
        </p:txBody>
      </p:sp>
      <p:sp>
        <p:nvSpPr>
          <p:cNvPr id="3" name="Espace réservé du texte 2">
            <a:extLst>
              <a:ext uri="{FF2B5EF4-FFF2-40B4-BE49-F238E27FC236}">
                <a16:creationId xmlns:a16="http://schemas.microsoft.com/office/drawing/2014/main" id="{45890563-D495-0282-9FC5-0C94B8AEC600}"/>
              </a:ext>
            </a:extLst>
          </p:cNvPr>
          <p:cNvSpPr>
            <a:spLocks noGrp="1"/>
          </p:cNvSpPr>
          <p:nvPr>
            <p:ph type="body" sz="quarter" idx="10"/>
          </p:nvPr>
        </p:nvSpPr>
        <p:spPr/>
        <p:txBody>
          <a:bodyPr>
            <a:noAutofit/>
          </a:bodyPr>
          <a:lstStyle/>
          <a:p>
            <a:r>
              <a:rPr lang="fr-FR" sz="1400" b="1" i="0" u="none" strike="noStrike" baseline="0" dirty="0">
                <a:solidFill>
                  <a:schemeClr val="bg1">
                    <a:lumMod val="50000"/>
                  </a:schemeClr>
                </a:solidFill>
              </a:rPr>
              <a:t>L’action 3 </a:t>
            </a:r>
            <a:r>
              <a:rPr lang="fr-FR" sz="1400" b="0" i="0" u="none" strike="noStrike" baseline="0" dirty="0">
                <a:solidFill>
                  <a:schemeClr val="bg1">
                    <a:lumMod val="50000"/>
                  </a:schemeClr>
                </a:solidFill>
              </a:rPr>
              <a:t>soutient les projets d’accompagnement et de </a:t>
            </a:r>
            <a:r>
              <a:rPr lang="fr-FR" sz="1400" b="1" i="0" u="none" strike="noStrike" baseline="0" dirty="0">
                <a:solidFill>
                  <a:schemeClr val="bg1">
                    <a:lumMod val="50000"/>
                  </a:schemeClr>
                </a:solidFill>
              </a:rPr>
              <a:t>soutien</a:t>
            </a:r>
            <a:r>
              <a:rPr lang="fr-FR" sz="1400" b="0" i="0" u="none" strike="noStrike" baseline="0" dirty="0">
                <a:solidFill>
                  <a:schemeClr val="bg1">
                    <a:lumMod val="50000"/>
                  </a:schemeClr>
                </a:solidFill>
              </a:rPr>
              <a:t> </a:t>
            </a:r>
            <a:r>
              <a:rPr lang="fr-FR" sz="1400" b="1" i="0" u="none" strike="noStrike" baseline="0" dirty="0">
                <a:solidFill>
                  <a:schemeClr val="bg1">
                    <a:lumMod val="50000"/>
                  </a:schemeClr>
                </a:solidFill>
              </a:rPr>
              <a:t>à l’innovation sociale s’adressant aux PME </a:t>
            </a:r>
            <a:r>
              <a:rPr lang="fr-FR" sz="1400" b="0" i="0" u="none" strike="noStrike" baseline="0" dirty="0">
                <a:solidFill>
                  <a:schemeClr val="bg1">
                    <a:lumMod val="50000"/>
                  </a:schemeClr>
                </a:solidFill>
              </a:rPr>
              <a:t>et visant les </a:t>
            </a:r>
            <a:r>
              <a:rPr lang="fr-FR" sz="1400" b="1" i="0" u="none" strike="noStrike" baseline="0" dirty="0">
                <a:solidFill>
                  <a:schemeClr val="bg1">
                    <a:lumMod val="50000"/>
                  </a:schemeClr>
                </a:solidFill>
              </a:rPr>
              <a:t>grands défis sociétaux </a:t>
            </a:r>
            <a:r>
              <a:rPr lang="fr-FR" sz="1400" b="0" i="0" u="none" strike="noStrike" baseline="0" dirty="0">
                <a:solidFill>
                  <a:schemeClr val="bg1">
                    <a:lumMod val="50000"/>
                  </a:schemeClr>
                </a:solidFill>
              </a:rPr>
              <a:t>(réponse à des besoins sociaux insatisfaits et intégration des publics fragilisés : en difficulté d’insertion, en décrochage scolaire, en situation d’illettrisme, en situation de handicap, en situation de précarité sociale et économique), </a:t>
            </a:r>
            <a:r>
              <a:rPr lang="fr-FR" sz="1400" i="0" u="none" strike="noStrike" baseline="0" dirty="0">
                <a:solidFill>
                  <a:schemeClr val="bg1">
                    <a:lumMod val="50000"/>
                  </a:schemeClr>
                </a:solidFill>
              </a:rPr>
              <a:t>au sein de PME existantes ou de projets-pilotes de création de PME. </a:t>
            </a:r>
          </a:p>
          <a:p>
            <a:r>
              <a:rPr lang="nl-NL" sz="1400" b="1" i="0" u="none" strike="noStrike" baseline="0" dirty="0">
                <a:solidFill>
                  <a:srgbClr val="000000"/>
                </a:solidFill>
              </a:rPr>
              <a:t>Actie 3 </a:t>
            </a:r>
            <a:r>
              <a:rPr lang="nl-NL" sz="1400" b="0" i="0" u="none" strike="noStrike" baseline="0" dirty="0">
                <a:solidFill>
                  <a:srgbClr val="000000"/>
                </a:solidFill>
              </a:rPr>
              <a:t>steunt projecten ter begeleiding </a:t>
            </a:r>
            <a:r>
              <a:rPr lang="nl-NL" sz="1400" b="1" i="0" u="none" strike="noStrike" baseline="0" dirty="0">
                <a:solidFill>
                  <a:srgbClr val="000000"/>
                </a:solidFill>
              </a:rPr>
              <a:t>en ondersteuning van sociale innovatie die zich richten op </a:t>
            </a:r>
            <a:r>
              <a:rPr lang="nl-NL" sz="1400" b="1" i="0" u="none" strike="noStrike" baseline="0" dirty="0" err="1">
                <a:solidFill>
                  <a:srgbClr val="000000"/>
                </a:solidFill>
              </a:rPr>
              <a:t>KMO's</a:t>
            </a:r>
            <a:r>
              <a:rPr lang="nl-NL" sz="1400" b="1" i="0" u="none" strike="noStrike" baseline="0" dirty="0">
                <a:solidFill>
                  <a:srgbClr val="000000"/>
                </a:solidFill>
              </a:rPr>
              <a:t> en die gericht zijn op grote maatschappelijke uitdagingen </a:t>
            </a:r>
            <a:r>
              <a:rPr lang="nl-NL" sz="1400" b="0" i="0" u="none" strike="noStrike" baseline="0" dirty="0">
                <a:solidFill>
                  <a:srgbClr val="000000"/>
                </a:solidFill>
              </a:rPr>
              <a:t>(inspelen op onbevredigde sociale behoeften en integratie van kwetsbare groepen: personen die moeilijk kunnen integreren, schoolverlaters, mensen die lijden aan analfabetisme, aan een handicap of die geconfronteerd worden met sociale en economische onzekerheid), binnen bestaande </a:t>
            </a:r>
            <a:r>
              <a:rPr lang="nl-NL" sz="1400" b="0" i="0" u="none" strike="noStrike" baseline="0" dirty="0" err="1">
                <a:solidFill>
                  <a:srgbClr val="000000"/>
                </a:solidFill>
              </a:rPr>
              <a:t>KMO's</a:t>
            </a:r>
            <a:r>
              <a:rPr lang="nl-NL" sz="1400" b="0" i="0" u="none" strike="noStrike" baseline="0" dirty="0">
                <a:solidFill>
                  <a:srgbClr val="000000"/>
                </a:solidFill>
              </a:rPr>
              <a:t> of proefprojecten voor de oprichting van </a:t>
            </a:r>
            <a:r>
              <a:rPr lang="nl-NL" sz="1400" b="0" i="0" u="none" strike="noStrike" baseline="0" dirty="0" err="1">
                <a:solidFill>
                  <a:srgbClr val="000000"/>
                </a:solidFill>
              </a:rPr>
              <a:t>KMO's</a:t>
            </a:r>
            <a:r>
              <a:rPr lang="nl-NL" sz="1400" b="0" i="0" u="none" strike="noStrike" baseline="0" dirty="0">
                <a:solidFill>
                  <a:srgbClr val="000000"/>
                </a:solidFill>
              </a:rPr>
              <a:t>. </a:t>
            </a:r>
            <a:endParaRPr lang="fr-BE" sz="1400" dirty="0"/>
          </a:p>
        </p:txBody>
      </p:sp>
    </p:spTree>
    <p:extLst>
      <p:ext uri="{BB962C8B-B14F-4D97-AF65-F5344CB8AC3E}">
        <p14:creationId xmlns:p14="http://schemas.microsoft.com/office/powerpoint/2010/main" val="733578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DC334C78-77CE-84B6-B725-D83715D49FC4}"/>
              </a:ext>
            </a:extLst>
          </p:cNvPr>
          <p:cNvSpPr>
            <a:spLocks noGrp="1"/>
          </p:cNvSpPr>
          <p:nvPr>
            <p:ph type="title"/>
          </p:nvPr>
        </p:nvSpPr>
        <p:spPr/>
        <p:txBody>
          <a:bodyPr/>
          <a:lstStyle/>
          <a:p>
            <a:r>
              <a:rPr lang="fr-BE" dirty="0"/>
              <a:t>Action 4 / </a:t>
            </a:r>
            <a:r>
              <a:rPr lang="fr-BE" dirty="0" err="1">
                <a:solidFill>
                  <a:schemeClr val="tx1"/>
                </a:solidFill>
              </a:rPr>
              <a:t>Actie</a:t>
            </a:r>
            <a:r>
              <a:rPr lang="fr-BE" dirty="0">
                <a:solidFill>
                  <a:schemeClr val="tx1"/>
                </a:solidFill>
              </a:rPr>
              <a:t> 4</a:t>
            </a:r>
            <a:endParaRPr lang="fr-BE" dirty="0"/>
          </a:p>
        </p:txBody>
      </p:sp>
      <p:sp>
        <p:nvSpPr>
          <p:cNvPr id="5" name="Espace réservé du texte 4">
            <a:extLst>
              <a:ext uri="{FF2B5EF4-FFF2-40B4-BE49-F238E27FC236}">
                <a16:creationId xmlns:a16="http://schemas.microsoft.com/office/drawing/2014/main" id="{D61A9D75-8B9D-FC70-CD55-10725092D3FA}"/>
              </a:ext>
            </a:extLst>
          </p:cNvPr>
          <p:cNvSpPr>
            <a:spLocks noGrp="1"/>
          </p:cNvSpPr>
          <p:nvPr>
            <p:ph type="body" sz="quarter" idx="10"/>
          </p:nvPr>
        </p:nvSpPr>
        <p:spPr/>
        <p:txBody>
          <a:bodyPr>
            <a:normAutofit/>
          </a:bodyPr>
          <a:lstStyle/>
          <a:p>
            <a:r>
              <a:rPr lang="fr-FR" sz="1400" b="1" i="0" u="none" strike="noStrike" baseline="0" dirty="0">
                <a:solidFill>
                  <a:schemeClr val="bg1">
                    <a:lumMod val="50000"/>
                  </a:schemeClr>
                </a:solidFill>
              </a:rPr>
              <a:t>L’action 4 </a:t>
            </a:r>
            <a:r>
              <a:rPr lang="fr-FR" sz="1400" b="0" i="0" u="none" strike="noStrike" baseline="0" dirty="0">
                <a:solidFill>
                  <a:schemeClr val="bg1">
                    <a:lumMod val="50000"/>
                  </a:schemeClr>
                </a:solidFill>
              </a:rPr>
              <a:t>vise à soutenir les projets d’accompagnement et de soutien à l’innovation favorisant </a:t>
            </a:r>
            <a:r>
              <a:rPr lang="fr-FR" sz="1400" b="1" i="0" u="none" strike="noStrike" baseline="0" dirty="0">
                <a:solidFill>
                  <a:schemeClr val="bg1">
                    <a:lumMod val="50000"/>
                  </a:schemeClr>
                </a:solidFill>
              </a:rPr>
              <a:t>l'exemplarité environnementale des PME </a:t>
            </a:r>
            <a:r>
              <a:rPr lang="fr-FR" sz="1400" b="0" i="0" u="none" strike="noStrike" baseline="0" dirty="0">
                <a:solidFill>
                  <a:schemeClr val="bg1">
                    <a:lumMod val="50000"/>
                  </a:schemeClr>
                </a:solidFill>
              </a:rPr>
              <a:t>et visant la transition écologique et circulaire d’entreprises existantes ou le développement de business-</a:t>
            </a:r>
            <a:r>
              <a:rPr lang="fr-FR" sz="1400" b="0" i="0" u="none" strike="noStrike" baseline="0" dirty="0" err="1">
                <a:solidFill>
                  <a:schemeClr val="bg1">
                    <a:lumMod val="50000"/>
                  </a:schemeClr>
                </a:solidFill>
              </a:rPr>
              <a:t>models</a:t>
            </a:r>
            <a:r>
              <a:rPr lang="fr-FR" sz="1400" b="0" i="0" u="none" strike="noStrike" baseline="0" dirty="0">
                <a:solidFill>
                  <a:schemeClr val="bg1">
                    <a:lumMod val="50000"/>
                  </a:schemeClr>
                </a:solidFill>
              </a:rPr>
              <a:t> environnementalement innovants.</a:t>
            </a:r>
          </a:p>
          <a:p>
            <a:endParaRPr lang="fr-FR" sz="1400" b="0" i="0" u="none" strike="noStrike" baseline="0" dirty="0">
              <a:solidFill>
                <a:schemeClr val="bg1">
                  <a:lumMod val="50000"/>
                </a:schemeClr>
              </a:solidFill>
            </a:endParaRPr>
          </a:p>
          <a:p>
            <a:r>
              <a:rPr lang="nl-NL" sz="1400" b="1" i="0" u="none" strike="noStrike" baseline="0" dirty="0">
                <a:solidFill>
                  <a:srgbClr val="000000"/>
                </a:solidFill>
              </a:rPr>
              <a:t>Actie 4 </a:t>
            </a:r>
            <a:r>
              <a:rPr lang="nl-NL" sz="1400" b="0" i="0" u="none" strike="noStrike" baseline="0" dirty="0">
                <a:solidFill>
                  <a:srgbClr val="000000"/>
                </a:solidFill>
              </a:rPr>
              <a:t>beoogt steun te verlenen aan projecten ter begeleiding en ondersteuning van innovatie die de </a:t>
            </a:r>
            <a:r>
              <a:rPr lang="nl-NL" sz="1400" b="1" i="0" u="none" strike="noStrike" baseline="0" dirty="0">
                <a:solidFill>
                  <a:srgbClr val="000000"/>
                </a:solidFill>
              </a:rPr>
              <a:t>voorbeeldigheid van de </a:t>
            </a:r>
            <a:r>
              <a:rPr lang="nl-NL" sz="1400" b="1" i="0" u="none" strike="noStrike" baseline="0" dirty="0" err="1">
                <a:solidFill>
                  <a:srgbClr val="000000"/>
                </a:solidFill>
              </a:rPr>
              <a:t>KMO's</a:t>
            </a:r>
            <a:r>
              <a:rPr lang="nl-NL" sz="1400" b="1" i="0" u="none" strike="noStrike" baseline="0" dirty="0">
                <a:solidFill>
                  <a:srgbClr val="000000"/>
                </a:solidFill>
              </a:rPr>
              <a:t> op milieuvlak </a:t>
            </a:r>
            <a:r>
              <a:rPr lang="nl-NL" sz="1400" b="0" i="0" u="none" strike="noStrike" baseline="0" dirty="0">
                <a:solidFill>
                  <a:srgbClr val="000000"/>
                </a:solidFill>
              </a:rPr>
              <a:t>bevorderen en die gericht zijn op de ecologische en circulaire transitie van bestaande bedrijven, of de ontwikkeling van ecologisch innovatieve bedrijfsmodellen. </a:t>
            </a:r>
            <a:endParaRPr lang="fr-BE" sz="1600" dirty="0"/>
          </a:p>
        </p:txBody>
      </p:sp>
    </p:spTree>
    <p:extLst>
      <p:ext uri="{BB962C8B-B14F-4D97-AF65-F5344CB8AC3E}">
        <p14:creationId xmlns:p14="http://schemas.microsoft.com/office/powerpoint/2010/main" val="424798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BEB86C-37CD-8BA1-73AD-C2A6981C7C00}"/>
              </a:ext>
            </a:extLst>
          </p:cNvPr>
          <p:cNvSpPr>
            <a:spLocks noGrp="1"/>
          </p:cNvSpPr>
          <p:nvPr>
            <p:ph type="title"/>
          </p:nvPr>
        </p:nvSpPr>
        <p:spPr/>
        <p:txBody>
          <a:bodyPr/>
          <a:lstStyle/>
          <a:p>
            <a:r>
              <a:rPr lang="fr-BE" dirty="0"/>
              <a:t>Action 5 / </a:t>
            </a:r>
            <a:r>
              <a:rPr lang="fr-BE" dirty="0" err="1">
                <a:solidFill>
                  <a:schemeClr val="tx1"/>
                </a:solidFill>
              </a:rPr>
              <a:t>Actie</a:t>
            </a:r>
            <a:r>
              <a:rPr lang="fr-BE" dirty="0">
                <a:solidFill>
                  <a:schemeClr val="tx1"/>
                </a:solidFill>
              </a:rPr>
              <a:t> 5</a:t>
            </a:r>
          </a:p>
        </p:txBody>
      </p:sp>
      <p:sp>
        <p:nvSpPr>
          <p:cNvPr id="3" name="Espace réservé du texte 2">
            <a:extLst>
              <a:ext uri="{FF2B5EF4-FFF2-40B4-BE49-F238E27FC236}">
                <a16:creationId xmlns:a16="http://schemas.microsoft.com/office/drawing/2014/main" id="{2550DAE5-79A3-0792-7A05-A19948128E96}"/>
              </a:ext>
            </a:extLst>
          </p:cNvPr>
          <p:cNvSpPr>
            <a:spLocks noGrp="1"/>
          </p:cNvSpPr>
          <p:nvPr>
            <p:ph type="body" sz="quarter" idx="10"/>
          </p:nvPr>
        </p:nvSpPr>
        <p:spPr/>
        <p:txBody>
          <a:bodyPr>
            <a:normAutofit/>
          </a:bodyPr>
          <a:lstStyle/>
          <a:p>
            <a:r>
              <a:rPr lang="fr-FR" sz="1400" b="1" i="0" u="none" strike="noStrike" baseline="0" dirty="0">
                <a:solidFill>
                  <a:schemeClr val="bg1">
                    <a:lumMod val="50000"/>
                  </a:schemeClr>
                </a:solidFill>
              </a:rPr>
              <a:t>L’action 5 </a:t>
            </a:r>
            <a:r>
              <a:rPr lang="fr-FR" sz="1400" b="0" i="0" u="none" strike="noStrike" baseline="0" dirty="0">
                <a:solidFill>
                  <a:schemeClr val="bg1">
                    <a:lumMod val="50000"/>
                  </a:schemeClr>
                </a:solidFill>
              </a:rPr>
              <a:t>soutient la mobilisation et la mise en œuvre au sein des politiques publiques des </a:t>
            </a:r>
            <a:r>
              <a:rPr lang="fr-FR" sz="1400" b="1" i="0" u="none" strike="noStrike" baseline="0" dirty="0">
                <a:solidFill>
                  <a:schemeClr val="bg1">
                    <a:lumMod val="50000"/>
                  </a:schemeClr>
                </a:solidFill>
              </a:rPr>
              <a:t>résultats de la recherche </a:t>
            </a:r>
            <a:r>
              <a:rPr lang="fr-FR" sz="1400" b="0" i="0" u="none" strike="noStrike" baseline="0" dirty="0">
                <a:solidFill>
                  <a:schemeClr val="bg1">
                    <a:lumMod val="50000"/>
                  </a:schemeClr>
                </a:solidFill>
              </a:rPr>
              <a:t>académique et universitaire ayant produit des connaissances spécifiques utiles pour apporter des réponses aux enjeux bruxellois.</a:t>
            </a:r>
          </a:p>
          <a:p>
            <a:endParaRPr lang="nl-NL" sz="1400" b="1" dirty="0">
              <a:solidFill>
                <a:schemeClr val="bg1">
                  <a:lumMod val="50000"/>
                </a:schemeClr>
              </a:solidFill>
            </a:endParaRPr>
          </a:p>
          <a:p>
            <a:r>
              <a:rPr lang="nl-NL" sz="1400" b="1" i="0" u="none" strike="noStrike" baseline="0" dirty="0">
                <a:solidFill>
                  <a:srgbClr val="000000"/>
                </a:solidFill>
              </a:rPr>
              <a:t>Actie 5 </a:t>
            </a:r>
            <a:r>
              <a:rPr lang="nl-NL" sz="1400" b="0" i="0" u="none" strike="noStrike" baseline="0" dirty="0">
                <a:solidFill>
                  <a:srgbClr val="000000"/>
                </a:solidFill>
              </a:rPr>
              <a:t>beoogt ondersteuning te bieden aan de mobilisatie en uitwerking binnen het overheidsbeleid van de </a:t>
            </a:r>
            <a:r>
              <a:rPr lang="nl-NL" sz="1400" b="1" i="0" u="none" strike="noStrike" baseline="0" dirty="0">
                <a:solidFill>
                  <a:srgbClr val="000000"/>
                </a:solidFill>
              </a:rPr>
              <a:t>resultaten van academisch en universitair onderzoek </a:t>
            </a:r>
            <a:r>
              <a:rPr lang="nl-NL" sz="1400" b="0" i="0" u="none" strike="noStrike" baseline="0" dirty="0">
                <a:solidFill>
                  <a:srgbClr val="000000"/>
                </a:solidFill>
              </a:rPr>
              <a:t>dat bijdraagt tot de productie van specifieke kennis die nuttig is om antwoorden te bieden voor uitdagingen in de Brusselse context.</a:t>
            </a:r>
            <a:endParaRPr lang="fr-BE" sz="1400" dirty="0"/>
          </a:p>
        </p:txBody>
      </p:sp>
    </p:spTree>
    <p:extLst>
      <p:ext uri="{BB962C8B-B14F-4D97-AF65-F5344CB8AC3E}">
        <p14:creationId xmlns:p14="http://schemas.microsoft.com/office/powerpoint/2010/main" val="515604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2CA92D-A72B-FD3A-263B-290C70ECFBCB}"/>
              </a:ext>
            </a:extLst>
          </p:cNvPr>
          <p:cNvSpPr>
            <a:spLocks noGrp="1"/>
          </p:cNvSpPr>
          <p:nvPr>
            <p:ph type="title"/>
          </p:nvPr>
        </p:nvSpPr>
        <p:spPr/>
        <p:txBody>
          <a:bodyPr/>
          <a:lstStyle/>
          <a:p>
            <a:r>
              <a:rPr lang="fr-BE" dirty="0"/>
              <a:t>Actions 2 à 5: généralités</a:t>
            </a:r>
          </a:p>
        </p:txBody>
      </p:sp>
      <p:sp>
        <p:nvSpPr>
          <p:cNvPr id="3" name="Espace réservé du texte 2">
            <a:extLst>
              <a:ext uri="{FF2B5EF4-FFF2-40B4-BE49-F238E27FC236}">
                <a16:creationId xmlns:a16="http://schemas.microsoft.com/office/drawing/2014/main" id="{F696BC85-2DC4-F3E2-6112-7F8C17AE95FC}"/>
              </a:ext>
            </a:extLst>
          </p:cNvPr>
          <p:cNvSpPr>
            <a:spLocks noGrp="1"/>
          </p:cNvSpPr>
          <p:nvPr>
            <p:ph type="body" sz="quarter" idx="10"/>
          </p:nvPr>
        </p:nvSpPr>
        <p:spPr>
          <a:xfrm>
            <a:off x="395536" y="987574"/>
            <a:ext cx="8388932" cy="3528392"/>
          </a:xfrm>
        </p:spPr>
        <p:txBody>
          <a:bodyPr>
            <a:noAutofit/>
          </a:bodyPr>
          <a:lstStyle/>
          <a:p>
            <a:pPr marL="342900" indent="-342900">
              <a:buFont typeface="Wingdings" panose="05000000000000000000" pitchFamily="2" charset="2"/>
              <a:buChar char="Ø"/>
            </a:pPr>
            <a:r>
              <a:rPr lang="fr-FR" sz="1400" b="0" i="0" u="none" strike="noStrike" baseline="0" dirty="0">
                <a:solidFill>
                  <a:srgbClr val="000000"/>
                </a:solidFill>
                <a:latin typeface="Calibri" panose="020F0502020204030204" pitchFamily="34" charset="0"/>
              </a:rPr>
              <a:t>Les types d’actions peuvent être combinés entre eux mais le candidat devra néanmoins choisir </a:t>
            </a:r>
            <a:r>
              <a:rPr lang="fr-FR" sz="1400" b="0" i="0" u="sng" strike="noStrike" baseline="0" dirty="0">
                <a:solidFill>
                  <a:srgbClr val="000000"/>
                </a:solidFill>
                <a:latin typeface="Calibri" panose="020F0502020204030204" pitchFamily="34" charset="0"/>
              </a:rPr>
              <a:t>une action de référence </a:t>
            </a:r>
          </a:p>
          <a:p>
            <a:pPr marL="342900" indent="-342900">
              <a:buFont typeface="Wingdings" panose="05000000000000000000" pitchFamily="2" charset="2"/>
              <a:buChar char="Ø"/>
            </a:pPr>
            <a:r>
              <a:rPr lang="fr-FR" sz="1400" b="0" i="0" u="none" strike="noStrike" baseline="0" dirty="0">
                <a:solidFill>
                  <a:srgbClr val="000000"/>
                </a:solidFill>
                <a:latin typeface="Calibri" panose="020F0502020204030204" pitchFamily="34" charset="0"/>
              </a:rPr>
              <a:t>PME = petites et moyennes entreprises, quelles que soient leur forme juridique (en ce compris des entreprises organisées sous la forme d’ASBL)</a:t>
            </a: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Numérique responsable: </a:t>
            </a:r>
            <a:r>
              <a:rPr lang="fr-FR" sz="1400" b="0" i="0" u="none" strike="noStrike" baseline="0" dirty="0">
                <a:solidFill>
                  <a:srgbClr val="000000"/>
                </a:solidFill>
                <a:latin typeface="Calibri" panose="020F0502020204030204" pitchFamily="34" charset="0"/>
              </a:rPr>
              <a:t>les projets avec une composante numérique sont inclusifs, durables, démocratiques et éthiques</a:t>
            </a:r>
          </a:p>
          <a:p>
            <a:pPr marL="342900" indent="-342900">
              <a:buFont typeface="Wingdings" panose="05000000000000000000" pitchFamily="2" charset="2"/>
              <a:buChar char="Ø"/>
            </a:pPr>
            <a:r>
              <a:rPr lang="fr-FR" sz="1400" dirty="0">
                <a:solidFill>
                  <a:srgbClr val="000000"/>
                </a:solidFill>
                <a:latin typeface="Calibri" panose="020F0502020204030204" pitchFamily="34" charset="0"/>
              </a:rPr>
              <a:t>Contribution à un ou plusieurs DIS (analyse diagnostique nécessaire) </a:t>
            </a:r>
            <a:r>
              <a:rPr lang="fr-FR" sz="1400" dirty="0">
                <a:solidFill>
                  <a:srgbClr val="000000"/>
                </a:solidFill>
                <a:latin typeface="Calibri" panose="020F0502020204030204" pitchFamily="34" charset="0"/>
                <a:sym typeface="Wingdings" panose="05000000000000000000" pitchFamily="2" charset="2"/>
              </a:rPr>
              <a:t> </a:t>
            </a:r>
            <a:r>
              <a:rPr lang="fr-FR" sz="1400" b="0" i="0" u="none" strike="noStrike" baseline="0" dirty="0">
                <a:solidFill>
                  <a:srgbClr val="FF0000"/>
                </a:solidFill>
                <a:latin typeface="Calibri" panose="020F0502020204030204" pitchFamily="34" charset="0"/>
              </a:rPr>
              <a:t>Les projets qui ne sont pas en lien avec un DIS ne pourront pas être financés. </a:t>
            </a:r>
            <a:endParaRPr lang="fr-FR" sz="1400" dirty="0">
              <a:solidFill>
                <a:srgbClr val="FF0000"/>
              </a:solidFill>
              <a:latin typeface="Calibri" panose="020F0502020204030204" pitchFamily="34" charset="0"/>
            </a:endParaRP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2 principes transversaux:</a:t>
            </a:r>
          </a:p>
          <a:p>
            <a:pPr marL="882900" lvl="2" indent="-342900">
              <a:buFont typeface="Wingdings" panose="05000000000000000000" pitchFamily="2" charset="2"/>
              <a:buChar char="Ø"/>
            </a:pPr>
            <a:r>
              <a:rPr lang="fr-BE" sz="1400" b="0" dirty="0">
                <a:solidFill>
                  <a:srgbClr val="000000"/>
                </a:solidFill>
                <a:latin typeface="Calibri" panose="020F0502020204030204" pitchFamily="34" charset="0"/>
              </a:rPr>
              <a:t>Égalité des chances</a:t>
            </a:r>
          </a:p>
          <a:p>
            <a:pPr marL="882900" lvl="2"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Développement durable + DNSH </a:t>
            </a:r>
          </a:p>
        </p:txBody>
      </p:sp>
    </p:spTree>
    <p:extLst>
      <p:ext uri="{BB962C8B-B14F-4D97-AF65-F5344CB8AC3E}">
        <p14:creationId xmlns:p14="http://schemas.microsoft.com/office/powerpoint/2010/main" val="3556025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02/06/2023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EFRO-Programma 2021-2027: </a:t>
            </a:r>
            <a:r>
              <a:rPr kumimoji="0" lang="fr-FR" sz="1600" b="1" i="0" u="none" strike="noStrike" kern="1200" cap="all" spc="0" normalizeH="0" baseline="0" noProof="0" dirty="0" err="1">
                <a:ln>
                  <a:noFill/>
                </a:ln>
                <a:solidFill>
                  <a:srgbClr val="1F497D">
                    <a:lumMod val="75000"/>
                  </a:srgbClr>
                </a:solidFill>
                <a:effectLst/>
                <a:uLnTx/>
                <a:uFillTx/>
              </a:rPr>
              <a:t>Specifieke</a:t>
            </a:r>
            <a:r>
              <a:rPr kumimoji="0" lang="fr-FR" sz="1600" b="1" i="0" u="none" strike="noStrike" kern="1200" cap="all" spc="0" normalizeH="0" baseline="0" noProof="0" dirty="0">
                <a:ln>
                  <a:noFill/>
                </a:ln>
                <a:solidFill>
                  <a:srgbClr val="1F497D">
                    <a:lumMod val="75000"/>
                  </a:srgbClr>
                </a:solidFill>
                <a:effectLst/>
                <a:uLnTx/>
                <a:uFillTx/>
              </a:rPr>
              <a:t> </a:t>
            </a:r>
            <a:r>
              <a:rPr kumimoji="0" lang="fr-FR" sz="1600" b="1" i="0" u="none" strike="noStrike" kern="1200" cap="all" spc="0" normalizeH="0" baseline="0" noProof="0" dirty="0" err="1">
                <a:ln>
                  <a:noFill/>
                </a:ln>
                <a:solidFill>
                  <a:srgbClr val="1F497D">
                    <a:lumMod val="75000"/>
                  </a:srgbClr>
                </a:solidFill>
                <a:effectLst/>
                <a:uLnTx/>
                <a:uFillTx/>
              </a:rPr>
              <a:t>Doelstelling</a:t>
            </a:r>
            <a:r>
              <a:rPr kumimoji="0" lang="fr-FR" sz="1600" b="1" i="0" u="none" strike="noStrike" kern="1200" cap="all" spc="0" normalizeH="0" baseline="0" noProof="0" dirty="0">
                <a:ln>
                  <a:noFill/>
                </a:ln>
                <a:solidFill>
                  <a:srgbClr val="1F497D">
                    <a:lumMod val="75000"/>
                  </a:srgbClr>
                </a:solidFill>
                <a:effectLst/>
                <a:uLnTx/>
                <a:uFillTx/>
              </a:rPr>
              <a:t> 1.1 – </a:t>
            </a:r>
            <a:r>
              <a:rPr kumimoji="0" lang="fr-FR" sz="1600" b="1" i="0" u="none" strike="noStrike" kern="1200" cap="all" spc="0" normalizeH="0" baseline="0" noProof="0" dirty="0" err="1">
                <a:ln>
                  <a:noFill/>
                </a:ln>
                <a:solidFill>
                  <a:srgbClr val="1F497D">
                    <a:lumMod val="75000"/>
                  </a:srgbClr>
                </a:solidFill>
                <a:effectLst/>
                <a:uLnTx/>
                <a:uFillTx/>
              </a:rPr>
              <a:t>Projectoproep</a:t>
            </a: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6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err="1">
                <a:solidFill>
                  <a:srgbClr val="1F497D">
                    <a:lumMod val="75000"/>
                  </a:srgbClr>
                </a:solidFill>
              </a:rPr>
              <a:t>Actie</a:t>
            </a:r>
            <a:r>
              <a:rPr lang="fr-BE" sz="1200" cap="all" dirty="0">
                <a:solidFill>
                  <a:srgbClr val="1F497D">
                    <a:lumMod val="75000"/>
                  </a:srgbClr>
                </a:solidFill>
              </a:rPr>
              <a:t> 2: « </a:t>
            </a:r>
            <a:r>
              <a:rPr lang="nl-NL" sz="1200" cap="all" dirty="0">
                <a:solidFill>
                  <a:srgbClr val="1F497D">
                    <a:lumMod val="75000"/>
                  </a:srgbClr>
                </a:solidFill>
              </a:rPr>
              <a:t>De steun voor coöperatieve en co-creatieve projecten voor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200" cap="all" dirty="0">
                <a:solidFill>
                  <a:srgbClr val="1F497D">
                    <a:lumMod val="75000"/>
                  </a:srgbClr>
                </a:solidFill>
              </a:rPr>
              <a:t>toegepast onderzoek versterken »</a:t>
            </a:r>
            <a:endParaRPr lang="fr-BE" sz="12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err="1">
                <a:solidFill>
                  <a:srgbClr val="1F497D">
                    <a:lumMod val="75000"/>
                  </a:srgbClr>
                </a:solidFill>
              </a:rPr>
              <a:t>Actie</a:t>
            </a:r>
            <a:r>
              <a:rPr lang="fr-BE" sz="1200" cap="all" dirty="0">
                <a:solidFill>
                  <a:srgbClr val="1F497D">
                    <a:lumMod val="75000"/>
                  </a:srgbClr>
                </a:solidFill>
              </a:rPr>
              <a:t> 3: </a:t>
            </a:r>
            <a:r>
              <a:rPr lang="nl-NL" sz="1200" cap="all" dirty="0">
                <a:solidFill>
                  <a:srgbClr val="1F497D">
                    <a:lumMod val="75000"/>
                  </a:srgbClr>
                </a:solidFill>
              </a:rPr>
              <a:t>« De projecten voor de begeleiding en ondersteuning van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200" cap="all" dirty="0">
                <a:solidFill>
                  <a:srgbClr val="1F497D">
                    <a:lumMod val="75000"/>
                  </a:srgbClr>
                </a:solidFill>
              </a:rPr>
              <a:t>sociale vernieuwing ondersteunen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err="1">
                <a:solidFill>
                  <a:srgbClr val="1F497D">
                    <a:lumMod val="75000"/>
                  </a:srgbClr>
                </a:solidFill>
              </a:rPr>
              <a:t>Actie</a:t>
            </a:r>
            <a:r>
              <a:rPr lang="fr-BE" sz="1200" cap="all" dirty="0">
                <a:solidFill>
                  <a:srgbClr val="1F497D">
                    <a:lumMod val="75000"/>
                  </a:srgbClr>
                </a:solidFill>
              </a:rPr>
              <a:t> 4: </a:t>
            </a:r>
            <a:r>
              <a:rPr lang="fr-FR" sz="1200" cap="all" dirty="0">
                <a:solidFill>
                  <a:srgbClr val="1F497D">
                    <a:lumMod val="75000"/>
                  </a:srgbClr>
                </a:solidFill>
              </a:rPr>
              <a:t>« </a:t>
            </a:r>
            <a:r>
              <a:rPr lang="nl-NL" sz="1200" cap="all" dirty="0">
                <a:solidFill>
                  <a:srgbClr val="1F497D">
                    <a:lumMod val="75000"/>
                  </a:srgbClr>
                </a:solidFill>
              </a:rPr>
              <a:t>De projecten steunen voor de begeleiding en ondersteuning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200" cap="all" dirty="0">
                <a:solidFill>
                  <a:srgbClr val="1F497D">
                    <a:lumMod val="75000"/>
                  </a:srgbClr>
                </a:solidFill>
              </a:rPr>
              <a:t>van vernieuwing die de milieuvoorbeeldigheid van </a:t>
            </a:r>
            <a:r>
              <a:rPr lang="nl-NL" sz="1200" cap="all" dirty="0" err="1">
                <a:solidFill>
                  <a:srgbClr val="1F497D">
                    <a:lumMod val="75000"/>
                  </a:srgbClr>
                </a:solidFill>
              </a:rPr>
              <a:t>KMO’s</a:t>
            </a:r>
            <a:r>
              <a:rPr lang="nl-NL" sz="1200" cap="all" dirty="0">
                <a:solidFill>
                  <a:srgbClr val="1F497D">
                    <a:lumMod val="75000"/>
                  </a:srgbClr>
                </a:solidFill>
              </a:rPr>
              <a:t> bevordert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200" cap="all" dirty="0">
                <a:solidFill>
                  <a:srgbClr val="1F497D">
                    <a:lumMod val="75000"/>
                  </a:srgbClr>
                </a:solidFill>
              </a:rPr>
              <a:t>Action 5: </a:t>
            </a:r>
            <a:r>
              <a:rPr lang="fr-FR" sz="1200" cap="all" dirty="0">
                <a:solidFill>
                  <a:srgbClr val="1F497D">
                    <a:lumMod val="75000"/>
                  </a:srgbClr>
                </a:solidFill>
              </a:rPr>
              <a:t>« </a:t>
            </a:r>
            <a:r>
              <a:rPr lang="nl-NL" sz="1200" cap="all" dirty="0">
                <a:solidFill>
                  <a:srgbClr val="1F497D">
                    <a:lumMod val="75000"/>
                  </a:srgbClr>
                </a:solidFill>
              </a:rPr>
              <a:t>De gebruikmaking van en verwezenlijking in het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200" cap="all" dirty="0">
                <a:solidFill>
                  <a:srgbClr val="1F497D">
                    <a:lumMod val="75000"/>
                  </a:srgbClr>
                </a:solidFill>
              </a:rPr>
              <a:t>overheidsbeleid van onderzoeksresultaten ondersteunen »</a:t>
            </a:r>
            <a:endParaRPr lang="fr-BE" sz="1600" cap="all" dirty="0">
              <a:solidFill>
                <a:srgbClr val="1F497D">
                  <a:lumMod val="75000"/>
                </a:srgbClr>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3088032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2CA92D-A72B-FD3A-263B-290C70ECFBCB}"/>
              </a:ext>
            </a:extLst>
          </p:cNvPr>
          <p:cNvSpPr>
            <a:spLocks noGrp="1"/>
          </p:cNvSpPr>
          <p:nvPr>
            <p:ph type="title"/>
          </p:nvPr>
        </p:nvSpPr>
        <p:spPr/>
        <p:txBody>
          <a:bodyPr/>
          <a:lstStyle/>
          <a:p>
            <a:r>
              <a:rPr lang="nl-NL" dirty="0"/>
              <a:t>Acties 2 tot en met 5: algemene informatie</a:t>
            </a:r>
            <a:endParaRPr lang="fr-BE" dirty="0"/>
          </a:p>
        </p:txBody>
      </p:sp>
      <p:sp>
        <p:nvSpPr>
          <p:cNvPr id="3" name="Espace réservé du texte 2">
            <a:extLst>
              <a:ext uri="{FF2B5EF4-FFF2-40B4-BE49-F238E27FC236}">
                <a16:creationId xmlns:a16="http://schemas.microsoft.com/office/drawing/2014/main" id="{F696BC85-2DC4-F3E2-6112-7F8C17AE95FC}"/>
              </a:ext>
            </a:extLst>
          </p:cNvPr>
          <p:cNvSpPr>
            <a:spLocks noGrp="1"/>
          </p:cNvSpPr>
          <p:nvPr>
            <p:ph type="body" sz="quarter" idx="10"/>
          </p:nvPr>
        </p:nvSpPr>
        <p:spPr>
          <a:xfrm>
            <a:off x="395536" y="987574"/>
            <a:ext cx="8388932" cy="3528392"/>
          </a:xfrm>
        </p:spPr>
        <p:txBody>
          <a:bodyPr>
            <a:noAutofit/>
          </a:bodyPr>
          <a:lstStyle/>
          <a:p>
            <a:pPr marL="342900" indent="-342900">
              <a:buFont typeface="Wingdings" panose="05000000000000000000" pitchFamily="2" charset="2"/>
              <a:buChar char="Ø"/>
            </a:pPr>
            <a:r>
              <a:rPr lang="nl-NL" sz="1400" b="0" i="0" u="none" strike="noStrike" baseline="0" dirty="0">
                <a:solidFill>
                  <a:srgbClr val="000000"/>
                </a:solidFill>
                <a:latin typeface="Calibri" panose="020F0502020204030204" pitchFamily="34" charset="0"/>
              </a:rPr>
              <a:t>De soorten acties mogen worden gecombineerd, maar de kandidaat moet hoe dan ook </a:t>
            </a:r>
            <a:r>
              <a:rPr lang="nl-NL" sz="1400" b="0" i="0" u="sng" strike="noStrike" baseline="0" dirty="0">
                <a:solidFill>
                  <a:srgbClr val="000000"/>
                </a:solidFill>
                <a:latin typeface="Calibri" panose="020F0502020204030204" pitchFamily="34" charset="0"/>
              </a:rPr>
              <a:t>een referentieactie </a:t>
            </a:r>
            <a:r>
              <a:rPr lang="nl-NL" sz="1400" b="0" i="0" u="none" strike="noStrike" baseline="0" dirty="0">
                <a:solidFill>
                  <a:srgbClr val="000000"/>
                </a:solidFill>
                <a:latin typeface="Calibri" panose="020F0502020204030204" pitchFamily="34" charset="0"/>
              </a:rPr>
              <a:t>kiezen.</a:t>
            </a:r>
          </a:p>
          <a:p>
            <a:pPr marL="342900" indent="-342900">
              <a:buFont typeface="Wingdings" panose="05000000000000000000" pitchFamily="2" charset="2"/>
              <a:buChar char="Ø"/>
            </a:pPr>
            <a:r>
              <a:rPr lang="fr-FR" sz="1400" dirty="0">
                <a:solidFill>
                  <a:srgbClr val="000000"/>
                </a:solidFill>
                <a:latin typeface="Calibri" panose="020F0502020204030204" pitchFamily="34" charset="0"/>
              </a:rPr>
              <a:t>KMO</a:t>
            </a:r>
            <a:r>
              <a:rPr lang="fr-FR" sz="1400" b="0" i="0" u="none" strike="noStrike" baseline="0" dirty="0">
                <a:solidFill>
                  <a:srgbClr val="000000"/>
                </a:solidFill>
                <a:latin typeface="Calibri" panose="020F0502020204030204" pitchFamily="34" charset="0"/>
              </a:rPr>
              <a:t> = </a:t>
            </a:r>
            <a:r>
              <a:rPr lang="fr-FR" sz="1400" b="0" i="0" u="none" strike="noStrike" baseline="0" dirty="0" err="1">
                <a:solidFill>
                  <a:srgbClr val="000000"/>
                </a:solidFill>
                <a:latin typeface="Calibri" panose="020F0502020204030204" pitchFamily="34" charset="0"/>
              </a:rPr>
              <a:t>kleine</a:t>
            </a:r>
            <a:r>
              <a:rPr lang="fr-FR" sz="1400" b="0" i="0" u="none" strike="noStrike" baseline="0" dirty="0">
                <a:solidFill>
                  <a:srgbClr val="000000"/>
                </a:solidFill>
                <a:latin typeface="Calibri" panose="020F0502020204030204" pitchFamily="34" charset="0"/>
              </a:rPr>
              <a:t> en </a:t>
            </a:r>
            <a:r>
              <a:rPr lang="fr-FR" sz="1400" b="0" i="0" u="none" strike="noStrike" baseline="0" dirty="0" err="1">
                <a:solidFill>
                  <a:srgbClr val="000000"/>
                </a:solidFill>
                <a:latin typeface="Calibri" panose="020F0502020204030204" pitchFamily="34" charset="0"/>
              </a:rPr>
              <a:t>middelgrote</a:t>
            </a:r>
            <a:r>
              <a:rPr lang="fr-FR" sz="1400" b="0" i="0" u="none" strike="noStrike" baseline="0" dirty="0">
                <a:solidFill>
                  <a:srgbClr val="000000"/>
                </a:solidFill>
                <a:latin typeface="Calibri" panose="020F0502020204030204" pitchFamily="34" charset="0"/>
              </a:rPr>
              <a:t> </a:t>
            </a:r>
            <a:r>
              <a:rPr lang="fr-FR" sz="1400" b="0" i="0" u="none" strike="noStrike" baseline="0" dirty="0" err="1">
                <a:solidFill>
                  <a:srgbClr val="000000"/>
                </a:solidFill>
                <a:latin typeface="Calibri" panose="020F0502020204030204" pitchFamily="34" charset="0"/>
              </a:rPr>
              <a:t>ondernemingen</a:t>
            </a:r>
            <a:r>
              <a:rPr lang="fr-FR" sz="1400" b="0" i="0" u="none" strike="noStrike" baseline="0" dirty="0">
                <a:solidFill>
                  <a:srgbClr val="000000"/>
                </a:solidFill>
                <a:latin typeface="Calibri" panose="020F0502020204030204" pitchFamily="34" charset="0"/>
              </a:rPr>
              <a:t>, </a:t>
            </a:r>
            <a:r>
              <a:rPr lang="nl-NL" sz="1400" b="0" i="0" u="none" strike="noStrike" baseline="0" dirty="0">
                <a:solidFill>
                  <a:srgbClr val="000000"/>
                </a:solidFill>
                <a:latin typeface="Calibri" panose="020F0502020204030204" pitchFamily="34" charset="0"/>
              </a:rPr>
              <a:t>ongeacht hun rechtsvorm (met inbegrip van ondernemingen met de rechtsvorm van een VZW)</a:t>
            </a:r>
          </a:p>
          <a:p>
            <a:pPr marL="342900" indent="-342900">
              <a:buFont typeface="Wingdings" panose="05000000000000000000" pitchFamily="2" charset="2"/>
              <a:buChar char="Ø"/>
            </a:pPr>
            <a:r>
              <a:rPr lang="nl-NL" sz="1400" b="0" i="0" u="none" strike="noStrike" baseline="0" dirty="0">
                <a:solidFill>
                  <a:srgbClr val="000000"/>
                </a:solidFill>
                <a:latin typeface="Calibri" panose="020F0502020204030204" pitchFamily="34" charset="0"/>
              </a:rPr>
              <a:t>Verantwoordelijke digitalisering: projecten met een digitale component zijn inclusief, duurzaam, democratisch en ethisch</a:t>
            </a:r>
          </a:p>
          <a:p>
            <a:pPr marL="342900" indent="-342900">
              <a:buFont typeface="Wingdings" panose="05000000000000000000" pitchFamily="2" charset="2"/>
              <a:buChar char="Ø"/>
            </a:pPr>
            <a:r>
              <a:rPr lang="nl-NL" sz="1400" dirty="0">
                <a:solidFill>
                  <a:srgbClr val="000000"/>
                </a:solidFill>
                <a:latin typeface="Calibri" panose="020F0502020204030204" pitchFamily="34" charset="0"/>
              </a:rPr>
              <a:t>Bijdrage aan één of meerdere </a:t>
            </a:r>
            <a:r>
              <a:rPr lang="nl-NL" sz="1400" dirty="0" err="1">
                <a:solidFill>
                  <a:srgbClr val="000000"/>
                </a:solidFill>
                <a:latin typeface="Calibri" panose="020F0502020204030204" pitchFamily="34" charset="0"/>
              </a:rPr>
              <a:t>SVD’s</a:t>
            </a:r>
            <a:r>
              <a:rPr lang="nl-NL" sz="1400" dirty="0">
                <a:solidFill>
                  <a:srgbClr val="000000"/>
                </a:solidFill>
                <a:latin typeface="Calibri" panose="020F0502020204030204" pitchFamily="34" charset="0"/>
              </a:rPr>
              <a:t> (vereiste diagnostische analyse) -&gt; </a:t>
            </a:r>
            <a:r>
              <a:rPr lang="nl-NL" sz="1400" dirty="0">
                <a:solidFill>
                  <a:srgbClr val="FF0000"/>
                </a:solidFill>
                <a:latin typeface="Calibri" panose="020F0502020204030204" pitchFamily="34" charset="0"/>
              </a:rPr>
              <a:t>Projecten die geen verband houden met een SVD kunnen niet worden gefinancierd</a:t>
            </a:r>
            <a:r>
              <a:rPr lang="nl-NL" sz="1400" dirty="0">
                <a:solidFill>
                  <a:srgbClr val="000000"/>
                </a:solidFill>
                <a:latin typeface="Calibri" panose="020F0502020204030204" pitchFamily="34" charset="0"/>
              </a:rPr>
              <a:t>.</a:t>
            </a: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2 transversale principes:</a:t>
            </a:r>
          </a:p>
          <a:p>
            <a:pPr marL="882900" lvl="2" indent="-342900">
              <a:buFont typeface="Wingdings" panose="05000000000000000000" pitchFamily="2" charset="2"/>
              <a:buChar char="Ø"/>
            </a:pPr>
            <a:r>
              <a:rPr lang="fr-BE" sz="1400" b="0" dirty="0" err="1">
                <a:solidFill>
                  <a:srgbClr val="000000"/>
                </a:solidFill>
                <a:latin typeface="Calibri" panose="020F0502020204030204" pitchFamily="34" charset="0"/>
              </a:rPr>
              <a:t>Gelijke</a:t>
            </a:r>
            <a:r>
              <a:rPr lang="fr-BE" sz="1400" b="0" dirty="0">
                <a:solidFill>
                  <a:srgbClr val="000000"/>
                </a:solidFill>
                <a:latin typeface="Calibri" panose="020F0502020204030204" pitchFamily="34" charset="0"/>
              </a:rPr>
              <a:t> </a:t>
            </a:r>
            <a:r>
              <a:rPr lang="fr-BE" sz="1400" b="0" dirty="0" err="1">
                <a:solidFill>
                  <a:srgbClr val="000000"/>
                </a:solidFill>
                <a:latin typeface="Calibri" panose="020F0502020204030204" pitchFamily="34" charset="0"/>
              </a:rPr>
              <a:t>kansen</a:t>
            </a:r>
            <a:endParaRPr lang="fr-BE" sz="1400" b="0" dirty="0">
              <a:solidFill>
                <a:srgbClr val="000000"/>
              </a:solidFill>
              <a:latin typeface="Calibri" panose="020F0502020204030204" pitchFamily="34" charset="0"/>
            </a:endParaRPr>
          </a:p>
          <a:p>
            <a:pPr marL="882900" lvl="2" indent="-342900">
              <a:buFont typeface="Wingdings" panose="05000000000000000000" pitchFamily="2" charset="2"/>
              <a:buChar char="Ø"/>
            </a:pPr>
            <a:r>
              <a:rPr lang="fr-BE" sz="1400" b="0" i="0" u="none" strike="noStrike" baseline="0" dirty="0" err="1">
                <a:solidFill>
                  <a:srgbClr val="000000"/>
                </a:solidFill>
                <a:latin typeface="Calibri" panose="020F0502020204030204" pitchFamily="34" charset="0"/>
              </a:rPr>
              <a:t>Duurzame</a:t>
            </a:r>
            <a:r>
              <a:rPr lang="fr-BE" sz="1400" b="0" i="0" u="none" strike="noStrike" baseline="0" dirty="0">
                <a:solidFill>
                  <a:srgbClr val="000000"/>
                </a:solidFill>
                <a:latin typeface="Calibri" panose="020F0502020204030204" pitchFamily="34" charset="0"/>
              </a:rPr>
              <a:t> </a:t>
            </a:r>
            <a:r>
              <a:rPr lang="fr-BE" sz="1400" b="0" i="0" u="none" strike="noStrike" baseline="0" dirty="0" err="1">
                <a:solidFill>
                  <a:srgbClr val="000000"/>
                </a:solidFill>
                <a:latin typeface="Calibri" panose="020F0502020204030204" pitchFamily="34" charset="0"/>
              </a:rPr>
              <a:t>ontwikkeling</a:t>
            </a:r>
            <a:r>
              <a:rPr lang="fr-BE" sz="1400" b="0" i="0" u="none" strike="noStrike" baseline="0" dirty="0">
                <a:solidFill>
                  <a:srgbClr val="000000"/>
                </a:solidFill>
                <a:latin typeface="Calibri" panose="020F0502020204030204" pitchFamily="34" charset="0"/>
              </a:rPr>
              <a:t> + DNSH </a:t>
            </a:r>
          </a:p>
        </p:txBody>
      </p:sp>
    </p:spTree>
    <p:extLst>
      <p:ext uri="{BB962C8B-B14F-4D97-AF65-F5344CB8AC3E}">
        <p14:creationId xmlns:p14="http://schemas.microsoft.com/office/powerpoint/2010/main" val="4011962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4A8B938-CBAE-1A8F-9A1F-956AFA6AB5BB}"/>
              </a:ext>
            </a:extLst>
          </p:cNvPr>
          <p:cNvSpPr>
            <a:spLocks noGrp="1"/>
          </p:cNvSpPr>
          <p:nvPr>
            <p:ph type="body" sz="quarter" idx="14"/>
          </p:nvPr>
        </p:nvSpPr>
        <p:spPr/>
        <p:txBody>
          <a:bodyPr/>
          <a:lstStyle/>
          <a:p>
            <a:r>
              <a:rPr lang="fr-BE" dirty="0"/>
              <a:t>2. Les résultats attendus / </a:t>
            </a:r>
            <a:r>
              <a:rPr lang="fr-BE" dirty="0" err="1">
                <a:solidFill>
                  <a:schemeClr val="tx1"/>
                </a:solidFill>
              </a:rPr>
              <a:t>Verwachte</a:t>
            </a:r>
            <a:r>
              <a:rPr lang="fr-BE" dirty="0">
                <a:solidFill>
                  <a:schemeClr val="tx1"/>
                </a:solidFill>
              </a:rPr>
              <a:t> </a:t>
            </a:r>
            <a:r>
              <a:rPr lang="fr-BE" dirty="0" err="1">
                <a:solidFill>
                  <a:schemeClr val="tx1"/>
                </a:solidFill>
              </a:rPr>
              <a:t>resultaten</a:t>
            </a:r>
            <a:r>
              <a:rPr lang="fr-BE" dirty="0">
                <a:solidFill>
                  <a:schemeClr val="tx1"/>
                </a:solidFill>
              </a:rPr>
              <a:t> </a:t>
            </a:r>
          </a:p>
        </p:txBody>
      </p:sp>
    </p:spTree>
    <p:extLst>
      <p:ext uri="{BB962C8B-B14F-4D97-AF65-F5344CB8AC3E}">
        <p14:creationId xmlns:p14="http://schemas.microsoft.com/office/powerpoint/2010/main" val="2416248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rm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431425" y="987574"/>
            <a:ext cx="8388932" cy="2880320"/>
          </a:xfrm>
        </p:spPr>
        <p:txBody>
          <a:bodyPr>
            <a:normAutofit/>
          </a:bodyPr>
          <a:lstStyle/>
          <a:p>
            <a:r>
              <a:rPr lang="fr-BE" sz="1800" b="1" i="0" u="sng" strike="noStrike" baseline="0" dirty="0">
                <a:solidFill>
                  <a:schemeClr val="bg1">
                    <a:lumMod val="50000"/>
                  </a:schemeClr>
                </a:solidFill>
                <a:latin typeface="Calibri" panose="020F0502020204030204" pitchFamily="34" charset="0"/>
              </a:rPr>
              <a:t>Action 2 / </a:t>
            </a:r>
            <a:r>
              <a:rPr lang="fr-BE" sz="1800" b="1" i="0" u="sng" strike="noStrike" baseline="0" dirty="0" err="1">
                <a:solidFill>
                  <a:srgbClr val="000000"/>
                </a:solidFill>
                <a:latin typeface="Calibri" panose="020F0502020204030204" pitchFamily="34" charset="0"/>
              </a:rPr>
              <a:t>Actie</a:t>
            </a:r>
            <a:r>
              <a:rPr lang="fr-BE" sz="1800" b="1" i="0" u="sng" strike="noStrike" baseline="0" dirty="0">
                <a:solidFill>
                  <a:srgbClr val="000000"/>
                </a:solidFill>
                <a:latin typeface="Calibri" panose="020F0502020204030204" pitchFamily="34" charset="0"/>
              </a:rPr>
              <a:t> 2</a:t>
            </a:r>
          </a:p>
          <a:p>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3503407017"/>
              </p:ext>
            </p:extLst>
          </p:nvPr>
        </p:nvGraphicFramePr>
        <p:xfrm>
          <a:off x="530436" y="1443610"/>
          <a:ext cx="8190909" cy="3369365"/>
        </p:xfrm>
        <a:graphic>
          <a:graphicData uri="http://schemas.openxmlformats.org/drawingml/2006/table">
            <a:tbl>
              <a:tblPr firstRow="1" bandRow="1">
                <a:tableStyleId>{5C22544A-7EE6-4342-B048-85BDC9FD1C3A}</a:tableStyleId>
              </a:tblPr>
              <a:tblGrid>
                <a:gridCol w="1004545">
                  <a:extLst>
                    <a:ext uri="{9D8B030D-6E8A-4147-A177-3AD203B41FA5}">
                      <a16:colId xmlns:a16="http://schemas.microsoft.com/office/drawing/2014/main" val="2268341423"/>
                    </a:ext>
                  </a:extLst>
                </a:gridCol>
                <a:gridCol w="4378788">
                  <a:extLst>
                    <a:ext uri="{9D8B030D-6E8A-4147-A177-3AD203B41FA5}">
                      <a16:colId xmlns:a16="http://schemas.microsoft.com/office/drawing/2014/main" val="3166311846"/>
                    </a:ext>
                  </a:extLst>
                </a:gridCol>
                <a:gridCol w="2807576">
                  <a:extLst>
                    <a:ext uri="{9D8B030D-6E8A-4147-A177-3AD203B41FA5}">
                      <a16:colId xmlns:a16="http://schemas.microsoft.com/office/drawing/2014/main" val="375267715"/>
                    </a:ext>
                  </a:extLst>
                </a:gridCol>
              </a:tblGrid>
              <a:tr h="5347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lt1"/>
                          </a:solidFill>
                          <a:latin typeface="+mn-lt"/>
                          <a:ea typeface="+mn-ea"/>
                          <a:cs typeface="+mn-cs"/>
                        </a:rPr>
                        <a:t>ID	</a:t>
                      </a:r>
                    </a:p>
                  </a:txBody>
                  <a:tcPr/>
                </a:tc>
                <a:tc>
                  <a:txBody>
                    <a:bodyPr/>
                    <a:lstStyle/>
                    <a:p>
                      <a:r>
                        <a:rPr lang="fr-BE" sz="1200" b="0" i="0" u="none" strike="noStrike" kern="1200" baseline="0" dirty="0">
                          <a:solidFill>
                            <a:schemeClr val="lt1"/>
                          </a:solidFill>
                          <a:latin typeface="+mn-lt"/>
                          <a:ea typeface="+mn-ea"/>
                          <a:cs typeface="+mn-cs"/>
                        </a:rPr>
                        <a:t>Indicateur / Indicator</a:t>
                      </a:r>
                      <a:endParaRPr lang="fr-BE" sz="1200" dirty="0"/>
                    </a:p>
                  </a:txBody>
                  <a:tcPr/>
                </a:tc>
                <a:tc>
                  <a:txBody>
                    <a:bodyPr/>
                    <a:lstStyle/>
                    <a:p>
                      <a:r>
                        <a:rPr lang="fr-BE" sz="1200" dirty="0"/>
                        <a:t>Valeur cible / </a:t>
                      </a:r>
                      <a:r>
                        <a:rPr lang="fr-BE" sz="1200" dirty="0" err="1"/>
                        <a:t>streefwaarde</a:t>
                      </a:r>
                      <a:r>
                        <a:rPr lang="fr-BE" sz="1200" dirty="0"/>
                        <a:t> 2029</a:t>
                      </a:r>
                    </a:p>
                  </a:txBody>
                  <a:tcPr/>
                </a:tc>
                <a:extLst>
                  <a:ext uri="{0D108BD9-81ED-4DB2-BD59-A6C34878D82A}">
                    <a16:rowId xmlns:a16="http://schemas.microsoft.com/office/drawing/2014/main" val="2179268147"/>
                  </a:ext>
                </a:extLst>
              </a:tr>
              <a:tr h="5347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bénéficiant d’un soutien (dont : micro, petites, moyennes, grandes) / </a:t>
                      </a:r>
                      <a:r>
                        <a:rPr lang="nl-NL" sz="1200" b="0" i="1" u="none" strike="noStrike" kern="1200" baseline="0" dirty="0">
                          <a:solidFill>
                            <a:schemeClr val="dk1"/>
                          </a:solidFill>
                          <a:latin typeface="+mn-lt"/>
                          <a:ea typeface="+mn-ea"/>
                          <a:cs typeface="+mn-cs"/>
                        </a:rPr>
                        <a:t>Ondersteunde ondernemingen (waarvan : micro-, klein, middelgroot, groot)</a:t>
                      </a:r>
                      <a:r>
                        <a:rPr lang="fr-FR" sz="1200" b="0" i="0" u="none" strike="noStrike" kern="1200" baseline="0" dirty="0">
                          <a:solidFill>
                            <a:schemeClr val="dk1"/>
                          </a:solidFill>
                          <a:latin typeface="+mn-lt"/>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2 	</a:t>
                      </a:r>
                    </a:p>
                    <a:p>
                      <a:endParaRPr lang="fr-BE" sz="1200" dirty="0"/>
                    </a:p>
                  </a:txBody>
                  <a:tcPr/>
                </a:tc>
                <a:extLst>
                  <a:ext uri="{0D108BD9-81ED-4DB2-BD59-A6C34878D82A}">
                    <a16:rowId xmlns:a16="http://schemas.microsoft.com/office/drawing/2014/main" val="1436655301"/>
                  </a:ext>
                </a:extLst>
              </a:tr>
              <a:tr h="4837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RCOB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PME organisées sous la forme d'associations sans but lucratif bénéficiant d'un soutien / </a:t>
                      </a:r>
                      <a:r>
                        <a:rPr lang="nl-NL" sz="1200" b="0" i="1" u="none" strike="noStrike" kern="1200" baseline="0" dirty="0">
                          <a:solidFill>
                            <a:schemeClr val="dk1"/>
                          </a:solidFill>
                          <a:latin typeface="+mn-lt"/>
                          <a:ea typeface="+mn-ea"/>
                          <a:cs typeface="+mn-cs"/>
                        </a:rPr>
                        <a:t>KMO georganiseerd als vereniging zonder winstoogmerk met ondersteuning</a:t>
                      </a:r>
                      <a:r>
                        <a:rPr lang="fr-FR" sz="1200" b="0" i="0" u="none" strike="noStrike" kern="1200" baseline="0" dirty="0">
                          <a:solidFill>
                            <a:schemeClr val="dk1"/>
                          </a:solidFill>
                          <a:latin typeface="+mn-lt"/>
                          <a:ea typeface="+mn-ea"/>
                          <a:cs typeface="+mn-cs"/>
                        </a:rPr>
                        <a:t>	</a:t>
                      </a:r>
                    </a:p>
                  </a:txBody>
                  <a:tcPr/>
                </a:tc>
                <a:tc>
                  <a:txBody>
                    <a:bodyPr/>
                    <a:lstStyle/>
                    <a:p>
                      <a:r>
                        <a:rPr lang="fr-BE" sz="1200" dirty="0"/>
                        <a:t>2</a:t>
                      </a:r>
                    </a:p>
                  </a:txBody>
                  <a:tcPr/>
                </a:tc>
                <a:extLst>
                  <a:ext uri="{0D108BD9-81ED-4DB2-BD59-A6C34878D82A}">
                    <a16:rowId xmlns:a16="http://schemas.microsoft.com/office/drawing/2014/main" val="1972165096"/>
                  </a:ext>
                </a:extLst>
              </a:tr>
              <a:tr h="3098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bénéficiant d’un soutien non financier / </a:t>
                      </a:r>
                      <a:r>
                        <a:rPr lang="fr-FR" sz="1200" b="0" i="1" u="none" strike="noStrike" kern="1200" baseline="0" dirty="0" err="1">
                          <a:solidFill>
                            <a:schemeClr val="dk1"/>
                          </a:solidFill>
                          <a:latin typeface="+mn-lt"/>
                          <a:ea typeface="+mn-ea"/>
                          <a:cs typeface="+mn-cs"/>
                        </a:rPr>
                        <a:t>Ondernemingen</a:t>
                      </a:r>
                      <a:r>
                        <a:rPr lang="fr-FR" sz="1200" b="0" i="1" u="none" strike="noStrike" kern="1200" baseline="0" dirty="0">
                          <a:solidFill>
                            <a:schemeClr val="dk1"/>
                          </a:solidFill>
                          <a:latin typeface="+mn-lt"/>
                          <a:ea typeface="+mn-ea"/>
                          <a:cs typeface="+mn-cs"/>
                        </a:rPr>
                        <a:t> met niet-</a:t>
                      </a:r>
                      <a:r>
                        <a:rPr lang="fr-FR" sz="1200" b="0" i="1" u="none" strike="noStrike" kern="1200" baseline="0" dirty="0" err="1">
                          <a:solidFill>
                            <a:schemeClr val="dk1"/>
                          </a:solidFill>
                          <a:latin typeface="+mn-lt"/>
                          <a:ea typeface="+mn-ea"/>
                          <a:cs typeface="+mn-cs"/>
                        </a:rPr>
                        <a:t>financiële</a:t>
                      </a:r>
                      <a:r>
                        <a:rPr lang="fr-FR" sz="1200" b="0" i="1" u="none" strike="noStrike" kern="1200" baseline="0" dirty="0">
                          <a:solidFill>
                            <a:schemeClr val="dk1"/>
                          </a:solidFill>
                          <a:latin typeface="+mn-lt"/>
                          <a:ea typeface="+mn-ea"/>
                          <a:cs typeface="+mn-cs"/>
                        </a:rPr>
                        <a:t> </a:t>
                      </a:r>
                      <a:r>
                        <a:rPr lang="fr-FR" sz="1200" b="0" i="1" u="none" strike="noStrike" kern="1200" baseline="0" dirty="0" err="1">
                          <a:solidFill>
                            <a:schemeClr val="dk1"/>
                          </a:solidFill>
                          <a:latin typeface="+mn-lt"/>
                          <a:ea typeface="+mn-ea"/>
                          <a:cs typeface="+mn-cs"/>
                        </a:rPr>
                        <a:t>steun</a:t>
                      </a:r>
                      <a:r>
                        <a:rPr lang="fr-FR" sz="1200" b="0" i="1" u="none" strike="noStrike" kern="1200" baseline="0" dirty="0">
                          <a:solidFill>
                            <a:schemeClr val="dk1"/>
                          </a:solidFill>
                          <a:latin typeface="+mn-lt"/>
                          <a:ea typeface="+mn-ea"/>
                          <a:cs typeface="+mn-cs"/>
                        </a:rPr>
                        <a:t>	</a:t>
                      </a:r>
                    </a:p>
                  </a:txBody>
                  <a:tcPr/>
                </a:tc>
                <a:tc>
                  <a:txBody>
                    <a:bodyPr/>
                    <a:lstStyle/>
                    <a:p>
                      <a:r>
                        <a:rPr lang="fr-BE" sz="1200" dirty="0"/>
                        <a:t>2</a:t>
                      </a:r>
                    </a:p>
                  </a:txBody>
                  <a:tcPr/>
                </a:tc>
                <a:extLst>
                  <a:ext uri="{0D108BD9-81ED-4DB2-BD59-A6C34878D82A}">
                    <a16:rowId xmlns:a16="http://schemas.microsoft.com/office/drawing/2014/main" val="3768889582"/>
                  </a:ext>
                </a:extLst>
              </a:tr>
              <a:tr h="432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07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Organismes de recherche participant à des projets de recherche communs/ </a:t>
                      </a:r>
                      <a:r>
                        <a:rPr lang="nl-NL" sz="1200" b="0" i="1" u="none" strike="noStrike" kern="1200" baseline="0" dirty="0">
                          <a:solidFill>
                            <a:schemeClr val="dk1"/>
                          </a:solidFill>
                          <a:latin typeface="+mn-lt"/>
                          <a:ea typeface="+mn-ea"/>
                          <a:cs typeface="+mn-cs"/>
                        </a:rPr>
                        <a:t>Onderzoeksorganisaties die deelnemen aan gezamenlijke onderzoeksprojecten</a:t>
                      </a:r>
                      <a:endParaRPr lang="fr-FR" sz="1200" b="0" i="1" u="none" strike="noStrike" kern="1200" baseline="0" dirty="0">
                        <a:solidFill>
                          <a:schemeClr val="dk1"/>
                        </a:solidFill>
                        <a:latin typeface="+mn-lt"/>
                        <a:ea typeface="+mn-ea"/>
                        <a:cs typeface="+mn-cs"/>
                      </a:endParaRPr>
                    </a:p>
                  </a:txBody>
                  <a:tcPr/>
                </a:tc>
                <a:tc>
                  <a:txBody>
                    <a:bodyPr/>
                    <a:lstStyle/>
                    <a:p>
                      <a:r>
                        <a:rPr lang="fr-BE" sz="1200" dirty="0"/>
                        <a:t>2</a:t>
                      </a:r>
                    </a:p>
                  </a:txBody>
                  <a:tcPr/>
                </a:tc>
                <a:extLst>
                  <a:ext uri="{0D108BD9-81ED-4DB2-BD59-A6C34878D82A}">
                    <a16:rowId xmlns:a16="http://schemas.microsoft.com/office/drawing/2014/main" val="1672571562"/>
                  </a:ext>
                </a:extLst>
              </a:tr>
              <a:tr h="432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10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coopérant avec des organismes de recherche 	/ </a:t>
                      </a:r>
                      <a:r>
                        <a:rPr lang="nl-NL" sz="1200" b="0" i="1" u="none" strike="noStrike" kern="1200" baseline="0" dirty="0">
                          <a:solidFill>
                            <a:schemeClr val="dk1"/>
                          </a:solidFill>
                          <a:latin typeface="+mn-lt"/>
                          <a:ea typeface="+mn-ea"/>
                          <a:cs typeface="+mn-cs"/>
                        </a:rPr>
                        <a:t>Bedrijven die samenwerken met onderzoeksinstellingen</a:t>
                      </a:r>
                      <a:endParaRPr lang="fr-FR" sz="1200" b="0" i="1" u="none" strike="noStrike" kern="1200" baseline="0" dirty="0">
                        <a:solidFill>
                          <a:schemeClr val="dk1"/>
                        </a:solidFill>
                        <a:latin typeface="+mn-lt"/>
                        <a:ea typeface="+mn-ea"/>
                        <a:cs typeface="+mn-cs"/>
                      </a:endParaRPr>
                    </a:p>
                  </a:txBody>
                  <a:tcPr/>
                </a:tc>
                <a:tc>
                  <a:txBody>
                    <a:bodyPr/>
                    <a:lstStyle/>
                    <a:p>
                      <a:r>
                        <a:rPr lang="fr-BE" sz="1200" dirty="0"/>
                        <a:t>2</a:t>
                      </a:r>
                    </a:p>
                  </a:txBody>
                  <a:tcPr/>
                </a:tc>
                <a:extLst>
                  <a:ext uri="{0D108BD9-81ED-4DB2-BD59-A6C34878D82A}">
                    <a16:rowId xmlns:a16="http://schemas.microsoft.com/office/drawing/2014/main" val="492835510"/>
                  </a:ext>
                </a:extLst>
              </a:tr>
            </a:tbl>
          </a:graphicData>
        </a:graphic>
      </p:graphicFrame>
    </p:spTree>
    <p:extLst>
      <p:ext uri="{BB962C8B-B14F-4D97-AF65-F5344CB8AC3E}">
        <p14:creationId xmlns:p14="http://schemas.microsoft.com/office/powerpoint/2010/main" val="3617339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323528" y="923076"/>
            <a:ext cx="8388932" cy="2880320"/>
          </a:xfrm>
        </p:spPr>
        <p:txBody>
          <a:bodyPr>
            <a:normAutofit/>
          </a:bodyPr>
          <a:lstStyle/>
          <a:p>
            <a:r>
              <a:rPr lang="fr-BE" sz="1800" b="1" i="0" u="sng" strike="noStrike" baseline="0" dirty="0">
                <a:solidFill>
                  <a:schemeClr val="bg1">
                    <a:lumMod val="50000"/>
                  </a:schemeClr>
                </a:solidFill>
                <a:latin typeface="Calibri" panose="020F0502020204030204" pitchFamily="34" charset="0"/>
              </a:rPr>
              <a:t>Action 3 / </a:t>
            </a:r>
            <a:r>
              <a:rPr lang="fr-BE" sz="1800" b="1" i="0" u="sng" strike="noStrike" baseline="0" dirty="0" err="1">
                <a:solidFill>
                  <a:srgbClr val="000000"/>
                </a:solidFill>
                <a:latin typeface="Calibri" panose="020F0502020204030204" pitchFamily="34" charset="0"/>
              </a:rPr>
              <a:t>Actie</a:t>
            </a:r>
            <a:r>
              <a:rPr lang="fr-BE" sz="1800" b="1" i="0" u="sng" strike="noStrike" baseline="0" dirty="0">
                <a:solidFill>
                  <a:srgbClr val="000000"/>
                </a:solidFill>
                <a:latin typeface="Calibri" panose="020F0502020204030204" pitchFamily="34" charset="0"/>
              </a:rPr>
              <a:t> 3</a:t>
            </a:r>
          </a:p>
          <a:p>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3496242259"/>
              </p:ext>
            </p:extLst>
          </p:nvPr>
        </p:nvGraphicFramePr>
        <p:xfrm>
          <a:off x="242519" y="1297073"/>
          <a:ext cx="8550950" cy="3493377"/>
        </p:xfrm>
        <a:graphic>
          <a:graphicData uri="http://schemas.openxmlformats.org/drawingml/2006/table">
            <a:tbl>
              <a:tblPr firstRow="1" bandRow="1">
                <a:tableStyleId>{5C22544A-7EE6-4342-B048-85BDC9FD1C3A}</a:tableStyleId>
              </a:tblPr>
              <a:tblGrid>
                <a:gridCol w="774086">
                  <a:extLst>
                    <a:ext uri="{9D8B030D-6E8A-4147-A177-3AD203B41FA5}">
                      <a16:colId xmlns:a16="http://schemas.microsoft.com/office/drawing/2014/main" val="2268341423"/>
                    </a:ext>
                  </a:extLst>
                </a:gridCol>
                <a:gridCol w="6063984">
                  <a:extLst>
                    <a:ext uri="{9D8B030D-6E8A-4147-A177-3AD203B41FA5}">
                      <a16:colId xmlns:a16="http://schemas.microsoft.com/office/drawing/2014/main" val="3166311846"/>
                    </a:ext>
                  </a:extLst>
                </a:gridCol>
                <a:gridCol w="1712880">
                  <a:extLst>
                    <a:ext uri="{9D8B030D-6E8A-4147-A177-3AD203B41FA5}">
                      <a16:colId xmlns:a16="http://schemas.microsoft.com/office/drawing/2014/main" val="375267715"/>
                    </a:ext>
                  </a:extLst>
                </a:gridCol>
              </a:tblGrid>
              <a:tr h="384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lt1"/>
                          </a:solidFill>
                          <a:latin typeface="+mn-lt"/>
                          <a:ea typeface="+mn-ea"/>
                          <a:cs typeface="+mn-cs"/>
                        </a:rPr>
                        <a:t>ID	</a:t>
                      </a:r>
                    </a:p>
                  </a:txBody>
                  <a:tcPr/>
                </a:tc>
                <a:tc>
                  <a:txBody>
                    <a:bodyPr/>
                    <a:lstStyle/>
                    <a:p>
                      <a:r>
                        <a:rPr lang="fr-BE" sz="1200" b="0" i="0" u="none" strike="noStrike" kern="1200" baseline="0" dirty="0">
                          <a:solidFill>
                            <a:schemeClr val="lt1"/>
                          </a:solidFill>
                          <a:latin typeface="+mn-lt"/>
                          <a:ea typeface="+mn-ea"/>
                          <a:cs typeface="+mn-cs"/>
                        </a:rPr>
                        <a:t>Indicateur/ Indicator</a:t>
                      </a:r>
                      <a:endParaRPr lang="fr-BE" sz="1200" dirty="0"/>
                    </a:p>
                  </a:txBody>
                  <a:tcPr/>
                </a:tc>
                <a:tc>
                  <a:txBody>
                    <a:bodyPr/>
                    <a:lstStyle/>
                    <a:p>
                      <a:r>
                        <a:rPr lang="fr-BE" sz="1200" dirty="0"/>
                        <a:t>Valeur cible / </a:t>
                      </a:r>
                      <a:r>
                        <a:rPr lang="fr-BE" sz="1200" dirty="0" err="1"/>
                        <a:t>streefwaarde</a:t>
                      </a:r>
                      <a:r>
                        <a:rPr lang="fr-BE" sz="1200" dirty="0"/>
                        <a:t>  2029</a:t>
                      </a:r>
                    </a:p>
                  </a:txBody>
                  <a:tcPr/>
                </a:tc>
                <a:extLst>
                  <a:ext uri="{0D108BD9-81ED-4DB2-BD59-A6C34878D82A}">
                    <a16:rowId xmlns:a16="http://schemas.microsoft.com/office/drawing/2014/main" val="2179268147"/>
                  </a:ext>
                </a:extLst>
              </a:tr>
              <a:tr h="384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bénéficiant d’un soutien (dont : micro, petites, moyennes, grandes) )/ </a:t>
                      </a:r>
                      <a:r>
                        <a:rPr lang="nl-NL" sz="1000" b="0" i="1" u="none" strike="noStrike" kern="1200" baseline="0" dirty="0">
                          <a:solidFill>
                            <a:schemeClr val="dk1"/>
                          </a:solidFill>
                          <a:latin typeface="+mn-lt"/>
                          <a:ea typeface="+mn-ea"/>
                          <a:cs typeface="+mn-cs"/>
                        </a:rPr>
                        <a:t>Ondersteunde ondernemingen (waarvan : micro-, klein, middelgroot, groot)</a:t>
                      </a:r>
                      <a:endParaRPr lang="fr-FR" sz="1000" b="0" i="0" u="none" strike="noStrike" kern="1200" baseline="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7</a:t>
                      </a:r>
                    </a:p>
                    <a:p>
                      <a:endParaRPr lang="fr-BE" sz="1000" dirty="0"/>
                    </a:p>
                  </a:txBody>
                  <a:tcPr/>
                </a:tc>
                <a:extLst>
                  <a:ext uri="{0D108BD9-81ED-4DB2-BD59-A6C34878D82A}">
                    <a16:rowId xmlns:a16="http://schemas.microsoft.com/office/drawing/2014/main" val="1436655301"/>
                  </a:ext>
                </a:extLst>
              </a:tr>
              <a:tr h="538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RCOB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PME organisées sous la forme d'associations sans but lucratif bénéficiant d'un soutien / </a:t>
                      </a:r>
                      <a:r>
                        <a:rPr lang="nl-NL" sz="1000" b="0" i="1" u="none" strike="noStrike" kern="1200" baseline="0" dirty="0">
                          <a:solidFill>
                            <a:schemeClr val="dk1"/>
                          </a:solidFill>
                          <a:latin typeface="+mn-lt"/>
                          <a:ea typeface="+mn-ea"/>
                          <a:cs typeface="+mn-cs"/>
                        </a:rPr>
                        <a:t>KMO georganiseerd als vereniging zonder winstoogmerk met ondersteuning</a:t>
                      </a:r>
                      <a:r>
                        <a:rPr lang="fr-FR" sz="1000" b="0" i="0" u="none" strike="noStrike" kern="1200" baseline="0" dirty="0">
                          <a:solidFill>
                            <a:schemeClr val="dk1"/>
                          </a:solidFill>
                          <a:latin typeface="+mn-lt"/>
                          <a:ea typeface="+mn-ea"/>
                          <a:cs typeface="+mn-cs"/>
                        </a:rPr>
                        <a:t>	</a:t>
                      </a:r>
                    </a:p>
                  </a:txBody>
                  <a:tcPr/>
                </a:tc>
                <a:tc>
                  <a:txBody>
                    <a:bodyPr/>
                    <a:lstStyle/>
                    <a:p>
                      <a:r>
                        <a:rPr lang="fr-BE" sz="1000" dirty="0"/>
                        <a:t>30</a:t>
                      </a:r>
                    </a:p>
                    <a:p>
                      <a:endParaRPr lang="fr-BE" sz="1000" dirty="0"/>
                    </a:p>
                  </a:txBody>
                  <a:tcPr/>
                </a:tc>
                <a:extLst>
                  <a:ext uri="{0D108BD9-81ED-4DB2-BD59-A6C34878D82A}">
                    <a16:rowId xmlns:a16="http://schemas.microsoft.com/office/drawing/2014/main" val="1972165096"/>
                  </a:ext>
                </a:extLst>
              </a:tr>
              <a:tr h="384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04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bénéficiant d’un soutien non financier / </a:t>
                      </a:r>
                      <a:r>
                        <a:rPr lang="fr-FR" sz="1000" b="0" i="1" u="none" strike="noStrike" kern="1200" baseline="0" dirty="0" err="1">
                          <a:solidFill>
                            <a:schemeClr val="dk1"/>
                          </a:solidFill>
                          <a:latin typeface="+mn-lt"/>
                          <a:ea typeface="+mn-ea"/>
                          <a:cs typeface="+mn-cs"/>
                        </a:rPr>
                        <a:t>Ondernemingen</a:t>
                      </a:r>
                      <a:r>
                        <a:rPr lang="fr-FR" sz="1000" b="0" i="1" u="none" strike="noStrike" kern="1200" baseline="0" dirty="0">
                          <a:solidFill>
                            <a:schemeClr val="dk1"/>
                          </a:solidFill>
                          <a:latin typeface="+mn-lt"/>
                          <a:ea typeface="+mn-ea"/>
                          <a:cs typeface="+mn-cs"/>
                        </a:rPr>
                        <a:t> met niet-</a:t>
                      </a:r>
                      <a:r>
                        <a:rPr lang="fr-FR" sz="1000" b="0" i="1" u="none" strike="noStrike" kern="1200" baseline="0" dirty="0" err="1">
                          <a:solidFill>
                            <a:schemeClr val="dk1"/>
                          </a:solidFill>
                          <a:latin typeface="+mn-lt"/>
                          <a:ea typeface="+mn-ea"/>
                          <a:cs typeface="+mn-cs"/>
                        </a:rPr>
                        <a:t>financiële</a:t>
                      </a:r>
                      <a:r>
                        <a:rPr lang="fr-FR" sz="1000" b="0" i="1" u="none" strike="noStrike" kern="1200" baseline="0" dirty="0">
                          <a:solidFill>
                            <a:schemeClr val="dk1"/>
                          </a:solidFill>
                          <a:latin typeface="+mn-lt"/>
                          <a:ea typeface="+mn-ea"/>
                          <a:cs typeface="+mn-cs"/>
                        </a:rPr>
                        <a:t> </a:t>
                      </a:r>
                      <a:r>
                        <a:rPr lang="fr-FR" sz="1000" b="0" i="1" u="none" strike="noStrike" kern="1200" baseline="0" dirty="0" err="1">
                          <a:solidFill>
                            <a:schemeClr val="dk1"/>
                          </a:solidFill>
                          <a:latin typeface="+mn-lt"/>
                          <a:ea typeface="+mn-ea"/>
                          <a:cs typeface="+mn-cs"/>
                        </a:rPr>
                        <a:t>steun</a:t>
                      </a:r>
                      <a:r>
                        <a:rPr lang="fr-FR" sz="1000" b="0" i="0" u="none" strike="noStrike" kern="1200" baseline="0" dirty="0">
                          <a:solidFill>
                            <a:schemeClr val="dk1"/>
                          </a:solidFill>
                          <a:latin typeface="+mn-lt"/>
                          <a:ea typeface="+mn-ea"/>
                          <a:cs typeface="+mn-cs"/>
                        </a:rPr>
                        <a:t>	</a:t>
                      </a:r>
                    </a:p>
                  </a:txBody>
                  <a:tcPr/>
                </a:tc>
                <a:tc>
                  <a:txBody>
                    <a:bodyPr/>
                    <a:lstStyle/>
                    <a:p>
                      <a:r>
                        <a:rPr lang="fr-BE" sz="1000" dirty="0"/>
                        <a:t>7</a:t>
                      </a:r>
                    </a:p>
                  </a:txBody>
                  <a:tcPr/>
                </a:tc>
                <a:extLst>
                  <a:ext uri="{0D108BD9-81ED-4DB2-BD59-A6C34878D82A}">
                    <a16:rowId xmlns:a16="http://schemas.microsoft.com/office/drawing/2014/main" val="3768889582"/>
                  </a:ext>
                </a:extLst>
              </a:tr>
              <a:tr h="230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05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Nouvelles entreprises bénéficiant d'un soutien / </a:t>
                      </a:r>
                      <a:r>
                        <a:rPr lang="nl-NL" sz="1000" b="0" i="1" u="none" strike="noStrike" kern="1200" baseline="0" dirty="0">
                          <a:solidFill>
                            <a:schemeClr val="dk1"/>
                          </a:solidFill>
                          <a:latin typeface="+mn-lt"/>
                          <a:ea typeface="+mn-ea"/>
                          <a:cs typeface="+mn-cs"/>
                        </a:rPr>
                        <a:t>Nieuwe ondernemingen met financiële steun</a:t>
                      </a:r>
                      <a:r>
                        <a:rPr lang="fr-FR" sz="1000" b="0" i="0" u="none" strike="noStrike" kern="1200" baseline="0" dirty="0">
                          <a:solidFill>
                            <a:schemeClr val="dk1"/>
                          </a:solidFill>
                          <a:latin typeface="+mn-lt"/>
                          <a:ea typeface="+mn-ea"/>
                          <a:cs typeface="+mn-cs"/>
                        </a:rPr>
                        <a:t>	</a:t>
                      </a:r>
                    </a:p>
                  </a:txBody>
                  <a:tcPr/>
                </a:tc>
                <a:tc>
                  <a:txBody>
                    <a:bodyPr/>
                    <a:lstStyle/>
                    <a:p>
                      <a:r>
                        <a:rPr lang="fr-BE" sz="1000" dirty="0"/>
                        <a:t>2</a:t>
                      </a:r>
                    </a:p>
                  </a:txBody>
                  <a:tcPr/>
                </a:tc>
                <a:extLst>
                  <a:ext uri="{0D108BD9-81ED-4DB2-BD59-A6C34878D82A}">
                    <a16:rowId xmlns:a16="http://schemas.microsoft.com/office/drawing/2014/main" val="1672571562"/>
                  </a:ext>
                </a:extLst>
              </a:tr>
              <a:tr h="384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10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coopérant avec des organismes de recherche / </a:t>
                      </a:r>
                      <a:r>
                        <a:rPr lang="nl-NL" sz="1000" b="0" i="1" u="none" strike="noStrike" kern="1200" baseline="0" dirty="0">
                          <a:solidFill>
                            <a:schemeClr val="dk1"/>
                          </a:solidFill>
                          <a:latin typeface="+mn-lt"/>
                          <a:ea typeface="+mn-ea"/>
                          <a:cs typeface="+mn-cs"/>
                        </a:rPr>
                        <a:t>Bedrijven die samenwerken met onderzoeksinstellingen</a:t>
                      </a:r>
                      <a:r>
                        <a:rPr lang="fr-FR" sz="1000" b="0" i="0" u="none" strike="noStrike" kern="1200" baseline="0" dirty="0">
                          <a:solidFill>
                            <a:schemeClr val="dk1"/>
                          </a:solidFill>
                          <a:latin typeface="+mn-lt"/>
                          <a:ea typeface="+mn-ea"/>
                          <a:cs typeface="+mn-cs"/>
                        </a:rPr>
                        <a:t>	</a:t>
                      </a:r>
                    </a:p>
                  </a:txBody>
                  <a:tcPr/>
                </a:tc>
                <a:tc>
                  <a:txBody>
                    <a:bodyPr/>
                    <a:lstStyle/>
                    <a:p>
                      <a:r>
                        <a:rPr lang="fr-BE" sz="1000" dirty="0"/>
                        <a:t>4</a:t>
                      </a:r>
                    </a:p>
                  </a:txBody>
                  <a:tcPr/>
                </a:tc>
                <a:extLst>
                  <a:ext uri="{0D108BD9-81ED-4DB2-BD59-A6C34878D82A}">
                    <a16:rowId xmlns:a16="http://schemas.microsoft.com/office/drawing/2014/main" val="492835510"/>
                  </a:ext>
                </a:extLst>
              </a:tr>
              <a:tr h="538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RCR 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Petites et moyennes entreprises (PME) introduisant des innovations en matière de produit ou de procédé/ </a:t>
                      </a:r>
                      <a:r>
                        <a:rPr lang="nl-NL" sz="1000" b="0" i="1" u="none" strike="noStrike" kern="1200" baseline="0" dirty="0">
                          <a:solidFill>
                            <a:schemeClr val="dk1"/>
                          </a:solidFill>
                          <a:latin typeface="+mn-lt"/>
                          <a:ea typeface="+mn-ea"/>
                          <a:cs typeface="+mn-cs"/>
                        </a:rPr>
                        <a:t>Kleine- en middelgrote ondernemingen (</a:t>
                      </a:r>
                      <a:r>
                        <a:rPr lang="nl-NL" sz="1000" b="0" i="1" u="none" strike="noStrike" kern="1200" baseline="0" dirty="0" err="1">
                          <a:solidFill>
                            <a:schemeClr val="dk1"/>
                          </a:solidFill>
                          <a:latin typeface="+mn-lt"/>
                          <a:ea typeface="+mn-ea"/>
                          <a:cs typeface="+mn-cs"/>
                        </a:rPr>
                        <a:t>KMO’s</a:t>
                      </a:r>
                      <a:r>
                        <a:rPr lang="nl-NL" sz="1000" b="0" i="1" u="none" strike="noStrike" kern="1200" baseline="0" dirty="0">
                          <a:solidFill>
                            <a:schemeClr val="dk1"/>
                          </a:solidFill>
                          <a:latin typeface="+mn-lt"/>
                          <a:ea typeface="+mn-ea"/>
                          <a:cs typeface="+mn-cs"/>
                        </a:rPr>
                        <a:t>) die product- of procesinnovatie inbrengen</a:t>
                      </a:r>
                      <a:endParaRPr lang="fr-FR" sz="1000" b="0" i="0" u="none" strike="noStrike" kern="1200" baseline="0" dirty="0">
                        <a:solidFill>
                          <a:schemeClr val="dk1"/>
                        </a:solidFill>
                        <a:latin typeface="+mn-lt"/>
                        <a:ea typeface="+mn-ea"/>
                        <a:cs typeface="+mn-cs"/>
                      </a:endParaRPr>
                    </a:p>
                  </a:txBody>
                  <a:tcPr/>
                </a:tc>
                <a:tc>
                  <a:txBody>
                    <a:bodyPr/>
                    <a:lstStyle/>
                    <a:p>
                      <a:r>
                        <a:rPr lang="fr-BE" sz="1000" dirty="0"/>
                        <a:t>3</a:t>
                      </a:r>
                    </a:p>
                  </a:txBody>
                  <a:tcPr/>
                </a:tc>
                <a:extLst>
                  <a:ext uri="{0D108BD9-81ED-4DB2-BD59-A6C34878D82A}">
                    <a16:rowId xmlns:a16="http://schemas.microsoft.com/office/drawing/2014/main" val="1143095311"/>
                  </a:ext>
                </a:extLst>
              </a:tr>
              <a:tr h="538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RCR 04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PME introduisant des innovations en matière de commercialisation ou d'organisation/ </a:t>
                      </a:r>
                      <a:r>
                        <a:rPr lang="nl-NL" sz="1000" b="0" i="1" u="none" strike="noStrike" kern="1200" baseline="0" dirty="0" err="1">
                          <a:solidFill>
                            <a:schemeClr val="dk1"/>
                          </a:solidFill>
                          <a:latin typeface="+mn-lt"/>
                          <a:ea typeface="+mn-ea"/>
                          <a:cs typeface="+mn-cs"/>
                        </a:rPr>
                        <a:t>KMO’s</a:t>
                      </a:r>
                      <a:r>
                        <a:rPr lang="nl-NL" sz="1000" b="0" i="1" u="none" strike="noStrike" kern="1200" baseline="0" dirty="0">
                          <a:solidFill>
                            <a:schemeClr val="dk1"/>
                          </a:solidFill>
                          <a:latin typeface="+mn-lt"/>
                          <a:ea typeface="+mn-ea"/>
                          <a:cs typeface="+mn-cs"/>
                        </a:rPr>
                        <a:t> die innovatie op het gebied van  marketing of  bedrijfsorganisatie  introduceren</a:t>
                      </a:r>
                      <a:endParaRPr lang="fr-FR" sz="1000" b="0" i="0" u="none" strike="noStrike" kern="1200" baseline="0" dirty="0">
                        <a:solidFill>
                          <a:schemeClr val="dk1"/>
                        </a:solidFill>
                        <a:latin typeface="+mn-lt"/>
                        <a:ea typeface="+mn-ea"/>
                        <a:cs typeface="+mn-cs"/>
                      </a:endParaRPr>
                    </a:p>
                  </a:txBody>
                  <a:tcPr/>
                </a:tc>
                <a:tc>
                  <a:txBody>
                    <a:bodyPr/>
                    <a:lstStyle/>
                    <a:p>
                      <a:r>
                        <a:rPr lang="fr-BE" sz="1000" dirty="0"/>
                        <a:t>4</a:t>
                      </a:r>
                    </a:p>
                  </a:txBody>
                  <a:tcPr/>
                </a:tc>
                <a:extLst>
                  <a:ext uri="{0D108BD9-81ED-4DB2-BD59-A6C34878D82A}">
                    <a16:rowId xmlns:a16="http://schemas.microsoft.com/office/drawing/2014/main" val="3720681251"/>
                  </a:ext>
                </a:extLst>
              </a:tr>
            </a:tbl>
          </a:graphicData>
        </a:graphic>
      </p:graphicFrame>
    </p:spTree>
    <p:extLst>
      <p:ext uri="{BB962C8B-B14F-4D97-AF65-F5344CB8AC3E}">
        <p14:creationId xmlns:p14="http://schemas.microsoft.com/office/powerpoint/2010/main" val="677598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323528" y="923076"/>
            <a:ext cx="8388932" cy="2880320"/>
          </a:xfrm>
        </p:spPr>
        <p:txBody>
          <a:bodyPr>
            <a:normAutofit/>
          </a:bodyPr>
          <a:lstStyle/>
          <a:p>
            <a:r>
              <a:rPr lang="fr-BE" sz="1800" b="1" i="0" u="sng" strike="noStrike" baseline="0" dirty="0">
                <a:solidFill>
                  <a:schemeClr val="bg1">
                    <a:lumMod val="50000"/>
                  </a:schemeClr>
                </a:solidFill>
                <a:latin typeface="Calibri" panose="020F0502020204030204" pitchFamily="34" charset="0"/>
              </a:rPr>
              <a:t>Action 4</a:t>
            </a:r>
            <a:r>
              <a:rPr lang="fr-BE" sz="1800" b="1" i="0" u="sng" strike="noStrike" baseline="0" dirty="0">
                <a:solidFill>
                  <a:srgbClr val="000000"/>
                </a:solidFill>
                <a:latin typeface="Calibri" panose="020F0502020204030204" pitchFamily="34" charset="0"/>
              </a:rPr>
              <a:t> / </a:t>
            </a:r>
            <a:r>
              <a:rPr lang="fr-BE" sz="1800" b="1" i="0" u="sng" strike="noStrike" baseline="0" dirty="0" err="1">
                <a:solidFill>
                  <a:srgbClr val="000000"/>
                </a:solidFill>
                <a:latin typeface="Calibri" panose="020F0502020204030204" pitchFamily="34" charset="0"/>
              </a:rPr>
              <a:t>Actie</a:t>
            </a:r>
            <a:r>
              <a:rPr lang="fr-BE" sz="1800" b="1" i="0" u="sng" strike="noStrike" baseline="0" dirty="0">
                <a:solidFill>
                  <a:srgbClr val="000000"/>
                </a:solidFill>
                <a:latin typeface="Calibri" panose="020F0502020204030204" pitchFamily="34" charset="0"/>
              </a:rPr>
              <a:t> 4</a:t>
            </a:r>
            <a:endParaRPr lang="fr-BE" sz="1200" b="1" i="0" u="sng" strike="noStrike" baseline="0" dirty="0">
              <a:solidFill>
                <a:srgbClr val="000000"/>
              </a:solidFill>
              <a:latin typeface="Calibri" panose="020F0502020204030204" pitchFamily="34" charset="0"/>
            </a:endParaRPr>
          </a:p>
          <a:p>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293694129"/>
              </p:ext>
            </p:extLst>
          </p:nvPr>
        </p:nvGraphicFramePr>
        <p:xfrm>
          <a:off x="395536" y="1275606"/>
          <a:ext cx="8316924" cy="3384374"/>
        </p:xfrm>
        <a:graphic>
          <a:graphicData uri="http://schemas.openxmlformats.org/drawingml/2006/table">
            <a:tbl>
              <a:tblPr firstRow="1" bandRow="1">
                <a:tableStyleId>{5C22544A-7EE6-4342-B048-85BDC9FD1C3A}</a:tableStyleId>
              </a:tblPr>
              <a:tblGrid>
                <a:gridCol w="731158">
                  <a:extLst>
                    <a:ext uri="{9D8B030D-6E8A-4147-A177-3AD203B41FA5}">
                      <a16:colId xmlns:a16="http://schemas.microsoft.com/office/drawing/2014/main" val="2268341423"/>
                    </a:ext>
                  </a:extLst>
                </a:gridCol>
                <a:gridCol w="6214845">
                  <a:extLst>
                    <a:ext uri="{9D8B030D-6E8A-4147-A177-3AD203B41FA5}">
                      <a16:colId xmlns:a16="http://schemas.microsoft.com/office/drawing/2014/main" val="3166311846"/>
                    </a:ext>
                  </a:extLst>
                </a:gridCol>
                <a:gridCol w="1370921">
                  <a:extLst>
                    <a:ext uri="{9D8B030D-6E8A-4147-A177-3AD203B41FA5}">
                      <a16:colId xmlns:a16="http://schemas.microsoft.com/office/drawing/2014/main" val="375267715"/>
                    </a:ext>
                  </a:extLst>
                </a:gridCol>
              </a:tblGrid>
              <a:tr h="433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lt1"/>
                          </a:solidFill>
                          <a:latin typeface="+mn-lt"/>
                          <a:ea typeface="+mn-ea"/>
                          <a:cs typeface="+mn-cs"/>
                        </a:rPr>
                        <a:t>ID	</a:t>
                      </a:r>
                    </a:p>
                  </a:txBody>
                  <a:tcPr/>
                </a:tc>
                <a:tc>
                  <a:txBody>
                    <a:bodyPr/>
                    <a:lstStyle/>
                    <a:p>
                      <a:r>
                        <a:rPr lang="fr-BE" sz="1000" b="0" i="0" u="none" strike="noStrike" kern="1200" baseline="0" dirty="0">
                          <a:solidFill>
                            <a:schemeClr val="lt1"/>
                          </a:solidFill>
                          <a:latin typeface="+mn-lt"/>
                          <a:ea typeface="+mn-ea"/>
                          <a:cs typeface="+mn-cs"/>
                        </a:rPr>
                        <a:t>Indicateur/ Indicator</a:t>
                      </a:r>
                      <a:endParaRPr lang="fr-BE" sz="1000" dirty="0"/>
                    </a:p>
                  </a:txBody>
                  <a:tcPr/>
                </a:tc>
                <a:tc>
                  <a:txBody>
                    <a:bodyPr/>
                    <a:lstStyle/>
                    <a:p>
                      <a:r>
                        <a:rPr lang="fr-BE" sz="1000" dirty="0"/>
                        <a:t>Valeur cible / </a:t>
                      </a:r>
                      <a:r>
                        <a:rPr lang="fr-BE" sz="1000" dirty="0" err="1"/>
                        <a:t>streefwaarde</a:t>
                      </a:r>
                      <a:r>
                        <a:rPr lang="fr-BE" sz="1000" dirty="0"/>
                        <a:t>  2029</a:t>
                      </a:r>
                    </a:p>
                  </a:txBody>
                  <a:tcPr/>
                </a:tc>
                <a:extLst>
                  <a:ext uri="{0D108BD9-81ED-4DB2-BD59-A6C34878D82A}">
                    <a16:rowId xmlns:a16="http://schemas.microsoft.com/office/drawing/2014/main" val="2179268147"/>
                  </a:ext>
                </a:extLst>
              </a:tr>
              <a:tr h="433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bénéficiant d’un soutien (dont : micro, petites, moyennes, grandes)/ </a:t>
                      </a:r>
                      <a:r>
                        <a:rPr lang="nl-NL" sz="1000" b="0" i="1" u="none" strike="noStrike" kern="1200" baseline="0" dirty="0">
                          <a:solidFill>
                            <a:schemeClr val="dk1"/>
                          </a:solidFill>
                          <a:latin typeface="+mn-lt"/>
                          <a:ea typeface="+mn-ea"/>
                          <a:cs typeface="+mn-cs"/>
                        </a:rPr>
                        <a:t>Ondersteunde ondernemingen (waarvan : micro-, klein, middelgroot, groot)</a:t>
                      </a:r>
                      <a:r>
                        <a:rPr lang="fr-FR" sz="1000" b="0" i="1" u="none" strike="noStrike" kern="1200" baseline="0" dirty="0">
                          <a:solidFill>
                            <a:schemeClr val="dk1"/>
                          </a:solidFill>
                          <a:latin typeface="+mn-lt"/>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19</a:t>
                      </a:r>
                      <a:endParaRPr lang="fr-BE" sz="1000" dirty="0"/>
                    </a:p>
                  </a:txBody>
                  <a:tcPr/>
                </a:tc>
                <a:extLst>
                  <a:ext uri="{0D108BD9-81ED-4DB2-BD59-A6C34878D82A}">
                    <a16:rowId xmlns:a16="http://schemas.microsoft.com/office/drawing/2014/main" val="1436655301"/>
                  </a:ext>
                </a:extLst>
              </a:tr>
              <a:tr h="433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RCOB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PME organisées sous la forme d'associations sans but lucratif bénéficiant d'un soutien / </a:t>
                      </a:r>
                      <a:r>
                        <a:rPr lang="nl-NL" sz="1000" b="0" i="1" u="none" strike="noStrike" kern="1200" baseline="0" dirty="0">
                          <a:solidFill>
                            <a:schemeClr val="dk1"/>
                          </a:solidFill>
                          <a:latin typeface="+mn-lt"/>
                          <a:ea typeface="+mn-ea"/>
                          <a:cs typeface="+mn-cs"/>
                        </a:rPr>
                        <a:t>KMO georganiseerd als vereniging zonder winstoogmerk met ondersteuning</a:t>
                      </a:r>
                      <a:r>
                        <a:rPr lang="fr-FR" sz="1000" b="0" i="1" u="none" strike="noStrike" kern="1200" baseline="0" dirty="0">
                          <a:solidFill>
                            <a:schemeClr val="dk1"/>
                          </a:solidFill>
                          <a:latin typeface="+mn-lt"/>
                          <a:ea typeface="+mn-ea"/>
                          <a:cs typeface="+mn-cs"/>
                        </a:rPr>
                        <a:t>	</a:t>
                      </a:r>
                    </a:p>
                  </a:txBody>
                  <a:tcPr/>
                </a:tc>
                <a:tc>
                  <a:txBody>
                    <a:bodyPr/>
                    <a:lstStyle/>
                    <a:p>
                      <a:r>
                        <a:rPr lang="fr-BE" sz="1000" dirty="0"/>
                        <a:t>19</a:t>
                      </a:r>
                    </a:p>
                    <a:p>
                      <a:endParaRPr lang="fr-BE" sz="1000" dirty="0"/>
                    </a:p>
                  </a:txBody>
                  <a:tcPr/>
                </a:tc>
                <a:extLst>
                  <a:ext uri="{0D108BD9-81ED-4DB2-BD59-A6C34878D82A}">
                    <a16:rowId xmlns:a16="http://schemas.microsoft.com/office/drawing/2014/main" val="1972165096"/>
                  </a:ext>
                </a:extLst>
              </a:tr>
              <a:tr h="433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04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bénéficiant d’un soutien non financier / </a:t>
                      </a:r>
                      <a:r>
                        <a:rPr lang="fr-FR" sz="1000" b="0" i="1" u="none" strike="noStrike" kern="1200" baseline="0" dirty="0" err="1">
                          <a:solidFill>
                            <a:schemeClr val="dk1"/>
                          </a:solidFill>
                          <a:latin typeface="+mn-lt"/>
                          <a:ea typeface="+mn-ea"/>
                          <a:cs typeface="+mn-cs"/>
                        </a:rPr>
                        <a:t>Ondernemingen</a:t>
                      </a:r>
                      <a:r>
                        <a:rPr lang="fr-FR" sz="1000" b="0" i="1" u="none" strike="noStrike" kern="1200" baseline="0" dirty="0">
                          <a:solidFill>
                            <a:schemeClr val="dk1"/>
                          </a:solidFill>
                          <a:latin typeface="+mn-lt"/>
                          <a:ea typeface="+mn-ea"/>
                          <a:cs typeface="+mn-cs"/>
                        </a:rPr>
                        <a:t> met niet-</a:t>
                      </a:r>
                      <a:r>
                        <a:rPr lang="fr-FR" sz="1000" b="0" i="1" u="none" strike="noStrike" kern="1200" baseline="0" dirty="0" err="1">
                          <a:solidFill>
                            <a:schemeClr val="dk1"/>
                          </a:solidFill>
                          <a:latin typeface="+mn-lt"/>
                          <a:ea typeface="+mn-ea"/>
                          <a:cs typeface="+mn-cs"/>
                        </a:rPr>
                        <a:t>financiële</a:t>
                      </a:r>
                      <a:r>
                        <a:rPr lang="fr-FR" sz="1000" b="0" i="1" u="none" strike="noStrike" kern="1200" baseline="0" dirty="0">
                          <a:solidFill>
                            <a:schemeClr val="dk1"/>
                          </a:solidFill>
                          <a:latin typeface="+mn-lt"/>
                          <a:ea typeface="+mn-ea"/>
                          <a:cs typeface="+mn-cs"/>
                        </a:rPr>
                        <a:t> </a:t>
                      </a:r>
                      <a:r>
                        <a:rPr lang="fr-FR" sz="1000" b="0" i="1" u="none" strike="noStrike" kern="1200" baseline="0" dirty="0" err="1">
                          <a:solidFill>
                            <a:schemeClr val="dk1"/>
                          </a:solidFill>
                          <a:latin typeface="+mn-lt"/>
                          <a:ea typeface="+mn-ea"/>
                          <a:cs typeface="+mn-cs"/>
                        </a:rPr>
                        <a:t>steun</a:t>
                      </a:r>
                      <a:r>
                        <a:rPr lang="fr-FR" sz="1000" b="0" i="0" u="none" strike="noStrike" kern="1200" baseline="0" dirty="0">
                          <a:solidFill>
                            <a:schemeClr val="dk1"/>
                          </a:solidFill>
                          <a:latin typeface="+mn-lt"/>
                          <a:ea typeface="+mn-ea"/>
                          <a:cs typeface="+mn-cs"/>
                        </a:rPr>
                        <a:t>	</a:t>
                      </a:r>
                    </a:p>
                  </a:txBody>
                  <a:tcPr/>
                </a:tc>
                <a:tc>
                  <a:txBody>
                    <a:bodyPr/>
                    <a:lstStyle/>
                    <a:p>
                      <a:r>
                        <a:rPr lang="fr-BE" sz="1000" dirty="0"/>
                        <a:t>19</a:t>
                      </a:r>
                    </a:p>
                  </a:txBody>
                  <a:tcPr/>
                </a:tc>
                <a:extLst>
                  <a:ext uri="{0D108BD9-81ED-4DB2-BD59-A6C34878D82A}">
                    <a16:rowId xmlns:a16="http://schemas.microsoft.com/office/drawing/2014/main" val="3768889582"/>
                  </a:ext>
                </a:extLst>
              </a:tr>
              <a:tr h="433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RCO 10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Entreprises coopérant avec des organismes de recherche / </a:t>
                      </a:r>
                      <a:r>
                        <a:rPr lang="nl-NL" sz="1000" b="0" i="1" u="none" strike="noStrike" kern="1200" baseline="0" dirty="0">
                          <a:solidFill>
                            <a:schemeClr val="dk1"/>
                          </a:solidFill>
                          <a:latin typeface="+mn-lt"/>
                          <a:ea typeface="+mn-ea"/>
                          <a:cs typeface="+mn-cs"/>
                        </a:rPr>
                        <a:t>Bedrijven die samenwerken met onderzoeksinstellingen</a:t>
                      </a:r>
                      <a:r>
                        <a:rPr lang="fr-FR" sz="1000" b="0" i="1" u="none" strike="noStrike" kern="1200" baseline="0" dirty="0">
                          <a:solidFill>
                            <a:schemeClr val="dk1"/>
                          </a:solidFill>
                          <a:latin typeface="+mn-lt"/>
                          <a:ea typeface="+mn-ea"/>
                          <a:cs typeface="+mn-cs"/>
                        </a:rPr>
                        <a:t> 	</a:t>
                      </a:r>
                    </a:p>
                  </a:txBody>
                  <a:tcPr/>
                </a:tc>
                <a:tc>
                  <a:txBody>
                    <a:bodyPr/>
                    <a:lstStyle/>
                    <a:p>
                      <a:r>
                        <a:rPr lang="fr-BE" sz="1000" dirty="0"/>
                        <a:t>9</a:t>
                      </a:r>
                    </a:p>
                  </a:txBody>
                  <a:tcPr/>
                </a:tc>
                <a:extLst>
                  <a:ext uri="{0D108BD9-81ED-4DB2-BD59-A6C34878D82A}">
                    <a16:rowId xmlns:a16="http://schemas.microsoft.com/office/drawing/2014/main" val="492835510"/>
                  </a:ext>
                </a:extLst>
              </a:tr>
              <a:tr h="607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RCR 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Petites et moyennes entreprises (PME) introduisant des innovations en matière de produit ou de procédé / </a:t>
                      </a:r>
                      <a:r>
                        <a:rPr lang="nl-NL" sz="1000" b="0" i="1" u="none" strike="noStrike" kern="1200" baseline="0" dirty="0">
                          <a:solidFill>
                            <a:schemeClr val="dk1"/>
                          </a:solidFill>
                          <a:latin typeface="+mn-lt"/>
                          <a:ea typeface="+mn-ea"/>
                          <a:cs typeface="+mn-cs"/>
                        </a:rPr>
                        <a:t>Kleine- en middelgrote ondernemingen (</a:t>
                      </a:r>
                      <a:r>
                        <a:rPr lang="nl-NL" sz="1000" b="0" i="1" u="none" strike="noStrike" kern="1200" baseline="0" dirty="0" err="1">
                          <a:solidFill>
                            <a:schemeClr val="dk1"/>
                          </a:solidFill>
                          <a:latin typeface="+mn-lt"/>
                          <a:ea typeface="+mn-ea"/>
                          <a:cs typeface="+mn-cs"/>
                        </a:rPr>
                        <a:t>KMO’s</a:t>
                      </a:r>
                      <a:r>
                        <a:rPr lang="nl-NL" sz="1000" b="0" i="1" u="none" strike="noStrike" kern="1200" baseline="0" dirty="0">
                          <a:solidFill>
                            <a:schemeClr val="dk1"/>
                          </a:solidFill>
                          <a:latin typeface="+mn-lt"/>
                          <a:ea typeface="+mn-ea"/>
                          <a:cs typeface="+mn-cs"/>
                        </a:rPr>
                        <a:t>) die product- of procesinnovatie inbrengen</a:t>
                      </a:r>
                      <a:endParaRPr lang="fr-FR" sz="1000" b="0" i="1" u="none" strike="noStrike" kern="1200" baseline="0" dirty="0">
                        <a:solidFill>
                          <a:schemeClr val="dk1"/>
                        </a:solidFill>
                        <a:latin typeface="+mn-lt"/>
                        <a:ea typeface="+mn-ea"/>
                        <a:cs typeface="+mn-cs"/>
                      </a:endParaRPr>
                    </a:p>
                  </a:txBody>
                  <a:tcPr/>
                </a:tc>
                <a:tc>
                  <a:txBody>
                    <a:bodyPr/>
                    <a:lstStyle/>
                    <a:p>
                      <a:r>
                        <a:rPr lang="fr-BE" sz="1000" dirty="0"/>
                        <a:t>10</a:t>
                      </a:r>
                    </a:p>
                  </a:txBody>
                  <a:tcPr/>
                </a:tc>
                <a:extLst>
                  <a:ext uri="{0D108BD9-81ED-4DB2-BD59-A6C34878D82A}">
                    <a16:rowId xmlns:a16="http://schemas.microsoft.com/office/drawing/2014/main" val="1143095311"/>
                  </a:ext>
                </a:extLst>
              </a:tr>
              <a:tr h="607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000" b="0" i="0" u="none" strike="noStrike" kern="1200" baseline="0" dirty="0">
                          <a:solidFill>
                            <a:schemeClr val="dk1"/>
                          </a:solidFill>
                          <a:latin typeface="+mn-lt"/>
                          <a:ea typeface="+mn-ea"/>
                          <a:cs typeface="+mn-cs"/>
                        </a:rPr>
                        <a:t>RCR 04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baseline="0" dirty="0">
                          <a:solidFill>
                            <a:schemeClr val="dk1"/>
                          </a:solidFill>
                          <a:latin typeface="+mn-lt"/>
                          <a:ea typeface="+mn-ea"/>
                          <a:cs typeface="+mn-cs"/>
                        </a:rPr>
                        <a:t>PME introduisant des innovations en matière de commercialisation ou d'organisation/ </a:t>
                      </a:r>
                      <a:r>
                        <a:rPr lang="nl-NL" sz="1000" b="0" i="1" u="none" strike="noStrike" kern="1200" baseline="0" dirty="0" err="1">
                          <a:solidFill>
                            <a:schemeClr val="dk1"/>
                          </a:solidFill>
                          <a:latin typeface="+mn-lt"/>
                          <a:ea typeface="+mn-ea"/>
                          <a:cs typeface="+mn-cs"/>
                        </a:rPr>
                        <a:t>KMO’s</a:t>
                      </a:r>
                      <a:r>
                        <a:rPr lang="nl-NL" sz="1000" b="0" i="1" u="none" strike="noStrike" kern="1200" baseline="0" dirty="0">
                          <a:solidFill>
                            <a:schemeClr val="dk1"/>
                          </a:solidFill>
                          <a:latin typeface="+mn-lt"/>
                          <a:ea typeface="+mn-ea"/>
                          <a:cs typeface="+mn-cs"/>
                        </a:rPr>
                        <a:t> die innovatie op het gebied van  marketing of  bedrijfsorganisatie  introduceren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000" b="0" i="0" u="none" strike="noStrike" kern="1200" baseline="0" dirty="0">
                        <a:solidFill>
                          <a:schemeClr val="dk1"/>
                        </a:solidFill>
                        <a:latin typeface="+mn-lt"/>
                        <a:ea typeface="+mn-ea"/>
                        <a:cs typeface="+mn-cs"/>
                      </a:endParaRPr>
                    </a:p>
                  </a:txBody>
                  <a:tcPr/>
                </a:tc>
                <a:tc>
                  <a:txBody>
                    <a:bodyPr/>
                    <a:lstStyle/>
                    <a:p>
                      <a:r>
                        <a:rPr lang="fr-BE" sz="1000" dirty="0"/>
                        <a:t>9</a:t>
                      </a:r>
                    </a:p>
                  </a:txBody>
                  <a:tcPr/>
                </a:tc>
                <a:extLst>
                  <a:ext uri="{0D108BD9-81ED-4DB2-BD59-A6C34878D82A}">
                    <a16:rowId xmlns:a16="http://schemas.microsoft.com/office/drawing/2014/main" val="3720681251"/>
                  </a:ext>
                </a:extLst>
              </a:tr>
            </a:tbl>
          </a:graphicData>
        </a:graphic>
      </p:graphicFrame>
    </p:spTree>
    <p:extLst>
      <p:ext uri="{BB962C8B-B14F-4D97-AF65-F5344CB8AC3E}">
        <p14:creationId xmlns:p14="http://schemas.microsoft.com/office/powerpoint/2010/main" val="2193682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323528" y="923076"/>
            <a:ext cx="8388932" cy="2880320"/>
          </a:xfrm>
        </p:spPr>
        <p:txBody>
          <a:bodyPr>
            <a:normAutofit/>
          </a:bodyPr>
          <a:lstStyle/>
          <a:p>
            <a:r>
              <a:rPr lang="fr-BE" sz="1800" b="1" i="0" u="sng" strike="noStrike" baseline="0" dirty="0">
                <a:solidFill>
                  <a:schemeClr val="bg1">
                    <a:lumMod val="50000"/>
                  </a:schemeClr>
                </a:solidFill>
                <a:latin typeface="Calibri" panose="020F0502020204030204" pitchFamily="34" charset="0"/>
              </a:rPr>
              <a:t>Action 5</a:t>
            </a:r>
            <a:r>
              <a:rPr lang="fr-BE" sz="1800" b="1" i="0" u="sng" strike="noStrike" baseline="0" dirty="0">
                <a:solidFill>
                  <a:srgbClr val="000000"/>
                </a:solidFill>
                <a:latin typeface="Calibri" panose="020F0502020204030204" pitchFamily="34" charset="0"/>
              </a:rPr>
              <a:t> / </a:t>
            </a:r>
            <a:r>
              <a:rPr lang="fr-BE" sz="1800" b="1" i="0" u="sng" strike="noStrike" baseline="0" dirty="0" err="1">
                <a:solidFill>
                  <a:srgbClr val="000000"/>
                </a:solidFill>
                <a:latin typeface="Calibri" panose="020F0502020204030204" pitchFamily="34" charset="0"/>
              </a:rPr>
              <a:t>Actie</a:t>
            </a:r>
            <a:r>
              <a:rPr lang="fr-BE" sz="1800" b="1" i="0" u="sng" strike="noStrike" baseline="0" dirty="0">
                <a:solidFill>
                  <a:srgbClr val="000000"/>
                </a:solidFill>
                <a:latin typeface="Calibri" panose="020F0502020204030204" pitchFamily="34" charset="0"/>
              </a:rPr>
              <a:t> 5</a:t>
            </a:r>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1202705524"/>
              </p:ext>
            </p:extLst>
          </p:nvPr>
        </p:nvGraphicFramePr>
        <p:xfrm>
          <a:off x="395536" y="1275606"/>
          <a:ext cx="8190909" cy="1672952"/>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268341423"/>
                    </a:ext>
                  </a:extLst>
                </a:gridCol>
                <a:gridCol w="5328592">
                  <a:extLst>
                    <a:ext uri="{9D8B030D-6E8A-4147-A177-3AD203B41FA5}">
                      <a16:colId xmlns:a16="http://schemas.microsoft.com/office/drawing/2014/main" val="3166311846"/>
                    </a:ext>
                  </a:extLst>
                </a:gridCol>
                <a:gridCol w="1854205">
                  <a:extLst>
                    <a:ext uri="{9D8B030D-6E8A-4147-A177-3AD203B41FA5}">
                      <a16:colId xmlns:a16="http://schemas.microsoft.com/office/drawing/2014/main" val="375267715"/>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lt1"/>
                          </a:solidFill>
                          <a:latin typeface="+mn-lt"/>
                          <a:ea typeface="+mn-ea"/>
                          <a:cs typeface="+mn-cs"/>
                        </a:rPr>
                        <a:t>ID	</a:t>
                      </a:r>
                    </a:p>
                  </a:txBody>
                  <a:tcPr/>
                </a:tc>
                <a:tc>
                  <a:txBody>
                    <a:bodyPr/>
                    <a:lstStyle/>
                    <a:p>
                      <a:r>
                        <a:rPr lang="fr-BE" sz="1200" b="0" i="0" u="none" strike="noStrike" kern="1200" baseline="0" dirty="0">
                          <a:solidFill>
                            <a:schemeClr val="lt1"/>
                          </a:solidFill>
                          <a:latin typeface="+mn-lt"/>
                          <a:ea typeface="+mn-ea"/>
                          <a:cs typeface="+mn-cs"/>
                        </a:rPr>
                        <a:t>Indicateur/ Indicator</a:t>
                      </a:r>
                      <a:endParaRPr lang="fr-BE" sz="1200" dirty="0"/>
                    </a:p>
                  </a:txBody>
                  <a:tcPr/>
                </a:tc>
                <a:tc>
                  <a:txBody>
                    <a:bodyPr/>
                    <a:lstStyle/>
                    <a:p>
                      <a:r>
                        <a:rPr lang="fr-BE" sz="1200" dirty="0"/>
                        <a:t>Valeur cible / </a:t>
                      </a:r>
                      <a:r>
                        <a:rPr lang="fr-BE" sz="1200" dirty="0" err="1"/>
                        <a:t>streefwaarde</a:t>
                      </a:r>
                      <a:r>
                        <a:rPr lang="fr-BE" sz="1200" dirty="0"/>
                        <a:t>  2029</a:t>
                      </a:r>
                    </a:p>
                  </a:txBody>
                  <a:tcPr/>
                </a:tc>
                <a:extLst>
                  <a:ext uri="{0D108BD9-81ED-4DB2-BD59-A6C34878D82A}">
                    <a16:rowId xmlns:a16="http://schemas.microsoft.com/office/drawing/2014/main" val="2179268147"/>
                  </a:ext>
                </a:extLst>
              </a:tr>
              <a:tr h="4068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RCOB 02</a:t>
                      </a:r>
                    </a:p>
                  </a:txBody>
                  <a:tcPr/>
                </a:tc>
                <a:tc>
                  <a:txBody>
                    <a:bodyPr/>
                    <a:lstStyle/>
                    <a:p>
                      <a:r>
                        <a:rPr lang="fr-FR" sz="1100" b="0" i="0" u="none" strike="noStrike" baseline="0" dirty="0">
                          <a:solidFill>
                            <a:srgbClr val="000000"/>
                          </a:solidFill>
                          <a:latin typeface="Calibri" panose="020F0502020204030204" pitchFamily="34" charset="0"/>
                        </a:rPr>
                        <a:t>Autorités publiques soutenues pour intégrer les résultats de la recherche scientifique/ </a:t>
                      </a:r>
                      <a:r>
                        <a:rPr lang="nl-NL" sz="1100" b="0" i="1" u="none" strike="noStrike" baseline="0" dirty="0">
                          <a:solidFill>
                            <a:schemeClr val="tx1"/>
                          </a:solidFill>
                          <a:latin typeface="Calibri" panose="020F0502020204030204" pitchFamily="34" charset="0"/>
                        </a:rPr>
                        <a:t>Overheidsinstanties ondersteund om de resultaten van </a:t>
                      </a:r>
                    </a:p>
                    <a:p>
                      <a:r>
                        <a:rPr lang="nl-NL" sz="1100" b="0" i="1" u="none" strike="noStrike" baseline="0" dirty="0">
                          <a:solidFill>
                            <a:schemeClr val="tx1"/>
                          </a:solidFill>
                          <a:latin typeface="Calibri" panose="020F0502020204030204" pitchFamily="34" charset="0"/>
                        </a:rPr>
                        <a:t>wetenschappelijk onderzoek te integreren</a:t>
                      </a:r>
                    </a:p>
                    <a:p>
                      <a:r>
                        <a:rPr lang="fr-FR" sz="1100" b="0" i="0" u="none" strike="noStrike" baseline="0" dirty="0">
                          <a:solidFill>
                            <a:srgbClr val="000000"/>
                          </a:solidFill>
                          <a:latin typeface="Calibri" panose="020F0502020204030204" pitchFamily="34"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2</a:t>
                      </a:r>
                      <a:endParaRPr lang="fr-BE" sz="1200" dirty="0"/>
                    </a:p>
                  </a:txBody>
                  <a:tcPr/>
                </a:tc>
                <a:extLst>
                  <a:ext uri="{0D108BD9-81ED-4DB2-BD59-A6C34878D82A}">
                    <a16:rowId xmlns:a16="http://schemas.microsoft.com/office/drawing/2014/main" val="1436655301"/>
                  </a:ext>
                </a:extLst>
              </a:tr>
              <a:tr h="4537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RCRB 01</a:t>
                      </a:r>
                    </a:p>
                  </a:txBody>
                  <a:tcPr/>
                </a:tc>
                <a:tc>
                  <a:txBody>
                    <a:bodyPr/>
                    <a:lstStyle/>
                    <a:p>
                      <a:r>
                        <a:rPr lang="fr-FR" sz="1100" b="0" i="0" u="none" strike="noStrike" baseline="0" dirty="0">
                          <a:solidFill>
                            <a:srgbClr val="000000"/>
                          </a:solidFill>
                          <a:latin typeface="Calibri" panose="020F0502020204030204" pitchFamily="34" charset="0"/>
                        </a:rPr>
                        <a:t>Autorités publiques innovant grâce aux résultats de la recherche scientifique 	/ </a:t>
                      </a:r>
                      <a:r>
                        <a:rPr lang="nl-NL" sz="1100" b="0" i="1" u="none" strike="noStrike" baseline="0" dirty="0">
                          <a:solidFill>
                            <a:srgbClr val="000000"/>
                          </a:solidFill>
                          <a:latin typeface="Calibri" panose="020F0502020204030204" pitchFamily="34" charset="0"/>
                        </a:rPr>
                        <a:t>Innovatieve overheden dankzij de resultaten van wetenschappelijk onderzoek</a:t>
                      </a:r>
                      <a:endParaRPr lang="fr-FR" sz="1100" b="0" i="1" u="none" strike="noStrike" baseline="0" dirty="0">
                        <a:solidFill>
                          <a:srgbClr val="000000"/>
                        </a:solidFill>
                        <a:latin typeface="Calibri" panose="020F0502020204030204" pitchFamily="34" charset="0"/>
                      </a:endParaRPr>
                    </a:p>
                  </a:txBody>
                  <a:tcPr/>
                </a:tc>
                <a:tc>
                  <a:txBody>
                    <a:bodyPr/>
                    <a:lstStyle/>
                    <a:p>
                      <a:r>
                        <a:rPr lang="fr-BE" sz="1200" dirty="0"/>
                        <a:t>2</a:t>
                      </a:r>
                    </a:p>
                  </a:txBody>
                  <a:tcPr/>
                </a:tc>
                <a:extLst>
                  <a:ext uri="{0D108BD9-81ED-4DB2-BD59-A6C34878D82A}">
                    <a16:rowId xmlns:a16="http://schemas.microsoft.com/office/drawing/2014/main" val="1972165096"/>
                  </a:ext>
                </a:extLst>
              </a:tr>
            </a:tbl>
          </a:graphicData>
        </a:graphic>
      </p:graphicFrame>
    </p:spTree>
    <p:extLst>
      <p:ext uri="{BB962C8B-B14F-4D97-AF65-F5344CB8AC3E}">
        <p14:creationId xmlns:p14="http://schemas.microsoft.com/office/powerpoint/2010/main" val="3408097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5A189AA-07EF-B4FE-8F95-9B5D67E5FC7E}"/>
              </a:ext>
            </a:extLst>
          </p:cNvPr>
          <p:cNvSpPr>
            <a:spLocks noGrp="1"/>
          </p:cNvSpPr>
          <p:nvPr>
            <p:ph type="body" sz="quarter" idx="14"/>
          </p:nvPr>
        </p:nvSpPr>
        <p:spPr/>
        <p:txBody>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sz="2400" i="1" dirty="0">
              <a:solidFill>
                <a:schemeClr val="tx1"/>
              </a:solidFill>
              <a:latin typeface="Arial"/>
            </a:endParaRPr>
          </a:p>
          <a:p>
            <a:endParaRPr lang="fr-BE" dirty="0">
              <a:solidFill>
                <a:schemeClr val="tx1"/>
              </a:solidFill>
            </a:endParaRPr>
          </a:p>
        </p:txBody>
      </p:sp>
    </p:spTree>
    <p:extLst>
      <p:ext uri="{BB962C8B-B14F-4D97-AF65-F5344CB8AC3E}">
        <p14:creationId xmlns:p14="http://schemas.microsoft.com/office/powerpoint/2010/main" val="2289436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997620"/>
          </a:xfrm>
        </p:spPr>
        <p:txBody>
          <a:bodyPr>
            <a:normAutofit fontScale="90000"/>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059582"/>
            <a:ext cx="8388932" cy="3312368"/>
          </a:xfrm>
        </p:spPr>
        <p:txBody>
          <a:bodyPr>
            <a:noAutofit/>
          </a:bodyPr>
          <a:lstStyle/>
          <a:p>
            <a:pPr>
              <a:spcBef>
                <a:spcPts val="0"/>
              </a:spcBef>
            </a:pPr>
            <a:r>
              <a:rPr lang="fr-BE" sz="1000" b="1" u="sng" dirty="0"/>
              <a:t>Dépenses éligibles </a:t>
            </a:r>
          </a:p>
          <a:p>
            <a:pPr marL="171450" indent="-171450">
              <a:spcBef>
                <a:spcPts val="0"/>
              </a:spcBef>
              <a:buFont typeface="Wingdings" panose="05000000000000000000" pitchFamily="2" charset="2"/>
              <a:buChar char="Ø"/>
            </a:pPr>
            <a:r>
              <a:rPr lang="fr-BE" sz="1000" dirty="0"/>
              <a:t>Dépenses engagées et payées par le bénéficiaire </a:t>
            </a:r>
            <a:r>
              <a:rPr lang="fr-BE" sz="1000" b="1" dirty="0"/>
              <a:t>entre le 31/01/2021 et le 31/12/2029.</a:t>
            </a:r>
          </a:p>
          <a:p>
            <a:pPr marL="171450" indent="-171450">
              <a:spcBef>
                <a:spcPts val="0"/>
              </a:spcBef>
              <a:buFont typeface="Wingdings" panose="05000000000000000000" pitchFamily="2" charset="2"/>
              <a:buChar char="Ø"/>
            </a:pPr>
            <a:r>
              <a:rPr lang="fr-BE" sz="1000" dirty="0"/>
              <a:t>Projets opérationnels pour </a:t>
            </a:r>
            <a:r>
              <a:rPr lang="fr-BE" sz="1000" b="1" dirty="0"/>
              <a:t>le 15/02/2031 </a:t>
            </a:r>
            <a:r>
              <a:rPr lang="fr-BE" sz="1000" dirty="0"/>
              <a:t>au plus tard.</a:t>
            </a:r>
          </a:p>
          <a:p>
            <a:pPr marL="171450" indent="-171450">
              <a:spcBef>
                <a:spcPts val="0"/>
              </a:spcBef>
              <a:buFont typeface="Wingdings" panose="05000000000000000000" pitchFamily="2" charset="2"/>
              <a:buChar char="Ø"/>
            </a:pPr>
            <a:r>
              <a:rPr lang="fr-BE" sz="1000" b="1" dirty="0"/>
              <a:t>Un projet déjà achevé</a:t>
            </a:r>
            <a:r>
              <a:rPr lang="fr-BE" sz="1000" dirty="0"/>
              <a:t> avant le dépôt de la candidature </a:t>
            </a:r>
            <a:r>
              <a:rPr lang="fr-BE" sz="1000" b="1" dirty="0"/>
              <a:t>n’est pas éligible.</a:t>
            </a:r>
          </a:p>
          <a:p>
            <a:pPr marL="171450" indent="-171450">
              <a:spcBef>
                <a:spcPts val="0"/>
              </a:spcBef>
              <a:buFont typeface="Wingdings" panose="05000000000000000000" pitchFamily="2" charset="2"/>
              <a:buChar char="Ø"/>
            </a:pPr>
            <a:r>
              <a:rPr lang="fr-BE" sz="1000" b="1" u="sng" dirty="0"/>
              <a:t>Les dépenses doivent être en lien avec un des DIS du PRI (y compris les cofinancements).</a:t>
            </a:r>
          </a:p>
          <a:p>
            <a:r>
              <a:rPr lang="fr-BE" sz="1000" b="1" u="sng" dirty="0" err="1">
                <a:solidFill>
                  <a:schemeClr val="tx1"/>
                </a:solidFill>
              </a:rPr>
              <a:t>Subsidiabele</a:t>
            </a:r>
            <a:r>
              <a:rPr lang="fr-BE" sz="1000" b="1" u="sng" dirty="0">
                <a:solidFill>
                  <a:schemeClr val="tx1"/>
                </a:solidFill>
              </a:rPr>
              <a:t> </a:t>
            </a:r>
            <a:r>
              <a:rPr lang="fr-BE" sz="1000" b="1" u="sng" dirty="0" err="1">
                <a:solidFill>
                  <a:schemeClr val="tx1"/>
                </a:solidFill>
              </a:rPr>
              <a:t>Uitgaven</a:t>
            </a:r>
            <a:endParaRPr lang="fr-BE" sz="1000" b="1" u="sng" dirty="0">
              <a:solidFill>
                <a:schemeClr val="tx1"/>
              </a:solidFill>
            </a:endParaRPr>
          </a:p>
          <a:p>
            <a:pPr marL="171450" indent="-171450">
              <a:spcBef>
                <a:spcPts val="0"/>
              </a:spcBef>
              <a:buFont typeface="Wingdings" panose="05000000000000000000" pitchFamily="2" charset="2"/>
              <a:buChar char="Ø"/>
            </a:pPr>
            <a:r>
              <a:rPr lang="nl-BE" sz="1000" dirty="0">
                <a:solidFill>
                  <a:schemeClr val="tx1"/>
                </a:solidFill>
              </a:rPr>
              <a:t>De uitgaven met betrekking tot het project zijn subsidiabel als ze daadwerkelijk werden vastgelegd en betaald door de begunstigde </a:t>
            </a:r>
            <a:r>
              <a:rPr lang="nl-BE" sz="1000" b="1" dirty="0">
                <a:solidFill>
                  <a:schemeClr val="tx1"/>
                </a:solidFill>
              </a:rPr>
              <a:t>tussen 1 januari 2021 en 31 december 2029.</a:t>
            </a:r>
            <a:endParaRPr lang="fr-BE" sz="1000" dirty="0">
              <a:solidFill>
                <a:schemeClr val="tx1"/>
              </a:solidFill>
            </a:endParaRPr>
          </a:p>
          <a:p>
            <a:pPr marL="171450" indent="-171450">
              <a:spcBef>
                <a:spcPts val="0"/>
              </a:spcBef>
              <a:buFont typeface="Wingdings" panose="05000000000000000000" pitchFamily="2" charset="2"/>
              <a:buChar char="Ø"/>
            </a:pPr>
            <a:r>
              <a:rPr lang="nl-BE" sz="1000" dirty="0">
                <a:solidFill>
                  <a:schemeClr val="tx1"/>
                </a:solidFill>
              </a:rPr>
              <a:t>De projecten moeten afgerond zijn </a:t>
            </a:r>
            <a:r>
              <a:rPr lang="nl-BE" sz="1000" b="1" dirty="0">
                <a:solidFill>
                  <a:schemeClr val="tx1"/>
                </a:solidFill>
              </a:rPr>
              <a:t>op 15 februari 2031.</a:t>
            </a:r>
          </a:p>
          <a:p>
            <a:pPr marL="171450" indent="-171450">
              <a:spcBef>
                <a:spcPts val="0"/>
              </a:spcBef>
              <a:buFont typeface="Wingdings" panose="05000000000000000000" pitchFamily="2" charset="2"/>
              <a:buChar char="Ø"/>
            </a:pPr>
            <a:r>
              <a:rPr lang="nl-NL" sz="1000" b="1" dirty="0">
                <a:solidFill>
                  <a:schemeClr val="tx1"/>
                </a:solidFill>
              </a:rPr>
              <a:t>Een project komt niet in aanmerking voor steun van het EFRO</a:t>
            </a:r>
            <a:r>
              <a:rPr lang="nl-NL" sz="1000" dirty="0">
                <a:solidFill>
                  <a:schemeClr val="tx1"/>
                </a:solidFill>
              </a:rPr>
              <a:t> indien </a:t>
            </a:r>
            <a:r>
              <a:rPr lang="nl-NL" sz="1000" b="1" dirty="0">
                <a:solidFill>
                  <a:schemeClr val="tx1"/>
                </a:solidFill>
              </a:rPr>
              <a:t>het materieel voltooid is of volledig is uitgevoerd </a:t>
            </a:r>
            <a:r>
              <a:rPr lang="nl-NL" sz="1000" dirty="0">
                <a:solidFill>
                  <a:schemeClr val="tx1"/>
                </a:solidFill>
              </a:rPr>
              <a:t>vóór de indiening van de financieringsaanvraag in het kader van het programma.</a:t>
            </a:r>
          </a:p>
          <a:p>
            <a:pPr marL="171450" indent="-171450">
              <a:spcBef>
                <a:spcPts val="0"/>
              </a:spcBef>
              <a:buFont typeface="Wingdings" panose="05000000000000000000" pitchFamily="2" charset="2"/>
              <a:buChar char="Ø"/>
            </a:pPr>
            <a:r>
              <a:rPr lang="nl-NL" sz="1000" b="1" u="sng" dirty="0">
                <a:solidFill>
                  <a:schemeClr val="tx1"/>
                </a:solidFill>
              </a:rPr>
              <a:t>Uitgaven moeten in verband staan met de ontwikkeling van een SVD.</a:t>
            </a:r>
            <a:endParaRPr lang="fr-BE" sz="1000" b="1" u="sng" dirty="0">
              <a:solidFill>
                <a:schemeClr val="tx1"/>
              </a:solidFill>
            </a:endParaRPr>
          </a:p>
        </p:txBody>
      </p:sp>
    </p:spTree>
    <p:extLst>
      <p:ext uri="{BB962C8B-B14F-4D97-AF65-F5344CB8AC3E}">
        <p14:creationId xmlns:p14="http://schemas.microsoft.com/office/powerpoint/2010/main" val="2459767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268898" y="195486"/>
            <a:ext cx="8424936" cy="1224136"/>
          </a:xfrm>
        </p:spPr>
        <p:txBody>
          <a:bodyPr>
            <a:normAutofit/>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413538" y="1203598"/>
            <a:ext cx="8388932" cy="3456384"/>
          </a:xfrm>
        </p:spPr>
        <p:txBody>
          <a:bodyPr>
            <a:noAutofit/>
          </a:bodyPr>
          <a:lstStyle/>
          <a:p>
            <a:pPr lvl="0">
              <a:lnSpc>
                <a:spcPct val="100000"/>
              </a:lnSpc>
              <a:spcAft>
                <a:spcPts val="800"/>
              </a:spcAft>
            </a:pPr>
            <a:r>
              <a:rPr lang="fr-BE" sz="1200" b="1" u="sng" strike="noStrike" dirty="0">
                <a:effectLst/>
                <a:ea typeface="Calibri" panose="020F0502020204030204" pitchFamily="34" charset="0"/>
              </a:rPr>
              <a:t>Type de dépenses :</a:t>
            </a:r>
            <a:endParaRPr lang="fr-BE" sz="1200" b="1" u="none" strike="noStrike" dirty="0">
              <a:effectLst/>
              <a:ea typeface="Calibri" panose="020F0502020204030204" pitchFamily="34" charset="0"/>
            </a:endParaRPr>
          </a:p>
          <a:p>
            <a:pPr>
              <a:lnSpc>
                <a:spcPct val="100000"/>
              </a:lnSpc>
            </a:pPr>
            <a:r>
              <a:rPr lang="fr-BE" sz="1000" b="1" dirty="0">
                <a:solidFill>
                  <a:srgbClr val="FF0000"/>
                </a:solidFill>
              </a:rPr>
              <a:t>Actions 3 et 4: </a:t>
            </a:r>
          </a:p>
          <a:p>
            <a:pPr marL="285750" indent="-285750">
              <a:buFont typeface="Wingdings" panose="05000000000000000000" pitchFamily="2" charset="2"/>
              <a:buChar char="Ø"/>
            </a:pPr>
            <a:r>
              <a:rPr lang="fr-FR" sz="1200" dirty="0">
                <a:solidFill>
                  <a:schemeClr val="bg1">
                    <a:lumMod val="50000"/>
                  </a:schemeClr>
                </a:solidFill>
                <a:effectLst/>
                <a:ea typeface="Calibri" panose="020F0502020204030204" pitchFamily="34" charset="0"/>
              </a:rPr>
              <a:t>Justification des </a:t>
            </a:r>
            <a:r>
              <a:rPr lang="fr-FR" sz="1200" b="1" dirty="0">
                <a:solidFill>
                  <a:schemeClr val="bg1">
                    <a:lumMod val="50000"/>
                  </a:schemeClr>
                </a:solidFill>
                <a:effectLst/>
                <a:ea typeface="Calibri" panose="020F0502020204030204" pitchFamily="34" charset="0"/>
              </a:rPr>
              <a:t>frais de personnel directs</a:t>
            </a:r>
            <a:r>
              <a:rPr lang="fr-FR" sz="1200" dirty="0">
                <a:solidFill>
                  <a:schemeClr val="bg1">
                    <a:lumMod val="50000"/>
                  </a:schemeClr>
                </a:solidFill>
                <a:effectLst/>
                <a:ea typeface="Calibri" panose="020F0502020204030204" pitchFamily="34" charset="0"/>
              </a:rPr>
              <a:t> </a:t>
            </a:r>
            <a:r>
              <a:rPr lang="fr-FR" sz="1200" dirty="0">
                <a:effectLst/>
                <a:ea typeface="Calibri" panose="020F0502020204030204" pitchFamily="34" charset="0"/>
              </a:rPr>
              <a:t>éligibles du projet sur base de barèmes standards. Ces frais de personnel sont augmentés d’un </a:t>
            </a:r>
            <a:r>
              <a:rPr lang="fr-FR" sz="1200" b="1" dirty="0">
                <a:solidFill>
                  <a:schemeClr val="bg1">
                    <a:lumMod val="50000"/>
                  </a:schemeClr>
                </a:solidFill>
                <a:effectLst/>
                <a:ea typeface="Calibri" panose="020F0502020204030204" pitchFamily="34" charset="0"/>
              </a:rPr>
              <a:t>taux forfaitaire de 40%</a:t>
            </a:r>
            <a:r>
              <a:rPr lang="fr-FR" sz="1200" b="1" dirty="0">
                <a:solidFill>
                  <a:srgbClr val="FF0000"/>
                </a:solidFill>
                <a:effectLst/>
                <a:ea typeface="Calibri" panose="020F0502020204030204" pitchFamily="34" charset="0"/>
              </a:rPr>
              <a:t> </a:t>
            </a:r>
            <a:r>
              <a:rPr lang="fr-FR" sz="1200" dirty="0">
                <a:effectLst/>
                <a:ea typeface="Calibri" panose="020F0502020204030204" pitchFamily="34" charset="0"/>
              </a:rPr>
              <a:t>qui couvre l’ensemble des coûts éligibles restants. Aucun autre frais n’est accepté ; </a:t>
            </a:r>
          </a:p>
          <a:p>
            <a:r>
              <a:rPr lang="fr-BE" sz="1000" b="1" dirty="0">
                <a:solidFill>
                  <a:srgbClr val="FF0000"/>
                </a:solidFill>
              </a:rPr>
              <a:t>Actions 2 et 5 </a:t>
            </a:r>
            <a:r>
              <a:rPr lang="fr-BE" sz="1000" b="1" dirty="0"/>
              <a:t>: </a:t>
            </a:r>
          </a:p>
          <a:p>
            <a:pPr marL="342900" lvl="0" indent="-342900" algn="just">
              <a:lnSpc>
                <a:spcPct val="115000"/>
              </a:lnSpc>
              <a:spcAft>
                <a:spcPts val="0"/>
              </a:spcAft>
              <a:buFont typeface="Wingdings" panose="05000000000000000000" pitchFamily="2" charset="2"/>
              <a:buChar char="Ø"/>
            </a:pPr>
            <a:r>
              <a:rPr lang="fr-BE" sz="1200" dirty="0">
                <a:solidFill>
                  <a:schemeClr val="bg1">
                    <a:lumMod val="50000"/>
                  </a:schemeClr>
                </a:solidFill>
                <a:ea typeface="Calibri" panose="020F0502020204030204" pitchFamily="34" charset="0"/>
              </a:rPr>
              <a:t>Justification des </a:t>
            </a:r>
            <a:r>
              <a:rPr lang="fr-BE" sz="1200" b="1" dirty="0">
                <a:solidFill>
                  <a:schemeClr val="bg1">
                    <a:lumMod val="50000"/>
                  </a:schemeClr>
                </a:solidFill>
                <a:ea typeface="Calibri" panose="020F0502020204030204" pitchFamily="34" charset="0"/>
              </a:rPr>
              <a:t>frais de personnel directs </a:t>
            </a:r>
            <a:r>
              <a:rPr lang="fr-BE" sz="1200" dirty="0">
                <a:ea typeface="Calibri" panose="020F0502020204030204" pitchFamily="34" charset="0"/>
              </a:rPr>
              <a:t>éligibles du projet sur base de barèmes standards. Ces frais de personnel sont augmentés d’un </a:t>
            </a:r>
            <a:r>
              <a:rPr lang="fr-BE" sz="1200" b="1" dirty="0">
                <a:solidFill>
                  <a:schemeClr val="bg1">
                    <a:lumMod val="50000"/>
                  </a:schemeClr>
                </a:solidFill>
                <a:ea typeface="Calibri" panose="020F0502020204030204" pitchFamily="34" charset="0"/>
              </a:rPr>
              <a:t>taux forfaitaire de 40% </a:t>
            </a:r>
            <a:r>
              <a:rPr lang="fr-BE" sz="1200" dirty="0">
                <a:ea typeface="Calibri" panose="020F0502020204030204" pitchFamily="34" charset="0"/>
              </a:rPr>
              <a:t>qui couvre l’ensemble des coûts éligibles restants. Aucun autre frais n’est accepté ; </a:t>
            </a:r>
          </a:p>
          <a:p>
            <a:pPr lvl="0" algn="just">
              <a:lnSpc>
                <a:spcPct val="115000"/>
              </a:lnSpc>
              <a:spcAft>
                <a:spcPts val="0"/>
              </a:spcAft>
            </a:pPr>
            <a:r>
              <a:rPr lang="fr-BE" sz="1200" dirty="0">
                <a:solidFill>
                  <a:srgbClr val="FF0000"/>
                </a:solidFill>
                <a:ea typeface="Calibri" panose="020F0502020204030204" pitchFamily="34" charset="0"/>
              </a:rPr>
              <a:t>	</a:t>
            </a:r>
            <a:r>
              <a:rPr lang="fr-BE" sz="1200" b="1" u="sng" dirty="0">
                <a:solidFill>
                  <a:srgbClr val="00B0F0"/>
                </a:solidFill>
                <a:ea typeface="Calibri" panose="020F0502020204030204" pitchFamily="34" charset="0"/>
              </a:rPr>
              <a:t>OU</a:t>
            </a:r>
          </a:p>
          <a:p>
            <a:pPr marL="342900" lvl="0" indent="-342900" algn="just">
              <a:lnSpc>
                <a:spcPct val="115000"/>
              </a:lnSpc>
              <a:spcAft>
                <a:spcPts val="0"/>
              </a:spcAft>
              <a:buFont typeface="Wingdings" panose="05000000000000000000" pitchFamily="2" charset="2"/>
              <a:buChar char="Ø"/>
            </a:pPr>
            <a:r>
              <a:rPr lang="fr-BE" sz="1200" dirty="0">
                <a:ea typeface="Calibri" panose="020F0502020204030204" pitchFamily="34" charset="0"/>
              </a:rPr>
              <a:t>Justification sur base de frais réels des </a:t>
            </a:r>
            <a:r>
              <a:rPr lang="fr-BE" sz="1200" b="1" dirty="0">
                <a:solidFill>
                  <a:schemeClr val="bg1">
                    <a:lumMod val="50000"/>
                  </a:schemeClr>
                </a:solidFill>
                <a:ea typeface="Calibri" panose="020F0502020204030204" pitchFamily="34" charset="0"/>
              </a:rPr>
              <a:t>frais d’investissement directs</a:t>
            </a:r>
            <a:r>
              <a:rPr lang="fr-BE" sz="1200" dirty="0">
                <a:solidFill>
                  <a:schemeClr val="bg1">
                    <a:lumMod val="50000"/>
                  </a:schemeClr>
                </a:solidFill>
                <a:ea typeface="Calibri" panose="020F0502020204030204" pitchFamily="34" charset="0"/>
              </a:rPr>
              <a:t>. </a:t>
            </a:r>
            <a:r>
              <a:rPr lang="fr-BE" sz="1200" dirty="0">
                <a:ea typeface="Calibri" panose="020F0502020204030204" pitchFamily="34" charset="0"/>
              </a:rPr>
              <a:t>Ces frais directs sont ensuite augmentés d’un </a:t>
            </a:r>
            <a:r>
              <a:rPr lang="fr-BE" sz="1200" b="1" dirty="0">
                <a:solidFill>
                  <a:schemeClr val="bg1">
                    <a:lumMod val="50000"/>
                  </a:schemeClr>
                </a:solidFill>
                <a:ea typeface="Calibri" panose="020F0502020204030204" pitchFamily="34" charset="0"/>
              </a:rPr>
              <a:t>taux forfaitaire de 7%</a:t>
            </a:r>
            <a:r>
              <a:rPr lang="fr-BE" sz="1200" dirty="0">
                <a:solidFill>
                  <a:schemeClr val="bg1">
                    <a:lumMod val="50000"/>
                  </a:schemeClr>
                </a:solidFill>
                <a:ea typeface="Calibri" panose="020F0502020204030204" pitchFamily="34" charset="0"/>
              </a:rPr>
              <a:t>, </a:t>
            </a:r>
            <a:r>
              <a:rPr lang="fr-BE" sz="1200" dirty="0">
                <a:ea typeface="Calibri" panose="020F0502020204030204" pitchFamily="34" charset="0"/>
              </a:rPr>
              <a:t>couvrant les frais indirects du projet, plus spécifiquement les frais de personnel permettant la mise en œuvre et la coordination projet.</a:t>
            </a:r>
          </a:p>
        </p:txBody>
      </p:sp>
    </p:spTree>
    <p:extLst>
      <p:ext uri="{BB962C8B-B14F-4D97-AF65-F5344CB8AC3E}">
        <p14:creationId xmlns:p14="http://schemas.microsoft.com/office/powerpoint/2010/main" val="30139113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268898" y="195486"/>
            <a:ext cx="8424936" cy="1152128"/>
          </a:xfrm>
        </p:spPr>
        <p:txBody>
          <a:bodyPr>
            <a:normAutofit/>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413538" y="1131590"/>
            <a:ext cx="8388932" cy="3456384"/>
          </a:xfrm>
        </p:spPr>
        <p:txBody>
          <a:bodyPr>
            <a:noAutofit/>
          </a:bodyPr>
          <a:lstStyle/>
          <a:p>
            <a:pPr lvl="0">
              <a:lnSpc>
                <a:spcPct val="115000"/>
              </a:lnSpc>
              <a:spcAft>
                <a:spcPts val="800"/>
              </a:spcAft>
            </a:pPr>
            <a:r>
              <a:rPr lang="nl-BE" sz="1400" u="sng" strike="noStrike" dirty="0">
                <a:effectLst/>
                <a:ea typeface="Calibri" panose="020F0502020204030204" pitchFamily="34" charset="0"/>
              </a:rPr>
              <a:t>Uitgaven:</a:t>
            </a:r>
            <a:endParaRPr lang="fr-BE" sz="1400" u="none" strike="noStrike" dirty="0">
              <a:effectLst/>
              <a:ea typeface="Calibri" panose="020F0502020204030204" pitchFamily="34" charset="0"/>
            </a:endParaRPr>
          </a:p>
          <a:p>
            <a:pPr>
              <a:lnSpc>
                <a:spcPct val="100000"/>
              </a:lnSpc>
            </a:pPr>
            <a:r>
              <a:rPr lang="fr-BE" sz="900" b="1" dirty="0" err="1">
                <a:solidFill>
                  <a:srgbClr val="FF0000"/>
                </a:solidFill>
              </a:rPr>
              <a:t>Acties</a:t>
            </a:r>
            <a:r>
              <a:rPr lang="fr-BE" sz="900" b="1" dirty="0">
                <a:solidFill>
                  <a:srgbClr val="FF0000"/>
                </a:solidFill>
              </a:rPr>
              <a:t> 3 en 4:</a:t>
            </a:r>
            <a:r>
              <a:rPr lang="fr-BE" sz="900" b="1" dirty="0">
                <a:solidFill>
                  <a:srgbClr val="FF0000"/>
                </a:solidFill>
                <a:effectLst>
                  <a:outerShdw blurRad="38100" dist="38100" dir="2700000" algn="tl">
                    <a:srgbClr val="000000">
                      <a:alpha val="43137"/>
                    </a:srgbClr>
                  </a:outerShdw>
                </a:effectLst>
              </a:rPr>
              <a:t> </a:t>
            </a:r>
          </a:p>
          <a:p>
            <a:pPr marL="285750" indent="-285750">
              <a:buFont typeface="Wingdings" panose="05000000000000000000" pitchFamily="2" charset="2"/>
              <a:buChar char="ü"/>
            </a:pPr>
            <a:r>
              <a:rPr lang="nl-NL" sz="1050" dirty="0">
                <a:solidFill>
                  <a:schemeClr val="bg1">
                    <a:lumMod val="50000"/>
                  </a:schemeClr>
                </a:solidFill>
                <a:effectLst/>
                <a:ea typeface="Calibri" panose="020F0502020204030204" pitchFamily="34" charset="0"/>
              </a:rPr>
              <a:t>Verantwoording van de </a:t>
            </a:r>
            <a:r>
              <a:rPr lang="nl-NL" sz="1050" b="1" dirty="0">
                <a:solidFill>
                  <a:schemeClr val="bg1">
                    <a:lumMod val="50000"/>
                  </a:schemeClr>
                </a:solidFill>
                <a:effectLst/>
                <a:ea typeface="Calibri" panose="020F0502020204030204" pitchFamily="34" charset="0"/>
              </a:rPr>
              <a:t>directe subsidiabele personeelskosten </a:t>
            </a:r>
            <a:r>
              <a:rPr lang="nl-NL" sz="1050" dirty="0">
                <a:solidFill>
                  <a:schemeClr val="bg1">
                    <a:lumMod val="50000"/>
                  </a:schemeClr>
                </a:solidFill>
                <a:effectLst/>
                <a:ea typeface="Calibri" panose="020F0502020204030204" pitchFamily="34" charset="0"/>
              </a:rPr>
              <a:t>van het project op basis van standaardschalen. Deze personeelskosten worden verhoogd met een </a:t>
            </a:r>
            <a:r>
              <a:rPr lang="nl-NL" sz="1050" b="1" dirty="0">
                <a:solidFill>
                  <a:schemeClr val="bg1">
                    <a:lumMod val="50000"/>
                  </a:schemeClr>
                </a:solidFill>
                <a:effectLst/>
                <a:ea typeface="Calibri" panose="020F0502020204030204" pitchFamily="34" charset="0"/>
              </a:rPr>
              <a:t>forfaitair percentage van 40% </a:t>
            </a:r>
            <a:r>
              <a:rPr lang="nl-NL" sz="1050" dirty="0">
                <a:solidFill>
                  <a:schemeClr val="bg1">
                    <a:lumMod val="50000"/>
                  </a:schemeClr>
                </a:solidFill>
                <a:effectLst/>
                <a:ea typeface="Calibri" panose="020F0502020204030204" pitchFamily="34" charset="0"/>
              </a:rPr>
              <a:t>dat alle resterende in aanmerking komende kosten dekt. Andere kosten kunnen niet aanvaard worden</a:t>
            </a:r>
            <a:r>
              <a:rPr lang="fr-FR" sz="1050" dirty="0">
                <a:solidFill>
                  <a:schemeClr val="bg1">
                    <a:lumMod val="50000"/>
                  </a:schemeClr>
                </a:solidFill>
                <a:effectLst/>
                <a:ea typeface="Calibri" panose="020F0502020204030204" pitchFamily="34" charset="0"/>
              </a:rPr>
              <a:t> ; </a:t>
            </a:r>
          </a:p>
          <a:p>
            <a:r>
              <a:rPr lang="fr-BE" sz="900" b="1" dirty="0" err="1">
                <a:solidFill>
                  <a:srgbClr val="FF0000"/>
                </a:solidFill>
              </a:rPr>
              <a:t>Acties</a:t>
            </a:r>
            <a:r>
              <a:rPr lang="fr-BE" sz="900" b="1" dirty="0">
                <a:solidFill>
                  <a:srgbClr val="FF0000"/>
                </a:solidFill>
              </a:rPr>
              <a:t> 2 en 5 : </a:t>
            </a:r>
          </a:p>
          <a:p>
            <a:pPr marL="342900" lvl="0" indent="-342900" algn="just">
              <a:lnSpc>
                <a:spcPct val="115000"/>
              </a:lnSpc>
              <a:spcAft>
                <a:spcPts val="0"/>
              </a:spcAft>
              <a:buFont typeface="Wingdings" panose="05000000000000000000" pitchFamily="2" charset="2"/>
              <a:buChar char="ü"/>
            </a:pPr>
            <a:r>
              <a:rPr lang="nl-NL" sz="1050" dirty="0">
                <a:solidFill>
                  <a:schemeClr val="bg1">
                    <a:lumMod val="50000"/>
                  </a:schemeClr>
                </a:solidFill>
                <a:ea typeface="Calibri" panose="020F0502020204030204" pitchFamily="34" charset="0"/>
              </a:rPr>
              <a:t>Verantwoording van de </a:t>
            </a:r>
            <a:r>
              <a:rPr lang="nl-NL" sz="1050" b="1" dirty="0">
                <a:solidFill>
                  <a:schemeClr val="bg1">
                    <a:lumMod val="50000"/>
                  </a:schemeClr>
                </a:solidFill>
                <a:ea typeface="Calibri" panose="020F0502020204030204" pitchFamily="34" charset="0"/>
              </a:rPr>
              <a:t>directe subsidiabele personeelskosten </a:t>
            </a:r>
            <a:r>
              <a:rPr lang="nl-NL" sz="1050" dirty="0">
                <a:solidFill>
                  <a:schemeClr val="bg1">
                    <a:lumMod val="50000"/>
                  </a:schemeClr>
                </a:solidFill>
                <a:ea typeface="Calibri" panose="020F0502020204030204" pitchFamily="34" charset="0"/>
              </a:rPr>
              <a:t>van het project op basis van standaardschalen. Deze personeelskosten worden verhoogd met een </a:t>
            </a:r>
            <a:r>
              <a:rPr lang="nl-NL" sz="1050" b="1" dirty="0">
                <a:solidFill>
                  <a:schemeClr val="bg1">
                    <a:lumMod val="50000"/>
                  </a:schemeClr>
                </a:solidFill>
                <a:ea typeface="Calibri" panose="020F0502020204030204" pitchFamily="34" charset="0"/>
              </a:rPr>
              <a:t>forfaitair percentage van 40</a:t>
            </a:r>
            <a:r>
              <a:rPr lang="nl-NL" sz="1050" b="1">
                <a:solidFill>
                  <a:schemeClr val="bg1">
                    <a:lumMod val="50000"/>
                  </a:schemeClr>
                </a:solidFill>
                <a:ea typeface="Calibri" panose="020F0502020204030204" pitchFamily="34" charset="0"/>
              </a:rPr>
              <a:t>%</a:t>
            </a:r>
            <a:r>
              <a:rPr lang="nl-NL" sz="1050">
                <a:solidFill>
                  <a:schemeClr val="bg1">
                    <a:lumMod val="50000"/>
                  </a:schemeClr>
                </a:solidFill>
                <a:ea typeface="Calibri" panose="020F0502020204030204" pitchFamily="34" charset="0"/>
              </a:rPr>
              <a:t> dat </a:t>
            </a:r>
            <a:r>
              <a:rPr lang="nl-NL" sz="1050" dirty="0">
                <a:solidFill>
                  <a:schemeClr val="bg1">
                    <a:lumMod val="50000"/>
                  </a:schemeClr>
                </a:solidFill>
                <a:ea typeface="Calibri" panose="020F0502020204030204" pitchFamily="34" charset="0"/>
              </a:rPr>
              <a:t>alle resterende in aanmerking komende kosten dekt. Andere kosten kunnen niet aanvaard worden ; </a:t>
            </a:r>
            <a:endParaRPr lang="fr-BE" sz="1050" dirty="0">
              <a:solidFill>
                <a:schemeClr val="bg1">
                  <a:lumMod val="50000"/>
                </a:schemeClr>
              </a:solidFill>
              <a:ea typeface="Calibri" panose="020F0502020204030204" pitchFamily="34" charset="0"/>
            </a:endParaRPr>
          </a:p>
          <a:p>
            <a:pPr lvl="0" algn="just">
              <a:lnSpc>
                <a:spcPct val="115000"/>
              </a:lnSpc>
              <a:spcAft>
                <a:spcPts val="0"/>
              </a:spcAft>
            </a:pPr>
            <a:r>
              <a:rPr lang="fr-BE" sz="1050" dirty="0">
                <a:solidFill>
                  <a:schemeClr val="bg1">
                    <a:lumMod val="50000"/>
                  </a:schemeClr>
                </a:solidFill>
                <a:ea typeface="Calibri" panose="020F0502020204030204" pitchFamily="34" charset="0"/>
              </a:rPr>
              <a:t>	</a:t>
            </a:r>
            <a:r>
              <a:rPr lang="fr-BE" sz="1050" b="1" u="sng" dirty="0">
                <a:solidFill>
                  <a:srgbClr val="00B0F0"/>
                </a:solidFill>
                <a:ea typeface="Calibri" panose="020F0502020204030204" pitchFamily="34" charset="0"/>
              </a:rPr>
              <a:t>OF</a:t>
            </a:r>
          </a:p>
          <a:p>
            <a:pPr marL="342900" lvl="0" indent="-342900" algn="just">
              <a:lnSpc>
                <a:spcPct val="115000"/>
              </a:lnSpc>
              <a:spcAft>
                <a:spcPts val="0"/>
              </a:spcAft>
              <a:buFont typeface="Wingdings" panose="05000000000000000000" pitchFamily="2" charset="2"/>
              <a:buChar char="ü"/>
            </a:pPr>
            <a:r>
              <a:rPr lang="nl-NL" sz="1050" dirty="0">
                <a:solidFill>
                  <a:schemeClr val="bg1">
                    <a:lumMod val="50000"/>
                  </a:schemeClr>
                </a:solidFill>
                <a:ea typeface="Calibri" panose="020F0502020204030204" pitchFamily="34" charset="0"/>
              </a:rPr>
              <a:t>Verantwoording op basis van </a:t>
            </a:r>
            <a:r>
              <a:rPr lang="nl-NL" sz="1050" b="1" dirty="0">
                <a:solidFill>
                  <a:schemeClr val="bg1">
                    <a:lumMod val="50000"/>
                  </a:schemeClr>
                </a:solidFill>
                <a:ea typeface="Calibri" panose="020F0502020204030204" pitchFamily="34" charset="0"/>
              </a:rPr>
              <a:t>de werkelijke kosten van de rechtstreekse investeringskosten</a:t>
            </a:r>
            <a:r>
              <a:rPr lang="nl-NL" sz="1050" dirty="0">
                <a:solidFill>
                  <a:schemeClr val="bg1">
                    <a:lumMod val="50000"/>
                  </a:schemeClr>
                </a:solidFill>
                <a:ea typeface="Calibri" panose="020F0502020204030204" pitchFamily="34" charset="0"/>
              </a:rPr>
              <a:t>. Deze rechtstreekse investeringskosten worden vervolgens verhoogd met een </a:t>
            </a:r>
            <a:r>
              <a:rPr lang="nl-NL" sz="1050" b="1" dirty="0">
                <a:solidFill>
                  <a:schemeClr val="bg1">
                    <a:lumMod val="50000"/>
                  </a:schemeClr>
                </a:solidFill>
                <a:ea typeface="Calibri" panose="020F0502020204030204" pitchFamily="34" charset="0"/>
              </a:rPr>
              <a:t>forfaitair percentage van 7%, </a:t>
            </a:r>
            <a:r>
              <a:rPr lang="nl-NL" sz="1050" dirty="0">
                <a:solidFill>
                  <a:schemeClr val="bg1">
                    <a:lumMod val="50000"/>
                  </a:schemeClr>
                </a:solidFill>
                <a:ea typeface="Calibri" panose="020F0502020204030204" pitchFamily="34" charset="0"/>
              </a:rPr>
              <a:t>meer bepaald de personeelskosten voor de uitvoering en de coördinatie van het project</a:t>
            </a:r>
            <a:r>
              <a:rPr lang="fr-BE" sz="1050" dirty="0">
                <a:solidFill>
                  <a:schemeClr val="bg1">
                    <a:lumMod val="50000"/>
                  </a:schemeClr>
                </a:solidFill>
                <a:ea typeface="Calibri" panose="020F0502020204030204" pitchFamily="34" charset="0"/>
              </a:rPr>
              <a:t>.</a:t>
            </a:r>
          </a:p>
        </p:txBody>
      </p:sp>
    </p:spTree>
    <p:extLst>
      <p:ext uri="{BB962C8B-B14F-4D97-AF65-F5344CB8AC3E}">
        <p14:creationId xmlns:p14="http://schemas.microsoft.com/office/powerpoint/2010/main" val="3416613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 / </a:t>
            </a:r>
            <a:r>
              <a:rPr lang="fr-BE" i="1" dirty="0">
                <a:solidFill>
                  <a:schemeClr val="tx1"/>
                </a:solidFill>
              </a:rPr>
              <a:t>Online </a:t>
            </a:r>
            <a:r>
              <a:rPr lang="fr-BE" i="1" dirty="0" err="1">
                <a:solidFill>
                  <a:schemeClr val="tx1"/>
                </a:solidFill>
              </a:rPr>
              <a:t>deelname</a:t>
            </a:r>
            <a:endParaRPr lang="en-BE" i="1" dirty="0">
              <a:solidFill>
                <a:schemeClr val="tx1"/>
              </a:solidFill>
            </a:endParaRPr>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2A1F4-5BA2-B333-71D4-D19D2FFE6356}"/>
              </a:ext>
            </a:extLst>
          </p:cNvPr>
          <p:cNvSpPr>
            <a:spLocks noGrp="1"/>
          </p:cNvSpPr>
          <p:nvPr>
            <p:ph type="title"/>
          </p:nvPr>
        </p:nvSpPr>
        <p:spPr>
          <a:xfrm>
            <a:off x="395536" y="205978"/>
            <a:ext cx="8424936" cy="997620"/>
          </a:xfrm>
        </p:spPr>
        <p:txBody>
          <a:bodyPr>
            <a:noAutofit/>
          </a:bodyPr>
          <a:lstStyle/>
          <a:p>
            <a:r>
              <a:rPr lang="fr-BE" sz="2000" dirty="0"/>
              <a:t>Les critères d’éligibilité et le financement des projets/ </a:t>
            </a:r>
            <a:r>
              <a:rPr lang="fr-BE" sz="2000" i="1" dirty="0">
                <a:solidFill>
                  <a:schemeClr val="tx1"/>
                </a:solidFill>
                <a:latin typeface="Arial"/>
              </a:rPr>
              <a:t>De </a:t>
            </a:r>
            <a:r>
              <a:rPr lang="fr-BE" sz="2000" i="1" dirty="0" err="1">
                <a:solidFill>
                  <a:schemeClr val="tx1"/>
                </a:solidFill>
                <a:latin typeface="Arial"/>
              </a:rPr>
              <a:t>subsidiabiliteitsregels</a:t>
            </a:r>
            <a:r>
              <a:rPr lang="fr-BE" sz="2000" i="1" dirty="0">
                <a:solidFill>
                  <a:schemeClr val="tx1"/>
                </a:solidFill>
                <a:latin typeface="Arial"/>
              </a:rPr>
              <a:t> en de </a:t>
            </a:r>
            <a:r>
              <a:rPr lang="fr-BE" sz="2000" i="1" dirty="0" err="1">
                <a:solidFill>
                  <a:schemeClr val="tx1"/>
                </a:solidFill>
                <a:latin typeface="Arial"/>
              </a:rPr>
              <a:t>financiering</a:t>
            </a:r>
            <a:r>
              <a:rPr lang="fr-BE" sz="2000" i="1" dirty="0">
                <a:solidFill>
                  <a:schemeClr val="tx1"/>
                </a:solidFill>
                <a:latin typeface="Arial"/>
              </a:rPr>
              <a:t> van de </a:t>
            </a:r>
            <a:r>
              <a:rPr lang="fr-BE" sz="2000" i="1" dirty="0" err="1">
                <a:solidFill>
                  <a:schemeClr val="tx1"/>
                </a:solidFill>
                <a:latin typeface="Arial"/>
              </a:rPr>
              <a:t>projecten</a:t>
            </a:r>
            <a:endParaRPr lang="fr-BE" sz="2000" dirty="0"/>
          </a:p>
        </p:txBody>
      </p:sp>
      <p:sp>
        <p:nvSpPr>
          <p:cNvPr id="3" name="Espace réservé du texte 2">
            <a:extLst>
              <a:ext uri="{FF2B5EF4-FFF2-40B4-BE49-F238E27FC236}">
                <a16:creationId xmlns:a16="http://schemas.microsoft.com/office/drawing/2014/main" id="{1F039AEC-44BF-5A36-3CF6-691E7B6A9FD3}"/>
              </a:ext>
            </a:extLst>
          </p:cNvPr>
          <p:cNvSpPr>
            <a:spLocks noGrp="1"/>
          </p:cNvSpPr>
          <p:nvPr>
            <p:ph type="body" sz="quarter" idx="10"/>
          </p:nvPr>
        </p:nvSpPr>
        <p:spPr>
          <a:xfrm>
            <a:off x="359532" y="1203598"/>
            <a:ext cx="8424936" cy="3312368"/>
          </a:xfrm>
        </p:spPr>
        <p:txBody>
          <a:bodyPr>
            <a:normAutofit fontScale="70000" lnSpcReduction="20000"/>
          </a:bodyPr>
          <a:lstStyle/>
          <a:p>
            <a:r>
              <a:rPr lang="fr-BE" dirty="0"/>
              <a:t>Financement du projet </a:t>
            </a:r>
          </a:p>
          <a:p>
            <a:pPr marL="342900" indent="-342900">
              <a:buFont typeface="Arial" panose="020B0604020202020204" pitchFamily="34" charset="0"/>
              <a:buChar char="•"/>
            </a:pPr>
            <a:r>
              <a:rPr lang="fr-BE" dirty="0"/>
              <a:t>Par projet: </a:t>
            </a:r>
            <a:r>
              <a:rPr lang="fr-BE" dirty="0">
                <a:solidFill>
                  <a:srgbClr val="FF0000"/>
                </a:solidFill>
              </a:rPr>
              <a:t>500.000 euros minimum </a:t>
            </a:r>
            <a:r>
              <a:rPr lang="fr-BE" dirty="0"/>
              <a:t>(taux forfaitaire de 7 ou 40% inclus) (financement FEDER) </a:t>
            </a:r>
          </a:p>
          <a:p>
            <a:pPr marL="342900" indent="-342900">
              <a:buFont typeface="Arial" panose="020B0604020202020204" pitchFamily="34" charset="0"/>
              <a:buChar char="•"/>
            </a:pPr>
            <a:r>
              <a:rPr lang="fr-BE" dirty="0"/>
              <a:t>Par partenaire (en cas de projet avec plusieurs partenaires): </a:t>
            </a:r>
            <a:r>
              <a:rPr lang="fr-BE" dirty="0">
                <a:solidFill>
                  <a:srgbClr val="FF0000"/>
                </a:solidFill>
              </a:rPr>
              <a:t>200.000 euros</a:t>
            </a:r>
            <a:r>
              <a:rPr lang="fr-BE" dirty="0"/>
              <a:t> minimum (taux forfaitaire de 7 ou 40% inclus) par organisation</a:t>
            </a:r>
          </a:p>
          <a:p>
            <a:pPr marL="342900" indent="-342900">
              <a:buFont typeface="Arial" panose="020B0604020202020204" pitchFamily="34" charset="0"/>
              <a:buChar char="•"/>
            </a:pPr>
            <a:r>
              <a:rPr lang="fr-BE" dirty="0"/>
              <a:t>Budget total disponible pour l’ensemble des 4 actions: </a:t>
            </a:r>
            <a:r>
              <a:rPr lang="fr-BE" b="1" dirty="0"/>
              <a:t>14.124.179,81 euros </a:t>
            </a:r>
            <a:r>
              <a:rPr lang="fr-BE" dirty="0"/>
              <a:t>(soit 95% des dépenses éligibles)</a:t>
            </a:r>
          </a:p>
          <a:p>
            <a:pPr marL="342900" indent="-342900">
              <a:buFont typeface="Arial" panose="020B0604020202020204" pitchFamily="34" charset="0"/>
              <a:buChar char="•"/>
            </a:pPr>
            <a:r>
              <a:rPr lang="fr-BE" dirty="0"/>
              <a:t>Cofinancement total devant être apporté (à l’échelle de l’appel (actions 2 à 5)) : </a:t>
            </a:r>
            <a:r>
              <a:rPr lang="fr-BE" b="1" dirty="0"/>
              <a:t>743.377,88 euros</a:t>
            </a:r>
            <a:r>
              <a:rPr lang="fr-BE" dirty="0"/>
              <a:t>.</a:t>
            </a:r>
          </a:p>
          <a:p>
            <a:pPr marL="342900" indent="-342900">
              <a:buFont typeface="Arial" panose="020B0604020202020204" pitchFamily="34" charset="0"/>
              <a:buChar char="•"/>
            </a:pPr>
            <a:r>
              <a:rPr lang="fr-BE" dirty="0"/>
              <a:t>Idéalement chaque projet devrait amener un </a:t>
            </a:r>
            <a:r>
              <a:rPr lang="fr-BE" u="sng" dirty="0"/>
              <a:t>cofinancement public équivalent à 5% de son budget total</a:t>
            </a:r>
            <a:r>
              <a:rPr lang="fr-BE" dirty="0"/>
              <a:t>. </a:t>
            </a:r>
          </a:p>
        </p:txBody>
      </p:sp>
    </p:spTree>
    <p:extLst>
      <p:ext uri="{BB962C8B-B14F-4D97-AF65-F5344CB8AC3E}">
        <p14:creationId xmlns:p14="http://schemas.microsoft.com/office/powerpoint/2010/main" val="36401348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2A1F4-5BA2-B333-71D4-D19D2FFE6356}"/>
              </a:ext>
            </a:extLst>
          </p:cNvPr>
          <p:cNvSpPr>
            <a:spLocks noGrp="1"/>
          </p:cNvSpPr>
          <p:nvPr>
            <p:ph type="title"/>
          </p:nvPr>
        </p:nvSpPr>
        <p:spPr>
          <a:xfrm>
            <a:off x="395536" y="205978"/>
            <a:ext cx="8424936" cy="997620"/>
          </a:xfrm>
        </p:spPr>
        <p:txBody>
          <a:bodyPr>
            <a:noAutofit/>
          </a:bodyPr>
          <a:lstStyle/>
          <a:p>
            <a:r>
              <a:rPr lang="fr-BE" sz="2000" dirty="0"/>
              <a:t>Les critères d’éligibilité et le financement des projets/ </a:t>
            </a:r>
            <a:r>
              <a:rPr lang="fr-BE" sz="2000" i="1" dirty="0">
                <a:solidFill>
                  <a:schemeClr val="tx1"/>
                </a:solidFill>
                <a:latin typeface="Arial"/>
              </a:rPr>
              <a:t>De </a:t>
            </a:r>
            <a:r>
              <a:rPr lang="fr-BE" sz="2000" i="1" dirty="0" err="1">
                <a:solidFill>
                  <a:schemeClr val="tx1"/>
                </a:solidFill>
                <a:latin typeface="Arial"/>
              </a:rPr>
              <a:t>subsidiabiliteitsregels</a:t>
            </a:r>
            <a:r>
              <a:rPr lang="fr-BE" sz="2000" i="1" dirty="0">
                <a:solidFill>
                  <a:schemeClr val="tx1"/>
                </a:solidFill>
                <a:latin typeface="Arial"/>
              </a:rPr>
              <a:t> en de </a:t>
            </a:r>
            <a:r>
              <a:rPr lang="fr-BE" sz="2000" i="1" dirty="0" err="1">
                <a:solidFill>
                  <a:schemeClr val="tx1"/>
                </a:solidFill>
                <a:latin typeface="Arial"/>
              </a:rPr>
              <a:t>financiering</a:t>
            </a:r>
            <a:r>
              <a:rPr lang="fr-BE" sz="2000" i="1" dirty="0">
                <a:solidFill>
                  <a:schemeClr val="tx1"/>
                </a:solidFill>
                <a:latin typeface="Arial"/>
              </a:rPr>
              <a:t> van de </a:t>
            </a:r>
            <a:r>
              <a:rPr lang="fr-BE" sz="2000" i="1" dirty="0" err="1">
                <a:solidFill>
                  <a:schemeClr val="tx1"/>
                </a:solidFill>
                <a:latin typeface="Arial"/>
              </a:rPr>
              <a:t>projecten</a:t>
            </a:r>
            <a:endParaRPr lang="fr-BE" sz="2000" dirty="0"/>
          </a:p>
        </p:txBody>
      </p:sp>
      <p:sp>
        <p:nvSpPr>
          <p:cNvPr id="3" name="Espace réservé du texte 2">
            <a:extLst>
              <a:ext uri="{FF2B5EF4-FFF2-40B4-BE49-F238E27FC236}">
                <a16:creationId xmlns:a16="http://schemas.microsoft.com/office/drawing/2014/main" id="{1F039AEC-44BF-5A36-3CF6-691E7B6A9FD3}"/>
              </a:ext>
            </a:extLst>
          </p:cNvPr>
          <p:cNvSpPr>
            <a:spLocks noGrp="1"/>
          </p:cNvSpPr>
          <p:nvPr>
            <p:ph type="body" sz="quarter" idx="10"/>
          </p:nvPr>
        </p:nvSpPr>
        <p:spPr>
          <a:xfrm>
            <a:off x="359532" y="1275606"/>
            <a:ext cx="8424936" cy="3240360"/>
          </a:xfrm>
        </p:spPr>
        <p:txBody>
          <a:bodyPr>
            <a:normAutofit fontScale="70000" lnSpcReduction="20000"/>
          </a:bodyPr>
          <a:lstStyle/>
          <a:p>
            <a:r>
              <a:rPr lang="nl-BE" dirty="0">
                <a:solidFill>
                  <a:schemeClr val="tx1"/>
                </a:solidFill>
              </a:rPr>
              <a:t>Financiering van het project</a:t>
            </a:r>
          </a:p>
          <a:p>
            <a:pPr marL="342900" indent="-342900">
              <a:buFont typeface="Arial" panose="020B0604020202020204" pitchFamily="34" charset="0"/>
              <a:buChar char="•"/>
            </a:pPr>
            <a:r>
              <a:rPr lang="fr-BE" dirty="0">
                <a:solidFill>
                  <a:schemeClr val="tx1"/>
                </a:solidFill>
              </a:rPr>
              <a:t>Per </a:t>
            </a:r>
            <a:r>
              <a:rPr lang="fr-BE" dirty="0" err="1">
                <a:solidFill>
                  <a:schemeClr val="tx1"/>
                </a:solidFill>
              </a:rPr>
              <a:t>project</a:t>
            </a:r>
            <a:r>
              <a:rPr lang="fr-BE" dirty="0">
                <a:solidFill>
                  <a:schemeClr val="tx1"/>
                </a:solidFill>
              </a:rPr>
              <a:t>: </a:t>
            </a:r>
            <a:r>
              <a:rPr lang="fr-BE" dirty="0">
                <a:solidFill>
                  <a:srgbClr val="FF0000"/>
                </a:solidFill>
              </a:rPr>
              <a:t>500.000 euro </a:t>
            </a:r>
            <a:r>
              <a:rPr lang="fr-BE" dirty="0">
                <a:solidFill>
                  <a:schemeClr val="tx1"/>
                </a:solidFill>
              </a:rPr>
              <a:t>minimum (</a:t>
            </a:r>
            <a:r>
              <a:rPr lang="nl-NL" dirty="0">
                <a:solidFill>
                  <a:schemeClr val="tx1"/>
                </a:solidFill>
              </a:rPr>
              <a:t>forfaitair percentage van 7% of 40% inbegrepen</a:t>
            </a:r>
            <a:r>
              <a:rPr lang="fr-BE" dirty="0">
                <a:solidFill>
                  <a:schemeClr val="tx1"/>
                </a:solidFill>
              </a:rPr>
              <a:t>) (EFRO+BHG-subsidie ) </a:t>
            </a:r>
          </a:p>
          <a:p>
            <a:pPr marL="342900" indent="-342900">
              <a:buFont typeface="Arial" panose="020B0604020202020204" pitchFamily="34" charset="0"/>
              <a:buChar char="•"/>
            </a:pPr>
            <a:r>
              <a:rPr lang="fr-BE" dirty="0">
                <a:solidFill>
                  <a:schemeClr val="tx1"/>
                </a:solidFill>
              </a:rPr>
              <a:t>Per </a:t>
            </a:r>
            <a:r>
              <a:rPr lang="fr-BE" dirty="0" err="1">
                <a:solidFill>
                  <a:schemeClr val="tx1"/>
                </a:solidFill>
              </a:rPr>
              <a:t>partner</a:t>
            </a:r>
            <a:r>
              <a:rPr lang="fr-BE" dirty="0">
                <a:solidFill>
                  <a:schemeClr val="tx1"/>
                </a:solidFill>
              </a:rPr>
              <a:t> (</a:t>
            </a:r>
            <a:r>
              <a:rPr lang="nl-NL" dirty="0">
                <a:solidFill>
                  <a:schemeClr val="tx1"/>
                </a:solidFill>
              </a:rPr>
              <a:t>in het geval van een project met meerdere partners</a:t>
            </a:r>
            <a:r>
              <a:rPr lang="fr-BE" dirty="0">
                <a:solidFill>
                  <a:schemeClr val="tx1"/>
                </a:solidFill>
              </a:rPr>
              <a:t>): </a:t>
            </a:r>
            <a:r>
              <a:rPr lang="fr-BE" dirty="0">
                <a:solidFill>
                  <a:srgbClr val="FF0000"/>
                </a:solidFill>
              </a:rPr>
              <a:t>200.000 euro </a:t>
            </a:r>
            <a:r>
              <a:rPr lang="fr-BE" dirty="0">
                <a:solidFill>
                  <a:schemeClr val="tx1"/>
                </a:solidFill>
              </a:rPr>
              <a:t>minimum (</a:t>
            </a:r>
            <a:r>
              <a:rPr lang="nl-NL" dirty="0">
                <a:solidFill>
                  <a:schemeClr val="tx1"/>
                </a:solidFill>
              </a:rPr>
              <a:t>forfaitair percentage van 7% of 40% inbegrepen</a:t>
            </a:r>
            <a:r>
              <a:rPr lang="fr-BE" dirty="0">
                <a:solidFill>
                  <a:schemeClr val="tx1"/>
                </a:solidFill>
              </a:rPr>
              <a:t>) </a:t>
            </a:r>
          </a:p>
          <a:p>
            <a:pPr marL="342900" indent="-342900">
              <a:buFont typeface="Arial" panose="020B0604020202020204" pitchFamily="34" charset="0"/>
              <a:buChar char="•"/>
            </a:pPr>
            <a:r>
              <a:rPr lang="nl-NL" dirty="0">
                <a:solidFill>
                  <a:schemeClr val="tx1"/>
                </a:solidFill>
              </a:rPr>
              <a:t>Het beschikbare totaalbudget (voor de acties 2, 3, 4 en 5 (totaalbedrag aan subsidies EFRO+BHG)) =  </a:t>
            </a:r>
            <a:r>
              <a:rPr lang="nl-NL" b="1" dirty="0">
                <a:solidFill>
                  <a:schemeClr val="tx1"/>
                </a:solidFill>
              </a:rPr>
              <a:t>14.124.179,81 euro </a:t>
            </a:r>
            <a:r>
              <a:rPr lang="nl-NL" dirty="0">
                <a:solidFill>
                  <a:schemeClr val="tx1"/>
                </a:solidFill>
              </a:rPr>
              <a:t>(wat 95% van de in aanmerking komende uitgaven dekt). </a:t>
            </a:r>
            <a:endParaRPr lang="nl-NL" u="sng" dirty="0">
              <a:solidFill>
                <a:schemeClr val="tx1"/>
              </a:solidFill>
            </a:endParaRPr>
          </a:p>
          <a:p>
            <a:pPr marL="342900" indent="-342900">
              <a:buFont typeface="Arial" panose="020B0604020202020204" pitchFamily="34" charset="0"/>
              <a:buChar char="•"/>
            </a:pPr>
            <a:r>
              <a:rPr lang="fr-BE" dirty="0" err="1">
                <a:solidFill>
                  <a:schemeClr val="tx1"/>
                </a:solidFill>
              </a:rPr>
              <a:t>Openbare</a:t>
            </a:r>
            <a:r>
              <a:rPr lang="fr-BE" dirty="0">
                <a:solidFill>
                  <a:schemeClr val="tx1"/>
                </a:solidFill>
              </a:rPr>
              <a:t> </a:t>
            </a:r>
            <a:r>
              <a:rPr lang="fr-BE" sz="2100" dirty="0" err="1">
                <a:solidFill>
                  <a:schemeClr val="tx1"/>
                </a:solidFill>
              </a:rPr>
              <a:t>cofinancieringen</a:t>
            </a:r>
            <a:r>
              <a:rPr lang="fr-BE" sz="2100" dirty="0">
                <a:solidFill>
                  <a:schemeClr val="tx1"/>
                </a:solidFill>
              </a:rPr>
              <a:t>  (</a:t>
            </a:r>
            <a:r>
              <a:rPr lang="nl-BE" sz="2100" dirty="0">
                <a:solidFill>
                  <a:schemeClr val="tx1"/>
                </a:solidFill>
              </a:rPr>
              <a:t>op de schaal van de projectoproep)</a:t>
            </a:r>
            <a:r>
              <a:rPr lang="fr-BE" sz="2100" dirty="0">
                <a:solidFill>
                  <a:schemeClr val="tx1"/>
                </a:solidFill>
              </a:rPr>
              <a:t> </a:t>
            </a:r>
            <a:r>
              <a:rPr lang="fr-BE" dirty="0">
                <a:solidFill>
                  <a:schemeClr val="tx1"/>
                </a:solidFill>
              </a:rPr>
              <a:t>: </a:t>
            </a:r>
            <a:r>
              <a:rPr lang="fr-BE" b="1" dirty="0">
                <a:solidFill>
                  <a:schemeClr val="tx1"/>
                </a:solidFill>
              </a:rPr>
              <a:t>743.377,88 euro</a:t>
            </a:r>
            <a:r>
              <a:rPr lang="fr-BE" dirty="0">
                <a:solidFill>
                  <a:schemeClr val="tx1"/>
                </a:solidFill>
              </a:rPr>
              <a:t>.</a:t>
            </a:r>
          </a:p>
          <a:p>
            <a:pPr marL="342900" indent="-342900">
              <a:buFont typeface="Arial" panose="020B0604020202020204" pitchFamily="34" charset="0"/>
              <a:buChar char="•"/>
            </a:pPr>
            <a:r>
              <a:rPr lang="nl-NL" dirty="0">
                <a:solidFill>
                  <a:schemeClr val="tx1"/>
                </a:solidFill>
              </a:rPr>
              <a:t>Idealiter zou voor elk project </a:t>
            </a:r>
            <a:r>
              <a:rPr lang="fr-BE" dirty="0" err="1">
                <a:solidFill>
                  <a:schemeClr val="tx1"/>
                </a:solidFill>
              </a:rPr>
              <a:t>een</a:t>
            </a:r>
            <a:r>
              <a:rPr lang="fr-BE" dirty="0">
                <a:solidFill>
                  <a:schemeClr val="tx1"/>
                </a:solidFill>
              </a:rPr>
              <a:t> </a:t>
            </a:r>
            <a:r>
              <a:rPr lang="fr-BE" dirty="0" err="1">
                <a:solidFill>
                  <a:schemeClr val="tx1"/>
                </a:solidFill>
              </a:rPr>
              <a:t>openbare</a:t>
            </a:r>
            <a:r>
              <a:rPr lang="fr-BE" dirty="0">
                <a:solidFill>
                  <a:schemeClr val="tx1"/>
                </a:solidFill>
              </a:rPr>
              <a:t> </a:t>
            </a:r>
            <a:r>
              <a:rPr lang="fr-BE" sz="2000" dirty="0" err="1">
                <a:solidFill>
                  <a:schemeClr val="tx1"/>
                </a:solidFill>
              </a:rPr>
              <a:t>cofinancieringen</a:t>
            </a:r>
            <a:r>
              <a:rPr lang="nl-NL" dirty="0">
                <a:solidFill>
                  <a:schemeClr val="tx1"/>
                </a:solidFill>
              </a:rPr>
              <a:t> van 5% van het totale budget moeten worden aangetrokken.</a:t>
            </a:r>
            <a:endParaRPr lang="fr-BE" dirty="0">
              <a:solidFill>
                <a:schemeClr val="tx1"/>
              </a:solidFill>
            </a:endParaRPr>
          </a:p>
        </p:txBody>
      </p:sp>
    </p:spTree>
    <p:extLst>
      <p:ext uri="{BB962C8B-B14F-4D97-AF65-F5344CB8AC3E}">
        <p14:creationId xmlns:p14="http://schemas.microsoft.com/office/powerpoint/2010/main" val="1867893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474B504D-5498-ED61-FAB1-191BDF689FB4}"/>
              </a:ext>
            </a:extLst>
          </p:cNvPr>
          <p:cNvSpPr>
            <a:spLocks noGrp="1"/>
          </p:cNvSpPr>
          <p:nvPr>
            <p:ph type="body" sz="quarter" idx="14"/>
          </p:nvPr>
        </p:nvSpPr>
        <p:spPr/>
        <p:txBody>
          <a:bodyPr/>
          <a:lstStyle/>
          <a:p>
            <a:r>
              <a:rPr lang="fr-BE" dirty="0"/>
              <a:t>4. Procédure de sélection + dossier de candidature/ </a:t>
            </a:r>
            <a:r>
              <a:rPr lang="fr-BE" i="1" dirty="0" err="1">
                <a:solidFill>
                  <a:schemeClr val="tx1"/>
                </a:solidFill>
                <a:latin typeface="Arial"/>
              </a:rPr>
              <a:t>Selectieprocedure</a:t>
            </a:r>
            <a:r>
              <a:rPr lang="fr-BE" i="1" dirty="0">
                <a:solidFill>
                  <a:schemeClr val="tx1"/>
                </a:solidFill>
                <a:latin typeface="Arial"/>
              </a:rPr>
              <a:t> + </a:t>
            </a:r>
            <a:r>
              <a:rPr lang="fr-BE" i="1" dirty="0" err="1">
                <a:solidFill>
                  <a:schemeClr val="tx1"/>
                </a:solidFill>
                <a:latin typeface="Arial"/>
              </a:rPr>
              <a:t>Projectvoorstel</a:t>
            </a:r>
            <a:r>
              <a:rPr lang="fr-BE" i="1" dirty="0">
                <a:solidFill>
                  <a:schemeClr val="tx1"/>
                </a:solidFill>
                <a:latin typeface="Arial"/>
              </a:rPr>
              <a:t> </a:t>
            </a:r>
          </a:p>
          <a:p>
            <a:endParaRPr lang="fr-BE" dirty="0"/>
          </a:p>
        </p:txBody>
      </p:sp>
    </p:spTree>
    <p:extLst>
      <p:ext uri="{BB962C8B-B14F-4D97-AF65-F5344CB8AC3E}">
        <p14:creationId xmlns:p14="http://schemas.microsoft.com/office/powerpoint/2010/main" val="1699422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a:xfrm>
            <a:off x="359532" y="18454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a:t>
            </a:r>
            <a:r>
              <a:rPr lang="fr-BE" sz="1600" dirty="0">
                <a:solidFill>
                  <a:schemeClr val="bg1">
                    <a:lumMod val="50000"/>
                  </a:schemeClr>
                </a:solidFill>
                <a:latin typeface="Arial" panose="020B0604020202020204" pitchFamily="34" charset="0"/>
                <a:cs typeface="Arial" panose="020B0604020202020204" pitchFamily="34" charset="0"/>
              </a:rPr>
              <a:t> </a:t>
            </a:r>
            <a:r>
              <a:rPr lang="fr-BE" sz="2000" dirty="0">
                <a:solidFill>
                  <a:schemeClr val="bg1">
                    <a:lumMod val="50000"/>
                  </a:schemeClr>
                </a:solidFill>
                <a:latin typeface="Arial" panose="020B0604020202020204" pitchFamily="34" charset="0"/>
                <a:cs typeface="Arial" panose="020B0604020202020204" pitchFamily="34" charset="0"/>
              </a:rPr>
              <a:t>Procédure de sélection / </a:t>
            </a:r>
            <a:r>
              <a:rPr lang="fr-BE" sz="2000" i="1" dirty="0" err="1">
                <a:solidFill>
                  <a:schemeClr val="tx1"/>
                </a:solidFill>
                <a:latin typeface="Arial" panose="020B0604020202020204" pitchFamily="34" charset="0"/>
                <a:cs typeface="Arial" panose="020B0604020202020204" pitchFamily="34" charset="0"/>
              </a:rPr>
              <a:t>Selectieprocedure</a:t>
            </a:r>
            <a:endParaRPr lang="en-BE" sz="1600" i="1" dirty="0">
              <a:solidFill>
                <a:schemeClr val="tx1"/>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dirty="0">
                <a:solidFill>
                  <a:schemeClr val="bg1">
                    <a:lumMod val="50000"/>
                  </a:schemeClr>
                </a:solidFill>
                <a:latin typeface="Arial" panose="020B0604020202020204" pitchFamily="34" charset="0"/>
                <a:cs typeface="Arial" panose="020B0604020202020204" pitchFamily="34" charset="0"/>
              </a:rPr>
              <a:t>Appel en 1 phase / </a:t>
            </a:r>
            <a:r>
              <a:rPr lang="nl-NL" dirty="0">
                <a:solidFill>
                  <a:schemeClr val="tx1"/>
                </a:solidFill>
                <a:latin typeface="Arial" panose="020B0604020202020204" pitchFamily="34" charset="0"/>
                <a:cs typeface="Arial" panose="020B0604020202020204" pitchFamily="34" charset="0"/>
              </a:rPr>
              <a:t>Deze projectoproep verloopt in </a:t>
            </a:r>
            <a:r>
              <a:rPr lang="nl-BE" dirty="0">
                <a:solidFill>
                  <a:schemeClr val="tx1"/>
                </a:solidFill>
                <a:latin typeface="Arial" panose="020B0604020202020204" pitchFamily="34" charset="0"/>
                <a:cs typeface="Arial" panose="020B0604020202020204" pitchFamily="34" charset="0"/>
              </a:rPr>
              <a:t>1 fase</a:t>
            </a:r>
            <a:endParaRPr lang="fr-BE" dirty="0">
              <a:solidFill>
                <a:schemeClr val="tx1"/>
              </a:solidFill>
              <a:latin typeface="Arial" panose="020B0604020202020204" pitchFamily="34" charset="0"/>
              <a:cs typeface="Arial" panose="020B0604020202020204" pitchFamily="34" charset="0"/>
            </a:endParaRPr>
          </a:p>
          <a:p>
            <a:endParaRPr lang="fr-BE" dirty="0">
              <a:latin typeface="Arial" panose="020B0604020202020204" pitchFamily="34" charset="0"/>
              <a:cs typeface="Arial" panose="020B0604020202020204" pitchFamily="34" charset="0"/>
            </a:endParaRPr>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4170658532"/>
              </p:ext>
            </p:extLst>
          </p:nvPr>
        </p:nvGraphicFramePr>
        <p:xfrm>
          <a:off x="323528" y="1635647"/>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bg2"/>
                          </a:solidFill>
                          <a:effectLst/>
                        </a:rPr>
                        <a:t>Fase</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bg2"/>
                          </a:solidFill>
                          <a:effectLst/>
                        </a:rPr>
                        <a:t>Type score</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bg2"/>
                          </a:solidFill>
                          <a:effectLst/>
                        </a:rPr>
                        <a:t>Slaagdrempel</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bg2"/>
                          </a:solidFill>
                          <a:effectLst/>
                        </a:rPr>
                        <a:t>Eindweging</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bg2"/>
                          </a:solidFill>
                          <a:effectLst/>
                        </a:rPr>
                        <a:t>Toegangsvoorwaarden</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bg2"/>
                          </a:solidFill>
                          <a:effectLst/>
                        </a:rPr>
                        <a:t>Technische</a:t>
                      </a:r>
                      <a:r>
                        <a:rPr lang="fr-BE" sz="1100" i="1" dirty="0">
                          <a:solidFill>
                            <a:schemeClr val="bg2"/>
                          </a:solidFill>
                          <a:effectLst/>
                        </a:rPr>
                        <a:t> </a:t>
                      </a:r>
                      <a:r>
                        <a:rPr lang="fr-BE" sz="1100" i="1" dirty="0" err="1">
                          <a:solidFill>
                            <a:schemeClr val="bg2"/>
                          </a:solidFill>
                          <a:effectLst/>
                        </a:rPr>
                        <a:t>criteria</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bg2"/>
                          </a:solidFill>
                          <a:effectLst/>
                        </a:rPr>
                        <a:t>Uitvoeringscriteria</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cxnSp>
        <p:nvCxnSpPr>
          <p:cNvPr id="8" name="Rechte verbindingslijn met pijl 7">
            <a:extLst>
              <a:ext uri="{FF2B5EF4-FFF2-40B4-BE49-F238E27FC236}">
                <a16:creationId xmlns:a16="http://schemas.microsoft.com/office/drawing/2014/main" id="{E06A3D97-5DCF-D0FE-832F-0C76F9D8532E}"/>
              </a:ext>
            </a:extLst>
          </p:cNvPr>
          <p:cNvCxnSpPr/>
          <p:nvPr/>
        </p:nvCxnSpPr>
        <p:spPr>
          <a:xfrm>
            <a:off x="7452319" y="3931412"/>
            <a:ext cx="4320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kstvak 8">
            <a:extLst>
              <a:ext uri="{FF2B5EF4-FFF2-40B4-BE49-F238E27FC236}">
                <a16:creationId xmlns:a16="http://schemas.microsoft.com/office/drawing/2014/main" id="{4E7FBD6D-3074-DBFF-D572-949D40766BFB}"/>
              </a:ext>
            </a:extLst>
          </p:cNvPr>
          <p:cNvSpPr txBox="1"/>
          <p:nvPr/>
        </p:nvSpPr>
        <p:spPr>
          <a:xfrm>
            <a:off x="7919745" y="3757932"/>
            <a:ext cx="1008112" cy="461665"/>
          </a:xfrm>
          <a:prstGeom prst="rect">
            <a:avLst/>
          </a:prstGeom>
          <a:noFill/>
        </p:spPr>
        <p:txBody>
          <a:bodyPr wrap="square" rtlCol="0">
            <a:sp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nl-BE" sz="1200" dirty="0" err="1">
                <a:solidFill>
                  <a:schemeClr val="tx1">
                    <a:lumMod val="50000"/>
                    <a:lumOff val="50000"/>
                  </a:schemeClr>
                </a:solidFill>
              </a:rPr>
              <a:t>Sélection</a:t>
            </a:r>
            <a:endParaRPr lang="nl-BE" sz="1200" dirty="0">
              <a:solidFill>
                <a:schemeClr val="tx1">
                  <a:lumMod val="50000"/>
                  <a:lumOff val="50000"/>
                </a:schemeClr>
              </a:solidFill>
            </a:endParaRPr>
          </a:p>
          <a:p>
            <a:r>
              <a:rPr lang="nl-BE" sz="1200" i="1" dirty="0"/>
              <a:t>Selectie</a:t>
            </a:r>
            <a:endParaRPr lang="fr-BE" sz="1200" i="1" dirty="0"/>
          </a:p>
        </p:txBody>
      </p:sp>
    </p:spTree>
    <p:extLst>
      <p:ext uri="{BB962C8B-B14F-4D97-AF65-F5344CB8AC3E}">
        <p14:creationId xmlns:p14="http://schemas.microsoft.com/office/powerpoint/2010/main" val="556653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200" dirty="0">
                <a:solidFill>
                  <a:schemeClr val="bg1">
                    <a:lumMod val="50000"/>
                  </a:schemeClr>
                </a:solidFill>
              </a:rPr>
              <a:t>4.1</a:t>
            </a:r>
            <a:r>
              <a:rPr lang="fr-BE" sz="2200" dirty="0"/>
              <a:t>  </a:t>
            </a:r>
            <a:r>
              <a:rPr lang="fr-BE" sz="2000" dirty="0">
                <a:solidFill>
                  <a:schemeClr val="bg1">
                    <a:lumMod val="50000"/>
                  </a:schemeClr>
                </a:solidFill>
                <a:latin typeface="Arial" panose="020B0604020202020204" pitchFamily="34" charset="0"/>
                <a:ea typeface="+mj-ea"/>
                <a:cs typeface="Arial" pitchFamily="34" charset="0"/>
              </a:rPr>
              <a:t>Principes de sélection </a:t>
            </a:r>
            <a:r>
              <a:rPr lang="fr-BE" sz="2200" dirty="0">
                <a:latin typeface="Arial" panose="020B0604020202020204" pitchFamily="34" charset="0"/>
                <a:cs typeface="Arial" panose="020B0604020202020204" pitchFamily="34" charset="0"/>
              </a:rPr>
              <a:t>/ 4.1 </a:t>
            </a:r>
            <a:r>
              <a:rPr lang="fr-BE" sz="2000" i="1" dirty="0" err="1">
                <a:latin typeface="Arial" panose="020B0604020202020204" pitchFamily="34" charset="0"/>
                <a:ea typeface="+mj-ea"/>
                <a:cs typeface="Arial" pitchFamily="34" charset="0"/>
              </a:rPr>
              <a:t>Principiële</a:t>
            </a:r>
            <a:r>
              <a:rPr lang="fr-BE" sz="2200" i="1" dirty="0">
                <a:latin typeface="Arial" panose="020B0604020202020204" pitchFamily="34" charset="0"/>
                <a:cs typeface="Arial" panose="020B0604020202020204" pitchFamily="34" charset="0"/>
              </a:rPr>
              <a:t> </a:t>
            </a:r>
            <a:r>
              <a:rPr lang="fr-BE" sz="2200" i="1" dirty="0" err="1">
                <a:latin typeface="Arial" panose="020B0604020202020204" pitchFamily="34" charset="0"/>
                <a:cs typeface="Arial" panose="020B0604020202020204" pitchFamily="34" charset="0"/>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9" y="771550"/>
            <a:ext cx="8460940" cy="3744416"/>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Respect des conditions d’accès </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Voldoen</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aan</a:t>
            </a:r>
            <a:r>
              <a:rPr lang="fr-BE" sz="2000" i="1" dirty="0">
                <a:solidFill>
                  <a:schemeClr val="tx1"/>
                </a:solidFill>
                <a:latin typeface="Arial" panose="020B0604020202020204" pitchFamily="34" charset="0"/>
                <a:cs typeface="Arial" panose="020B0604020202020204" pitchFamily="34" charset="0"/>
              </a:rPr>
              <a:t> de </a:t>
            </a:r>
            <a:r>
              <a:rPr lang="fr-BE" sz="2000" i="1" dirty="0" err="1">
                <a:solidFill>
                  <a:schemeClr val="tx1"/>
                </a:solidFill>
                <a:latin typeface="Arial" panose="020B0604020202020204" pitchFamily="34" charset="0"/>
                <a:cs typeface="Arial" panose="020B0604020202020204" pitchFamily="34" charset="0"/>
              </a:rPr>
              <a:t>toegangscriteria</a:t>
            </a:r>
            <a:endParaRPr lang="fr-BE" sz="2000" i="1" dirty="0">
              <a:solidFill>
                <a:schemeClr val="tx1"/>
              </a:solidFill>
              <a:latin typeface="Arial" panose="020B0604020202020204" pitchFamily="34" charset="0"/>
              <a:cs typeface="Arial" panose="020B0604020202020204" pitchFamily="34" charset="0"/>
            </a:endParaRPr>
          </a:p>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Min. 60% des points total</a:t>
            </a:r>
            <a:r>
              <a:rPr lang="fr-BE" sz="2000" dirty="0">
                <a:latin typeface="Arial" panose="020B0604020202020204" pitchFamily="34" charset="0"/>
                <a:cs typeface="Arial" panose="020B0604020202020204" pitchFamily="34" charset="0"/>
              </a:rPr>
              <a:t> </a:t>
            </a:r>
            <a:r>
              <a:rPr lang="fr-BE" sz="2000" i="1" dirty="0">
                <a:solidFill>
                  <a:schemeClr val="tx1"/>
                </a:solidFill>
                <a:latin typeface="Arial" panose="020B0604020202020204" pitchFamily="34" charset="0"/>
                <a:cs typeface="Arial" panose="020B0604020202020204" pitchFamily="34" charset="0"/>
              </a:rPr>
              <a:t>/ Minimum 60% van het </a:t>
            </a:r>
            <a:r>
              <a:rPr lang="fr-BE" sz="2000" i="1" dirty="0" err="1">
                <a:solidFill>
                  <a:schemeClr val="tx1"/>
                </a:solidFill>
                <a:latin typeface="Arial" panose="020B0604020202020204" pitchFamily="34" charset="0"/>
                <a:cs typeface="Arial" panose="020B0604020202020204" pitchFamily="34" charset="0"/>
              </a:rPr>
              <a:t>totaal</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aantal</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punten</a:t>
            </a:r>
            <a:endParaRPr lang="fr-BE" sz="2000" i="1" dirty="0">
              <a:solidFill>
                <a:schemeClr val="tx1"/>
              </a:solidFill>
              <a:latin typeface="Arial" panose="020B0604020202020204" pitchFamily="34" charset="0"/>
              <a:cs typeface="Arial" panose="020B0604020202020204" pitchFamily="34" charset="0"/>
            </a:endParaRPr>
          </a:p>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Min. 50% des points par critère pour les critères qui ont une valeur de 10 points ou plus</a:t>
            </a:r>
            <a:r>
              <a:rPr lang="fr-BE" sz="2000" dirty="0">
                <a:latin typeface="Arial" panose="020B0604020202020204" pitchFamily="34" charset="0"/>
                <a:cs typeface="Arial" panose="020B0604020202020204" pitchFamily="34" charset="0"/>
              </a:rPr>
              <a:t> </a:t>
            </a:r>
            <a:r>
              <a:rPr lang="fr-BE" sz="2000" i="1" dirty="0">
                <a:solidFill>
                  <a:schemeClr val="tx1"/>
                </a:solidFill>
                <a:latin typeface="Arial" panose="020B0604020202020204" pitchFamily="34" charset="0"/>
                <a:cs typeface="Arial" panose="020B0604020202020204" pitchFamily="34" charset="0"/>
              </a:rPr>
              <a:t>/ Minimum 50% op </a:t>
            </a:r>
            <a:r>
              <a:rPr lang="fr-BE" sz="2000" i="1" dirty="0" err="1">
                <a:solidFill>
                  <a:schemeClr val="tx1"/>
                </a:solidFill>
                <a:latin typeface="Arial" panose="020B0604020202020204" pitchFamily="34" charset="0"/>
                <a:cs typeface="Arial" panose="020B0604020202020204" pitchFamily="34" charset="0"/>
              </a:rPr>
              <a:t>criteria</a:t>
            </a:r>
            <a:r>
              <a:rPr lang="fr-BE" sz="2000" i="1" dirty="0">
                <a:solidFill>
                  <a:schemeClr val="tx1"/>
                </a:solidFill>
                <a:latin typeface="Arial" panose="020B0604020202020204" pitchFamily="34" charset="0"/>
                <a:cs typeface="Arial" panose="020B0604020202020204" pitchFamily="34" charset="0"/>
              </a:rPr>
              <a:t> met </a:t>
            </a:r>
            <a:r>
              <a:rPr lang="fr-BE" sz="2000" i="1" dirty="0" err="1">
                <a:solidFill>
                  <a:schemeClr val="tx1"/>
                </a:solidFill>
                <a:latin typeface="Arial" panose="020B0604020202020204" pitchFamily="34" charset="0"/>
                <a:cs typeface="Arial" panose="020B0604020202020204" pitchFamily="34" charset="0"/>
              </a:rPr>
              <a:t>een</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waarde</a:t>
            </a:r>
            <a:r>
              <a:rPr lang="fr-BE" sz="2000" i="1" dirty="0">
                <a:solidFill>
                  <a:schemeClr val="tx1"/>
                </a:solidFill>
                <a:latin typeface="Arial" panose="020B0604020202020204" pitchFamily="34" charset="0"/>
                <a:cs typeface="Arial" panose="020B0604020202020204" pitchFamily="34" charset="0"/>
              </a:rPr>
              <a:t> van minimum 10 </a:t>
            </a:r>
            <a:r>
              <a:rPr lang="fr-BE" sz="2000" i="1" dirty="0" err="1">
                <a:solidFill>
                  <a:schemeClr val="tx1"/>
                </a:solidFill>
                <a:latin typeface="Arial" panose="020B0604020202020204" pitchFamily="34" charset="0"/>
                <a:cs typeface="Arial" panose="020B0604020202020204" pitchFamily="34" charset="0"/>
              </a:rPr>
              <a:t>punten</a:t>
            </a:r>
            <a:endParaRPr lang="fr-BE" sz="2000" i="1" dirty="0">
              <a:solidFill>
                <a:schemeClr val="tx1"/>
              </a:solidFill>
              <a:latin typeface="Arial" panose="020B0604020202020204" pitchFamily="34" charset="0"/>
              <a:cs typeface="Arial" panose="020B0604020202020204" pitchFamily="34" charset="0"/>
            </a:endParaRPr>
          </a:p>
          <a:p>
            <a:pPr marL="685783">
              <a:lnSpc>
                <a:spcPct val="120000"/>
              </a:lnSpc>
              <a:spcBef>
                <a:spcPts val="0"/>
              </a:spcBef>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496711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200" dirty="0">
                <a:solidFill>
                  <a:schemeClr val="bg1">
                    <a:lumMod val="50000"/>
                  </a:schemeClr>
                </a:solidFill>
              </a:rPr>
              <a:t>4.1</a:t>
            </a:r>
            <a:r>
              <a:rPr lang="fr-BE" sz="2200" dirty="0"/>
              <a:t>  </a:t>
            </a:r>
            <a:r>
              <a:rPr lang="fr-BE" sz="2000" dirty="0">
                <a:solidFill>
                  <a:schemeClr val="bg1">
                    <a:lumMod val="50000"/>
                  </a:schemeClr>
                </a:solidFill>
                <a:latin typeface="Arial" panose="020B0604020202020204" pitchFamily="34" charset="0"/>
                <a:ea typeface="+mj-ea"/>
                <a:cs typeface="Arial" pitchFamily="34" charset="0"/>
              </a:rPr>
              <a:t>Principes de sélection </a:t>
            </a:r>
            <a:r>
              <a:rPr lang="fr-BE" sz="2200" dirty="0">
                <a:latin typeface="Arial" panose="020B0604020202020204" pitchFamily="34" charset="0"/>
                <a:cs typeface="Arial" panose="020B0604020202020204" pitchFamily="34" charset="0"/>
              </a:rPr>
              <a:t>/ 4.1 </a:t>
            </a:r>
            <a:r>
              <a:rPr lang="fr-BE" sz="2000" i="1" dirty="0" err="1">
                <a:latin typeface="Arial" panose="020B0604020202020204" pitchFamily="34" charset="0"/>
                <a:ea typeface="+mj-ea"/>
                <a:cs typeface="Arial" pitchFamily="34" charset="0"/>
              </a:rPr>
              <a:t>Principiële</a:t>
            </a:r>
            <a:r>
              <a:rPr lang="fr-BE" sz="2200" i="1" dirty="0">
                <a:latin typeface="Arial" panose="020B0604020202020204" pitchFamily="34" charset="0"/>
                <a:cs typeface="Arial" panose="020B0604020202020204" pitchFamily="34" charset="0"/>
              </a:rPr>
              <a:t> </a:t>
            </a:r>
            <a:r>
              <a:rPr lang="fr-BE" sz="2200" i="1" dirty="0" err="1">
                <a:latin typeface="Arial" panose="020B0604020202020204" pitchFamily="34" charset="0"/>
                <a:cs typeface="Arial" panose="020B0604020202020204" pitchFamily="34" charset="0"/>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51520" y="843558"/>
            <a:ext cx="8532949" cy="3672408"/>
          </a:xfrm>
        </p:spPr>
        <p:txBody>
          <a:bodyPr>
            <a:normAutofit fontScale="850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rPr>
              <a:t>Un classement des candidatures est établi sur base des critères techniques et de mise en œuvre </a:t>
            </a:r>
            <a:r>
              <a:rPr lang="fr-BE" sz="1800" dirty="0">
                <a:solidFill>
                  <a:schemeClr val="bg1">
                    <a:lumMod val="50000"/>
                  </a:schemeClr>
                </a:solidFill>
                <a:latin typeface="Arial" panose="020B0604020202020204" pitchFamily="34" charset="0"/>
                <a:cs typeface="Arial" panose="020B0604020202020204" pitchFamily="34" charset="0"/>
                <a:sym typeface="Wingdings" panose="05000000000000000000" pitchFamily="2" charset="2"/>
              </a:rPr>
              <a:t> proposition de sélection au Gouvernement </a:t>
            </a:r>
            <a:r>
              <a:rPr lang="fr-BE" sz="1800" dirty="0">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Rangschikking</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van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voorstellen</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op basis van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technische</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criteria</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en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uitvoeringscriteria</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voorstel</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Regering</a:t>
            </a:r>
            <a:endPar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914383" indent="-457200">
              <a:lnSpc>
                <a:spcPct val="100000"/>
              </a:lnSpc>
              <a:spcBef>
                <a:spcPts val="0"/>
              </a:spcBef>
              <a:buFont typeface="Wingdings" panose="05000000000000000000" pitchFamily="2" charset="2"/>
              <a:buChar char="Ø"/>
            </a:pPr>
            <a:endParaRPr lang="fr-BE" sz="1800" dirty="0">
              <a:solidFill>
                <a:srgbClr val="FF0000"/>
              </a:solidFill>
              <a:latin typeface="Arial" panose="020B0604020202020204" pitchFamily="34" charset="0"/>
              <a:cs typeface="Arial" panose="020B0604020202020204" pitchFamily="34" charset="0"/>
            </a:endParaRPr>
          </a:p>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rPr>
              <a:t>Sélection globale (plusieurs projets) liée avec les objectifs définis par le Programme /</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Globale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selectie</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gelinkt</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aan</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de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doelstellingen</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gedefinieerd</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in het programma</a:t>
            </a:r>
          </a:p>
          <a:p>
            <a:pPr marL="457183" indent="0">
              <a:lnSpc>
                <a:spcPct val="100000"/>
              </a:lnSpc>
              <a:spcBef>
                <a:spcPts val="0"/>
              </a:spcBef>
              <a:buNone/>
            </a:pPr>
            <a:endPar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sym typeface="Wingdings" panose="05000000000000000000" pitchFamily="2" charset="2"/>
              </a:rPr>
              <a:t>Max 40% du budget total par type d’action / </a:t>
            </a:r>
            <a:r>
              <a:rPr lang="nl-NL" sz="1800" dirty="0">
                <a:latin typeface="Arial" panose="020B0604020202020204" pitchFamily="34" charset="0"/>
                <a:cs typeface="Arial" panose="020B0604020202020204" pitchFamily="34" charset="0"/>
                <a:sym typeface="Wingdings" panose="05000000000000000000" pitchFamily="2" charset="2"/>
              </a:rPr>
              <a:t>Maximaal 40% van de totale begroting per soort actie</a:t>
            </a:r>
          </a:p>
          <a:p>
            <a:pPr marL="914383" indent="-457200">
              <a:lnSpc>
                <a:spcPct val="100000"/>
              </a:lnSpc>
              <a:spcBef>
                <a:spcPts val="0"/>
              </a:spcBef>
              <a:buFont typeface="Wingdings" panose="05000000000000000000" pitchFamily="2" charset="2"/>
              <a:buChar char="Ø"/>
            </a:pPr>
            <a:endParaRPr lang="nl-NL" sz="1800" dirty="0">
              <a:latin typeface="Arial" panose="020B0604020202020204" pitchFamily="34" charset="0"/>
              <a:cs typeface="Arial" panose="020B0604020202020204" pitchFamily="34" charset="0"/>
              <a:sym typeface="Wingdings" panose="05000000000000000000" pitchFamily="2" charset="2"/>
            </a:endParaRPr>
          </a:p>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rPr>
              <a:t>Dans l’éventualité où tous les types d’actions ne devaient pas être représentés au sein de la sélection, le gouvernement se réserve le droit de ne pas octroyer l’ensemble du budget afin de relancer ultérieurement un appel à projet portant sur les actions 2 à 5 avec le budget non octroyé / </a:t>
            </a:r>
            <a:r>
              <a:rPr lang="nl-BE" sz="1800" dirty="0">
                <a:latin typeface="Arial" panose="020B0604020202020204" pitchFamily="34" charset="0"/>
                <a:cs typeface="Arial" panose="020B0604020202020204" pitchFamily="34" charset="0"/>
              </a:rPr>
              <a:t>Indien niet alle soorten acties vertegenwoordigd zouden zijn in de selectie, behoudt de regering zich het recht voor om niet het volledige budget toe te kennen, met als doel later een nieuwe projectoproep te lanceren voor acties 2 tot 5 met het niet-toegekende budget</a:t>
            </a:r>
            <a:endParaRPr lang="fr-BE" sz="1800" dirty="0">
              <a:latin typeface="Arial" panose="020B0604020202020204" pitchFamily="34" charset="0"/>
              <a:cs typeface="Arial" panose="020B0604020202020204" pitchFamily="34" charset="0"/>
            </a:endParaRPr>
          </a:p>
          <a:p>
            <a:pPr marL="685783">
              <a:lnSpc>
                <a:spcPct val="120000"/>
              </a:lnSpc>
              <a:spcBef>
                <a:spcPts val="0"/>
              </a:spcBef>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42271823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BC61C-44C0-A6E7-0A26-24C166D351A2}"/>
              </a:ext>
            </a:extLst>
          </p:cNvPr>
          <p:cNvSpPr>
            <a:spLocks noGrp="1"/>
          </p:cNvSpPr>
          <p:nvPr>
            <p:ph type="title"/>
          </p:nvPr>
        </p:nvSpPr>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4.2 Conditions d’accès (oui/non) </a:t>
            </a:r>
            <a:r>
              <a:rPr lang="fr-BE" sz="2000" dirty="0">
                <a:latin typeface="Arial" panose="020B0604020202020204" pitchFamily="34" charset="0"/>
                <a:cs typeface="Arial" panose="020B0604020202020204" pitchFamily="34" charset="0"/>
              </a:rPr>
              <a:t>/ </a:t>
            </a:r>
            <a:r>
              <a:rPr lang="fr-BE" sz="2000" dirty="0" err="1">
                <a:solidFill>
                  <a:schemeClr val="tx1"/>
                </a:solidFill>
                <a:latin typeface="Arial" panose="020B0604020202020204" pitchFamily="34" charset="0"/>
                <a:cs typeface="Arial" panose="020B0604020202020204" pitchFamily="34" charset="0"/>
              </a:rPr>
              <a:t>Toegangsvoorwaarden</a:t>
            </a:r>
            <a:r>
              <a:rPr lang="fr-BE" sz="2000" dirty="0">
                <a:solidFill>
                  <a:schemeClr val="tx1"/>
                </a:solidFill>
                <a:latin typeface="Arial" panose="020B0604020202020204" pitchFamily="34" charset="0"/>
                <a:cs typeface="Arial" panose="020B0604020202020204" pitchFamily="34" charset="0"/>
              </a:rPr>
              <a:t> (</a:t>
            </a:r>
            <a:r>
              <a:rPr lang="fr-BE" sz="2000" dirty="0" err="1">
                <a:solidFill>
                  <a:schemeClr val="tx1"/>
                </a:solidFill>
                <a:latin typeface="Arial" panose="020B0604020202020204" pitchFamily="34" charset="0"/>
                <a:cs typeface="Arial" panose="020B0604020202020204" pitchFamily="34" charset="0"/>
              </a:rPr>
              <a:t>ja</a:t>
            </a:r>
            <a:r>
              <a:rPr lang="fr-BE" sz="2000" dirty="0">
                <a:solidFill>
                  <a:schemeClr val="tx1"/>
                </a:solidFill>
                <a:latin typeface="Arial" panose="020B0604020202020204" pitchFamily="34" charset="0"/>
                <a:cs typeface="Arial" panose="020B0604020202020204" pitchFamily="34" charset="0"/>
              </a:rPr>
              <a:t>/</a:t>
            </a:r>
            <a:r>
              <a:rPr lang="fr-BE" sz="2000" dirty="0" err="1">
                <a:solidFill>
                  <a:schemeClr val="tx1"/>
                </a:solidFill>
                <a:latin typeface="Arial" panose="020B0604020202020204" pitchFamily="34" charset="0"/>
                <a:cs typeface="Arial" panose="020B0604020202020204" pitchFamily="34" charset="0"/>
              </a:rPr>
              <a:t>nee</a:t>
            </a:r>
            <a:r>
              <a:rPr lang="fr-BE" sz="2000" dirty="0">
                <a:solidFill>
                  <a:schemeClr val="tx1"/>
                </a:solidFill>
                <a:latin typeface="Arial" panose="020B0604020202020204" pitchFamily="34" charset="0"/>
                <a:cs typeface="Arial" panose="020B0604020202020204" pitchFamily="34" charset="0"/>
              </a:rPr>
              <a:t>)</a:t>
            </a:r>
          </a:p>
        </p:txBody>
      </p:sp>
      <p:sp>
        <p:nvSpPr>
          <p:cNvPr id="3" name="Espace réservé du texte 2">
            <a:extLst>
              <a:ext uri="{FF2B5EF4-FFF2-40B4-BE49-F238E27FC236}">
                <a16:creationId xmlns:a16="http://schemas.microsoft.com/office/drawing/2014/main" id="{D44C8587-E77B-51DF-5282-1E27F6AFAE43}"/>
              </a:ext>
            </a:extLst>
          </p:cNvPr>
          <p:cNvSpPr>
            <a:spLocks noGrp="1"/>
          </p:cNvSpPr>
          <p:nvPr>
            <p:ph type="body" sz="quarter" idx="10"/>
          </p:nvPr>
        </p:nvSpPr>
        <p:spPr>
          <a:xfrm>
            <a:off x="323528" y="843558"/>
            <a:ext cx="8640960" cy="3744416"/>
          </a:xfrm>
        </p:spPr>
        <p:txBody>
          <a:bodyPr>
            <a:normAutofit fontScale="475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Le dossier est introduit dans les délais (date limite: 15/09/2023)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Het dossier is tijdig ingediend (einddatum: 15/09/2023)</a:t>
            </a:r>
            <a:endParaRPr lang="fr-BE" sz="2300" dirty="0">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Chaque rubrique du dossier de candidature est remplie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Elke rubriek van het kandidatuurdossier is ingevuld</a:t>
            </a:r>
            <a:endParaRPr lang="fr-BE" sz="2300" i="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Le projet est en lien avec l’objectif spécifique (1.1) et le type d’action (actions 2 à 5)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Het project past bij het specifieke doel (1.1) en het actietype (acties 2 tot</a:t>
            </a:r>
            <a:r>
              <a:rPr lang="nl-BE" sz="2300" i="1" dirty="0">
                <a:latin typeface="Arial" panose="020B0604020202020204" pitchFamily="34" charset="0"/>
                <a:ea typeface="Calibri" panose="020F0502020204030204" pitchFamily="34" charset="0"/>
                <a:cs typeface="Arial" panose="020B0604020202020204" pitchFamily="34" charset="0"/>
              </a:rPr>
              <a:t> 5)</a:t>
            </a:r>
            <a:endParaRPr lang="fr-BE" sz="2300" i="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Les infrastructures développées dans le cadre d’un projet sont situées sur le territoire de la Région de Bruxelles-Capitale. Les activités développées dans le cadre des projets orientent leurs résultats vers des bénéficiaires bruxellois (en particulier les opérateurs économiques et de la recherche)</a:t>
            </a:r>
            <a:r>
              <a:rPr lang="fr-BE" sz="2300" dirty="0">
                <a:effectLst/>
                <a:latin typeface="Arial" panose="020B0604020202020204" pitchFamily="34" charset="0"/>
                <a:ea typeface="Calibri" panose="020F0502020204030204" pitchFamily="34" charset="0"/>
                <a:cs typeface="Arial" panose="020B0604020202020204" pitchFamily="34" charset="0"/>
              </a:rPr>
              <a:t> / </a:t>
            </a:r>
            <a:r>
              <a:rPr lang="nl-NL" sz="2300" i="1" dirty="0">
                <a:solidFill>
                  <a:schemeClr val="tx1"/>
                </a:solidFill>
                <a:latin typeface="Arial" panose="020B0604020202020204" pitchFamily="34" charset="0"/>
                <a:ea typeface="Calibri" panose="020F0502020204030204" pitchFamily="34" charset="0"/>
                <a:cs typeface="Arial" panose="020B0604020202020204" pitchFamily="34" charset="0"/>
              </a:rPr>
              <a:t>De infrastructuur die wordt ontwikkeld in het kader van een project bevindt zich op het grondgebied van het Brussels Hoofdstedelijk Gewest. De activiteiten die worden ontwikkeld binnen de projecten richten hun resultaten op Brusselse begunstigden, met name economische en onderzoeksorganisaties</a:t>
            </a:r>
          </a:p>
          <a:p>
            <a:pPr marL="742931" lvl="1" indent="-285743" algn="just">
              <a:lnSpc>
                <a:spcPct val="115000"/>
              </a:lnSpc>
              <a:buFont typeface="+mj-lt"/>
              <a:buAutoNum type="arabicPeriod"/>
            </a:pPr>
            <a:r>
              <a:rPr lang="fr-BE"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 projet est en lien avec un domaine d’innovation stratégique du Plan régional pour l’Innovation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dirty="0">
                <a:effectLst/>
                <a:latin typeface="Arial" panose="020B0604020202020204" pitchFamily="34" charset="0"/>
                <a:ea typeface="Calibri" panose="020F0502020204030204" pitchFamily="34" charset="0"/>
                <a:cs typeface="Arial" panose="020B0604020202020204" pitchFamily="34" charset="0"/>
              </a:rPr>
              <a:t>Het project is in verband met een strategische vernieuwingsdomein van het  Gewestelijk Innovatieplan.</a:t>
            </a:r>
          </a:p>
          <a:p>
            <a:pPr marL="742931" lvl="1" indent="-285743" algn="just">
              <a:lnSpc>
                <a:spcPct val="115000"/>
              </a:lnSpc>
              <a:buFont typeface="+mj-lt"/>
              <a:buAutoNum type="arabicPeriod"/>
            </a:pPr>
            <a:r>
              <a:rPr lang="fr-FR"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 projet n’est pas matériellement achevé ou totalement mis en œuvre à la date de la soumission de la demande de financement au titre du programme / </a:t>
            </a:r>
            <a:r>
              <a:rPr lang="nl-NL" sz="2300" dirty="0">
                <a:effectLst/>
                <a:latin typeface="Arial" panose="020B0604020202020204" pitchFamily="34" charset="0"/>
                <a:ea typeface="Calibri" panose="020F0502020204030204" pitchFamily="34" charset="0"/>
                <a:cs typeface="Arial" panose="020B0604020202020204" pitchFamily="34" charset="0"/>
              </a:rPr>
              <a:t>Het project is nog niet materieel voltooid of volledig uitgevoerd op de datum van indienen van de financieringsaanvraag bij het Programma </a:t>
            </a:r>
            <a:endParaRPr lang="fr-BE" sz="23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83947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4.3 Critères techniques / </a:t>
            </a:r>
            <a:r>
              <a:rPr lang="fr-BE" sz="2000" i="1" dirty="0">
                <a:solidFill>
                  <a:schemeClr val="tx1"/>
                </a:solidFill>
                <a:latin typeface="Arial" panose="020B0604020202020204" pitchFamily="34" charset="0"/>
                <a:cs typeface="Arial" panose="020B0604020202020204" pitchFamily="34" charset="0"/>
              </a:rPr>
              <a:t>4.3</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Technische</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criteria</a:t>
            </a:r>
            <a:r>
              <a:rPr lang="fr-BE" sz="2000" i="1" dirty="0">
                <a:solidFill>
                  <a:schemeClr val="tx1"/>
                </a:solidFill>
                <a:latin typeface="Arial" panose="020B0604020202020204" pitchFamily="34" charset="0"/>
                <a:cs typeface="Arial" panose="020B0604020202020204" pitchFamily="34" charset="0"/>
              </a:rPr>
              <a:t> </a:t>
            </a:r>
            <a:endParaRPr lang="fr-BE" sz="2000" i="1" dirty="0">
              <a:solidFill>
                <a:schemeClr val="bg1">
                  <a:lumMod val="50000"/>
                </a:schemeClr>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915566"/>
            <a:ext cx="8424936" cy="3672409"/>
          </a:xfrm>
        </p:spPr>
        <p:txBody>
          <a:bodyPr>
            <a:normAutofit fontScale="925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342900" lvl="0" indent="-342900" algn="just">
              <a:lnSpc>
                <a:spcPct val="150000"/>
              </a:lnSpc>
              <a:spcBef>
                <a:spcPts val="600"/>
              </a:spcBef>
              <a:buFont typeface="+mj-lt"/>
              <a:buAutoNum type="arabicPeriod"/>
            </a:pPr>
            <a:r>
              <a:rPr lang="fr-BE" sz="1400" b="1"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Pertinence du projet par rapport aux objectifs de l’OS1.1 (15 points) / </a:t>
            </a:r>
            <a:r>
              <a:rPr lang="nl-NL" sz="1400" b="1" i="1" dirty="0">
                <a:effectLst/>
                <a:latin typeface="Arial" panose="020B0604020202020204" pitchFamily="34" charset="0"/>
                <a:ea typeface="Calibri" panose="020F0502020204030204" pitchFamily="34" charset="0"/>
                <a:cs typeface="Arial" panose="020B0604020202020204" pitchFamily="34" charset="0"/>
              </a:rPr>
              <a:t>Relevantie van het project voor de doelstellingen van SD 1.1 (15 punten)</a:t>
            </a:r>
            <a:endParaRPr lang="fr-BE" sz="1400" i="1"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Intégration du projet au domaine d’innovation stratégique visé (15 points) /</a:t>
            </a:r>
            <a:r>
              <a:rPr lang="nl-NL" sz="1400" b="1" dirty="0">
                <a:solidFill>
                  <a:schemeClr val="bg1">
                    <a:lumMod val="50000"/>
                  </a:schemeClr>
                </a:solidFill>
                <a:latin typeface="Arial" panose="020B0604020202020204" pitchFamily="34" charset="0"/>
                <a:cs typeface="Arial" panose="020B0604020202020204" pitchFamily="34" charset="0"/>
              </a:rPr>
              <a:t> </a:t>
            </a:r>
            <a:r>
              <a:rPr lang="nl-NL" sz="1400" b="1" i="1" dirty="0">
                <a:latin typeface="Arial" panose="020B0604020202020204" pitchFamily="34" charset="0"/>
                <a:cs typeface="Arial" panose="020B0604020202020204" pitchFamily="34" charset="0"/>
              </a:rPr>
              <a:t>Integratie van het project binnen de beoogde strategische vernieuwingsdomein (15 punten)</a:t>
            </a:r>
            <a:endParaRPr lang="fr-BE"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Caractère innovant du projet (10 points) / </a:t>
            </a:r>
            <a:r>
              <a:rPr lang="nl-NL" sz="1400" b="1" i="1" dirty="0">
                <a:latin typeface="Arial" panose="020B0604020202020204" pitchFamily="34" charset="0"/>
                <a:cs typeface="Arial" panose="020B0604020202020204" pitchFamily="34" charset="0"/>
              </a:rPr>
              <a:t>Vernieuwend karakter van het project (10 punten) </a:t>
            </a:r>
            <a:endParaRPr lang="fr-FR"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Principe d’</a:t>
            </a:r>
            <a:r>
              <a:rPr lang="fr-FR" sz="1400" b="1" dirty="0" err="1">
                <a:solidFill>
                  <a:schemeClr val="bg1">
                    <a:lumMod val="50000"/>
                  </a:schemeClr>
                </a:solidFill>
                <a:latin typeface="Arial" panose="020B0604020202020204" pitchFamily="34" charset="0"/>
                <a:cs typeface="Arial" panose="020B0604020202020204" pitchFamily="34" charset="0"/>
              </a:rPr>
              <a:t>additionnalité</a:t>
            </a:r>
            <a:r>
              <a:rPr lang="fr-FR" sz="1400" b="1" dirty="0">
                <a:solidFill>
                  <a:schemeClr val="bg1">
                    <a:lumMod val="50000"/>
                  </a:schemeClr>
                </a:solidFill>
                <a:latin typeface="Arial" panose="020B0604020202020204" pitchFamily="34" charset="0"/>
                <a:cs typeface="Arial" panose="020B0604020202020204" pitchFamily="34" charset="0"/>
              </a:rPr>
              <a:t> (10 points ) /  </a:t>
            </a:r>
            <a:r>
              <a:rPr lang="fr-FR" sz="1400" b="1" i="1" dirty="0" err="1">
                <a:latin typeface="Arial" panose="020B0604020202020204" pitchFamily="34" charset="0"/>
                <a:cs typeface="Arial" panose="020B0604020202020204" pitchFamily="34" charset="0"/>
              </a:rPr>
              <a:t>Additionaliteitsbeginsel</a:t>
            </a:r>
            <a:r>
              <a:rPr lang="fr-FR" sz="1400" b="1" i="1" dirty="0">
                <a:latin typeface="Arial" panose="020B0604020202020204" pitchFamily="34" charset="0"/>
                <a:cs typeface="Arial" panose="020B0604020202020204" pitchFamily="34" charset="0"/>
              </a:rPr>
              <a:t> (10 </a:t>
            </a:r>
            <a:r>
              <a:rPr lang="fr-FR" sz="1400" b="1" i="1" dirty="0" err="1">
                <a:latin typeface="Arial" panose="020B0604020202020204" pitchFamily="34" charset="0"/>
                <a:cs typeface="Arial" panose="020B0604020202020204" pitchFamily="34" charset="0"/>
              </a:rPr>
              <a:t>punten</a:t>
            </a:r>
            <a:r>
              <a:rPr lang="fr-FR" sz="1400" b="1" i="1" dirty="0">
                <a:latin typeface="Arial" panose="020B0604020202020204" pitchFamily="34" charset="0"/>
                <a:cs typeface="Arial" panose="020B0604020202020204" pitchFamily="34" charset="0"/>
              </a:rPr>
              <a:t> )</a:t>
            </a: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Planning (5 points) / </a:t>
            </a:r>
            <a:r>
              <a:rPr lang="fr-FR" sz="1400" b="1" i="1" dirty="0">
                <a:latin typeface="Arial" panose="020B0604020202020204" pitchFamily="34" charset="0"/>
                <a:cs typeface="Arial" panose="020B0604020202020204" pitchFamily="34" charset="0"/>
              </a:rPr>
              <a:t>Planning (5 </a:t>
            </a:r>
            <a:r>
              <a:rPr lang="fr-FR" sz="1400" b="1" i="1" dirty="0" err="1">
                <a:latin typeface="Arial" panose="020B0604020202020204" pitchFamily="34" charset="0"/>
                <a:cs typeface="Arial" panose="020B0604020202020204" pitchFamily="34" charset="0"/>
              </a:rPr>
              <a:t>punten</a:t>
            </a:r>
            <a:r>
              <a:rPr lang="fr-FR" sz="1400" b="1" i="1" dirty="0">
                <a:latin typeface="Arial" panose="020B0604020202020204" pitchFamily="34" charset="0"/>
                <a:cs typeface="Arial" panose="020B0604020202020204" pitchFamily="34" charset="0"/>
              </a:rPr>
              <a:t>)</a:t>
            </a: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Budget et contribution aux indicateurs (5 points) / </a:t>
            </a:r>
            <a:r>
              <a:rPr lang="nl-NL" sz="1400" b="1" i="1" dirty="0">
                <a:latin typeface="Arial" panose="020B0604020202020204" pitchFamily="34" charset="0"/>
                <a:cs typeface="Arial" panose="020B0604020202020204" pitchFamily="34" charset="0"/>
              </a:rPr>
              <a:t>Budget en bijdrage aan de indicatoren (5 punten)</a:t>
            </a:r>
            <a:endParaRPr lang="fr-FR"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La prise en compte de l’inclusivité et de la durabilité environnementale (5 points) / </a:t>
            </a:r>
            <a:r>
              <a:rPr lang="nl-NL" sz="1400" b="1" i="1" dirty="0">
                <a:latin typeface="Arial" panose="020B0604020202020204" pitchFamily="34" charset="0"/>
                <a:cs typeface="Arial" panose="020B0604020202020204" pitchFamily="34" charset="0"/>
              </a:rPr>
              <a:t>	Aandacht voor </a:t>
            </a:r>
            <a:r>
              <a:rPr lang="nl-NL" sz="1400" b="1" i="1" dirty="0" err="1">
                <a:latin typeface="Arial" panose="020B0604020202020204" pitchFamily="34" charset="0"/>
                <a:cs typeface="Arial" panose="020B0604020202020204" pitchFamily="34" charset="0"/>
              </a:rPr>
              <a:t>inclusiviteit</a:t>
            </a:r>
            <a:r>
              <a:rPr lang="nl-NL" sz="1400" b="1" i="1" dirty="0">
                <a:latin typeface="Arial" panose="020B0604020202020204" pitchFamily="34" charset="0"/>
                <a:cs typeface="Arial" panose="020B0604020202020204" pitchFamily="34" charset="0"/>
              </a:rPr>
              <a:t> en milieuduurzaamheid (5 punten) </a:t>
            </a:r>
            <a:endParaRPr lang="fr-BE" sz="1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75522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a:xfrm>
            <a:off x="395536" y="195487"/>
            <a:ext cx="8424936" cy="583574"/>
          </a:xfrm>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4.4 Critères de mise en œuvre </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Uitvoeringscriteria</a:t>
            </a:r>
            <a:endParaRPr lang="en-BE" sz="2000" i="1" dirty="0">
              <a:solidFill>
                <a:schemeClr val="tx1"/>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Planning et budget (10 points) </a:t>
            </a:r>
            <a:r>
              <a:rPr lang="fr-BE" sz="1300" dirty="0"/>
              <a:t>/ </a:t>
            </a:r>
            <a:r>
              <a:rPr lang="fr-BE" sz="1200" b="1" i="1" dirty="0">
                <a:latin typeface="Arial" panose="020B0604020202020204" pitchFamily="34" charset="0"/>
                <a:cs typeface="Arial" panose="020B0604020202020204" pitchFamily="34" charset="0"/>
              </a:rPr>
              <a:t>Planning en budget (10</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Structure de gestion, gouvernance, compétence et dynamique partenariale (12 points) </a:t>
            </a:r>
            <a:r>
              <a:rPr lang="fr-BE" sz="1300" dirty="0"/>
              <a:t>/ </a:t>
            </a:r>
            <a:r>
              <a:rPr lang="fr-BE" sz="1200" b="1" i="1" dirty="0" err="1">
                <a:latin typeface="Arial" panose="020B0604020202020204" pitchFamily="34" charset="0"/>
                <a:cs typeface="Arial" panose="020B0604020202020204" pitchFamily="34" charset="0"/>
              </a:rPr>
              <a:t>Beheers</a:t>
            </a:r>
            <a:r>
              <a:rPr lang="fr-BE" sz="1200" b="1" i="1" dirty="0">
                <a:latin typeface="Arial" panose="020B0604020202020204" pitchFamily="34" charset="0"/>
                <a:cs typeface="Arial" panose="020B0604020202020204" pitchFamily="34" charset="0"/>
              </a:rPr>
              <a:t>-, </a:t>
            </a:r>
            <a:r>
              <a:rPr lang="fr-BE" sz="1200" b="1" i="1" dirty="0" err="1">
                <a:latin typeface="Arial" panose="020B0604020202020204" pitchFamily="34" charset="0"/>
                <a:cs typeface="Arial" panose="020B0604020202020204" pitchFamily="34" charset="0"/>
              </a:rPr>
              <a:t>bestuurs</a:t>
            </a:r>
            <a:r>
              <a:rPr lang="fr-BE" sz="1200" b="1" i="1" dirty="0">
                <a:latin typeface="Arial" panose="020B0604020202020204" pitchFamily="34" charset="0"/>
                <a:cs typeface="Arial" panose="020B0604020202020204" pitchFamily="34" charset="0"/>
              </a:rPr>
              <a:t>- en </a:t>
            </a:r>
            <a:r>
              <a:rPr lang="fr-BE" sz="1200" b="1" i="1" dirty="0" err="1">
                <a:latin typeface="Arial" panose="020B0604020202020204" pitchFamily="34" charset="0"/>
                <a:cs typeface="Arial" panose="020B0604020202020204" pitchFamily="34" charset="0"/>
              </a:rPr>
              <a:t>bevoegdheidsstructuur</a:t>
            </a:r>
            <a:r>
              <a:rPr lang="fr-BE" sz="1200" b="1" i="1" dirty="0">
                <a:latin typeface="Arial" panose="020B0604020202020204" pitchFamily="34" charset="0"/>
                <a:cs typeface="Arial" panose="020B0604020202020204" pitchFamily="34" charset="0"/>
              </a:rPr>
              <a:t> en </a:t>
            </a:r>
            <a:r>
              <a:rPr lang="fr-BE" sz="1200" b="1" i="1" dirty="0" err="1">
                <a:latin typeface="Arial" panose="020B0604020202020204" pitchFamily="34" charset="0"/>
                <a:cs typeface="Arial" panose="020B0604020202020204" pitchFamily="34" charset="0"/>
              </a:rPr>
              <a:t>partnerdynamiek</a:t>
            </a:r>
            <a:r>
              <a:rPr lang="fr-BE" sz="1200" b="1" i="1" dirty="0">
                <a:latin typeface="Arial" panose="020B0604020202020204" pitchFamily="34" charset="0"/>
                <a:cs typeface="Arial" panose="020B0604020202020204" pitchFamily="34" charset="0"/>
              </a:rPr>
              <a:t> (12</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Principe DNSH (5 points) </a:t>
            </a:r>
            <a:r>
              <a:rPr lang="fr-BE" sz="1300" dirty="0"/>
              <a:t>/ </a:t>
            </a:r>
            <a:r>
              <a:rPr lang="fr-BE" sz="1200" b="1" i="1" dirty="0">
                <a:latin typeface="Arial" panose="020B0604020202020204" pitchFamily="34" charset="0"/>
                <a:cs typeface="Arial" panose="020B0604020202020204" pitchFamily="34" charset="0"/>
              </a:rPr>
              <a:t>DNSH-principe (5</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Egalité des chances, inclusions et non-discrimination (3 points) </a:t>
            </a:r>
            <a:r>
              <a:rPr lang="fr-BE" sz="1300" dirty="0"/>
              <a:t>/ </a:t>
            </a:r>
            <a:r>
              <a:rPr lang="nl-NL" sz="1200" b="1" i="1" dirty="0">
                <a:latin typeface="Arial" panose="020B0604020202020204" pitchFamily="34" charset="0"/>
                <a:cs typeface="Arial" panose="020B0604020202020204" pitchFamily="34" charset="0"/>
              </a:rPr>
              <a:t>Gelijke kansen, inclusie en non-discriminatie (3</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nl-NL" sz="1200" b="1" i="1" dirty="0">
                <a:latin typeface="Arial" panose="020B0604020202020204" pitchFamily="34" charset="0"/>
                <a:cs typeface="Arial" panose="020B0604020202020204" pitchFamily="34" charset="0"/>
              </a:rPr>
              <a:t>)</a:t>
            </a:r>
            <a:endParaRPr lang="fr-BE" sz="1200" b="1" i="1" dirty="0">
              <a:latin typeface="Arial" panose="020B0604020202020204" pitchFamily="34" charset="0"/>
              <a:cs typeface="Arial" panose="020B0604020202020204" pitchFamily="34" charset="0"/>
            </a:endParaRP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Indicateurs (5 points) </a:t>
            </a:r>
            <a:r>
              <a:rPr lang="fr-BE" sz="1300" dirty="0"/>
              <a:t>/ </a:t>
            </a:r>
            <a:r>
              <a:rPr lang="fr-BE" sz="1200" b="1" i="1" dirty="0" err="1">
                <a:latin typeface="Arial" panose="020B0604020202020204" pitchFamily="34" charset="0"/>
                <a:cs typeface="Arial" panose="020B0604020202020204" pitchFamily="34" charset="0"/>
              </a:rPr>
              <a:t>Indicatoren</a:t>
            </a:r>
            <a:r>
              <a:rPr lang="fr-BE" sz="1200" b="1" i="1" dirty="0">
                <a:latin typeface="Arial" panose="020B0604020202020204" pitchFamily="34" charset="0"/>
                <a:cs typeface="Arial" panose="020B0604020202020204" pitchFamily="34" charset="0"/>
              </a:rPr>
              <a:t> (5</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73518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4.5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457200" indent="-457200" algn="just">
              <a:buFont typeface="+mj-lt"/>
              <a:buAutoNum type="arabicPeriod"/>
            </a:pPr>
            <a:r>
              <a:rPr lang="fr-BE" sz="1400" dirty="0"/>
              <a:t>Questions ouvertes ou sous forme de tableaux en lien avec les critères techniques et les critères de mises en œuvre / </a:t>
            </a:r>
            <a:r>
              <a:rPr lang="nl-NL" sz="1400" dirty="0">
                <a:solidFill>
                  <a:schemeClr val="tx1"/>
                </a:solidFill>
              </a:rPr>
              <a:t>Open vragen of vragen in de vorm van tabellen met betrekking tot de technische criteria en uitvoeringscriteria.</a:t>
            </a:r>
            <a:endParaRPr lang="fr-BE" sz="1400" dirty="0">
              <a:solidFill>
                <a:schemeClr val="tx1"/>
              </a:solidFill>
            </a:endParaRPr>
          </a:p>
          <a:p>
            <a:pPr marL="457200" indent="-457200" algn="just">
              <a:buFont typeface="+mj-lt"/>
              <a:buAutoNum type="arabicPeriod"/>
            </a:pPr>
            <a:r>
              <a:rPr lang="fr-BE" sz="1400" dirty="0"/>
              <a:t>La </a:t>
            </a:r>
            <a:r>
              <a:rPr lang="fr-BE" sz="1400" b="1" dirty="0"/>
              <a:t>version WORD</a:t>
            </a:r>
            <a:r>
              <a:rPr lang="fr-BE" sz="1400" dirty="0"/>
              <a:t>, sur base de laquelle vous pourrez commencer à préparer vos réponses, sera disponible sur notre site dans les prochains jours / </a:t>
            </a:r>
            <a:r>
              <a:rPr lang="nl-NL" sz="1400" dirty="0">
                <a:solidFill>
                  <a:schemeClr val="tx1"/>
                </a:solidFill>
              </a:rPr>
              <a:t>De </a:t>
            </a:r>
            <a:r>
              <a:rPr lang="nl-NL" sz="1400" b="1" dirty="0">
                <a:solidFill>
                  <a:schemeClr val="tx1"/>
                </a:solidFill>
              </a:rPr>
              <a:t>Word-versie</a:t>
            </a:r>
            <a:r>
              <a:rPr lang="nl-NL" sz="1400" dirty="0">
                <a:solidFill>
                  <a:schemeClr val="tx1"/>
                </a:solidFill>
              </a:rPr>
              <a:t>, op basis waarvan u kunt beginnen met het voorbereiden van uw antwoorden, zal binnenkort beschikbaar zijn op onze website:</a:t>
            </a:r>
            <a:r>
              <a:rPr lang="fr-BE" sz="1400" dirty="0">
                <a:solidFill>
                  <a:schemeClr val="tx1"/>
                </a:solidFill>
              </a:rPr>
              <a:t> </a:t>
            </a:r>
            <a:r>
              <a:rPr lang="fr-BE" sz="1400" dirty="0">
                <a:hlinkClick r:id="rId2"/>
              </a:rPr>
              <a:t>https://feder.brussels/programmation-2021-2027/documents-de-reference-2021-2027/</a:t>
            </a:r>
            <a:r>
              <a:rPr lang="fr-BE" sz="1400" dirty="0"/>
              <a:t> </a:t>
            </a:r>
          </a:p>
          <a:p>
            <a:pPr marL="457200" indent="-457200" algn="just">
              <a:buFont typeface="+mj-lt"/>
              <a:buAutoNum type="arabicPeriod"/>
            </a:pPr>
            <a:r>
              <a:rPr lang="fr-BE" sz="1400" dirty="0"/>
              <a:t>Le dossier devra être introduit via Salesforce. Le dossier sous format WORD </a:t>
            </a:r>
            <a:r>
              <a:rPr lang="fr-BE" sz="1400" u="sng" dirty="0"/>
              <a:t>ne doit pas être transmis</a:t>
            </a:r>
            <a:r>
              <a:rPr lang="fr-BE" sz="1400" dirty="0"/>
              <a:t> à la Direction FEDER /  </a:t>
            </a:r>
            <a:r>
              <a:rPr lang="nl-NL" sz="1400" dirty="0">
                <a:solidFill>
                  <a:schemeClr val="tx1"/>
                </a:solidFill>
              </a:rPr>
              <a:t>Het dossier moet worden ingediend via Salesforce. Het dossier in Word-formaat </a:t>
            </a:r>
            <a:r>
              <a:rPr lang="nl-NL" sz="1400" u="sng" dirty="0">
                <a:solidFill>
                  <a:schemeClr val="tx1"/>
                </a:solidFill>
              </a:rPr>
              <a:t>moet niet</a:t>
            </a:r>
            <a:r>
              <a:rPr lang="nl-NL" sz="1400" dirty="0">
                <a:solidFill>
                  <a:schemeClr val="tx1"/>
                </a:solidFill>
              </a:rPr>
              <a:t> naar de EFRO-directie worden gestuurd.</a:t>
            </a:r>
            <a:endParaRPr lang="fr-BE" sz="1400" dirty="0">
              <a:solidFill>
                <a:schemeClr val="tx1"/>
              </a:solidFill>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3"/>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89594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32500" lnSpcReduction="20000"/>
          </a:bodyPr>
          <a:lstStyle/>
          <a:p>
            <a:pPr marL="1028700" indent="-1028700">
              <a:buFont typeface="+mj-lt"/>
              <a:buAutoNum type="romanUcPeriod"/>
            </a:pPr>
            <a:r>
              <a:rPr lang="fr-FR" sz="4800" b="1" dirty="0"/>
              <a:t>Introduction au contexte général du futur programme FEDER 2021-2027 </a:t>
            </a:r>
            <a:r>
              <a:rPr lang="fr-BE" sz="4800" b="1" i="1" dirty="0" err="1">
                <a:solidFill>
                  <a:schemeClr val="tx1"/>
                </a:solidFill>
              </a:rPr>
              <a:t>Inleiding</a:t>
            </a:r>
            <a:r>
              <a:rPr lang="fr-BE" sz="4800" b="1" i="1" dirty="0">
                <a:solidFill>
                  <a:schemeClr val="tx1"/>
                </a:solidFill>
              </a:rPr>
              <a:t> </a:t>
            </a:r>
            <a:r>
              <a:rPr lang="fr-BE" sz="4800" b="1" i="1" dirty="0" err="1">
                <a:solidFill>
                  <a:schemeClr val="tx1"/>
                </a:solidFill>
              </a:rPr>
              <a:t>voor</a:t>
            </a:r>
            <a:r>
              <a:rPr lang="fr-BE" sz="4800" b="1" i="1" dirty="0">
                <a:solidFill>
                  <a:schemeClr val="tx1"/>
                </a:solidFill>
              </a:rPr>
              <a:t> het </a:t>
            </a:r>
            <a:r>
              <a:rPr lang="fr-BE" sz="4800" b="1" i="1" dirty="0" err="1">
                <a:solidFill>
                  <a:schemeClr val="tx1"/>
                </a:solidFill>
              </a:rPr>
              <a:t>toekomstig</a:t>
            </a:r>
            <a:r>
              <a:rPr lang="fr-BE" sz="4800" b="1" i="1" dirty="0">
                <a:solidFill>
                  <a:schemeClr val="tx1"/>
                </a:solidFill>
              </a:rPr>
              <a:t> EFRO programma 2021 - 2027</a:t>
            </a:r>
          </a:p>
          <a:p>
            <a:pPr marL="1028700" indent="-1028700">
              <a:buFont typeface="+mj-lt"/>
              <a:buAutoNum type="romanUcPeriod"/>
            </a:pPr>
            <a:r>
              <a:rPr lang="fr-FR" sz="4800" b="1" dirty="0"/>
              <a:t>Présentation des appels à projets FEDER 2021-2027 – OS 1.1 Action 2 à 5 </a:t>
            </a:r>
            <a:r>
              <a:rPr lang="fr-BE" sz="4800" b="1" i="1" dirty="0" err="1">
                <a:solidFill>
                  <a:schemeClr val="tx1"/>
                </a:solidFill>
              </a:rPr>
              <a:t>Voorstelling</a:t>
            </a:r>
            <a:r>
              <a:rPr lang="fr-BE" sz="4800" b="1" i="1" dirty="0">
                <a:solidFill>
                  <a:schemeClr val="tx1"/>
                </a:solidFill>
              </a:rPr>
              <a:t> van de </a:t>
            </a:r>
            <a:r>
              <a:rPr lang="fr-BE" sz="4800" b="1" i="1" dirty="0" err="1">
                <a:solidFill>
                  <a:schemeClr val="tx1"/>
                </a:solidFill>
              </a:rPr>
              <a:t>oproepen</a:t>
            </a:r>
            <a:r>
              <a:rPr lang="fr-BE" sz="4800" b="1" i="1" dirty="0">
                <a:solidFill>
                  <a:schemeClr val="tx1"/>
                </a:solidFill>
              </a:rPr>
              <a:t> EFRO 2021-2027 – OS 1.1 </a:t>
            </a:r>
            <a:r>
              <a:rPr lang="fr-BE" sz="4800" b="1" i="1" dirty="0" err="1">
                <a:solidFill>
                  <a:schemeClr val="tx1"/>
                </a:solidFill>
              </a:rPr>
              <a:t>Actie</a:t>
            </a:r>
            <a:r>
              <a:rPr lang="fr-BE" sz="4800" b="1" i="1" dirty="0">
                <a:solidFill>
                  <a:schemeClr val="tx1"/>
                </a:solidFill>
              </a:rPr>
              <a:t> 1 </a:t>
            </a:r>
            <a:r>
              <a:rPr lang="fr-BE" sz="4800" b="1" i="1" dirty="0" err="1">
                <a:solidFill>
                  <a:schemeClr val="tx1"/>
                </a:solidFill>
              </a:rPr>
              <a:t>tot</a:t>
            </a:r>
            <a:r>
              <a:rPr lang="fr-BE" sz="4800" b="1" i="1" dirty="0">
                <a:solidFill>
                  <a:schemeClr val="tx1"/>
                </a:solidFill>
              </a:rPr>
              <a:t> 6</a:t>
            </a:r>
          </a:p>
          <a:p>
            <a:pPr marL="1028700" indent="-1028700">
              <a:buFont typeface="+mj-lt"/>
              <a:buAutoNum type="romanUcPeriod"/>
            </a:pPr>
            <a:r>
              <a:rPr lang="fr-BE" sz="4800" b="1" dirty="0"/>
              <a:t>Préparation du dossier de candidature  </a:t>
            </a:r>
            <a:r>
              <a:rPr lang="fr-BE" sz="4800" b="1" i="1" dirty="0" err="1">
                <a:solidFill>
                  <a:schemeClr val="tx1"/>
                </a:solidFill>
              </a:rPr>
              <a:t>Voorbereiding</a:t>
            </a:r>
            <a:r>
              <a:rPr lang="fr-BE" sz="4800" b="1" i="1" dirty="0">
                <a:solidFill>
                  <a:schemeClr val="tx1"/>
                </a:solidFill>
              </a:rPr>
              <a:t> van het </a:t>
            </a:r>
            <a:r>
              <a:rPr lang="fr-BE" sz="4800" b="1" i="1" dirty="0" err="1">
                <a:solidFill>
                  <a:schemeClr val="tx1"/>
                </a:solidFill>
              </a:rPr>
              <a:t>kandidatuurdossier</a:t>
            </a:r>
            <a:endParaRPr lang="fr-BE" sz="4800" b="1" i="1" dirty="0">
              <a:solidFill>
                <a:schemeClr val="tx1"/>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solidFill>
              </a:rPr>
              <a:t>Indiening</a:t>
            </a:r>
            <a:r>
              <a:rPr lang="fr-BE" sz="4800" b="1" i="1" dirty="0">
                <a:solidFill>
                  <a:schemeClr val="tx1"/>
                </a:solidFill>
              </a:rPr>
              <a:t> van het </a:t>
            </a:r>
            <a:r>
              <a:rPr lang="fr-BE" sz="4800" b="1" i="1" dirty="0" err="1">
                <a:solidFill>
                  <a:schemeClr val="tx1"/>
                </a:solidFill>
              </a:rPr>
              <a:t>projectvoorstel</a:t>
            </a:r>
            <a:r>
              <a:rPr lang="fr-BE" sz="4800" b="1" i="1" dirty="0">
                <a:solidFill>
                  <a:schemeClr val="tx1"/>
                </a:solidFill>
              </a:rPr>
              <a:t> in het </a:t>
            </a:r>
            <a:r>
              <a:rPr lang="fr-BE" sz="4800" b="1" i="1" dirty="0" err="1">
                <a:solidFill>
                  <a:schemeClr val="tx1"/>
                </a:solidFill>
              </a:rPr>
              <a:t>elektronisch</a:t>
            </a:r>
            <a:r>
              <a:rPr lang="fr-BE" sz="4800" b="1" i="1" dirty="0">
                <a:solidFill>
                  <a:schemeClr val="tx1"/>
                </a:solidFill>
              </a:rPr>
              <a:t> </a:t>
            </a:r>
            <a:r>
              <a:rPr lang="fr-BE" sz="4800" b="1" i="1" dirty="0" err="1">
                <a:solidFill>
                  <a:schemeClr val="tx1"/>
                </a:solidFill>
              </a:rPr>
              <a:t>systeem</a:t>
            </a:r>
            <a:r>
              <a:rPr lang="fr-BE" sz="4800" b="1" i="1" dirty="0">
                <a:solidFill>
                  <a:schemeClr val="tx1"/>
                </a:solidFill>
              </a:rPr>
              <a:t> Salesforce</a:t>
            </a:r>
          </a:p>
          <a:p>
            <a:pPr marL="1028700" indent="-1028700">
              <a:buFont typeface="+mj-lt"/>
              <a:buAutoNum type="romanUcPeriod"/>
            </a:pPr>
            <a:r>
              <a:rPr lang="fr-BE" sz="4800" b="1" dirty="0"/>
              <a:t>Etapes après sélection/ </a:t>
            </a:r>
            <a:r>
              <a:rPr lang="nl-NL" sz="4800" b="1" i="1" dirty="0">
                <a:solidFill>
                  <a:schemeClr val="tx1"/>
                </a:solidFill>
              </a:rPr>
              <a:t>Stappen na de selectie</a:t>
            </a:r>
            <a:endParaRPr lang="fr-BE" sz="4800" b="1" i="1" dirty="0">
              <a:solidFill>
                <a:schemeClr val="tx1"/>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1645692"/>
          </a:xfrm>
        </p:spPr>
        <p:txBody>
          <a:bodyPr>
            <a:normAutofit fontScale="90000"/>
          </a:bodyPr>
          <a:lstStyle/>
          <a:p>
            <a:r>
              <a:rPr lang="fr-BE" sz="2400" b="1" dirty="0"/>
              <a:t>4.6 Introduction d'une candidature dans le système électronique </a:t>
            </a:r>
            <a:r>
              <a:rPr lang="fr-BE" sz="2400" b="1" dirty="0" err="1"/>
              <a:t>salesforce</a:t>
            </a:r>
            <a:r>
              <a:rPr lang="fr-BE" sz="2400" b="1" dirty="0"/>
              <a:t>  / </a:t>
            </a:r>
            <a:r>
              <a:rPr lang="fr-BE" sz="2400" b="1" i="1" dirty="0">
                <a:solidFill>
                  <a:schemeClr val="tx1">
                    <a:lumMod val="65000"/>
                    <a:lumOff val="35000"/>
                  </a:schemeClr>
                </a:solidFill>
              </a:rPr>
              <a:t>Indiening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br>
              <a:rPr lang="fr-BE" sz="2400" b="1" i="1" dirty="0">
                <a:solidFill>
                  <a:schemeClr val="tx1">
                    <a:lumMod val="65000"/>
                    <a:lumOff val="35000"/>
                  </a:schemeClr>
                </a:solidFill>
              </a:rPr>
            </a:b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p:txBody>
          <a:bodyPr>
            <a:normAutofit fontScale="85000" lnSpcReduction="10000"/>
          </a:bodyPr>
          <a:lstStyle/>
          <a:p>
            <a:pPr marL="457200" indent="-457200" algn="just">
              <a:buFont typeface="+mj-lt"/>
              <a:buAutoNum type="arabicPeriod" startAt="5"/>
            </a:pPr>
            <a:endParaRPr lang="fr-BE" sz="1800" dirty="0"/>
          </a:p>
          <a:p>
            <a:pPr algn="just"/>
            <a:endParaRPr lang="fr-BE" dirty="0">
              <a:solidFill>
                <a:schemeClr val="tx1">
                  <a:lumMod val="65000"/>
                  <a:lumOff val="35000"/>
                </a:schemeClr>
              </a:solidFill>
              <a:highlight>
                <a:srgbClr val="FFFF00"/>
              </a:highlight>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marL="342900" indent="-342900" algn="just">
              <a:buFont typeface="Arial" panose="020B0604020202020204" pitchFamily="34" charset="0"/>
              <a:buChar char="•"/>
            </a:pPr>
            <a:r>
              <a:rPr lang="fr-BE" dirty="0"/>
              <a:t>Une session d’information sur l’utilisation de Salesforce sera organisée avant la date ultime de soumission (date encore à confirmer) / </a:t>
            </a:r>
            <a:r>
              <a:rPr lang="nl-NL" dirty="0">
                <a:solidFill>
                  <a:schemeClr val="tx1"/>
                </a:solidFill>
              </a:rPr>
              <a:t>Een informatiesessie over het gebruik van Salesforce zal worden georganiseerd vóór de uiterste indieningsdatum (datum nog te bevestigen).</a:t>
            </a:r>
          </a:p>
          <a:p>
            <a:pPr marL="342900" indent="-342900" algn="just">
              <a:buFont typeface="Arial" panose="020B0604020202020204" pitchFamily="34" charset="0"/>
              <a:buChar char="•"/>
            </a:pPr>
            <a:r>
              <a:rPr lang="fr-BE" dirty="0"/>
              <a:t>Introduction </a:t>
            </a:r>
            <a:r>
              <a:rPr lang="fr-BE" dirty="0">
                <a:solidFill>
                  <a:schemeClr val="bg1">
                    <a:lumMod val="50000"/>
                  </a:schemeClr>
                </a:solidFill>
              </a:rPr>
              <a:t>des candidatures pour le 15 septembre 2023 / </a:t>
            </a:r>
            <a:r>
              <a:rPr lang="fr-BE" dirty="0" err="1">
                <a:solidFill>
                  <a:schemeClr val="tx1"/>
                </a:solidFill>
              </a:rPr>
              <a:t>Indiening</a:t>
            </a:r>
            <a:r>
              <a:rPr lang="fr-BE" dirty="0">
                <a:solidFill>
                  <a:schemeClr val="tx1"/>
                </a:solidFill>
              </a:rPr>
              <a:t>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15 </a:t>
            </a:r>
            <a:r>
              <a:rPr lang="fr-BE" dirty="0" err="1">
                <a:solidFill>
                  <a:schemeClr val="tx1"/>
                </a:solidFill>
              </a:rPr>
              <a:t>september</a:t>
            </a:r>
            <a:r>
              <a:rPr lang="fr-BE" dirty="0">
                <a:solidFill>
                  <a:schemeClr val="tx1"/>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t>abillouez@sprb.brussels</a:t>
            </a:r>
            <a:endParaRPr lang="fr-BE" dirty="0"/>
          </a:p>
          <a:p>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4"/>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solidFill>
              </a:rPr>
              <a:t>Inleiding</a:t>
            </a:r>
            <a:r>
              <a:rPr lang="fr-BE" i="1" dirty="0">
                <a:solidFill>
                  <a:schemeClr val="tx1"/>
                </a:solidFill>
              </a:rPr>
              <a:t> </a:t>
            </a:r>
            <a:r>
              <a:rPr lang="fr-BE" i="1" dirty="0" err="1">
                <a:solidFill>
                  <a:schemeClr val="tx1"/>
                </a:solidFill>
              </a:rPr>
              <a:t>algemene</a:t>
            </a:r>
            <a:r>
              <a:rPr lang="fr-BE" i="1" dirty="0">
                <a:solidFill>
                  <a:schemeClr val="tx1"/>
                </a:solidFill>
              </a:rPr>
              <a:t> </a:t>
            </a:r>
            <a:r>
              <a:rPr lang="fr-BE" i="1" dirty="0" err="1">
                <a:solidFill>
                  <a:schemeClr val="tx1"/>
                </a:solidFill>
              </a:rPr>
              <a:t>context</a:t>
            </a:r>
            <a:r>
              <a:rPr lang="fr-BE" i="1" dirty="0">
                <a:solidFill>
                  <a:schemeClr val="tx1"/>
                </a:solidFill>
              </a:rPr>
              <a:t> van het </a:t>
            </a:r>
            <a:r>
              <a:rPr lang="fr-BE" i="1" dirty="0" err="1">
                <a:solidFill>
                  <a:schemeClr val="tx1"/>
                </a:solidFill>
              </a:rPr>
              <a:t>toekomstig</a:t>
            </a:r>
            <a:r>
              <a:rPr lang="fr-BE" i="1" dirty="0">
                <a:solidFill>
                  <a:schemeClr val="tx1"/>
                </a:solidFill>
              </a:rPr>
              <a:t> EFRO programma 2021-2027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70000" lnSpcReduction="20000"/>
          </a:bodyPr>
          <a:lstStyle/>
          <a:p>
            <a:pPr marL="342900" indent="-342900" algn="just">
              <a:buFontTx/>
              <a:buChar char="-"/>
            </a:pPr>
            <a:endParaRPr lang="fr-BE" b="1" dirty="0"/>
          </a:p>
          <a:p>
            <a:pPr marL="342900" indent="-342900" algn="just">
              <a:buFontTx/>
              <a:buChar char="-"/>
            </a:pPr>
            <a:r>
              <a:rPr lang="fr-BE" b="1" dirty="0"/>
              <a:t>Le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95486"/>
            <a:ext cx="8389689" cy="3239814"/>
          </a:xfrm>
        </p:spPr>
        <p:txBody>
          <a:bodyPr>
            <a:normAutofit/>
          </a:bodyPr>
          <a:lstStyle/>
          <a:p>
            <a:pPr marL="342900" indent="-342900" algn="just">
              <a:buFontTx/>
              <a:buChar char="-"/>
            </a:pPr>
            <a:endParaRPr lang="fr-BE" b="1" dirty="0"/>
          </a:p>
          <a:p>
            <a:pPr marL="457189" indent="-457189">
              <a:buFontTx/>
              <a:buChar char="-"/>
            </a:pPr>
            <a:endParaRPr lang="fr-BE" b="1" dirty="0">
              <a:highlight>
                <a:srgbClr val="FFFF00"/>
              </a:highlight>
            </a:endParaRPr>
          </a:p>
          <a:p>
            <a:pPr marL="457189" indent="-457189">
              <a:buFontTx/>
              <a:buChar char="-"/>
            </a:pPr>
            <a:endParaRPr lang="fr-BE" b="1" dirty="0">
              <a:highlight>
                <a:srgbClr val="FFFF00"/>
              </a:highlight>
            </a:endParaRPr>
          </a:p>
          <a:p>
            <a:pPr marL="457189" indent="-457189">
              <a:buFontTx/>
              <a:buChar char="-"/>
            </a:pPr>
            <a:endParaRPr lang="fr-BE" b="1" dirty="0">
              <a:highlight>
                <a:srgbClr val="FFFF00"/>
              </a:highlight>
            </a:endParaRPr>
          </a:p>
          <a:p>
            <a:pPr marL="457189" indent="-457189">
              <a:buFontTx/>
              <a:buChar char="-"/>
            </a:pPr>
            <a:r>
              <a:rPr lang="fr-BE" b="1" dirty="0"/>
              <a:t>Le programme a été adopté par la Commission européenne le 23/03/2023/ </a:t>
            </a:r>
            <a:r>
              <a:rPr lang="nl-NL" b="1" i="1" dirty="0">
                <a:solidFill>
                  <a:schemeClr val="tx1"/>
                </a:solidFill>
                <a:latin typeface="Arial"/>
              </a:rPr>
              <a:t>Het programma werd goedgekeurd door de Europese Commissie op 23/03/2023</a:t>
            </a:r>
            <a:r>
              <a:rPr lang="nl-BE" b="1" i="1" dirty="0">
                <a:solidFill>
                  <a:schemeClr val="tx1"/>
                </a:solidFill>
                <a:latin typeface="Arial"/>
              </a:rPr>
              <a:t>.</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3" y="4454117"/>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9" y="267496"/>
            <a:ext cx="8461697" cy="4175918"/>
          </a:xfrm>
        </p:spPr>
        <p:txBody>
          <a:bodyPr>
            <a:normAutofit fontScale="925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342892" indent="-342892">
              <a:buFontTx/>
              <a:buChar char="-"/>
            </a:pPr>
            <a:r>
              <a:rPr lang="fr-BE" sz="2500" b="1" dirty="0">
                <a:solidFill>
                  <a:schemeClr val="bg1">
                    <a:lumMod val="50000"/>
                  </a:schemeClr>
                </a:solidFill>
                <a:latin typeface="Arial" panose="020B0604020202020204" pitchFamily="34" charset="0"/>
                <a:cs typeface="Arial" panose="020B0604020202020204" pitchFamily="34" charset="0"/>
              </a:rPr>
              <a:t>Principes transversaux du Programme / </a:t>
            </a:r>
            <a:r>
              <a:rPr lang="nl-BE" sz="2500" b="1" i="1" dirty="0">
                <a:solidFill>
                  <a:schemeClr val="tx1"/>
                </a:solidFill>
                <a:latin typeface="Arial"/>
              </a:rPr>
              <a:t>Transversale principes van het programma</a:t>
            </a:r>
            <a:r>
              <a:rPr lang="nl-BE" b="1" dirty="0">
                <a:solidFill>
                  <a:srgbClr val="808080"/>
                </a:solidFill>
                <a:latin typeface="Arial"/>
              </a:rPr>
              <a:t>:</a:t>
            </a:r>
          </a:p>
          <a:p>
            <a:pPr marL="342892" indent="-342892">
              <a:buFontTx/>
              <a:buChar char="-"/>
            </a:pPr>
            <a:endParaRPr lang="fr-BE" b="1" dirty="0"/>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Durabilité</a:t>
            </a:r>
            <a:r>
              <a:rPr lang="fr-BE" sz="2300" b="0" dirty="0">
                <a:solidFill>
                  <a:schemeClr val="bg1">
                    <a:lumMod val="50000"/>
                  </a:schemeClr>
                </a:solidFill>
                <a:latin typeface="Arial" panose="020B0604020202020204" pitchFamily="34" charset="0"/>
                <a:cs typeface="Arial" panose="020B0604020202020204" pitchFamily="34" charset="0"/>
              </a:rPr>
              <a:t> (générale + « DNSH »)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Duurzaamheid</a:t>
            </a:r>
            <a:r>
              <a:rPr lang="nl-BE" sz="2300" b="0" i="1" dirty="0">
                <a:solidFill>
                  <a:schemeClr val="tx1"/>
                </a:solidFill>
                <a:latin typeface="Arial" panose="020B0604020202020204" pitchFamily="34" charset="0"/>
                <a:cs typeface="Arial" panose="020B0604020202020204" pitchFamily="34" charset="0"/>
              </a:rPr>
              <a:t> (algemeen + "DNSH"),</a:t>
            </a:r>
            <a:endParaRPr lang="fr-BE" sz="2300" b="0" i="1"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fr-BE" sz="2300" dirty="0">
                <a:solidFill>
                  <a:schemeClr val="bg1">
                    <a:lumMod val="50000"/>
                  </a:schemeClr>
                </a:solidFill>
                <a:latin typeface="Arial" panose="020B0604020202020204" pitchFamily="34" charset="0"/>
                <a:cs typeface="Arial" panose="020B0604020202020204" pitchFamily="34" charset="0"/>
              </a:rPr>
              <a:t>Égalité, inclusion, non-discrimination</a:t>
            </a:r>
            <a:r>
              <a:rPr lang="fr-BE" sz="2300" b="0" dirty="0">
                <a:latin typeface="Arial" panose="020B0604020202020204" pitchFamily="34" charset="0"/>
                <a:cs typeface="Arial" panose="020B0604020202020204" pitchFamily="34" charset="0"/>
              </a:rPr>
              <a:t> / </a:t>
            </a:r>
            <a:r>
              <a:rPr lang="nl-BE" sz="2300" i="1" dirty="0">
                <a:solidFill>
                  <a:schemeClr val="tx1"/>
                </a:solidFill>
                <a:latin typeface="Arial" panose="020B0604020202020204" pitchFamily="34" charset="0"/>
                <a:cs typeface="Arial" panose="020B0604020202020204" pitchFamily="34" charset="0"/>
              </a:rPr>
              <a:t>Gelijkheid, inclusie, non-discriminatie</a:t>
            </a:r>
            <a:r>
              <a:rPr lang="nl-BE" sz="2300" b="0" i="1" dirty="0">
                <a:solidFill>
                  <a:schemeClr val="tx1"/>
                </a:solidFill>
                <a:latin typeface="Arial" panose="020B0604020202020204" pitchFamily="34" charset="0"/>
                <a:cs typeface="Arial" panose="020B0604020202020204" pitchFamily="34" charset="0"/>
              </a:rPr>
              <a:t>,</a:t>
            </a:r>
            <a:endParaRPr lang="fr-BE" sz="2300" b="0" i="1"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Additionnalité</a:t>
            </a:r>
            <a:r>
              <a:rPr lang="fr-BE" sz="2300" b="0" dirty="0">
                <a:solidFill>
                  <a:schemeClr val="bg1">
                    <a:lumMod val="50000"/>
                  </a:schemeClr>
                </a:solidFill>
                <a:latin typeface="Arial" panose="020B0604020202020204" pitchFamily="34" charset="0"/>
                <a:cs typeface="Arial" panose="020B0604020202020204" pitchFamily="34" charset="0"/>
              </a:rPr>
              <a:t> : éviter de simples effets d’aubaine, à </a:t>
            </a:r>
            <a:r>
              <a:rPr lang="fr-BE" sz="2300" i="1" dirty="0">
                <a:solidFill>
                  <a:schemeClr val="bg1">
                    <a:lumMod val="50000"/>
                  </a:schemeClr>
                </a:solidFill>
                <a:latin typeface="Arial" panose="020B0604020202020204" pitchFamily="34" charset="0"/>
                <a:cs typeface="Arial" panose="020B0604020202020204" pitchFamily="34" charset="0"/>
              </a:rPr>
              <a:t>démontrer la réelle valeur ajoutée </a:t>
            </a:r>
            <a:r>
              <a:rPr lang="fr-BE" sz="2300" b="0" dirty="0">
                <a:solidFill>
                  <a:schemeClr val="bg1">
                    <a:lumMod val="50000"/>
                  </a:schemeClr>
                </a:solidFill>
                <a:latin typeface="Arial" panose="020B0604020202020204" pitchFamily="34" charset="0"/>
                <a:cs typeface="Arial" panose="020B0604020202020204" pitchFamily="34" charset="0"/>
              </a:rPr>
              <a:t>des fonds (nécessité financement FEDER ou impact/résultats additionnels)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Aanvullend karakter</a:t>
            </a:r>
            <a:r>
              <a:rPr lang="nl-BE" sz="2300" b="0" i="1" dirty="0">
                <a:solidFill>
                  <a:schemeClr val="tx1"/>
                </a:solidFill>
                <a:latin typeface="Arial" panose="020B0604020202020204" pitchFamily="34" charset="0"/>
                <a:cs typeface="Arial" panose="020B0604020202020204" pitchFamily="34" charset="0"/>
              </a:rPr>
              <a:t>: nodeloze subsidiëring vermijden om </a:t>
            </a:r>
            <a:r>
              <a:rPr lang="nl-BE" sz="2300" dirty="0">
                <a:solidFill>
                  <a:schemeClr val="tx1"/>
                </a:solidFill>
                <a:latin typeface="Arial" panose="020B0604020202020204" pitchFamily="34" charset="0"/>
                <a:cs typeface="Arial" panose="020B0604020202020204" pitchFamily="34" charset="0"/>
              </a:rPr>
              <a:t>de werkelijke toegevoegde waarde </a:t>
            </a:r>
            <a:r>
              <a:rPr lang="nl-BE" sz="2300" b="0" i="1" dirty="0">
                <a:solidFill>
                  <a:schemeClr val="tx1"/>
                </a:solidFill>
                <a:latin typeface="Arial" panose="020B0604020202020204" pitchFamily="34" charset="0"/>
                <a:cs typeface="Arial" panose="020B0604020202020204" pitchFamily="34" charset="0"/>
              </a:rPr>
              <a:t>van de fondsen aan te tonen (noodzaak aan EFRO-financiering of bijkomende impact/resultaten). </a:t>
            </a:r>
          </a:p>
          <a:p>
            <a:pPr marL="882878" lvl="2" indent="-342892" algn="just">
              <a:buFontTx/>
              <a:buChar char="-"/>
            </a:pPr>
            <a:endParaRPr lang="fr-BE" b="0" dirty="0"/>
          </a:p>
          <a:p>
            <a:pPr marL="882878" lvl="2" indent="-342892" algn="just">
              <a:buFontTx/>
              <a:buChar char="-"/>
            </a:pPr>
            <a:endParaRPr lang="fr-BE" b="0" dirty="0"/>
          </a:p>
          <a:p>
            <a:pPr marL="342892" indent="-342892">
              <a:buFontTx/>
              <a:buChar char="-"/>
            </a:pPr>
            <a:endParaRPr lang="fr-BE" b="1" dirty="0"/>
          </a:p>
        </p:txBody>
      </p:sp>
    </p:spTree>
    <p:extLst>
      <p:ext uri="{BB962C8B-B14F-4D97-AF65-F5344CB8AC3E}">
        <p14:creationId xmlns:p14="http://schemas.microsoft.com/office/powerpoint/2010/main" val="415066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3" y="4454117"/>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9" y="267496"/>
            <a:ext cx="8461697" cy="4175918"/>
          </a:xfrm>
        </p:spPr>
        <p:txBody>
          <a:bodyPr>
            <a:normAutofit fontScale="850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882878" lvl="2" indent="-342892" algn="just">
              <a:buFontTx/>
              <a:buChar char="-"/>
            </a:pPr>
            <a:r>
              <a:rPr lang="fr-BE" sz="2300" b="0" dirty="0">
                <a:solidFill>
                  <a:schemeClr val="bg1">
                    <a:lumMod val="50000"/>
                  </a:schemeClr>
                </a:solidFill>
                <a:latin typeface="Arial" panose="020B0604020202020204" pitchFamily="34" charset="0"/>
                <a:cs typeface="Arial" panose="020B0604020202020204" pitchFamily="34" charset="0"/>
              </a:rPr>
              <a:t>F</a:t>
            </a:r>
            <a:r>
              <a:rPr lang="en-US" sz="2300" b="0" dirty="0" err="1">
                <a:solidFill>
                  <a:schemeClr val="bg1">
                    <a:lumMod val="50000"/>
                  </a:schemeClr>
                </a:solidFill>
                <a:latin typeface="Arial" panose="020B0604020202020204" pitchFamily="34" charset="0"/>
                <a:cs typeface="Arial" panose="020B0604020202020204" pitchFamily="34" charset="0"/>
              </a:rPr>
              <a:t>avoriser</a:t>
            </a:r>
            <a:r>
              <a:rPr lang="en-US" sz="2300" b="0" dirty="0">
                <a:solidFill>
                  <a:schemeClr val="bg1">
                    <a:lumMod val="50000"/>
                  </a:schemeClr>
                </a:solidFill>
                <a:latin typeface="Arial" panose="020B0604020202020204" pitchFamily="34" charset="0"/>
                <a:cs typeface="Arial" panose="020B0604020202020204" pitchFamily="34" charset="0"/>
              </a:rPr>
              <a:t> les </a:t>
            </a:r>
            <a:r>
              <a:rPr lang="en-US" sz="2300" i="1" dirty="0" err="1">
                <a:solidFill>
                  <a:schemeClr val="bg1">
                    <a:lumMod val="50000"/>
                  </a:schemeClr>
                </a:solidFill>
                <a:latin typeface="Arial" panose="020B0604020202020204" pitchFamily="34" charset="0"/>
                <a:cs typeface="Arial" panose="020B0604020202020204" pitchFamily="34" charset="0"/>
              </a:rPr>
              <a:t>approches</a:t>
            </a:r>
            <a:r>
              <a:rPr lang="en-US" sz="2300" i="1" dirty="0">
                <a:solidFill>
                  <a:schemeClr val="bg1">
                    <a:lumMod val="50000"/>
                  </a:schemeClr>
                </a:solidFill>
                <a:latin typeface="Arial" panose="020B0604020202020204" pitchFamily="34" charset="0"/>
                <a:cs typeface="Arial" panose="020B0604020202020204" pitchFamily="34" charset="0"/>
              </a:rPr>
              <a:t> </a:t>
            </a:r>
            <a:r>
              <a:rPr lang="en-US" sz="2300" i="1" dirty="0" err="1">
                <a:solidFill>
                  <a:schemeClr val="bg1">
                    <a:lumMod val="50000"/>
                  </a:schemeClr>
                </a:solidFill>
                <a:latin typeface="Arial" panose="020B0604020202020204" pitchFamily="34" charset="0"/>
                <a:cs typeface="Arial" panose="020B0604020202020204" pitchFamily="34" charset="0"/>
              </a:rPr>
              <a:t>novatrices</a:t>
            </a:r>
            <a:r>
              <a:rPr lang="en-US" sz="2300" i="1" dirty="0">
                <a:solidFill>
                  <a:schemeClr val="bg1">
                    <a:lumMod val="50000"/>
                  </a:schemeClr>
                </a:solidFill>
                <a:latin typeface="Arial" panose="020B0604020202020204" pitchFamily="34" charset="0"/>
                <a:cs typeface="Arial" panose="020B0604020202020204" pitchFamily="34" charset="0"/>
              </a:rPr>
              <a:t> </a:t>
            </a:r>
            <a:r>
              <a:rPr lang="en-US" sz="2300" b="0" dirty="0">
                <a:solidFill>
                  <a:schemeClr val="bg1">
                    <a:lumMod val="50000"/>
                  </a:schemeClr>
                </a:solidFill>
                <a:latin typeface="Arial" panose="020B0604020202020204" pitchFamily="34" charset="0"/>
                <a:cs typeface="Arial" panose="020B0604020202020204" pitchFamily="34" charset="0"/>
              </a:rPr>
              <a:t>au </a:t>
            </a:r>
            <a:r>
              <a:rPr lang="en-US" sz="2300" b="0" dirty="0" err="1">
                <a:solidFill>
                  <a:schemeClr val="bg1">
                    <a:lumMod val="50000"/>
                  </a:schemeClr>
                </a:solidFill>
                <a:latin typeface="Arial" panose="020B0604020202020204" pitchFamily="34" charset="0"/>
                <a:cs typeface="Arial" panose="020B0604020202020204" pitchFamily="34" charset="0"/>
              </a:rPr>
              <a:t>niveau</a:t>
            </a:r>
            <a:r>
              <a:rPr lang="en-US" sz="2300" b="0" dirty="0">
                <a:solidFill>
                  <a:schemeClr val="bg1">
                    <a:lumMod val="50000"/>
                  </a:schemeClr>
                </a:solidFill>
                <a:latin typeface="Arial" panose="020B0604020202020204" pitchFamily="34" charset="0"/>
                <a:cs typeface="Arial" panose="020B0604020202020204" pitchFamily="34" charset="0"/>
              </a:rPr>
              <a:t> de la solution </a:t>
            </a:r>
            <a:r>
              <a:rPr lang="en-US" sz="2300" b="0" dirty="0" err="1">
                <a:solidFill>
                  <a:schemeClr val="bg1">
                    <a:lumMod val="50000"/>
                  </a:schemeClr>
                </a:solidFill>
                <a:latin typeface="Arial" panose="020B0604020202020204" pitchFamily="34" charset="0"/>
                <a:cs typeface="Arial" panose="020B0604020202020204" pitchFamily="34" charset="0"/>
              </a:rPr>
              <a:t>préconisée</a:t>
            </a:r>
            <a:r>
              <a:rPr lang="en-US" sz="2300" b="0" dirty="0">
                <a:solidFill>
                  <a:schemeClr val="bg1">
                    <a:lumMod val="50000"/>
                  </a:schemeClr>
                </a:solidFill>
                <a:latin typeface="Arial" panose="020B0604020202020204" pitchFamily="34" charset="0"/>
                <a:cs typeface="Arial" panose="020B0604020202020204" pitchFamily="34" charset="0"/>
              </a:rPr>
              <a:t> et de la mise </a:t>
            </a:r>
            <a:r>
              <a:rPr lang="en-US" sz="2300" b="0" dirty="0" err="1">
                <a:solidFill>
                  <a:schemeClr val="bg1">
                    <a:lumMod val="50000"/>
                  </a:schemeClr>
                </a:solidFill>
                <a:latin typeface="Arial" panose="020B0604020202020204" pitchFamily="34" charset="0"/>
                <a:cs typeface="Arial" panose="020B0604020202020204" pitchFamily="34" charset="0"/>
              </a:rPr>
              <a:t>en</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œuvre</a:t>
            </a:r>
            <a:r>
              <a:rPr lang="en-US" sz="2300" b="0" dirty="0">
                <a:solidFill>
                  <a:schemeClr val="bg1">
                    <a:lumMod val="50000"/>
                  </a:schemeClr>
                </a:solidFill>
                <a:latin typeface="Arial" panose="020B0604020202020204" pitchFamily="34" charset="0"/>
                <a:cs typeface="Arial" panose="020B0604020202020204" pitchFamily="34" charset="0"/>
              </a:rPr>
              <a:t> concrete </a:t>
            </a:r>
            <a:r>
              <a:rPr lang="en-US"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Innovatieve benaderingen </a:t>
            </a:r>
            <a:r>
              <a:rPr lang="nl-BE" sz="2300" b="0" i="1" dirty="0">
                <a:solidFill>
                  <a:schemeClr val="tx1"/>
                </a:solidFill>
                <a:latin typeface="Arial" panose="020B0604020202020204" pitchFamily="34" charset="0"/>
                <a:cs typeface="Arial" panose="020B0604020202020204" pitchFamily="34" charset="0"/>
              </a:rPr>
              <a:t>bevorderen in verband met de oplossing en de concrete uitvoering ervan</a:t>
            </a:r>
            <a:endParaRPr lang="nl-BE" sz="2300" b="0"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en-US" sz="2300" b="0" dirty="0" err="1">
                <a:solidFill>
                  <a:schemeClr val="bg1">
                    <a:lumMod val="50000"/>
                  </a:schemeClr>
                </a:solidFill>
                <a:latin typeface="Arial" panose="020B0604020202020204" pitchFamily="34" charset="0"/>
                <a:cs typeface="Arial" panose="020B0604020202020204" pitchFamily="34" charset="0"/>
              </a:rPr>
              <a:t>Garantir</a:t>
            </a:r>
            <a:r>
              <a:rPr lang="en-US" sz="2300" b="0" dirty="0">
                <a:solidFill>
                  <a:schemeClr val="bg1">
                    <a:lumMod val="50000"/>
                  </a:schemeClr>
                </a:solidFill>
                <a:latin typeface="Arial" panose="020B0604020202020204" pitchFamily="34" charset="0"/>
                <a:cs typeface="Arial" panose="020B0604020202020204" pitchFamily="34" charset="0"/>
              </a:rPr>
              <a:t> la </a:t>
            </a:r>
            <a:r>
              <a:rPr lang="en-US" sz="2300" i="1" dirty="0" err="1">
                <a:solidFill>
                  <a:schemeClr val="bg1">
                    <a:lumMod val="50000"/>
                  </a:schemeClr>
                </a:solidFill>
                <a:latin typeface="Arial" panose="020B0604020202020204" pitchFamily="34" charset="0"/>
                <a:cs typeface="Arial" panose="020B0604020202020204" pitchFamily="34" charset="0"/>
              </a:rPr>
              <a:t>pérennité</a:t>
            </a:r>
            <a:r>
              <a:rPr lang="en-US" sz="2300" b="0" dirty="0">
                <a:solidFill>
                  <a:schemeClr val="bg1">
                    <a:lumMod val="50000"/>
                  </a:schemeClr>
                </a:solidFill>
                <a:latin typeface="Arial" panose="020B0604020202020204" pitchFamily="34" charset="0"/>
                <a:cs typeface="Arial" panose="020B0604020202020204" pitchFamily="34" charset="0"/>
              </a:rPr>
              <a:t> de </a:t>
            </a:r>
            <a:r>
              <a:rPr lang="en-US" sz="2300" b="0" dirty="0" err="1">
                <a:solidFill>
                  <a:schemeClr val="bg1">
                    <a:lumMod val="50000"/>
                  </a:schemeClr>
                </a:solidFill>
                <a:latin typeface="Arial" panose="020B0604020202020204" pitchFamily="34" charset="0"/>
                <a:cs typeface="Arial" panose="020B0604020202020204" pitchFamily="34" charset="0"/>
              </a:rPr>
              <a:t>l’investissement</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ou</a:t>
            </a:r>
            <a:r>
              <a:rPr lang="en-US" sz="2300" b="0" dirty="0">
                <a:solidFill>
                  <a:schemeClr val="bg1">
                    <a:lumMod val="50000"/>
                  </a:schemeClr>
                </a:solidFill>
                <a:latin typeface="Arial" panose="020B0604020202020204" pitchFamily="34" charset="0"/>
                <a:cs typeface="Arial" panose="020B0604020202020204" pitchFamily="34" charset="0"/>
              </a:rPr>
              <a:t> la </a:t>
            </a:r>
            <a:r>
              <a:rPr lang="en-US" sz="2300" b="0" dirty="0" err="1">
                <a:solidFill>
                  <a:schemeClr val="bg1">
                    <a:lumMod val="50000"/>
                  </a:schemeClr>
                </a:solidFill>
                <a:latin typeface="Arial" panose="020B0604020202020204" pitchFamily="34" charset="0"/>
                <a:cs typeface="Arial" panose="020B0604020202020204" pitchFamily="34" charset="0"/>
              </a:rPr>
              <a:t>génération</a:t>
            </a:r>
            <a:r>
              <a:rPr lang="en-US" sz="2300" b="0" dirty="0">
                <a:solidFill>
                  <a:schemeClr val="bg1">
                    <a:lumMod val="50000"/>
                  </a:schemeClr>
                </a:solidFill>
                <a:latin typeface="Arial" panose="020B0604020202020204" pitchFamily="34" charset="0"/>
                <a:cs typeface="Arial" panose="020B0604020202020204" pitchFamily="34" charset="0"/>
              </a:rPr>
              <a:t> d’un </a:t>
            </a:r>
            <a:r>
              <a:rPr lang="en-US" sz="2300" i="1" dirty="0" err="1">
                <a:solidFill>
                  <a:schemeClr val="bg1">
                    <a:lumMod val="50000"/>
                  </a:schemeClr>
                </a:solidFill>
                <a:latin typeface="Arial" panose="020B0604020202020204" pitchFamily="34" charset="0"/>
                <a:cs typeface="Arial" panose="020B0604020202020204" pitchFamily="34" charset="0"/>
              </a:rPr>
              <a:t>effet</a:t>
            </a:r>
            <a:r>
              <a:rPr lang="en-US" sz="2300" i="1" dirty="0">
                <a:solidFill>
                  <a:schemeClr val="bg1">
                    <a:lumMod val="50000"/>
                  </a:schemeClr>
                </a:solidFill>
                <a:latin typeface="Arial" panose="020B0604020202020204" pitchFamily="34" charset="0"/>
                <a:cs typeface="Arial" panose="020B0604020202020204" pitchFamily="34" charset="0"/>
              </a:rPr>
              <a:t> de levier </a:t>
            </a:r>
            <a:r>
              <a:rPr lang="en-US" sz="2300" b="0" dirty="0">
                <a:solidFill>
                  <a:schemeClr val="bg1">
                    <a:lumMod val="50000"/>
                  </a:schemeClr>
                </a:solidFill>
                <a:latin typeface="Arial" panose="020B0604020202020204" pitchFamily="34" charset="0"/>
                <a:cs typeface="Arial" panose="020B0604020202020204" pitchFamily="34" charset="0"/>
              </a:rPr>
              <a:t>au-</a:t>
            </a:r>
            <a:r>
              <a:rPr lang="en-US" sz="2300" b="0" dirty="0" err="1">
                <a:solidFill>
                  <a:schemeClr val="bg1">
                    <a:lumMod val="50000"/>
                  </a:schemeClr>
                </a:solidFill>
                <a:latin typeface="Arial" panose="020B0604020202020204" pitchFamily="34" charset="0"/>
                <a:cs typeface="Arial" panose="020B0604020202020204" pitchFamily="34" charset="0"/>
              </a:rPr>
              <a:t>delà</a:t>
            </a:r>
            <a:r>
              <a:rPr lang="en-US" sz="2300" b="0" dirty="0">
                <a:solidFill>
                  <a:schemeClr val="bg1">
                    <a:lumMod val="50000"/>
                  </a:schemeClr>
                </a:solidFill>
                <a:latin typeface="Arial" panose="020B0604020202020204" pitchFamily="34" charset="0"/>
                <a:cs typeface="Arial" panose="020B0604020202020204" pitchFamily="34" charset="0"/>
              </a:rPr>
              <a:t> de </a:t>
            </a:r>
            <a:r>
              <a:rPr lang="en-US" sz="2300" b="0" dirty="0" err="1">
                <a:solidFill>
                  <a:schemeClr val="bg1">
                    <a:lumMod val="50000"/>
                  </a:schemeClr>
                </a:solidFill>
                <a:latin typeface="Arial" panose="020B0604020202020204" pitchFamily="34" charset="0"/>
                <a:cs typeface="Arial" panose="020B0604020202020204" pitchFamily="34" charset="0"/>
              </a:rPr>
              <a:t>cette</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période</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De </a:t>
            </a:r>
            <a:r>
              <a:rPr lang="nl-BE" sz="2300" dirty="0">
                <a:solidFill>
                  <a:schemeClr val="tx1"/>
                </a:solidFill>
                <a:latin typeface="Arial" panose="020B0604020202020204" pitchFamily="34" charset="0"/>
                <a:cs typeface="Arial" panose="020B0604020202020204" pitchFamily="34" charset="0"/>
              </a:rPr>
              <a:t>duurzaamheid</a:t>
            </a:r>
            <a:r>
              <a:rPr lang="nl-BE" sz="2300" b="0" i="1" dirty="0">
                <a:solidFill>
                  <a:schemeClr val="tx1"/>
                </a:solidFill>
                <a:latin typeface="Arial" panose="020B0604020202020204" pitchFamily="34" charset="0"/>
                <a:cs typeface="Arial" panose="020B0604020202020204" pitchFamily="34" charset="0"/>
              </a:rPr>
              <a:t> van de investering of het verkrijgen van een 	</a:t>
            </a:r>
            <a:r>
              <a:rPr lang="nl-BE" sz="2300" dirty="0">
                <a:solidFill>
                  <a:schemeClr val="tx1"/>
                </a:solidFill>
                <a:latin typeface="Arial" panose="020B0604020202020204" pitchFamily="34" charset="0"/>
                <a:cs typeface="Arial" panose="020B0604020202020204" pitchFamily="34" charset="0"/>
              </a:rPr>
              <a:t>hefboomeffect</a:t>
            </a:r>
            <a:r>
              <a:rPr lang="nl-BE" sz="2300" i="1"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na deze periode waarborgen,</a:t>
            </a: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Marchés publics </a:t>
            </a:r>
            <a:r>
              <a:rPr lang="fr-BE" sz="2300" b="0" dirty="0">
                <a:solidFill>
                  <a:schemeClr val="bg1">
                    <a:lumMod val="50000"/>
                  </a:schemeClr>
                </a:solidFill>
                <a:latin typeface="Arial" panose="020B0604020202020204" pitchFamily="34" charset="0"/>
                <a:cs typeface="Arial" panose="020B0604020202020204" pitchFamily="34" charset="0"/>
              </a:rPr>
              <a:t>: si possible, </a:t>
            </a:r>
            <a:r>
              <a:rPr lang="fr-BE" sz="2300" i="1" dirty="0">
                <a:solidFill>
                  <a:schemeClr val="bg1">
                    <a:lumMod val="50000"/>
                  </a:schemeClr>
                </a:solidFill>
                <a:latin typeface="Arial" panose="020B0604020202020204" pitchFamily="34" charset="0"/>
                <a:cs typeface="Arial" panose="020B0604020202020204" pitchFamily="34" charset="0"/>
              </a:rPr>
              <a:t>considérations environnementales et sociales </a:t>
            </a:r>
            <a:r>
              <a:rPr lang="fr-BE" sz="2300" b="0" dirty="0">
                <a:solidFill>
                  <a:schemeClr val="bg1">
                    <a:lumMod val="50000"/>
                  </a:schemeClr>
                </a:solidFill>
                <a:latin typeface="Arial" panose="020B0604020202020204" pitchFamily="34" charset="0"/>
                <a:cs typeface="Arial" panose="020B0604020202020204" pitchFamily="34" charset="0"/>
              </a:rPr>
              <a:t>(+</a:t>
            </a:r>
            <a:r>
              <a:rPr lang="fr-BE" sz="2300" i="1" dirty="0">
                <a:solidFill>
                  <a:schemeClr val="bg1">
                    <a:lumMod val="50000"/>
                  </a:schemeClr>
                </a:solidFill>
                <a:latin typeface="Arial" panose="020B0604020202020204" pitchFamily="34" charset="0"/>
                <a:cs typeface="Arial" panose="020B0604020202020204" pitchFamily="34" charset="0"/>
              </a:rPr>
              <a:t>incitations à l'innovation) </a:t>
            </a:r>
            <a:r>
              <a:rPr lang="fr-BE" sz="2300" b="0" dirty="0">
                <a:solidFill>
                  <a:schemeClr val="bg1">
                    <a:lumMod val="50000"/>
                  </a:schemeClr>
                </a:solidFill>
                <a:latin typeface="Arial" panose="020B0604020202020204" pitchFamily="34" charset="0"/>
                <a:cs typeface="Arial" panose="020B0604020202020204" pitchFamily="34" charset="0"/>
              </a:rPr>
              <a:t>dans les procédures de passation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Overheidsopdrachten</a:t>
            </a:r>
            <a:r>
              <a:rPr lang="nl-BE" sz="2300" b="0"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indien mogelijk </a:t>
            </a:r>
            <a:r>
              <a:rPr lang="nl-BE" sz="2300" dirty="0">
                <a:solidFill>
                  <a:schemeClr val="tx1"/>
                </a:solidFill>
                <a:latin typeface="Arial" panose="020B0604020202020204" pitchFamily="34" charset="0"/>
                <a:cs typeface="Arial" panose="020B0604020202020204" pitchFamily="34" charset="0"/>
              </a:rPr>
              <a:t>milieu- en sociale overwegingen </a:t>
            </a:r>
            <a:r>
              <a:rPr lang="nl-BE" sz="2300" b="0" dirty="0">
                <a:solidFill>
                  <a:schemeClr val="tx1"/>
                </a:solidFill>
                <a:latin typeface="Arial" panose="020B0604020202020204" pitchFamily="34" charset="0"/>
                <a:cs typeface="Arial" panose="020B0604020202020204" pitchFamily="34" charset="0"/>
              </a:rPr>
              <a:t>(+</a:t>
            </a:r>
            <a:r>
              <a:rPr lang="nl-BE" sz="2300" dirty="0">
                <a:solidFill>
                  <a:schemeClr val="tx1"/>
                </a:solidFill>
                <a:latin typeface="Arial" panose="020B0604020202020204" pitchFamily="34" charset="0"/>
                <a:cs typeface="Arial" panose="020B0604020202020204" pitchFamily="34" charset="0"/>
              </a:rPr>
              <a:t>stimulansen voor innovatie)</a:t>
            </a:r>
            <a:r>
              <a:rPr lang="nl-BE" sz="2300" i="1"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in gunningsprocedures opnemen</a:t>
            </a:r>
            <a:r>
              <a:rPr lang="nl-BE" sz="2300" b="0" dirty="0">
                <a:solidFill>
                  <a:schemeClr val="tx1"/>
                </a:solidFill>
                <a:latin typeface="Arial" panose="020B0604020202020204" pitchFamily="34" charset="0"/>
                <a:cs typeface="Arial" panose="020B0604020202020204" pitchFamily="34" charset="0"/>
              </a:rPr>
              <a:t>.</a:t>
            </a:r>
            <a:endParaRPr lang="fr-BE" sz="2300" b="0" dirty="0">
              <a:latin typeface="Arial" panose="020B0604020202020204" pitchFamily="34" charset="0"/>
              <a:cs typeface="Arial" panose="020B0604020202020204" pitchFamily="34" charset="0"/>
            </a:endParaRPr>
          </a:p>
          <a:p>
            <a:pPr marL="882878" lvl="2" indent="-342892" algn="just">
              <a:buFontTx/>
              <a:buChar char="-"/>
            </a:pPr>
            <a:endParaRPr lang="fr-BE" b="0" dirty="0"/>
          </a:p>
          <a:p>
            <a:pPr marL="882878" lvl="2" indent="-342892" algn="just">
              <a:buFontTx/>
              <a:buChar char="-"/>
            </a:pPr>
            <a:endParaRPr lang="en-US" b="0" dirty="0"/>
          </a:p>
          <a:p>
            <a:pPr marL="882878" lvl="2" indent="-342892" algn="just">
              <a:buFontTx/>
              <a:buChar char="-"/>
            </a:pPr>
            <a:endParaRPr lang="fr-BE" b="0" dirty="0"/>
          </a:p>
        </p:txBody>
      </p:sp>
    </p:spTree>
    <p:extLst>
      <p:ext uri="{BB962C8B-B14F-4D97-AF65-F5344CB8AC3E}">
        <p14:creationId xmlns:p14="http://schemas.microsoft.com/office/powerpoint/2010/main" val="3853072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i="1" dirty="0">
                <a:solidFill>
                  <a:schemeClr val="bg1">
                    <a:lumMod val="50000"/>
                  </a:schemeClr>
                </a:solidFill>
              </a:rPr>
              <a:t>Objectif Spécifique 1.1 - En développant et en améliorant les capacités de recherche et d’innovation </a:t>
            </a:r>
          </a:p>
          <a:p>
            <a:r>
              <a:rPr lang="fr-BE" sz="1400" dirty="0"/>
              <a:t>Action 1 : </a:t>
            </a:r>
            <a:r>
              <a:rPr lang="fr-FR" sz="1400" dirty="0"/>
              <a:t>Soutenir et développer les infrastructures de RDI et permettre l’investissement nécessaire à un saut qualitatif régional (</a:t>
            </a:r>
            <a:r>
              <a:rPr lang="fr-FR" sz="1400" dirty="0" err="1"/>
              <a:t>AàP</a:t>
            </a:r>
            <a:r>
              <a:rPr lang="fr-FR" sz="1400" dirty="0"/>
              <a:t> jusqu’au 7/06/2023)</a:t>
            </a:r>
          </a:p>
          <a:p>
            <a:r>
              <a:rPr lang="fr-FR" sz="1400" b="1" dirty="0">
                <a:solidFill>
                  <a:srgbClr val="7CA2D6"/>
                </a:solidFill>
              </a:rPr>
              <a:t>Action 2 : Renforcer le soutien aux projets de recherche appliquée coopératifs et </a:t>
            </a:r>
            <a:r>
              <a:rPr lang="fr-FR" sz="1400" b="1" dirty="0" err="1">
                <a:solidFill>
                  <a:srgbClr val="7CA2D6"/>
                </a:solidFill>
              </a:rPr>
              <a:t>co</a:t>
            </a:r>
            <a:r>
              <a:rPr lang="fr-FR" sz="1400" b="1" dirty="0">
                <a:solidFill>
                  <a:srgbClr val="7CA2D6"/>
                </a:solidFill>
              </a:rPr>
              <a:t>-créatifs</a:t>
            </a:r>
          </a:p>
          <a:p>
            <a:r>
              <a:rPr lang="fr-FR" sz="1400" b="1" dirty="0">
                <a:solidFill>
                  <a:srgbClr val="7CA2D6"/>
                </a:solidFill>
              </a:rPr>
              <a:t>Action 3 : Soutenir les projets d’accompagnement et de soutien à l’innovation sociale</a:t>
            </a:r>
          </a:p>
          <a:p>
            <a:r>
              <a:rPr lang="fr-FR" sz="1400" b="1" dirty="0">
                <a:solidFill>
                  <a:srgbClr val="7CA2D6"/>
                </a:solidFill>
              </a:rPr>
              <a:t>Action 4 : Soutenir les projets d’accompagnement et de soutien à l’innovation favorisant l'exemplarité environnementale des PME</a:t>
            </a:r>
            <a:endParaRPr lang="fr-BE" sz="1400" b="1" dirty="0">
              <a:solidFill>
                <a:srgbClr val="7CA2D6"/>
              </a:solidFill>
            </a:endParaRPr>
          </a:p>
          <a:p>
            <a:r>
              <a:rPr lang="fr-FR" sz="1400" b="1" dirty="0">
                <a:solidFill>
                  <a:srgbClr val="7CA2D6"/>
                </a:solidFill>
              </a:rPr>
              <a:t>Action 5 : Soutenir la mobilisation et la mise en œuvre au sein des politiques publiques des résultats de la recherche</a:t>
            </a:r>
          </a:p>
          <a:p>
            <a:r>
              <a:rPr lang="fr-FR" sz="1400" dirty="0"/>
              <a:t>Action 6 : Soutenir la mise en place d’une infrastructure régionale dédiée à l’encouragement à l’esprit scientifique, de recherche et d’innovation (</a:t>
            </a:r>
            <a:r>
              <a:rPr lang="fr-FR" sz="1400" dirty="0" err="1"/>
              <a:t>AàP</a:t>
            </a:r>
            <a:r>
              <a:rPr lang="fr-FR" sz="1400" dirty="0"/>
              <a:t> clôturé le 30/04/2023)</a:t>
            </a:r>
            <a:endParaRPr lang="fr-BE" sz="1400" dirty="0"/>
          </a:p>
        </p:txBody>
      </p:sp>
    </p:spTree>
    <p:extLst>
      <p:ext uri="{BB962C8B-B14F-4D97-AF65-F5344CB8AC3E}">
        <p14:creationId xmlns:p14="http://schemas.microsoft.com/office/powerpoint/2010/main" val="3637457338"/>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8B7FDBD2-A37C-452B-B852-DEF265E709AA}">
  <ds:schemaRefs>
    <ds:schemaRef ds:uri="http://schemas.microsoft.com/office/2006/documentManagement/types"/>
    <ds:schemaRef ds:uri="12cb0234-c0b0-4c53-84af-973ef88e2a02"/>
    <ds:schemaRef ds:uri="http://purl.org/dc/elements/1.1/"/>
    <ds:schemaRef ds:uri="http://schemas.microsoft.com/office/2006/metadata/properties"/>
    <ds:schemaRef ds:uri="bfa7d963-24c6-42df-9c60-af0ce4d6be14"/>
    <ds:schemaRef ds:uri="http://schemas.microsoft.com/office/infopath/2007/PartnerControls"/>
    <ds:schemaRef ds:uri="http://purl.org/dc/terms/"/>
    <ds:schemaRef ds:uri="http://schemas.openxmlformats.org/package/2006/metadata/core-properties"/>
    <ds:schemaRef ds:uri="9c7c9337-ae00-402d-ade6-9de608163fc8"/>
    <ds:schemaRef ds:uri="http://www.w3.org/XML/1998/namespace"/>
    <ds:schemaRef ds:uri="http://purl.org/dc/dcmitype/"/>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6302</TotalTime>
  <Words>4469</Words>
  <Application>Microsoft Office PowerPoint</Application>
  <PresentationFormat>Affichage à l'écran (16:9)</PresentationFormat>
  <Paragraphs>368</Paragraphs>
  <Slides>43</Slides>
  <Notes>9</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43</vt:i4>
      </vt:variant>
    </vt:vector>
  </HeadingPairs>
  <TitlesOfParts>
    <vt:vector size="51" baseType="lpstr">
      <vt:lpstr>Aller Light</vt:lpstr>
      <vt:lpstr>Arial</vt:lpstr>
      <vt:lpstr>Calibri</vt:lpstr>
      <vt:lpstr>Calibri Light</vt:lpstr>
      <vt:lpstr>Courier New</vt:lpstr>
      <vt:lpstr>Wingdings</vt:lpstr>
      <vt:lpstr>Thème Office</vt:lpstr>
      <vt:lpstr>Kantoorthema</vt:lpstr>
      <vt:lpstr>Présentation PowerPoint</vt:lpstr>
      <vt:lpstr>Présentation PowerPoint</vt:lpstr>
      <vt:lpstr>Participation en ligne / Online deelname</vt:lpstr>
      <vt:lpstr>AGENDA</vt:lpstr>
      <vt:lpstr>I. Introduction au contexte général du futur programme FEDER 2021-2027 Inleiding algemene context van het toekomstig EFRO programma 2021-2027 </vt:lpstr>
      <vt:lpstr>Présentation PowerPoint</vt:lpstr>
      <vt:lpstr>Présentation PowerPoint</vt:lpstr>
      <vt:lpstr>Présentation PowerPoint</vt:lpstr>
      <vt:lpstr>Présentation PowerPoint</vt:lpstr>
      <vt:lpstr>Présentation PowerPoint</vt:lpstr>
      <vt:lpstr>Contexte général </vt:lpstr>
      <vt:lpstr>Algemene context</vt:lpstr>
      <vt:lpstr>Présentation des appels à projets « Amélioration des capacités de recherche et d’innovation (actions 2 à 5)»  Voorstelling van de projectoproepen «Verbetering van de onderzoeks- en innovatiecapaciteit (acties 1 tot 5)» </vt:lpstr>
      <vt:lpstr>Présentation PowerPoint</vt:lpstr>
      <vt:lpstr>Action 2 / Actie 2</vt:lpstr>
      <vt:lpstr>Action 3 / Actie 3</vt:lpstr>
      <vt:lpstr>Action 4 / Actie 4</vt:lpstr>
      <vt:lpstr>Action 5 / Actie 5</vt:lpstr>
      <vt:lpstr>Actions 2 à 5: généralités</vt:lpstr>
      <vt:lpstr>Acties 2 tot en met 5: algemene informatie</vt:lpstr>
      <vt:lpstr>Présentation PowerPoint</vt:lpstr>
      <vt:lpstr>Résultats attendus/ Verwachte resultaten</vt:lpstr>
      <vt:lpstr>Résultats attendus/ Verwachte resultaten</vt:lpstr>
      <vt:lpstr>Résultats attendus/ Verwachte resultaten</vt:lpstr>
      <vt:lpstr>Résultats attendus/ Verwachte resultaten</vt:lpstr>
      <vt:lpstr>Présentation PowerPoint</vt:lpstr>
      <vt:lpstr>Les critères d’éligibilité et le financement des projets/ De subsidiabiliteitsregels en de financiering van de projecten </vt:lpstr>
      <vt:lpstr>Les critères d’éligibilité et le financement des projets/ De subsidiabiliteitsregels en de financiering van de projecten </vt:lpstr>
      <vt:lpstr>Les critères d’éligibilité et le financement des projets/ De subsidiabiliteitsregels en de financiering van de projecten </vt:lpstr>
      <vt:lpstr>Les critères d’éligibilité et le financement des projets/ De subsidiabiliteitsregels en de financiering van de projecten</vt:lpstr>
      <vt:lpstr>Les critères d’éligibilité et le financement des projets/ De subsidiabiliteitsregels en de financiering van de projecten</vt:lpstr>
      <vt:lpstr>Présentation PowerPoint</vt:lpstr>
      <vt:lpstr>4. Procédure de sélection / Selectieprocedure</vt:lpstr>
      <vt:lpstr>4.1  Principes de sélection / 4.1 Principiële selectiecriteria </vt:lpstr>
      <vt:lpstr>4.1  Principes de sélection / 4.1 Principiële selectiecriteria </vt:lpstr>
      <vt:lpstr>4.2 Conditions d’accès (oui/non) / Toegangsvoorwaarden (ja/nee)</vt:lpstr>
      <vt:lpstr>4.3 Critères techniques / 4.3 Technische criteria </vt:lpstr>
      <vt:lpstr>4.4 Critères de mise en œuvre / Uitvoeringscriteria</vt:lpstr>
      <vt:lpstr>4.5 Préparation du dossier de candidature   Voorbereiding van het kandidatuurdossier </vt:lpstr>
      <vt:lpstr>4.6 Introduction d'une candidature dans le système électronique salesforce  / Indiening van het projectvoorstel in het elektronisch systeem Salesforce  </vt:lpstr>
      <vt:lpstr>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271</cp:revision>
  <cp:lastPrinted>2023-06-02T11:21:55Z</cp:lastPrinted>
  <dcterms:created xsi:type="dcterms:W3CDTF">2013-10-17T10:19:39Z</dcterms:created>
  <dcterms:modified xsi:type="dcterms:W3CDTF">2023-06-23T16:33:38Z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