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60" r:id="rId2"/>
    <p:sldId id="261" r:id="rId3"/>
    <p:sldId id="262" r:id="rId4"/>
    <p:sldId id="289" r:id="rId5"/>
    <p:sldId id="290" r:id="rId6"/>
    <p:sldId id="264" r:id="rId7"/>
    <p:sldId id="291" r:id="rId8"/>
    <p:sldId id="309" r:id="rId9"/>
    <p:sldId id="265" r:id="rId10"/>
    <p:sldId id="293" r:id="rId11"/>
    <p:sldId id="307" r:id="rId12"/>
    <p:sldId id="266" r:id="rId13"/>
    <p:sldId id="294" r:id="rId14"/>
    <p:sldId id="295" r:id="rId15"/>
    <p:sldId id="319" r:id="rId16"/>
    <p:sldId id="312" r:id="rId17"/>
    <p:sldId id="324" r:id="rId18"/>
    <p:sldId id="322" r:id="rId19"/>
    <p:sldId id="310" r:id="rId20"/>
    <p:sldId id="314" r:id="rId21"/>
    <p:sldId id="316" r:id="rId22"/>
    <p:sldId id="320" r:id="rId23"/>
    <p:sldId id="323" r:id="rId24"/>
    <p:sldId id="321" r:id="rId25"/>
    <p:sldId id="302" r:id="rId26"/>
    <p:sldId id="303" r:id="rId27"/>
    <p:sldId id="304" r:id="rId28"/>
    <p:sldId id="297" r:id="rId29"/>
    <p:sldId id="306" r:id="rId30"/>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3746"/>
    <a:srgbClr val="D40646"/>
    <a:srgbClr val="1886A8"/>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107" d="100"/>
          <a:sy n="107" d="100"/>
        </p:scale>
        <p:origin x="8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0DEE88-49DD-BC48-BF76-D26A766C2EBE}" type="doc">
      <dgm:prSet loTypeId="urn:microsoft.com/office/officeart/2005/8/layout/equation1" loCatId="" qsTypeId="urn:microsoft.com/office/officeart/2005/8/quickstyle/simple1" qsCatId="simple" csTypeId="urn:microsoft.com/office/officeart/2005/8/colors/accent1_2" csCatId="accent1" phldr="1"/>
      <dgm:spPr/>
    </dgm:pt>
    <dgm:pt modelId="{531F5919-B1A8-9D4E-AE7F-CC13FBF896AE}">
      <dgm:prSet phldrT="[Texte]" custT="1"/>
      <dgm:spPr>
        <a:solidFill>
          <a:srgbClr val="E6EEF7"/>
        </a:solidFill>
      </dgm:spPr>
      <dgm:t>
        <a:bodyPr/>
        <a:lstStyle/>
        <a:p>
          <a:pPr algn="ctr"/>
          <a:r>
            <a:rPr lang="fr-FR" sz="1400" b="1" dirty="0">
              <a:solidFill>
                <a:srgbClr val="243746"/>
              </a:solidFill>
            </a:rPr>
            <a:t>l'investissement contribue substantiellement à un ou plusieurs objectifs environnementaux</a:t>
          </a:r>
        </a:p>
      </dgm:t>
    </dgm:pt>
    <dgm:pt modelId="{9BFB9E94-260C-9543-9F88-25DE0FBA9CC0}" type="parTrans" cxnId="{2A3CE64D-5E49-2440-BFBB-30AD1097DDA9}">
      <dgm:prSet/>
      <dgm:spPr/>
      <dgm:t>
        <a:bodyPr/>
        <a:lstStyle/>
        <a:p>
          <a:pPr algn="ctr"/>
          <a:endParaRPr lang="fr-FR"/>
        </a:p>
      </dgm:t>
    </dgm:pt>
    <dgm:pt modelId="{C3FAB446-E124-E144-81B6-A98D12FBC1BF}" type="sibTrans" cxnId="{2A3CE64D-5E49-2440-BFBB-30AD1097DDA9}">
      <dgm:prSet/>
      <dgm:spPr>
        <a:solidFill>
          <a:srgbClr val="E6EEF7"/>
        </a:solidFill>
      </dgm:spPr>
      <dgm:t>
        <a:bodyPr/>
        <a:lstStyle/>
        <a:p>
          <a:pPr algn="ctr"/>
          <a:endParaRPr lang="fr-FR"/>
        </a:p>
      </dgm:t>
    </dgm:pt>
    <dgm:pt modelId="{4B9F1D65-983C-C445-B952-9EF289A307A9}">
      <dgm:prSet phldrT="[Texte]" custT="1"/>
      <dgm:spPr>
        <a:solidFill>
          <a:srgbClr val="E6EEF7"/>
        </a:solidFill>
      </dgm:spPr>
      <dgm:t>
        <a:bodyPr/>
        <a:lstStyle/>
        <a:p>
          <a:pPr algn="ctr"/>
          <a:r>
            <a:rPr lang="fr-FR" sz="1400" b="1" dirty="0">
              <a:solidFill>
                <a:srgbClr val="243746"/>
              </a:solidFill>
            </a:rPr>
            <a:t>L'investissement ne génère pas de préjudice significatif aux objectifs environnementaux (DNSH)</a:t>
          </a:r>
        </a:p>
      </dgm:t>
    </dgm:pt>
    <dgm:pt modelId="{FE0E0347-EB44-184C-8DA3-42ED6FED42FD}" type="parTrans" cxnId="{83DF5B3A-E11D-AD4C-8841-7D5E8D70CC5F}">
      <dgm:prSet/>
      <dgm:spPr/>
      <dgm:t>
        <a:bodyPr/>
        <a:lstStyle/>
        <a:p>
          <a:pPr algn="ctr"/>
          <a:endParaRPr lang="fr-FR"/>
        </a:p>
      </dgm:t>
    </dgm:pt>
    <dgm:pt modelId="{70B24688-EEAC-2647-9C5F-03FA6D61756A}" type="sibTrans" cxnId="{83DF5B3A-E11D-AD4C-8841-7D5E8D70CC5F}">
      <dgm:prSet/>
      <dgm:spPr>
        <a:solidFill>
          <a:srgbClr val="E6EEF7"/>
        </a:solidFill>
      </dgm:spPr>
      <dgm:t>
        <a:bodyPr/>
        <a:lstStyle/>
        <a:p>
          <a:pPr algn="ctr"/>
          <a:endParaRPr lang="fr-FR"/>
        </a:p>
      </dgm:t>
    </dgm:pt>
    <dgm:pt modelId="{956B31D2-330E-B64A-AADB-47E07832690F}">
      <dgm:prSet custT="1"/>
      <dgm:spPr>
        <a:solidFill>
          <a:srgbClr val="E6EEF7"/>
        </a:solidFill>
      </dgm:spPr>
      <dgm:t>
        <a:bodyPr/>
        <a:lstStyle/>
        <a:p>
          <a:pPr algn="ctr"/>
          <a:r>
            <a:rPr lang="fr-FR" sz="1400" b="1" dirty="0">
              <a:solidFill>
                <a:srgbClr val="243746"/>
              </a:solidFill>
            </a:rPr>
            <a:t>L'investissement respecte les seuils standards en matière de droits sociaux et de droits de l'Homme</a:t>
          </a:r>
        </a:p>
      </dgm:t>
    </dgm:pt>
    <dgm:pt modelId="{0D2C866B-12FE-F94A-B6A2-0987D6D002BE}" type="parTrans" cxnId="{BAB78152-3745-4643-B5B4-613525AB42CB}">
      <dgm:prSet/>
      <dgm:spPr/>
      <dgm:t>
        <a:bodyPr/>
        <a:lstStyle/>
        <a:p>
          <a:pPr algn="ctr"/>
          <a:endParaRPr lang="fr-FR"/>
        </a:p>
      </dgm:t>
    </dgm:pt>
    <dgm:pt modelId="{5FBFFDBC-A1EC-AB46-A438-1F97CCFB1EC7}" type="sibTrans" cxnId="{BAB78152-3745-4643-B5B4-613525AB42CB}">
      <dgm:prSet/>
      <dgm:spPr/>
      <dgm:t>
        <a:bodyPr/>
        <a:lstStyle/>
        <a:p>
          <a:pPr algn="ctr"/>
          <a:endParaRPr lang="fr-FR"/>
        </a:p>
      </dgm:t>
    </dgm:pt>
    <dgm:pt modelId="{89324CD5-9726-764F-BE63-078E6E5179B7}" type="pres">
      <dgm:prSet presAssocID="{0E0DEE88-49DD-BC48-BF76-D26A766C2EBE}" presName="linearFlow" presStyleCnt="0">
        <dgm:presLayoutVars>
          <dgm:dir/>
          <dgm:resizeHandles val="exact"/>
        </dgm:presLayoutVars>
      </dgm:prSet>
      <dgm:spPr/>
    </dgm:pt>
    <dgm:pt modelId="{DD20A3AA-6B9A-AA48-A815-FE33CC4D5BDC}" type="pres">
      <dgm:prSet presAssocID="{531F5919-B1A8-9D4E-AE7F-CC13FBF896AE}" presName="node" presStyleLbl="node1" presStyleIdx="0" presStyleCnt="3" custScaleY="98895" custLinFactNeighborY="-560">
        <dgm:presLayoutVars>
          <dgm:bulletEnabled val="1"/>
        </dgm:presLayoutVars>
      </dgm:prSet>
      <dgm:spPr/>
    </dgm:pt>
    <dgm:pt modelId="{4BAE0AA8-CA70-CC4B-8147-FEA541936825}" type="pres">
      <dgm:prSet presAssocID="{C3FAB446-E124-E144-81B6-A98D12FBC1BF}" presName="spacerL" presStyleCnt="0"/>
      <dgm:spPr/>
    </dgm:pt>
    <dgm:pt modelId="{56A02304-32FE-A842-B70A-C90209242BC9}" type="pres">
      <dgm:prSet presAssocID="{C3FAB446-E124-E144-81B6-A98D12FBC1BF}" presName="sibTrans" presStyleLbl="sibTrans2D1" presStyleIdx="0" presStyleCnt="2"/>
      <dgm:spPr/>
    </dgm:pt>
    <dgm:pt modelId="{EC062DFE-92D2-494F-A55C-3F75422A90C8}" type="pres">
      <dgm:prSet presAssocID="{C3FAB446-E124-E144-81B6-A98D12FBC1BF}" presName="spacerR" presStyleCnt="0"/>
      <dgm:spPr/>
    </dgm:pt>
    <dgm:pt modelId="{8C332A99-6F4D-7B4E-88A7-02772FD9BB7A}" type="pres">
      <dgm:prSet presAssocID="{4B9F1D65-983C-C445-B952-9EF289A307A9}" presName="node" presStyleLbl="node1" presStyleIdx="1" presStyleCnt="3">
        <dgm:presLayoutVars>
          <dgm:bulletEnabled val="1"/>
        </dgm:presLayoutVars>
      </dgm:prSet>
      <dgm:spPr/>
    </dgm:pt>
    <dgm:pt modelId="{258FF1E4-AC4D-E14A-B689-1B3933BD8F72}" type="pres">
      <dgm:prSet presAssocID="{70B24688-EEAC-2647-9C5F-03FA6D61756A}" presName="spacerL" presStyleCnt="0"/>
      <dgm:spPr/>
    </dgm:pt>
    <dgm:pt modelId="{B7F572BB-B832-5740-95CA-5EFE1008EA0D}" type="pres">
      <dgm:prSet presAssocID="{70B24688-EEAC-2647-9C5F-03FA6D61756A}" presName="sibTrans" presStyleLbl="sibTrans2D1" presStyleIdx="1" presStyleCnt="2"/>
      <dgm:spPr>
        <a:prstGeom prst="mathPlus">
          <a:avLst/>
        </a:prstGeom>
      </dgm:spPr>
    </dgm:pt>
    <dgm:pt modelId="{CE4B05D7-F2EB-0A48-B40A-17ADB884B660}" type="pres">
      <dgm:prSet presAssocID="{70B24688-EEAC-2647-9C5F-03FA6D61756A}" presName="spacerR" presStyleCnt="0"/>
      <dgm:spPr/>
    </dgm:pt>
    <dgm:pt modelId="{6DBD6622-A4D5-5447-9782-0AC4574A77CA}" type="pres">
      <dgm:prSet presAssocID="{956B31D2-330E-B64A-AADB-47E07832690F}" presName="node" presStyleLbl="node1" presStyleIdx="2" presStyleCnt="3">
        <dgm:presLayoutVars>
          <dgm:bulletEnabled val="1"/>
        </dgm:presLayoutVars>
      </dgm:prSet>
      <dgm:spPr/>
    </dgm:pt>
  </dgm:ptLst>
  <dgm:cxnLst>
    <dgm:cxn modelId="{6047AC01-3355-A741-8164-7318E39202D9}" type="presOf" srcId="{4B9F1D65-983C-C445-B952-9EF289A307A9}" destId="{8C332A99-6F4D-7B4E-88A7-02772FD9BB7A}" srcOrd="0" destOrd="0" presId="urn:microsoft.com/office/officeart/2005/8/layout/equation1"/>
    <dgm:cxn modelId="{6D20FA1C-DABC-D246-94C7-66EA833303C1}" type="presOf" srcId="{956B31D2-330E-B64A-AADB-47E07832690F}" destId="{6DBD6622-A4D5-5447-9782-0AC4574A77CA}" srcOrd="0" destOrd="0" presId="urn:microsoft.com/office/officeart/2005/8/layout/equation1"/>
    <dgm:cxn modelId="{36DACE22-222D-8D40-BFC8-9446346E1C82}" type="presOf" srcId="{0E0DEE88-49DD-BC48-BF76-D26A766C2EBE}" destId="{89324CD5-9726-764F-BE63-078E6E5179B7}" srcOrd="0" destOrd="0" presId="urn:microsoft.com/office/officeart/2005/8/layout/equation1"/>
    <dgm:cxn modelId="{83DF5B3A-E11D-AD4C-8841-7D5E8D70CC5F}" srcId="{0E0DEE88-49DD-BC48-BF76-D26A766C2EBE}" destId="{4B9F1D65-983C-C445-B952-9EF289A307A9}" srcOrd="1" destOrd="0" parTransId="{FE0E0347-EB44-184C-8DA3-42ED6FED42FD}" sibTransId="{70B24688-EEAC-2647-9C5F-03FA6D61756A}"/>
    <dgm:cxn modelId="{3CC05D44-9DEA-A649-9622-776464FDB236}" type="presOf" srcId="{70B24688-EEAC-2647-9C5F-03FA6D61756A}" destId="{B7F572BB-B832-5740-95CA-5EFE1008EA0D}" srcOrd="0" destOrd="0" presId="urn:microsoft.com/office/officeart/2005/8/layout/equation1"/>
    <dgm:cxn modelId="{2A3CE64D-5E49-2440-BFBB-30AD1097DDA9}" srcId="{0E0DEE88-49DD-BC48-BF76-D26A766C2EBE}" destId="{531F5919-B1A8-9D4E-AE7F-CC13FBF896AE}" srcOrd="0" destOrd="0" parTransId="{9BFB9E94-260C-9543-9F88-25DE0FBA9CC0}" sibTransId="{C3FAB446-E124-E144-81B6-A98D12FBC1BF}"/>
    <dgm:cxn modelId="{BAB78152-3745-4643-B5B4-613525AB42CB}" srcId="{0E0DEE88-49DD-BC48-BF76-D26A766C2EBE}" destId="{956B31D2-330E-B64A-AADB-47E07832690F}" srcOrd="2" destOrd="0" parTransId="{0D2C866B-12FE-F94A-B6A2-0987D6D002BE}" sibTransId="{5FBFFDBC-A1EC-AB46-A438-1F97CCFB1EC7}"/>
    <dgm:cxn modelId="{4BD36AC5-E3BC-8846-9B49-9775B13C366A}" type="presOf" srcId="{531F5919-B1A8-9D4E-AE7F-CC13FBF896AE}" destId="{DD20A3AA-6B9A-AA48-A815-FE33CC4D5BDC}" srcOrd="0" destOrd="0" presId="urn:microsoft.com/office/officeart/2005/8/layout/equation1"/>
    <dgm:cxn modelId="{0D1038D1-438A-EF4D-B95F-E070A4FAFAB0}" type="presOf" srcId="{C3FAB446-E124-E144-81B6-A98D12FBC1BF}" destId="{56A02304-32FE-A842-B70A-C90209242BC9}" srcOrd="0" destOrd="0" presId="urn:microsoft.com/office/officeart/2005/8/layout/equation1"/>
    <dgm:cxn modelId="{CE0710E2-DE1D-904B-A66C-B8AA2D396535}" type="presParOf" srcId="{89324CD5-9726-764F-BE63-078E6E5179B7}" destId="{DD20A3AA-6B9A-AA48-A815-FE33CC4D5BDC}" srcOrd="0" destOrd="0" presId="urn:microsoft.com/office/officeart/2005/8/layout/equation1"/>
    <dgm:cxn modelId="{12304272-274F-2F42-BC5B-33F0D119A98D}" type="presParOf" srcId="{89324CD5-9726-764F-BE63-078E6E5179B7}" destId="{4BAE0AA8-CA70-CC4B-8147-FEA541936825}" srcOrd="1" destOrd="0" presId="urn:microsoft.com/office/officeart/2005/8/layout/equation1"/>
    <dgm:cxn modelId="{450AB2D5-3CFE-2C4A-AB7F-D8E2041256FE}" type="presParOf" srcId="{89324CD5-9726-764F-BE63-078E6E5179B7}" destId="{56A02304-32FE-A842-B70A-C90209242BC9}" srcOrd="2" destOrd="0" presId="urn:microsoft.com/office/officeart/2005/8/layout/equation1"/>
    <dgm:cxn modelId="{F11406A4-561C-FF46-AB51-309B6973711F}" type="presParOf" srcId="{89324CD5-9726-764F-BE63-078E6E5179B7}" destId="{EC062DFE-92D2-494F-A55C-3F75422A90C8}" srcOrd="3" destOrd="0" presId="urn:microsoft.com/office/officeart/2005/8/layout/equation1"/>
    <dgm:cxn modelId="{C6D032E9-4456-384E-98F6-0E6057085DBA}" type="presParOf" srcId="{89324CD5-9726-764F-BE63-078E6E5179B7}" destId="{8C332A99-6F4D-7B4E-88A7-02772FD9BB7A}" srcOrd="4" destOrd="0" presId="urn:microsoft.com/office/officeart/2005/8/layout/equation1"/>
    <dgm:cxn modelId="{A92CA505-C75C-2143-B0A2-7235602EDC2E}" type="presParOf" srcId="{89324CD5-9726-764F-BE63-078E6E5179B7}" destId="{258FF1E4-AC4D-E14A-B689-1B3933BD8F72}" srcOrd="5" destOrd="0" presId="urn:microsoft.com/office/officeart/2005/8/layout/equation1"/>
    <dgm:cxn modelId="{28BCDDBB-149E-7F4D-80F0-EEB273ACAE7D}" type="presParOf" srcId="{89324CD5-9726-764F-BE63-078E6E5179B7}" destId="{B7F572BB-B832-5740-95CA-5EFE1008EA0D}" srcOrd="6" destOrd="0" presId="urn:microsoft.com/office/officeart/2005/8/layout/equation1"/>
    <dgm:cxn modelId="{BDA823C9-E765-8941-BC5D-5C772204B762}" type="presParOf" srcId="{89324CD5-9726-764F-BE63-078E6E5179B7}" destId="{CE4B05D7-F2EB-0A48-B40A-17ADB884B660}" srcOrd="7" destOrd="0" presId="urn:microsoft.com/office/officeart/2005/8/layout/equation1"/>
    <dgm:cxn modelId="{84637268-E517-4C47-92AD-65C02A85312B}" type="presParOf" srcId="{89324CD5-9726-764F-BE63-078E6E5179B7}" destId="{6DBD6622-A4D5-5447-9782-0AC4574A77CA}"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FC5C12-03D0-A04F-BA4F-59DCA1403268}" type="doc">
      <dgm:prSet loTypeId="urn:microsoft.com/office/officeart/2005/8/layout/cycle5" loCatId="" qsTypeId="urn:microsoft.com/office/officeart/2005/8/quickstyle/simple1" qsCatId="simple" csTypeId="urn:microsoft.com/office/officeart/2005/8/colors/accent1_2" csCatId="accent1" phldr="1"/>
      <dgm:spPr/>
      <dgm:t>
        <a:bodyPr/>
        <a:lstStyle/>
        <a:p>
          <a:endParaRPr lang="fr-FR"/>
        </a:p>
      </dgm:t>
    </dgm:pt>
    <dgm:pt modelId="{B2E36E59-7173-1549-BD6B-D673F981DD4D}">
      <dgm:prSet phldrT="[Texte]" custT="1"/>
      <dgm:spPr>
        <a:solidFill>
          <a:srgbClr val="E6EEF7"/>
        </a:solidFill>
      </dgm:spPr>
      <dgm:t>
        <a:bodyPr/>
        <a:lstStyle/>
        <a:p>
          <a:r>
            <a:rPr lang="fr-FR" sz="1400" dirty="0">
              <a:ln>
                <a:solidFill>
                  <a:srgbClr val="243746"/>
                </a:solidFill>
              </a:ln>
              <a:solidFill>
                <a:srgbClr val="243746"/>
              </a:solidFill>
            </a:rPr>
            <a:t>Approvisionnement</a:t>
          </a:r>
        </a:p>
      </dgm:t>
    </dgm:pt>
    <dgm:pt modelId="{941D89F9-95CA-1245-820B-B1E5B274E726}" type="parTrans" cxnId="{4E9C4CDF-CD5E-144A-B055-23596E17C2E0}">
      <dgm:prSet/>
      <dgm:spPr/>
      <dgm:t>
        <a:bodyPr/>
        <a:lstStyle/>
        <a:p>
          <a:endParaRPr lang="fr-FR"/>
        </a:p>
      </dgm:t>
    </dgm:pt>
    <dgm:pt modelId="{777F50B7-6C80-5341-8AF7-4DA40EAEE93A}" type="sibTrans" cxnId="{4E9C4CDF-CD5E-144A-B055-23596E17C2E0}">
      <dgm:prSet/>
      <dgm:spPr/>
      <dgm:t>
        <a:bodyPr/>
        <a:lstStyle/>
        <a:p>
          <a:endParaRPr lang="fr-FR"/>
        </a:p>
      </dgm:t>
    </dgm:pt>
    <dgm:pt modelId="{833432C5-E15D-234F-A12E-FCD61C6F42A6}">
      <dgm:prSet phldrT="[Texte]" custT="1"/>
      <dgm:spPr>
        <a:solidFill>
          <a:srgbClr val="E6EEF7"/>
        </a:solidFill>
      </dgm:spPr>
      <dgm:t>
        <a:bodyPr/>
        <a:lstStyle/>
        <a:p>
          <a:r>
            <a:rPr lang="fr-FR" sz="1400" dirty="0">
              <a:ln>
                <a:solidFill>
                  <a:srgbClr val="243746"/>
                </a:solidFill>
              </a:ln>
              <a:solidFill>
                <a:srgbClr val="243746"/>
              </a:solidFill>
              <a:latin typeface="+mn-lt"/>
              <a:ea typeface="Roboto" panose="02000000000000000000" pitchFamily="2" charset="0"/>
              <a:cs typeface="Roboto" panose="02000000000000000000" pitchFamily="2" charset="0"/>
            </a:rPr>
            <a:t>Production</a:t>
          </a:r>
        </a:p>
      </dgm:t>
    </dgm:pt>
    <dgm:pt modelId="{A6DD5428-14BE-B542-A185-42447277083B}" type="parTrans" cxnId="{995FC013-290C-E24E-840A-D2645F15C07B}">
      <dgm:prSet/>
      <dgm:spPr/>
      <dgm:t>
        <a:bodyPr/>
        <a:lstStyle/>
        <a:p>
          <a:endParaRPr lang="fr-FR"/>
        </a:p>
      </dgm:t>
    </dgm:pt>
    <dgm:pt modelId="{68C8E0DC-FEA7-0041-B2F8-4B26272571DA}" type="sibTrans" cxnId="{995FC013-290C-E24E-840A-D2645F15C07B}">
      <dgm:prSet/>
      <dgm:spPr/>
      <dgm:t>
        <a:bodyPr/>
        <a:lstStyle/>
        <a:p>
          <a:endParaRPr lang="fr-FR"/>
        </a:p>
      </dgm:t>
    </dgm:pt>
    <dgm:pt modelId="{609A8E95-D497-8A42-9E31-D523E5703A75}">
      <dgm:prSet phldrT="[Texte]" custT="1"/>
      <dgm:spPr>
        <a:solidFill>
          <a:srgbClr val="E6EEF7"/>
        </a:solidFill>
      </dgm:spPr>
      <dgm:t>
        <a:bodyPr/>
        <a:lstStyle/>
        <a:p>
          <a:r>
            <a:rPr lang="fr-FR" sz="1400" dirty="0">
              <a:ln>
                <a:solidFill>
                  <a:srgbClr val="243746"/>
                </a:solidFill>
              </a:ln>
              <a:solidFill>
                <a:srgbClr val="243746"/>
              </a:solidFill>
            </a:rPr>
            <a:t>Utilisation</a:t>
          </a:r>
        </a:p>
      </dgm:t>
    </dgm:pt>
    <dgm:pt modelId="{1D6F004A-7771-D44F-BB7F-19EDFEAC3FAA}" type="parTrans" cxnId="{2B1DE2E1-2BD0-3B4B-A999-2FBF97F6BA0E}">
      <dgm:prSet/>
      <dgm:spPr/>
      <dgm:t>
        <a:bodyPr/>
        <a:lstStyle/>
        <a:p>
          <a:endParaRPr lang="fr-FR"/>
        </a:p>
      </dgm:t>
    </dgm:pt>
    <dgm:pt modelId="{B2CB68AC-97F3-3C4E-9D3B-04B60E970994}" type="sibTrans" cxnId="{2B1DE2E1-2BD0-3B4B-A999-2FBF97F6BA0E}">
      <dgm:prSet/>
      <dgm:spPr/>
      <dgm:t>
        <a:bodyPr/>
        <a:lstStyle/>
        <a:p>
          <a:endParaRPr lang="fr-FR"/>
        </a:p>
      </dgm:t>
    </dgm:pt>
    <dgm:pt modelId="{EBA91170-51DF-FD42-9874-9672FE644D1A}">
      <dgm:prSet phldrT="[Texte]" custT="1"/>
      <dgm:spPr>
        <a:solidFill>
          <a:srgbClr val="E6EEF7"/>
        </a:solidFill>
      </dgm:spPr>
      <dgm:t>
        <a:bodyPr/>
        <a:lstStyle/>
        <a:p>
          <a:r>
            <a:rPr lang="fr-FR" sz="1300" b="0" dirty="0">
              <a:ln>
                <a:solidFill>
                  <a:srgbClr val="243746"/>
                </a:solidFill>
              </a:ln>
              <a:solidFill>
                <a:srgbClr val="243746"/>
              </a:solidFill>
            </a:rPr>
            <a:t>fin de vie (</a:t>
          </a:r>
          <a:r>
            <a:rPr lang="fr-FR" sz="1400" b="0" dirty="0">
              <a:ln>
                <a:solidFill>
                  <a:srgbClr val="243746"/>
                </a:solidFill>
              </a:ln>
              <a:solidFill>
                <a:srgbClr val="243746"/>
              </a:solidFill>
            </a:rPr>
            <a:t>recyclage</a:t>
          </a:r>
          <a:r>
            <a:rPr lang="fr-FR" sz="1300" b="0" dirty="0">
              <a:ln>
                <a:solidFill>
                  <a:srgbClr val="243746"/>
                </a:solidFill>
              </a:ln>
              <a:solidFill>
                <a:srgbClr val="243746"/>
              </a:solidFill>
            </a:rPr>
            <a:t>)</a:t>
          </a:r>
        </a:p>
      </dgm:t>
    </dgm:pt>
    <dgm:pt modelId="{1AABCC64-2A71-BE4C-8A39-2E6749A3C346}" type="parTrans" cxnId="{77D84DF0-E9C5-D44D-9C9F-0D4595F33DF2}">
      <dgm:prSet/>
      <dgm:spPr/>
      <dgm:t>
        <a:bodyPr/>
        <a:lstStyle/>
        <a:p>
          <a:endParaRPr lang="fr-FR"/>
        </a:p>
      </dgm:t>
    </dgm:pt>
    <dgm:pt modelId="{E81D8F84-221E-F841-999D-4A3494187B13}" type="sibTrans" cxnId="{77D84DF0-E9C5-D44D-9C9F-0D4595F33DF2}">
      <dgm:prSet/>
      <dgm:spPr/>
      <dgm:t>
        <a:bodyPr/>
        <a:lstStyle/>
        <a:p>
          <a:endParaRPr lang="fr-FR"/>
        </a:p>
      </dgm:t>
    </dgm:pt>
    <dgm:pt modelId="{662CE1D1-0099-C646-AF65-765866141FCF}" type="pres">
      <dgm:prSet presAssocID="{A3FC5C12-03D0-A04F-BA4F-59DCA1403268}" presName="cycle" presStyleCnt="0">
        <dgm:presLayoutVars>
          <dgm:dir/>
          <dgm:resizeHandles val="exact"/>
        </dgm:presLayoutVars>
      </dgm:prSet>
      <dgm:spPr/>
    </dgm:pt>
    <dgm:pt modelId="{05FF94ED-308E-2548-B8FF-14164579FBD0}" type="pres">
      <dgm:prSet presAssocID="{B2E36E59-7173-1549-BD6B-D673F981DD4D}" presName="node" presStyleLbl="node1" presStyleIdx="0" presStyleCnt="4" custScaleX="202366" custScaleY="67547">
        <dgm:presLayoutVars>
          <dgm:bulletEnabled val="1"/>
        </dgm:presLayoutVars>
      </dgm:prSet>
      <dgm:spPr/>
    </dgm:pt>
    <dgm:pt modelId="{DB33BA30-0D88-D04A-A6FD-516E23F57FB6}" type="pres">
      <dgm:prSet presAssocID="{B2E36E59-7173-1549-BD6B-D673F981DD4D}" presName="spNode" presStyleCnt="0"/>
      <dgm:spPr/>
    </dgm:pt>
    <dgm:pt modelId="{9F065895-91D7-EB4C-A458-C4328E31C291}" type="pres">
      <dgm:prSet presAssocID="{777F50B7-6C80-5341-8AF7-4DA40EAEE93A}" presName="sibTrans" presStyleLbl="sibTrans1D1" presStyleIdx="0" presStyleCnt="4"/>
      <dgm:spPr/>
    </dgm:pt>
    <dgm:pt modelId="{C82594F9-F16E-5345-80C3-6DAC89AFC736}" type="pres">
      <dgm:prSet presAssocID="{833432C5-E15D-234F-A12E-FCD61C6F42A6}" presName="node" presStyleLbl="node1" presStyleIdx="1" presStyleCnt="4" custScaleX="194720" custRadScaleRad="106899">
        <dgm:presLayoutVars>
          <dgm:bulletEnabled val="1"/>
        </dgm:presLayoutVars>
      </dgm:prSet>
      <dgm:spPr/>
    </dgm:pt>
    <dgm:pt modelId="{72029283-34B6-7B49-BA05-C310DE980030}" type="pres">
      <dgm:prSet presAssocID="{833432C5-E15D-234F-A12E-FCD61C6F42A6}" presName="spNode" presStyleCnt="0"/>
      <dgm:spPr/>
    </dgm:pt>
    <dgm:pt modelId="{FE800648-65EB-7848-96F0-BEA43AAC123A}" type="pres">
      <dgm:prSet presAssocID="{68C8E0DC-FEA7-0041-B2F8-4B26272571DA}" presName="sibTrans" presStyleLbl="sibTrans1D1" presStyleIdx="1" presStyleCnt="4"/>
      <dgm:spPr/>
    </dgm:pt>
    <dgm:pt modelId="{06BC0DA1-67FE-F644-863C-E43699C7D3C1}" type="pres">
      <dgm:prSet presAssocID="{609A8E95-D497-8A42-9E31-D523E5703A75}" presName="node" presStyleLbl="node1" presStyleIdx="2" presStyleCnt="4" custScaleX="129363">
        <dgm:presLayoutVars>
          <dgm:bulletEnabled val="1"/>
        </dgm:presLayoutVars>
      </dgm:prSet>
      <dgm:spPr/>
    </dgm:pt>
    <dgm:pt modelId="{14222FF3-C9A4-F04C-82C7-D0FBA988046C}" type="pres">
      <dgm:prSet presAssocID="{609A8E95-D497-8A42-9E31-D523E5703A75}" presName="spNode" presStyleCnt="0"/>
      <dgm:spPr/>
    </dgm:pt>
    <dgm:pt modelId="{24638318-B264-B444-A796-0D597B922952}" type="pres">
      <dgm:prSet presAssocID="{B2CB68AC-97F3-3C4E-9D3B-04B60E970994}" presName="sibTrans" presStyleLbl="sibTrans1D1" presStyleIdx="2" presStyleCnt="4"/>
      <dgm:spPr/>
    </dgm:pt>
    <dgm:pt modelId="{AFF0C69D-C61C-DF4F-8359-A2210274402F}" type="pres">
      <dgm:prSet presAssocID="{EBA91170-51DF-FD42-9874-9672FE644D1A}" presName="node" presStyleLbl="node1" presStyleIdx="3" presStyleCnt="4" custScaleX="211393">
        <dgm:presLayoutVars>
          <dgm:bulletEnabled val="1"/>
        </dgm:presLayoutVars>
      </dgm:prSet>
      <dgm:spPr/>
    </dgm:pt>
    <dgm:pt modelId="{A7E8EFCF-5BCC-D84D-B905-145A1E083AF6}" type="pres">
      <dgm:prSet presAssocID="{EBA91170-51DF-FD42-9874-9672FE644D1A}" presName="spNode" presStyleCnt="0"/>
      <dgm:spPr/>
    </dgm:pt>
    <dgm:pt modelId="{9A93727E-75D4-D74D-900E-1D169716C9AE}" type="pres">
      <dgm:prSet presAssocID="{E81D8F84-221E-F841-999D-4A3494187B13}" presName="sibTrans" presStyleLbl="sibTrans1D1" presStyleIdx="3" presStyleCnt="4"/>
      <dgm:spPr/>
    </dgm:pt>
  </dgm:ptLst>
  <dgm:cxnLst>
    <dgm:cxn modelId="{22B2C602-7460-7848-B495-D2B7CE90F33F}" type="presOf" srcId="{68C8E0DC-FEA7-0041-B2F8-4B26272571DA}" destId="{FE800648-65EB-7848-96F0-BEA43AAC123A}" srcOrd="0" destOrd="0" presId="urn:microsoft.com/office/officeart/2005/8/layout/cycle5"/>
    <dgm:cxn modelId="{995FC013-290C-E24E-840A-D2645F15C07B}" srcId="{A3FC5C12-03D0-A04F-BA4F-59DCA1403268}" destId="{833432C5-E15D-234F-A12E-FCD61C6F42A6}" srcOrd="1" destOrd="0" parTransId="{A6DD5428-14BE-B542-A185-42447277083B}" sibTransId="{68C8E0DC-FEA7-0041-B2F8-4B26272571DA}"/>
    <dgm:cxn modelId="{AF09742D-821C-C940-B81C-341CE3375A73}" type="presOf" srcId="{777F50B7-6C80-5341-8AF7-4DA40EAEE93A}" destId="{9F065895-91D7-EB4C-A458-C4328E31C291}" srcOrd="0" destOrd="0" presId="urn:microsoft.com/office/officeart/2005/8/layout/cycle5"/>
    <dgm:cxn modelId="{49E4A930-6257-2F41-B0F8-65384FDF0F59}" type="presOf" srcId="{E81D8F84-221E-F841-999D-4A3494187B13}" destId="{9A93727E-75D4-D74D-900E-1D169716C9AE}" srcOrd="0" destOrd="0" presId="urn:microsoft.com/office/officeart/2005/8/layout/cycle5"/>
    <dgm:cxn modelId="{F37ED562-A36E-294B-AABA-452DB509268E}" type="presOf" srcId="{EBA91170-51DF-FD42-9874-9672FE644D1A}" destId="{AFF0C69D-C61C-DF4F-8359-A2210274402F}" srcOrd="0" destOrd="0" presId="urn:microsoft.com/office/officeart/2005/8/layout/cycle5"/>
    <dgm:cxn modelId="{A549B548-EA8F-EE47-9136-072434698AC3}" type="presOf" srcId="{A3FC5C12-03D0-A04F-BA4F-59DCA1403268}" destId="{662CE1D1-0099-C646-AF65-765866141FCF}" srcOrd="0" destOrd="0" presId="urn:microsoft.com/office/officeart/2005/8/layout/cycle5"/>
    <dgm:cxn modelId="{0B5F794F-824A-BD47-A326-587A73FE3CDB}" type="presOf" srcId="{609A8E95-D497-8A42-9E31-D523E5703A75}" destId="{06BC0DA1-67FE-F644-863C-E43699C7D3C1}" srcOrd="0" destOrd="0" presId="urn:microsoft.com/office/officeart/2005/8/layout/cycle5"/>
    <dgm:cxn modelId="{AE0D85A3-2E71-7644-8D22-355CB37A213C}" type="presOf" srcId="{B2CB68AC-97F3-3C4E-9D3B-04B60E970994}" destId="{24638318-B264-B444-A796-0D597B922952}" srcOrd="0" destOrd="0" presId="urn:microsoft.com/office/officeart/2005/8/layout/cycle5"/>
    <dgm:cxn modelId="{CE8191B5-A2A7-1042-95D4-6AC6AE6115AF}" type="presOf" srcId="{B2E36E59-7173-1549-BD6B-D673F981DD4D}" destId="{05FF94ED-308E-2548-B8FF-14164579FBD0}" srcOrd="0" destOrd="0" presId="urn:microsoft.com/office/officeart/2005/8/layout/cycle5"/>
    <dgm:cxn modelId="{4E9C4CDF-CD5E-144A-B055-23596E17C2E0}" srcId="{A3FC5C12-03D0-A04F-BA4F-59DCA1403268}" destId="{B2E36E59-7173-1549-BD6B-D673F981DD4D}" srcOrd="0" destOrd="0" parTransId="{941D89F9-95CA-1245-820B-B1E5B274E726}" sibTransId="{777F50B7-6C80-5341-8AF7-4DA40EAEE93A}"/>
    <dgm:cxn modelId="{E92BFEDF-FA41-E842-A34A-9247EF0341E9}" type="presOf" srcId="{833432C5-E15D-234F-A12E-FCD61C6F42A6}" destId="{C82594F9-F16E-5345-80C3-6DAC89AFC736}" srcOrd="0" destOrd="0" presId="urn:microsoft.com/office/officeart/2005/8/layout/cycle5"/>
    <dgm:cxn modelId="{2B1DE2E1-2BD0-3B4B-A999-2FBF97F6BA0E}" srcId="{A3FC5C12-03D0-A04F-BA4F-59DCA1403268}" destId="{609A8E95-D497-8A42-9E31-D523E5703A75}" srcOrd="2" destOrd="0" parTransId="{1D6F004A-7771-D44F-BB7F-19EDFEAC3FAA}" sibTransId="{B2CB68AC-97F3-3C4E-9D3B-04B60E970994}"/>
    <dgm:cxn modelId="{77D84DF0-E9C5-D44D-9C9F-0D4595F33DF2}" srcId="{A3FC5C12-03D0-A04F-BA4F-59DCA1403268}" destId="{EBA91170-51DF-FD42-9874-9672FE644D1A}" srcOrd="3" destOrd="0" parTransId="{1AABCC64-2A71-BE4C-8A39-2E6749A3C346}" sibTransId="{E81D8F84-221E-F841-999D-4A3494187B13}"/>
    <dgm:cxn modelId="{8DEA5545-382C-3445-9E3F-AE549315E84D}" type="presParOf" srcId="{662CE1D1-0099-C646-AF65-765866141FCF}" destId="{05FF94ED-308E-2548-B8FF-14164579FBD0}" srcOrd="0" destOrd="0" presId="urn:microsoft.com/office/officeart/2005/8/layout/cycle5"/>
    <dgm:cxn modelId="{764161A8-F1D8-9D43-AFED-49B25A3552AD}" type="presParOf" srcId="{662CE1D1-0099-C646-AF65-765866141FCF}" destId="{DB33BA30-0D88-D04A-A6FD-516E23F57FB6}" srcOrd="1" destOrd="0" presId="urn:microsoft.com/office/officeart/2005/8/layout/cycle5"/>
    <dgm:cxn modelId="{88D9B0B1-A7F7-2F49-B9BA-DB9A8BBDB836}" type="presParOf" srcId="{662CE1D1-0099-C646-AF65-765866141FCF}" destId="{9F065895-91D7-EB4C-A458-C4328E31C291}" srcOrd="2" destOrd="0" presId="urn:microsoft.com/office/officeart/2005/8/layout/cycle5"/>
    <dgm:cxn modelId="{E59DA47B-1219-704D-8B68-BAE3FE8E4CD4}" type="presParOf" srcId="{662CE1D1-0099-C646-AF65-765866141FCF}" destId="{C82594F9-F16E-5345-80C3-6DAC89AFC736}" srcOrd="3" destOrd="0" presId="urn:microsoft.com/office/officeart/2005/8/layout/cycle5"/>
    <dgm:cxn modelId="{937A9E54-E17A-174F-BF56-72A6CCD27F6B}" type="presParOf" srcId="{662CE1D1-0099-C646-AF65-765866141FCF}" destId="{72029283-34B6-7B49-BA05-C310DE980030}" srcOrd="4" destOrd="0" presId="urn:microsoft.com/office/officeart/2005/8/layout/cycle5"/>
    <dgm:cxn modelId="{1A2CDFF1-3426-7E45-822F-BF9A6148C98A}" type="presParOf" srcId="{662CE1D1-0099-C646-AF65-765866141FCF}" destId="{FE800648-65EB-7848-96F0-BEA43AAC123A}" srcOrd="5" destOrd="0" presId="urn:microsoft.com/office/officeart/2005/8/layout/cycle5"/>
    <dgm:cxn modelId="{3BA80CB2-5E7F-F14C-A77F-69636D5C3929}" type="presParOf" srcId="{662CE1D1-0099-C646-AF65-765866141FCF}" destId="{06BC0DA1-67FE-F644-863C-E43699C7D3C1}" srcOrd="6" destOrd="0" presId="urn:microsoft.com/office/officeart/2005/8/layout/cycle5"/>
    <dgm:cxn modelId="{F216E221-F6FE-254E-BB6F-653E12F2BDA5}" type="presParOf" srcId="{662CE1D1-0099-C646-AF65-765866141FCF}" destId="{14222FF3-C9A4-F04C-82C7-D0FBA988046C}" srcOrd="7" destOrd="0" presId="urn:microsoft.com/office/officeart/2005/8/layout/cycle5"/>
    <dgm:cxn modelId="{D8F26764-C6C7-F941-A58B-7F9049EED39D}" type="presParOf" srcId="{662CE1D1-0099-C646-AF65-765866141FCF}" destId="{24638318-B264-B444-A796-0D597B922952}" srcOrd="8" destOrd="0" presId="urn:microsoft.com/office/officeart/2005/8/layout/cycle5"/>
    <dgm:cxn modelId="{7F87B685-5877-814A-B18A-390056492266}" type="presParOf" srcId="{662CE1D1-0099-C646-AF65-765866141FCF}" destId="{AFF0C69D-C61C-DF4F-8359-A2210274402F}" srcOrd="9" destOrd="0" presId="urn:microsoft.com/office/officeart/2005/8/layout/cycle5"/>
    <dgm:cxn modelId="{49B47EFF-1E9B-2844-8DF6-A742CA7A2C0E}" type="presParOf" srcId="{662CE1D1-0099-C646-AF65-765866141FCF}" destId="{A7E8EFCF-5BCC-D84D-B905-145A1E083AF6}" srcOrd="10" destOrd="0" presId="urn:microsoft.com/office/officeart/2005/8/layout/cycle5"/>
    <dgm:cxn modelId="{A49B2774-1B98-4C4F-9359-5333AD7D4549}" type="presParOf" srcId="{662CE1D1-0099-C646-AF65-765866141FCF}" destId="{9A93727E-75D4-D74D-900E-1D169716C9AE}" srcOrd="11"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20A3AA-6B9A-AA48-A815-FE33CC4D5BDC}">
      <dsp:nvSpPr>
        <dsp:cNvPr id="0" name=""/>
        <dsp:cNvSpPr/>
      </dsp:nvSpPr>
      <dsp:spPr>
        <a:xfrm>
          <a:off x="380937" y="8"/>
          <a:ext cx="2068735" cy="2045875"/>
        </a:xfrm>
        <a:prstGeom prst="ellipse">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243746"/>
              </a:solidFill>
            </a:rPr>
            <a:t>l'investissement contribue substantiellement à un ou plusieurs objectifs environnementaux</a:t>
          </a:r>
        </a:p>
      </dsp:txBody>
      <dsp:txXfrm>
        <a:off x="683896" y="299619"/>
        <a:ext cx="1462817" cy="1446653"/>
      </dsp:txXfrm>
    </dsp:sp>
    <dsp:sp modelId="{56A02304-32FE-A842-B70A-C90209242BC9}">
      <dsp:nvSpPr>
        <dsp:cNvPr id="0" name=""/>
        <dsp:cNvSpPr/>
      </dsp:nvSpPr>
      <dsp:spPr>
        <a:xfrm>
          <a:off x="2617654" y="434598"/>
          <a:ext cx="1199866" cy="1199866"/>
        </a:xfrm>
        <a:prstGeom prst="mathPlus">
          <a:avLst/>
        </a:prstGeom>
        <a:solidFill>
          <a:srgbClr val="E6EE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p>
      </dsp:txBody>
      <dsp:txXfrm>
        <a:off x="2776696" y="893427"/>
        <a:ext cx="881782" cy="282208"/>
      </dsp:txXfrm>
    </dsp:sp>
    <dsp:sp modelId="{8C332A99-6F4D-7B4E-88A7-02772FD9BB7A}">
      <dsp:nvSpPr>
        <dsp:cNvPr id="0" name=""/>
        <dsp:cNvSpPr/>
      </dsp:nvSpPr>
      <dsp:spPr>
        <a:xfrm>
          <a:off x="3985501" y="163"/>
          <a:ext cx="2068735" cy="2068735"/>
        </a:xfrm>
        <a:prstGeom prst="ellipse">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243746"/>
              </a:solidFill>
            </a:rPr>
            <a:t>L'investissement ne génère pas de préjudice significatif aux objectifs environnementaux (DNSH)</a:t>
          </a:r>
        </a:p>
      </dsp:txBody>
      <dsp:txXfrm>
        <a:off x="4288460" y="303122"/>
        <a:ext cx="1462817" cy="1462817"/>
      </dsp:txXfrm>
    </dsp:sp>
    <dsp:sp modelId="{B7F572BB-B832-5740-95CA-5EFE1008EA0D}">
      <dsp:nvSpPr>
        <dsp:cNvPr id="0" name=""/>
        <dsp:cNvSpPr/>
      </dsp:nvSpPr>
      <dsp:spPr>
        <a:xfrm>
          <a:off x="6222218" y="434598"/>
          <a:ext cx="1199866" cy="1199866"/>
        </a:xfrm>
        <a:prstGeom prst="mathPlus">
          <a:avLst/>
        </a:prstGeom>
        <a:solidFill>
          <a:srgbClr val="E6EE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p>
      </dsp:txBody>
      <dsp:txXfrm>
        <a:off x="6381260" y="893427"/>
        <a:ext cx="881782" cy="282208"/>
      </dsp:txXfrm>
    </dsp:sp>
    <dsp:sp modelId="{6DBD6622-A4D5-5447-9782-0AC4574A77CA}">
      <dsp:nvSpPr>
        <dsp:cNvPr id="0" name=""/>
        <dsp:cNvSpPr/>
      </dsp:nvSpPr>
      <dsp:spPr>
        <a:xfrm>
          <a:off x="7590066" y="163"/>
          <a:ext cx="2068735" cy="2068735"/>
        </a:xfrm>
        <a:prstGeom prst="ellipse">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243746"/>
              </a:solidFill>
            </a:rPr>
            <a:t>L'investissement respecte les seuils standards en matière de droits sociaux et de droits de l'Homme</a:t>
          </a:r>
        </a:p>
      </dsp:txBody>
      <dsp:txXfrm>
        <a:off x="7893025" y="303122"/>
        <a:ext cx="1462817" cy="14628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F94ED-308E-2548-B8FF-14164579FBD0}">
      <dsp:nvSpPr>
        <dsp:cNvPr id="0" name=""/>
        <dsp:cNvSpPr/>
      </dsp:nvSpPr>
      <dsp:spPr>
        <a:xfrm>
          <a:off x="1411083" y="49798"/>
          <a:ext cx="1850966" cy="401587"/>
        </a:xfrm>
        <a:prstGeom prst="roundRect">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n>
                <a:solidFill>
                  <a:srgbClr val="243746"/>
                </a:solidFill>
              </a:ln>
              <a:solidFill>
                <a:srgbClr val="243746"/>
              </a:solidFill>
            </a:rPr>
            <a:t>Approvisionnement</a:t>
          </a:r>
        </a:p>
      </dsp:txBody>
      <dsp:txXfrm>
        <a:off x="1430687" y="69402"/>
        <a:ext cx="1811758" cy="362379"/>
      </dsp:txXfrm>
    </dsp:sp>
    <dsp:sp modelId="{9F065895-91D7-EB4C-A458-C4328E31C291}">
      <dsp:nvSpPr>
        <dsp:cNvPr id="0" name=""/>
        <dsp:cNvSpPr/>
      </dsp:nvSpPr>
      <dsp:spPr>
        <a:xfrm>
          <a:off x="1202775" y="380172"/>
          <a:ext cx="1962820" cy="1962820"/>
        </a:xfrm>
        <a:custGeom>
          <a:avLst/>
          <a:gdLst/>
          <a:ahLst/>
          <a:cxnLst/>
          <a:rect l="0" t="0" r="0" b="0"/>
          <a:pathLst>
            <a:path>
              <a:moveTo>
                <a:pt x="1475413" y="133396"/>
              </a:moveTo>
              <a:arcTo wR="981410" hR="981410" stAng="18013354" swAng="154411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82594F9-F16E-5345-80C3-6DAC89AFC736}">
      <dsp:nvSpPr>
        <dsp:cNvPr id="0" name=""/>
        <dsp:cNvSpPr/>
      </dsp:nvSpPr>
      <dsp:spPr>
        <a:xfrm>
          <a:off x="2495168" y="934737"/>
          <a:ext cx="1781031" cy="594530"/>
        </a:xfrm>
        <a:prstGeom prst="roundRect">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n>
                <a:solidFill>
                  <a:srgbClr val="243746"/>
                </a:solidFill>
              </a:ln>
              <a:solidFill>
                <a:srgbClr val="243746"/>
              </a:solidFill>
              <a:latin typeface="+mn-lt"/>
              <a:ea typeface="Roboto" panose="02000000000000000000" pitchFamily="2" charset="0"/>
              <a:cs typeface="Roboto" panose="02000000000000000000" pitchFamily="2" charset="0"/>
            </a:rPr>
            <a:t>Production</a:t>
          </a:r>
        </a:p>
      </dsp:txBody>
      <dsp:txXfrm>
        <a:off x="2524191" y="963760"/>
        <a:ext cx="1722985" cy="536484"/>
      </dsp:txXfrm>
    </dsp:sp>
    <dsp:sp modelId="{FE800648-65EB-7848-96F0-BEA43AAC123A}">
      <dsp:nvSpPr>
        <dsp:cNvPr id="0" name=""/>
        <dsp:cNvSpPr/>
      </dsp:nvSpPr>
      <dsp:spPr>
        <a:xfrm>
          <a:off x="1448076" y="188372"/>
          <a:ext cx="1962820" cy="1962820"/>
        </a:xfrm>
        <a:custGeom>
          <a:avLst/>
          <a:gdLst/>
          <a:ahLst/>
          <a:cxnLst/>
          <a:rect l="0" t="0" r="0" b="0"/>
          <a:pathLst>
            <a:path>
              <a:moveTo>
                <a:pt x="1840239" y="1456361"/>
              </a:moveTo>
              <a:arcTo wR="981410" hR="981410" stAng="1736613" swAng="138359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06BC0DA1-67FE-F644-863C-E43699C7D3C1}">
      <dsp:nvSpPr>
        <dsp:cNvPr id="0" name=""/>
        <dsp:cNvSpPr/>
      </dsp:nvSpPr>
      <dsp:spPr>
        <a:xfrm>
          <a:off x="1744948" y="1916147"/>
          <a:ext cx="1183235" cy="594530"/>
        </a:xfrm>
        <a:prstGeom prst="roundRect">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ln>
                <a:solidFill>
                  <a:srgbClr val="243746"/>
                </a:solidFill>
              </a:ln>
              <a:solidFill>
                <a:srgbClr val="243746"/>
              </a:solidFill>
            </a:rPr>
            <a:t>Utilisation</a:t>
          </a:r>
        </a:p>
      </dsp:txBody>
      <dsp:txXfrm>
        <a:off x="1773971" y="1945170"/>
        <a:ext cx="1125189" cy="536484"/>
      </dsp:txXfrm>
    </dsp:sp>
    <dsp:sp modelId="{24638318-B264-B444-A796-0D597B922952}">
      <dsp:nvSpPr>
        <dsp:cNvPr id="0" name=""/>
        <dsp:cNvSpPr/>
      </dsp:nvSpPr>
      <dsp:spPr>
        <a:xfrm>
          <a:off x="1355156" y="250592"/>
          <a:ext cx="1962820" cy="1962820"/>
        </a:xfrm>
        <a:custGeom>
          <a:avLst/>
          <a:gdLst/>
          <a:ahLst/>
          <a:cxnLst/>
          <a:rect l="0" t="0" r="0" b="0"/>
          <a:pathLst>
            <a:path>
              <a:moveTo>
                <a:pt x="299412" y="1687133"/>
              </a:moveTo>
              <a:arcTo wR="981410" hR="981410" stAng="8041231" swAng="128398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AFF0C69D-C61C-DF4F-8359-A2210274402F}">
      <dsp:nvSpPr>
        <dsp:cNvPr id="0" name=""/>
        <dsp:cNvSpPr/>
      </dsp:nvSpPr>
      <dsp:spPr>
        <a:xfrm>
          <a:off x="388389" y="934737"/>
          <a:ext cx="1933533" cy="594530"/>
        </a:xfrm>
        <a:prstGeom prst="roundRect">
          <a:avLst/>
        </a:prstGeom>
        <a:solidFill>
          <a:srgbClr val="E6EEF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b="0" kern="1200" dirty="0">
              <a:ln>
                <a:solidFill>
                  <a:srgbClr val="243746"/>
                </a:solidFill>
              </a:ln>
              <a:solidFill>
                <a:srgbClr val="243746"/>
              </a:solidFill>
            </a:rPr>
            <a:t>fin de vie (</a:t>
          </a:r>
          <a:r>
            <a:rPr lang="fr-FR" sz="1400" b="0" kern="1200" dirty="0">
              <a:ln>
                <a:solidFill>
                  <a:srgbClr val="243746"/>
                </a:solidFill>
              </a:ln>
              <a:solidFill>
                <a:srgbClr val="243746"/>
              </a:solidFill>
            </a:rPr>
            <a:t>recyclage</a:t>
          </a:r>
          <a:r>
            <a:rPr lang="fr-FR" sz="1300" b="0" kern="1200" dirty="0">
              <a:ln>
                <a:solidFill>
                  <a:srgbClr val="243746"/>
                </a:solidFill>
              </a:ln>
              <a:solidFill>
                <a:srgbClr val="243746"/>
              </a:solidFill>
            </a:rPr>
            <a:t>)</a:t>
          </a:r>
        </a:p>
      </dsp:txBody>
      <dsp:txXfrm>
        <a:off x="417412" y="963760"/>
        <a:ext cx="1875487" cy="536484"/>
      </dsp:txXfrm>
    </dsp:sp>
    <dsp:sp modelId="{9A93727E-75D4-D74D-900E-1D169716C9AE}">
      <dsp:nvSpPr>
        <dsp:cNvPr id="0" name=""/>
        <dsp:cNvSpPr/>
      </dsp:nvSpPr>
      <dsp:spPr>
        <a:xfrm>
          <a:off x="1563206" y="362171"/>
          <a:ext cx="1962820" cy="1962820"/>
        </a:xfrm>
        <a:custGeom>
          <a:avLst/>
          <a:gdLst/>
          <a:ahLst/>
          <a:cxnLst/>
          <a:rect l="0" t="0" r="0" b="0"/>
          <a:pathLst>
            <a:path>
              <a:moveTo>
                <a:pt x="154626" y="452643"/>
              </a:moveTo>
              <a:arcTo wR="981410" hR="981410" stAng="12756048" swAng="1487903"/>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7FE52-DB0D-4319-9ED4-61A69C94C45D}" type="datetimeFigureOut">
              <a:rPr lang="en-BE" smtClean="0"/>
              <a:t>17/05/2023</a:t>
            </a:fld>
            <a:endParaRPr lang="en-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54238D-F423-4EEB-A436-483CCEAB126A}" type="slidenum">
              <a:rPr lang="en-BE" smtClean="0"/>
              <a:t>‹N°›</a:t>
            </a:fld>
            <a:endParaRPr lang="en-BE"/>
          </a:p>
        </p:txBody>
      </p:sp>
    </p:spTree>
    <p:extLst>
      <p:ext uri="{BB962C8B-B14F-4D97-AF65-F5344CB8AC3E}">
        <p14:creationId xmlns:p14="http://schemas.microsoft.com/office/powerpoint/2010/main" val="2864768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D2BCA6-07BB-DB52-7591-9923D73A8B5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BE"/>
          </a:p>
        </p:txBody>
      </p:sp>
      <p:sp>
        <p:nvSpPr>
          <p:cNvPr id="3" name="Sous-titre 2">
            <a:extLst>
              <a:ext uri="{FF2B5EF4-FFF2-40B4-BE49-F238E27FC236}">
                <a16:creationId xmlns:a16="http://schemas.microsoft.com/office/drawing/2014/main" id="{1E974096-48AB-F941-CA79-E87A9DA88A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BE"/>
          </a:p>
        </p:txBody>
      </p:sp>
      <p:sp>
        <p:nvSpPr>
          <p:cNvPr id="4" name="Espace réservé de la date 3">
            <a:extLst>
              <a:ext uri="{FF2B5EF4-FFF2-40B4-BE49-F238E27FC236}">
                <a16:creationId xmlns:a16="http://schemas.microsoft.com/office/drawing/2014/main" id="{AA410C6D-6E65-526D-886C-3297D14E639F}"/>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9544F195-AD0E-5A1C-33CD-CEFCB654E3E5}"/>
              </a:ext>
            </a:extLst>
          </p:cNvPr>
          <p:cNvSpPr>
            <a:spLocks noGrp="1"/>
          </p:cNvSpPr>
          <p:nvPr>
            <p:ph type="ftr" sz="quarter" idx="11"/>
          </p:nvPr>
        </p:nvSpPr>
        <p:spPr/>
        <p:txBody>
          <a:bodyPr/>
          <a:lstStyle/>
          <a:p>
            <a:endParaRPr lang="en-BE"/>
          </a:p>
        </p:txBody>
      </p:sp>
      <p:sp>
        <p:nvSpPr>
          <p:cNvPr id="6" name="Espace réservé du numéro de diapositive 5">
            <a:extLst>
              <a:ext uri="{FF2B5EF4-FFF2-40B4-BE49-F238E27FC236}">
                <a16:creationId xmlns:a16="http://schemas.microsoft.com/office/drawing/2014/main" id="{C766CF91-2974-9AE0-EC36-5965F0491421}"/>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55392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9EB93-8EA5-FDC2-BF00-373A329E889E}"/>
              </a:ext>
            </a:extLst>
          </p:cNvPr>
          <p:cNvSpPr>
            <a:spLocks noGrp="1"/>
          </p:cNvSpPr>
          <p:nvPr>
            <p:ph type="title"/>
          </p:nvPr>
        </p:nvSpPr>
        <p:spPr/>
        <p:txBody>
          <a:bodyPr/>
          <a:lstStyle/>
          <a:p>
            <a:r>
              <a:rPr lang="fr-FR"/>
              <a:t>Modifiez le style du titre</a:t>
            </a:r>
            <a:endParaRPr lang="en-BE"/>
          </a:p>
        </p:txBody>
      </p:sp>
      <p:sp>
        <p:nvSpPr>
          <p:cNvPr id="3" name="Espace réservé du texte vertical 2">
            <a:extLst>
              <a:ext uri="{FF2B5EF4-FFF2-40B4-BE49-F238E27FC236}">
                <a16:creationId xmlns:a16="http://schemas.microsoft.com/office/drawing/2014/main" id="{4F41703F-31D2-9C76-CD5F-ACBC484BE7F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e la date 3">
            <a:extLst>
              <a:ext uri="{FF2B5EF4-FFF2-40B4-BE49-F238E27FC236}">
                <a16:creationId xmlns:a16="http://schemas.microsoft.com/office/drawing/2014/main" id="{CAA70F69-C9BF-50A2-4F04-45CD254B39C2}"/>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12AEAE65-94A0-1CE6-28F5-0104DDC37EBA}"/>
              </a:ext>
            </a:extLst>
          </p:cNvPr>
          <p:cNvSpPr>
            <a:spLocks noGrp="1"/>
          </p:cNvSpPr>
          <p:nvPr>
            <p:ph type="ftr" sz="quarter" idx="11"/>
          </p:nvPr>
        </p:nvSpPr>
        <p:spPr/>
        <p:txBody>
          <a:bodyPr/>
          <a:lstStyle/>
          <a:p>
            <a:endParaRPr lang="en-BE"/>
          </a:p>
        </p:txBody>
      </p:sp>
      <p:sp>
        <p:nvSpPr>
          <p:cNvPr id="6" name="Espace réservé du numéro de diapositive 5">
            <a:extLst>
              <a:ext uri="{FF2B5EF4-FFF2-40B4-BE49-F238E27FC236}">
                <a16:creationId xmlns:a16="http://schemas.microsoft.com/office/drawing/2014/main" id="{14B7EEC8-997B-CDF4-9F7F-5FA37C41EE93}"/>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369159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A6DCD7E-50B7-4BE0-8010-EC497DAB2467}"/>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BE"/>
          </a:p>
        </p:txBody>
      </p:sp>
      <p:sp>
        <p:nvSpPr>
          <p:cNvPr id="3" name="Espace réservé du texte vertical 2">
            <a:extLst>
              <a:ext uri="{FF2B5EF4-FFF2-40B4-BE49-F238E27FC236}">
                <a16:creationId xmlns:a16="http://schemas.microsoft.com/office/drawing/2014/main" id="{5442A460-1366-9501-F3F4-62BB9BCACAD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e la date 3">
            <a:extLst>
              <a:ext uri="{FF2B5EF4-FFF2-40B4-BE49-F238E27FC236}">
                <a16:creationId xmlns:a16="http://schemas.microsoft.com/office/drawing/2014/main" id="{49A43503-713B-EEF8-51D0-1336448DA5F8}"/>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83EEA92B-E877-6626-5DB6-DAFFACD9F829}"/>
              </a:ext>
            </a:extLst>
          </p:cNvPr>
          <p:cNvSpPr>
            <a:spLocks noGrp="1"/>
          </p:cNvSpPr>
          <p:nvPr>
            <p:ph type="ftr" sz="quarter" idx="11"/>
          </p:nvPr>
        </p:nvSpPr>
        <p:spPr/>
        <p:txBody>
          <a:bodyPr/>
          <a:lstStyle/>
          <a:p>
            <a:endParaRPr lang="en-BE"/>
          </a:p>
        </p:txBody>
      </p:sp>
      <p:sp>
        <p:nvSpPr>
          <p:cNvPr id="6" name="Espace réservé du numéro de diapositive 5">
            <a:extLst>
              <a:ext uri="{FF2B5EF4-FFF2-40B4-BE49-F238E27FC236}">
                <a16:creationId xmlns:a16="http://schemas.microsoft.com/office/drawing/2014/main" id="{48815D31-B034-F44D-CE64-ECD30F54FF72}"/>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37994776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Espace réservé du numéro de diapositive 5"/>
          <p:cNvSpPr txBox="1">
            <a:spLocks/>
          </p:cNvSpPr>
          <p:nvPr userDrawn="1"/>
        </p:nvSpPr>
        <p:spPr>
          <a:xfrm>
            <a:off x="10896533" y="6345282"/>
            <a:ext cx="960107" cy="509623"/>
          </a:xfrm>
          <a:prstGeom prst="rect">
            <a:avLst/>
          </a:prstGeom>
        </p:spPr>
        <p:txBody>
          <a:bodyPr vert="horz" lIns="121920" tIns="60960" rIns="121920" bIns="60960" rtlCol="0" anchor="ctr"/>
          <a:lstStyle>
            <a:lvl1pPr algn="r">
              <a:defRPr sz="1200">
                <a:solidFill>
                  <a:schemeClr val="tx1">
                    <a:tint val="75000"/>
                  </a:schemeClr>
                </a:solidFill>
              </a:defRPr>
            </a:lvl1pPr>
          </a:lstStyle>
          <a:p>
            <a:pPr marL="0" marR="0" lvl="0" indent="0" algn="r" defTabSz="121917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333"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1219170" rtl="0" eaLnBrk="1" fontAlgn="auto" latinLnBrk="0" hangingPunct="1">
                <a:lnSpc>
                  <a:spcPct val="100000"/>
                </a:lnSpc>
                <a:spcBef>
                  <a:spcPts val="0"/>
                </a:spcBef>
                <a:spcAft>
                  <a:spcPts val="0"/>
                </a:spcAft>
                <a:buClrTx/>
                <a:buSzTx/>
                <a:buFontTx/>
                <a:buNone/>
                <a:tabLst/>
                <a:defRPr/>
              </a:pPr>
              <a:t>‹N°›</a:t>
            </a:fld>
            <a:r>
              <a:rPr kumimoji="0" lang="fr-BE" sz="1467"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333"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527381" y="274637"/>
            <a:ext cx="11233248" cy="778099"/>
          </a:xfrm>
        </p:spPr>
        <p:txBody>
          <a:bodyPr anchor="ctr">
            <a:normAutofit/>
          </a:bodyPr>
          <a:lstStyle>
            <a:lvl1pPr algn="l">
              <a:defRPr sz="32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479376" y="1316765"/>
            <a:ext cx="11233248" cy="4128459"/>
          </a:xfrm>
        </p:spPr>
        <p:txBody>
          <a:bodyPr/>
          <a:lstStyle>
            <a:lvl1pPr marL="0" indent="0">
              <a:lnSpc>
                <a:spcPts val="2933"/>
              </a:lnSpc>
              <a:buFont typeface="Arial" pitchFamily="34" charset="0"/>
              <a:buNone/>
              <a:defRPr sz="2667" b="0">
                <a:solidFill>
                  <a:schemeClr val="tx1">
                    <a:lumMod val="50000"/>
                    <a:lumOff val="50000"/>
                  </a:schemeClr>
                </a:solidFill>
                <a:latin typeface="Arial" pitchFamily="34" charset="0"/>
                <a:cs typeface="Arial" pitchFamily="34" charset="0"/>
              </a:defRPr>
            </a:lvl1pPr>
            <a:lvl2pPr marL="0" indent="-95998">
              <a:spcBef>
                <a:spcPts val="400"/>
              </a:spcBef>
              <a:spcAft>
                <a:spcPts val="1333"/>
              </a:spcAft>
              <a:buFont typeface="+mj-lt"/>
              <a:buNone/>
              <a:defRPr sz="2667" b="0">
                <a:solidFill>
                  <a:schemeClr val="bg1">
                    <a:lumMod val="50000"/>
                  </a:schemeClr>
                </a:solidFill>
                <a:latin typeface="Arial" pitchFamily="34" charset="0"/>
                <a:cs typeface="Arial" pitchFamily="34" charset="0"/>
              </a:defRPr>
            </a:lvl2pPr>
            <a:lvl3pPr marL="719982">
              <a:spcBef>
                <a:spcPts val="400"/>
              </a:spcBef>
              <a:buFont typeface="Aller Light" pitchFamily="2" charset="0"/>
              <a:buNone/>
              <a:defRPr sz="2667" b="1">
                <a:solidFill>
                  <a:schemeClr val="tx1">
                    <a:lumMod val="50000"/>
                    <a:lumOff val="50000"/>
                  </a:schemeClr>
                </a:solidFill>
                <a:latin typeface="Arial" pitchFamily="34" charset="0"/>
                <a:cs typeface="Arial" pitchFamily="34" charset="0"/>
              </a:defRPr>
            </a:lvl3pPr>
            <a:lvl4pPr marL="719982">
              <a:spcBef>
                <a:spcPts val="400"/>
              </a:spcBef>
              <a:buClr>
                <a:srgbClr val="7CA2D6"/>
              </a:buClr>
              <a:buFont typeface="Arial" pitchFamily="34" charset="0"/>
              <a:buNone/>
              <a:defRPr sz="2400">
                <a:solidFill>
                  <a:schemeClr val="bg1">
                    <a:lumMod val="50000"/>
                  </a:schemeClr>
                </a:solidFill>
                <a:latin typeface="Arial" pitchFamily="34" charset="0"/>
                <a:cs typeface="Arial" pitchFamily="34" charset="0"/>
              </a:defRPr>
            </a:lvl4pPr>
            <a:lvl5pPr marL="1103972">
              <a:spcBef>
                <a:spcPts val="400"/>
              </a:spcBef>
              <a:buClr>
                <a:schemeClr val="tx1">
                  <a:lumMod val="65000"/>
                  <a:lumOff val="35000"/>
                </a:schemeClr>
              </a:buClr>
              <a:buFont typeface="Arial" pitchFamily="34" charset="0"/>
              <a:buChar char="•"/>
              <a:defRPr sz="24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extLst>
      <p:ext uri="{BB962C8B-B14F-4D97-AF65-F5344CB8AC3E}">
        <p14:creationId xmlns:p14="http://schemas.microsoft.com/office/powerpoint/2010/main" val="69170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456FE4-113A-0BCC-A8AE-66AC500105D0}"/>
              </a:ext>
            </a:extLst>
          </p:cNvPr>
          <p:cNvSpPr>
            <a:spLocks noGrp="1"/>
          </p:cNvSpPr>
          <p:nvPr>
            <p:ph type="title"/>
          </p:nvPr>
        </p:nvSpPr>
        <p:spPr/>
        <p:txBody>
          <a:bodyPr/>
          <a:lstStyle/>
          <a:p>
            <a:r>
              <a:rPr lang="fr-FR"/>
              <a:t>Modifiez le style du titre</a:t>
            </a:r>
            <a:endParaRPr lang="en-BE"/>
          </a:p>
        </p:txBody>
      </p:sp>
      <p:sp>
        <p:nvSpPr>
          <p:cNvPr id="3" name="Espace réservé du contenu 2">
            <a:extLst>
              <a:ext uri="{FF2B5EF4-FFF2-40B4-BE49-F238E27FC236}">
                <a16:creationId xmlns:a16="http://schemas.microsoft.com/office/drawing/2014/main" id="{EBEE5F32-6B75-6274-3F31-60C7FCF2045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e la date 3">
            <a:extLst>
              <a:ext uri="{FF2B5EF4-FFF2-40B4-BE49-F238E27FC236}">
                <a16:creationId xmlns:a16="http://schemas.microsoft.com/office/drawing/2014/main" id="{CA8429C8-055D-2C03-F3D4-8A58576F24C9}"/>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D303ED66-D5FB-FF49-6B39-89E3888C84F8}"/>
              </a:ext>
            </a:extLst>
          </p:cNvPr>
          <p:cNvSpPr>
            <a:spLocks noGrp="1"/>
          </p:cNvSpPr>
          <p:nvPr>
            <p:ph type="ftr" sz="quarter" idx="11"/>
          </p:nvPr>
        </p:nvSpPr>
        <p:spPr/>
        <p:txBody>
          <a:bodyPr/>
          <a:lstStyle/>
          <a:p>
            <a:endParaRPr lang="en-BE"/>
          </a:p>
        </p:txBody>
      </p:sp>
      <p:sp>
        <p:nvSpPr>
          <p:cNvPr id="6" name="Espace réservé du numéro de diapositive 5">
            <a:extLst>
              <a:ext uri="{FF2B5EF4-FFF2-40B4-BE49-F238E27FC236}">
                <a16:creationId xmlns:a16="http://schemas.microsoft.com/office/drawing/2014/main" id="{F572C166-8683-8E6F-1BFA-20F328464062}"/>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195934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AC02D5-E080-4730-BB8B-061C6DBB37B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BE"/>
          </a:p>
        </p:txBody>
      </p:sp>
      <p:sp>
        <p:nvSpPr>
          <p:cNvPr id="3" name="Espace réservé du texte 2">
            <a:extLst>
              <a:ext uri="{FF2B5EF4-FFF2-40B4-BE49-F238E27FC236}">
                <a16:creationId xmlns:a16="http://schemas.microsoft.com/office/drawing/2014/main" id="{D202B04E-4A1D-D0B5-7875-FA94A6B063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BC4CB8-9A36-E93C-E491-5AF429F26E21}"/>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B7E26313-ADE1-BED3-36DC-26EF2B4D5C1E}"/>
              </a:ext>
            </a:extLst>
          </p:cNvPr>
          <p:cNvSpPr>
            <a:spLocks noGrp="1"/>
          </p:cNvSpPr>
          <p:nvPr>
            <p:ph type="ftr" sz="quarter" idx="11"/>
          </p:nvPr>
        </p:nvSpPr>
        <p:spPr/>
        <p:txBody>
          <a:bodyPr/>
          <a:lstStyle/>
          <a:p>
            <a:endParaRPr lang="en-BE"/>
          </a:p>
        </p:txBody>
      </p:sp>
      <p:sp>
        <p:nvSpPr>
          <p:cNvPr id="6" name="Espace réservé du numéro de diapositive 5">
            <a:extLst>
              <a:ext uri="{FF2B5EF4-FFF2-40B4-BE49-F238E27FC236}">
                <a16:creationId xmlns:a16="http://schemas.microsoft.com/office/drawing/2014/main" id="{62A6E3B7-8449-BD7B-3C98-66A713EB821D}"/>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259308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1BFE6-25DB-E502-C6B3-940E01A6C60B}"/>
              </a:ext>
            </a:extLst>
          </p:cNvPr>
          <p:cNvSpPr>
            <a:spLocks noGrp="1"/>
          </p:cNvSpPr>
          <p:nvPr>
            <p:ph type="title"/>
          </p:nvPr>
        </p:nvSpPr>
        <p:spPr/>
        <p:txBody>
          <a:bodyPr/>
          <a:lstStyle/>
          <a:p>
            <a:r>
              <a:rPr lang="fr-FR"/>
              <a:t>Modifiez le style du titre</a:t>
            </a:r>
            <a:endParaRPr lang="en-BE"/>
          </a:p>
        </p:txBody>
      </p:sp>
      <p:sp>
        <p:nvSpPr>
          <p:cNvPr id="3" name="Espace réservé du contenu 2">
            <a:extLst>
              <a:ext uri="{FF2B5EF4-FFF2-40B4-BE49-F238E27FC236}">
                <a16:creationId xmlns:a16="http://schemas.microsoft.com/office/drawing/2014/main" id="{A26E70F0-EAA8-B56F-8F65-37C4EE904E6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u contenu 3">
            <a:extLst>
              <a:ext uri="{FF2B5EF4-FFF2-40B4-BE49-F238E27FC236}">
                <a16:creationId xmlns:a16="http://schemas.microsoft.com/office/drawing/2014/main" id="{85D8CC9F-3F03-CDCB-C451-7EC86665F43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5" name="Espace réservé de la date 4">
            <a:extLst>
              <a:ext uri="{FF2B5EF4-FFF2-40B4-BE49-F238E27FC236}">
                <a16:creationId xmlns:a16="http://schemas.microsoft.com/office/drawing/2014/main" id="{CC97B863-E0C2-9B5E-2FB6-821BB1505E84}"/>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6" name="Espace réservé du pied de page 5">
            <a:extLst>
              <a:ext uri="{FF2B5EF4-FFF2-40B4-BE49-F238E27FC236}">
                <a16:creationId xmlns:a16="http://schemas.microsoft.com/office/drawing/2014/main" id="{9F568EA7-6EEF-A8D9-E2CA-D80B635EBD8A}"/>
              </a:ext>
            </a:extLst>
          </p:cNvPr>
          <p:cNvSpPr>
            <a:spLocks noGrp="1"/>
          </p:cNvSpPr>
          <p:nvPr>
            <p:ph type="ftr" sz="quarter" idx="11"/>
          </p:nvPr>
        </p:nvSpPr>
        <p:spPr/>
        <p:txBody>
          <a:bodyPr/>
          <a:lstStyle/>
          <a:p>
            <a:endParaRPr lang="en-BE"/>
          </a:p>
        </p:txBody>
      </p:sp>
      <p:sp>
        <p:nvSpPr>
          <p:cNvPr id="7" name="Espace réservé du numéro de diapositive 6">
            <a:extLst>
              <a:ext uri="{FF2B5EF4-FFF2-40B4-BE49-F238E27FC236}">
                <a16:creationId xmlns:a16="http://schemas.microsoft.com/office/drawing/2014/main" id="{DB42951B-DCE5-66A5-1282-EE113C9D901B}"/>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3067468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698296-E6F3-EBF5-ACB8-2CD4E8CF16D6}"/>
              </a:ext>
            </a:extLst>
          </p:cNvPr>
          <p:cNvSpPr>
            <a:spLocks noGrp="1"/>
          </p:cNvSpPr>
          <p:nvPr>
            <p:ph type="title"/>
          </p:nvPr>
        </p:nvSpPr>
        <p:spPr>
          <a:xfrm>
            <a:off x="839788" y="365125"/>
            <a:ext cx="10515600" cy="1325563"/>
          </a:xfrm>
        </p:spPr>
        <p:txBody>
          <a:bodyPr/>
          <a:lstStyle/>
          <a:p>
            <a:r>
              <a:rPr lang="fr-FR"/>
              <a:t>Modifiez le style du titre</a:t>
            </a:r>
            <a:endParaRPr lang="en-BE"/>
          </a:p>
        </p:txBody>
      </p:sp>
      <p:sp>
        <p:nvSpPr>
          <p:cNvPr id="3" name="Espace réservé du texte 2">
            <a:extLst>
              <a:ext uri="{FF2B5EF4-FFF2-40B4-BE49-F238E27FC236}">
                <a16:creationId xmlns:a16="http://schemas.microsoft.com/office/drawing/2014/main" id="{709842FA-83E9-6337-93E3-9493CB5D5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AE90B74-6D05-B12D-2BD2-FD333709A5F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5" name="Espace réservé du texte 4">
            <a:extLst>
              <a:ext uri="{FF2B5EF4-FFF2-40B4-BE49-F238E27FC236}">
                <a16:creationId xmlns:a16="http://schemas.microsoft.com/office/drawing/2014/main" id="{394E4082-4B7C-2F80-FADA-4AD7182A48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0E233EC-321A-56F1-7B7B-935B93E99B8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7" name="Espace réservé de la date 6">
            <a:extLst>
              <a:ext uri="{FF2B5EF4-FFF2-40B4-BE49-F238E27FC236}">
                <a16:creationId xmlns:a16="http://schemas.microsoft.com/office/drawing/2014/main" id="{390B8688-7D9C-DCC9-7812-082145949AE7}"/>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8" name="Espace réservé du pied de page 7">
            <a:extLst>
              <a:ext uri="{FF2B5EF4-FFF2-40B4-BE49-F238E27FC236}">
                <a16:creationId xmlns:a16="http://schemas.microsoft.com/office/drawing/2014/main" id="{629CEA0B-9888-EF0C-A479-694EC27A2D43}"/>
              </a:ext>
            </a:extLst>
          </p:cNvPr>
          <p:cNvSpPr>
            <a:spLocks noGrp="1"/>
          </p:cNvSpPr>
          <p:nvPr>
            <p:ph type="ftr" sz="quarter" idx="11"/>
          </p:nvPr>
        </p:nvSpPr>
        <p:spPr/>
        <p:txBody>
          <a:bodyPr/>
          <a:lstStyle/>
          <a:p>
            <a:endParaRPr lang="en-BE"/>
          </a:p>
        </p:txBody>
      </p:sp>
      <p:sp>
        <p:nvSpPr>
          <p:cNvPr id="9" name="Espace réservé du numéro de diapositive 8">
            <a:extLst>
              <a:ext uri="{FF2B5EF4-FFF2-40B4-BE49-F238E27FC236}">
                <a16:creationId xmlns:a16="http://schemas.microsoft.com/office/drawing/2014/main" id="{856E5E28-F063-AE44-2FF5-818B2DB0EC82}"/>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2463875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33EA55-3C0A-642E-6F80-1955ADD3DD88}"/>
              </a:ext>
            </a:extLst>
          </p:cNvPr>
          <p:cNvSpPr>
            <a:spLocks noGrp="1"/>
          </p:cNvSpPr>
          <p:nvPr>
            <p:ph type="title"/>
          </p:nvPr>
        </p:nvSpPr>
        <p:spPr/>
        <p:txBody>
          <a:bodyPr/>
          <a:lstStyle/>
          <a:p>
            <a:r>
              <a:rPr lang="fr-FR"/>
              <a:t>Modifiez le style du titre</a:t>
            </a:r>
            <a:endParaRPr lang="en-BE"/>
          </a:p>
        </p:txBody>
      </p:sp>
      <p:sp>
        <p:nvSpPr>
          <p:cNvPr id="3" name="Espace réservé de la date 2">
            <a:extLst>
              <a:ext uri="{FF2B5EF4-FFF2-40B4-BE49-F238E27FC236}">
                <a16:creationId xmlns:a16="http://schemas.microsoft.com/office/drawing/2014/main" id="{66795C44-1EC5-E0A4-CB5B-D3732DFDBD71}"/>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4" name="Espace réservé du pied de page 3">
            <a:extLst>
              <a:ext uri="{FF2B5EF4-FFF2-40B4-BE49-F238E27FC236}">
                <a16:creationId xmlns:a16="http://schemas.microsoft.com/office/drawing/2014/main" id="{88B552C2-8D3C-6A69-FA78-E8A103424D03}"/>
              </a:ext>
            </a:extLst>
          </p:cNvPr>
          <p:cNvSpPr>
            <a:spLocks noGrp="1"/>
          </p:cNvSpPr>
          <p:nvPr>
            <p:ph type="ftr" sz="quarter" idx="11"/>
          </p:nvPr>
        </p:nvSpPr>
        <p:spPr/>
        <p:txBody>
          <a:bodyPr/>
          <a:lstStyle/>
          <a:p>
            <a:endParaRPr lang="en-BE"/>
          </a:p>
        </p:txBody>
      </p:sp>
      <p:sp>
        <p:nvSpPr>
          <p:cNvPr id="5" name="Espace réservé du numéro de diapositive 4">
            <a:extLst>
              <a:ext uri="{FF2B5EF4-FFF2-40B4-BE49-F238E27FC236}">
                <a16:creationId xmlns:a16="http://schemas.microsoft.com/office/drawing/2014/main" id="{177F668C-24A4-98D9-7318-0666D893AB1D}"/>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465180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7BC160F-2249-69F5-6620-DEDF5B675D66}"/>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3" name="Espace réservé du pied de page 2">
            <a:extLst>
              <a:ext uri="{FF2B5EF4-FFF2-40B4-BE49-F238E27FC236}">
                <a16:creationId xmlns:a16="http://schemas.microsoft.com/office/drawing/2014/main" id="{1643DAE1-6F34-60BA-7448-FFC57F9B6117}"/>
              </a:ext>
            </a:extLst>
          </p:cNvPr>
          <p:cNvSpPr>
            <a:spLocks noGrp="1"/>
          </p:cNvSpPr>
          <p:nvPr>
            <p:ph type="ftr" sz="quarter" idx="11"/>
          </p:nvPr>
        </p:nvSpPr>
        <p:spPr/>
        <p:txBody>
          <a:bodyPr/>
          <a:lstStyle/>
          <a:p>
            <a:endParaRPr lang="en-BE"/>
          </a:p>
        </p:txBody>
      </p:sp>
      <p:sp>
        <p:nvSpPr>
          <p:cNvPr id="4" name="Espace réservé du numéro de diapositive 3">
            <a:extLst>
              <a:ext uri="{FF2B5EF4-FFF2-40B4-BE49-F238E27FC236}">
                <a16:creationId xmlns:a16="http://schemas.microsoft.com/office/drawing/2014/main" id="{90D66EFB-D23C-0D01-5B9C-F326B9CEFA69}"/>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43972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7CC27E-B7D8-A0FF-D74D-8A37B30790C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BE"/>
          </a:p>
        </p:txBody>
      </p:sp>
      <p:sp>
        <p:nvSpPr>
          <p:cNvPr id="3" name="Espace réservé du contenu 2">
            <a:extLst>
              <a:ext uri="{FF2B5EF4-FFF2-40B4-BE49-F238E27FC236}">
                <a16:creationId xmlns:a16="http://schemas.microsoft.com/office/drawing/2014/main" id="{84732B46-8E58-F1A0-3171-39EAFB716E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u texte 3">
            <a:extLst>
              <a:ext uri="{FF2B5EF4-FFF2-40B4-BE49-F238E27FC236}">
                <a16:creationId xmlns:a16="http://schemas.microsoft.com/office/drawing/2014/main" id="{1070677C-FB84-4C2A-DA17-87CE48BB6A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07DE482-3595-335E-48FB-6C26FC125CDF}"/>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6" name="Espace réservé du pied de page 5">
            <a:extLst>
              <a:ext uri="{FF2B5EF4-FFF2-40B4-BE49-F238E27FC236}">
                <a16:creationId xmlns:a16="http://schemas.microsoft.com/office/drawing/2014/main" id="{7D70FCFC-9668-7A80-606A-F1B21BBF59D0}"/>
              </a:ext>
            </a:extLst>
          </p:cNvPr>
          <p:cNvSpPr>
            <a:spLocks noGrp="1"/>
          </p:cNvSpPr>
          <p:nvPr>
            <p:ph type="ftr" sz="quarter" idx="11"/>
          </p:nvPr>
        </p:nvSpPr>
        <p:spPr/>
        <p:txBody>
          <a:bodyPr/>
          <a:lstStyle/>
          <a:p>
            <a:endParaRPr lang="en-BE"/>
          </a:p>
        </p:txBody>
      </p:sp>
      <p:sp>
        <p:nvSpPr>
          <p:cNvPr id="7" name="Espace réservé du numéro de diapositive 6">
            <a:extLst>
              <a:ext uri="{FF2B5EF4-FFF2-40B4-BE49-F238E27FC236}">
                <a16:creationId xmlns:a16="http://schemas.microsoft.com/office/drawing/2014/main" id="{4FD0B474-96FE-20B4-EBA5-554325C56528}"/>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61274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FC0F25-87DB-75C9-5486-21A3C67DA09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BE"/>
          </a:p>
        </p:txBody>
      </p:sp>
      <p:sp>
        <p:nvSpPr>
          <p:cNvPr id="3" name="Espace réservé pour une image  2">
            <a:extLst>
              <a:ext uri="{FF2B5EF4-FFF2-40B4-BE49-F238E27FC236}">
                <a16:creationId xmlns:a16="http://schemas.microsoft.com/office/drawing/2014/main" id="{EED71798-64E3-BB37-66BF-D1F4E85154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Espace réservé du texte 3">
            <a:extLst>
              <a:ext uri="{FF2B5EF4-FFF2-40B4-BE49-F238E27FC236}">
                <a16:creationId xmlns:a16="http://schemas.microsoft.com/office/drawing/2014/main" id="{1DB921DA-0976-36A7-6EE4-D8D0E9C0AA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F951E5C-344E-A2CE-C0A7-E11DD7D506BA}"/>
              </a:ext>
            </a:extLst>
          </p:cNvPr>
          <p:cNvSpPr>
            <a:spLocks noGrp="1"/>
          </p:cNvSpPr>
          <p:nvPr>
            <p:ph type="dt" sz="half" idx="10"/>
          </p:nvPr>
        </p:nvSpPr>
        <p:spPr/>
        <p:txBody>
          <a:bodyPr/>
          <a:lstStyle/>
          <a:p>
            <a:fld id="{EF50B37D-4669-4ADC-91E6-466FF3862299}" type="datetimeFigureOut">
              <a:rPr lang="en-BE" smtClean="0"/>
              <a:t>17/05/2023</a:t>
            </a:fld>
            <a:endParaRPr lang="en-BE"/>
          </a:p>
        </p:txBody>
      </p:sp>
      <p:sp>
        <p:nvSpPr>
          <p:cNvPr id="6" name="Espace réservé du pied de page 5">
            <a:extLst>
              <a:ext uri="{FF2B5EF4-FFF2-40B4-BE49-F238E27FC236}">
                <a16:creationId xmlns:a16="http://schemas.microsoft.com/office/drawing/2014/main" id="{261985F9-B12B-33AA-57D7-C147783D0760}"/>
              </a:ext>
            </a:extLst>
          </p:cNvPr>
          <p:cNvSpPr>
            <a:spLocks noGrp="1"/>
          </p:cNvSpPr>
          <p:nvPr>
            <p:ph type="ftr" sz="quarter" idx="11"/>
          </p:nvPr>
        </p:nvSpPr>
        <p:spPr/>
        <p:txBody>
          <a:bodyPr/>
          <a:lstStyle/>
          <a:p>
            <a:endParaRPr lang="en-BE"/>
          </a:p>
        </p:txBody>
      </p:sp>
      <p:sp>
        <p:nvSpPr>
          <p:cNvPr id="7" name="Espace réservé du numéro de diapositive 6">
            <a:extLst>
              <a:ext uri="{FF2B5EF4-FFF2-40B4-BE49-F238E27FC236}">
                <a16:creationId xmlns:a16="http://schemas.microsoft.com/office/drawing/2014/main" id="{E1AB6681-89D7-DBE6-5967-10725DAFF38A}"/>
              </a:ext>
            </a:extLst>
          </p:cNvPr>
          <p:cNvSpPr>
            <a:spLocks noGrp="1"/>
          </p:cNvSpPr>
          <p:nvPr>
            <p:ph type="sldNum" sz="quarter" idx="12"/>
          </p:nvPr>
        </p:nvSpPr>
        <p:spPr/>
        <p:txBody>
          <a:bodyPr/>
          <a:lstStyle/>
          <a:p>
            <a:fld id="{DB76431A-B425-4951-A0F0-1540413272FA}" type="slidenum">
              <a:rPr lang="en-BE" smtClean="0"/>
              <a:t>‹N°›</a:t>
            </a:fld>
            <a:endParaRPr lang="en-BE"/>
          </a:p>
        </p:txBody>
      </p:sp>
    </p:spTree>
    <p:extLst>
      <p:ext uri="{BB962C8B-B14F-4D97-AF65-F5344CB8AC3E}">
        <p14:creationId xmlns:p14="http://schemas.microsoft.com/office/powerpoint/2010/main" val="3905225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38A630A-2034-EA25-97AE-810BE75ADF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BE"/>
          </a:p>
        </p:txBody>
      </p:sp>
      <p:sp>
        <p:nvSpPr>
          <p:cNvPr id="3" name="Espace réservé du texte 2">
            <a:extLst>
              <a:ext uri="{FF2B5EF4-FFF2-40B4-BE49-F238E27FC236}">
                <a16:creationId xmlns:a16="http://schemas.microsoft.com/office/drawing/2014/main" id="{AD3D577A-250F-8097-CD83-4E9982D09B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BE"/>
          </a:p>
        </p:txBody>
      </p:sp>
      <p:sp>
        <p:nvSpPr>
          <p:cNvPr id="4" name="Espace réservé de la date 3">
            <a:extLst>
              <a:ext uri="{FF2B5EF4-FFF2-40B4-BE49-F238E27FC236}">
                <a16:creationId xmlns:a16="http://schemas.microsoft.com/office/drawing/2014/main" id="{00D4AA4E-0151-59AA-96E7-D920EFC70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50B37D-4669-4ADC-91E6-466FF3862299}" type="datetimeFigureOut">
              <a:rPr lang="en-BE" smtClean="0"/>
              <a:t>17/05/2023</a:t>
            </a:fld>
            <a:endParaRPr lang="en-BE"/>
          </a:p>
        </p:txBody>
      </p:sp>
      <p:sp>
        <p:nvSpPr>
          <p:cNvPr id="5" name="Espace réservé du pied de page 4">
            <a:extLst>
              <a:ext uri="{FF2B5EF4-FFF2-40B4-BE49-F238E27FC236}">
                <a16:creationId xmlns:a16="http://schemas.microsoft.com/office/drawing/2014/main" id="{13829B9F-C94F-1E4E-F49E-D4C04F7D66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Espace réservé du numéro de diapositive 5">
            <a:extLst>
              <a:ext uri="{FF2B5EF4-FFF2-40B4-BE49-F238E27FC236}">
                <a16:creationId xmlns:a16="http://schemas.microsoft.com/office/drawing/2014/main" id="{47B36477-E8FB-1646-C569-DEDC784F3C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76431A-B425-4951-A0F0-1540413272FA}" type="slidenum">
              <a:rPr lang="en-BE" smtClean="0"/>
              <a:t>‹N°›</a:t>
            </a:fld>
            <a:endParaRPr lang="en-BE"/>
          </a:p>
        </p:txBody>
      </p:sp>
    </p:spTree>
    <p:extLst>
      <p:ext uri="{BB962C8B-B14F-4D97-AF65-F5344CB8AC3E}">
        <p14:creationId xmlns:p14="http://schemas.microsoft.com/office/powerpoint/2010/main" val="2159333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greenprocurement@environnement.brussels"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s://eur-lex.europa.eu/legal-content/EN/TXT/?uri=CELEX:32020R0852" TargetMode="External"/><Relationship Id="rId2" Type="http://schemas.openxmlformats.org/officeDocument/2006/relationships/hyperlink" Target="https://eur-lex.europa.eu/legal-content/FR/TXT/?uri=CELEX%3A52021XC0218%2801%29" TargetMode="Externa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hyperlink" Target="https://finance.ec.europa.eu/system/files/2020-03/200309-sustainable-finance-teg-final-report-taxonomy-annexes_en.pdf"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c.europa.eu/environment/gpp/eu_gpp_criteria_en.htm"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ur-lex.europa.eu/legal-content/FR/TXT/?uri=celex:32020R0852"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1087632"/>
          </a:xfrm>
        </p:spPr>
        <p:txBody>
          <a:bodyPr>
            <a:noAutofit/>
          </a:bodyPr>
          <a:lstStyle/>
          <a:p>
            <a:pPr algn="ctr"/>
            <a:endParaRPr lang="fr-BE" sz="2800" dirty="0">
              <a:solidFill>
                <a:srgbClr val="243746"/>
              </a:solidFill>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0" y="1586205"/>
            <a:ext cx="11233247" cy="3760236"/>
          </a:xfrm>
        </p:spPr>
        <p:txBody>
          <a:bodyPr>
            <a:normAutofit/>
          </a:bodyPr>
          <a:lstStyle/>
          <a:p>
            <a:pPr algn="ctr"/>
            <a:endParaRPr lang="fr-BE" b="1" dirty="0"/>
          </a:p>
          <a:p>
            <a:pPr algn="ctr">
              <a:lnSpc>
                <a:spcPct val="150000"/>
              </a:lnSpc>
            </a:pPr>
            <a:r>
              <a:rPr lang="en-US" sz="2800" b="1" dirty="0">
                <a:solidFill>
                  <a:srgbClr val="243746"/>
                </a:solidFill>
                <a:effectLst/>
                <a:latin typeface="Roboto" panose="02000000000000000000" pitchFamily="2" charset="0"/>
                <a:ea typeface="Calibri" panose="020F0502020204030204" pitchFamily="34" charset="0"/>
                <a:cs typeface="Baghdad"/>
              </a:rPr>
              <a:t>Introduction au </a:t>
            </a:r>
            <a:r>
              <a:rPr lang="en-US" sz="2800" b="1" dirty="0" err="1">
                <a:solidFill>
                  <a:srgbClr val="243746"/>
                </a:solidFill>
                <a:effectLst/>
                <a:latin typeface="Roboto" panose="02000000000000000000" pitchFamily="2" charset="0"/>
                <a:ea typeface="Calibri" panose="020F0502020204030204" pitchFamily="34" charset="0"/>
                <a:cs typeface="Baghdad"/>
              </a:rPr>
              <a:t>principe</a:t>
            </a:r>
            <a:r>
              <a:rPr lang="en-US" sz="2800" b="1" dirty="0">
                <a:solidFill>
                  <a:srgbClr val="243746"/>
                </a:solidFill>
                <a:effectLst/>
                <a:latin typeface="Roboto" panose="02000000000000000000" pitchFamily="2" charset="0"/>
                <a:ea typeface="Calibri" panose="020F0502020204030204" pitchFamily="34" charset="0"/>
                <a:cs typeface="Baghdad"/>
              </a:rPr>
              <a:t> </a:t>
            </a:r>
            <a:r>
              <a:rPr lang="en-US" sz="2800" b="1" i="1" dirty="0">
                <a:solidFill>
                  <a:srgbClr val="243746"/>
                </a:solidFill>
                <a:effectLst/>
                <a:latin typeface="Roboto" panose="02000000000000000000" pitchFamily="2" charset="0"/>
                <a:ea typeface="Calibri" panose="020F0502020204030204" pitchFamily="34" charset="0"/>
                <a:cs typeface="Baghdad"/>
              </a:rPr>
              <a:t>Do No Significant Harm </a:t>
            </a:r>
            <a:r>
              <a:rPr lang="en-US" sz="2800" b="1" dirty="0">
                <a:solidFill>
                  <a:srgbClr val="243746"/>
                </a:solidFill>
                <a:effectLst/>
                <a:latin typeface="Roboto" panose="02000000000000000000" pitchFamily="2" charset="0"/>
                <a:ea typeface="Calibri" panose="020F0502020204030204" pitchFamily="34" charset="0"/>
                <a:cs typeface="Baghdad"/>
              </a:rPr>
              <a:t>(DNSH)</a:t>
            </a:r>
          </a:p>
          <a:p>
            <a:pPr algn="ctr">
              <a:lnSpc>
                <a:spcPct val="150000"/>
              </a:lnSpc>
            </a:pPr>
            <a:r>
              <a:rPr lang="en-US" sz="2800" b="1" dirty="0" err="1">
                <a:solidFill>
                  <a:srgbClr val="243746"/>
                </a:solidFill>
                <a:latin typeface="Roboto" panose="02000000000000000000" pitchFamily="2" charset="0"/>
                <a:ea typeface="Calibri" panose="020F0502020204030204" pitchFamily="34" charset="0"/>
              </a:rPr>
              <a:t>Programmation</a:t>
            </a:r>
            <a:r>
              <a:rPr lang="en-US" sz="2800" b="1" dirty="0">
                <a:solidFill>
                  <a:srgbClr val="243746"/>
                </a:solidFill>
                <a:latin typeface="Roboto" panose="02000000000000000000" pitchFamily="2" charset="0"/>
                <a:ea typeface="Calibri" panose="020F0502020204030204" pitchFamily="34" charset="0"/>
              </a:rPr>
              <a:t> FEDER 2021-2027</a:t>
            </a:r>
          </a:p>
          <a:p>
            <a:pPr algn="ctr"/>
            <a:endParaRPr lang="fr-BE" sz="2800"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415828"/>
          </a:xfrm>
        </p:spPr>
        <p:txBody>
          <a:bodyPr>
            <a:noAutofit/>
          </a:bodyPr>
          <a:lstStyle/>
          <a:p>
            <a:b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t>III. Application du</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DNSH dans la nouvelle programmation FEDER </a:t>
            </a:r>
            <a:br>
              <a:rPr lang="fr-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655975"/>
          </a:xfrm>
        </p:spPr>
        <p:txBody>
          <a:bodyPr>
            <a:normAutofit/>
          </a:bodyPr>
          <a:lstStyle/>
          <a:p>
            <a:pPr algn="ctr"/>
            <a:endParaRPr lang="fr-BE" b="1" dirty="0"/>
          </a:p>
          <a:p>
            <a:pPr>
              <a:lnSpc>
                <a:spcPts val="3200"/>
              </a:lnSpc>
              <a:spcBef>
                <a:spcPts val="0"/>
              </a:spcBef>
            </a:pPr>
            <a:r>
              <a:rPr lang="fr-BE" sz="2200" b="1" dirty="0">
                <a:solidFill>
                  <a:srgbClr val="70AD47"/>
                </a:solidFill>
                <a:effectLst/>
                <a:latin typeface="Roboto" panose="02000000000000000000" pitchFamily="2" charset="0"/>
                <a:ea typeface="Roboto" panose="02000000000000000000" pitchFamily="2" charset="0"/>
                <a:cs typeface="Roboto" panose="02000000000000000000" pitchFamily="2" charset="0"/>
              </a:rPr>
              <a:t>DONC</a:t>
            </a:r>
            <a:r>
              <a:rPr lang="fr-BE"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toute mesure soutenue par le FEDER doit respecter le principe DNSH. Pour s’en assurer, le porteur de projet doit : </a:t>
            </a:r>
          </a:p>
          <a:p>
            <a:pPr>
              <a:lnSpc>
                <a:spcPts val="3200"/>
              </a:lnSpc>
              <a:spcBef>
                <a:spcPts val="0"/>
              </a:spcBef>
            </a:pPr>
            <a:endParaRPr lang="fr-BE" sz="22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1062882" lvl="2" indent="-342900">
              <a:lnSpc>
                <a:spcPts val="3200"/>
              </a:lnSpc>
              <a:spcBef>
                <a:spcPts val="0"/>
              </a:spcBef>
              <a:buFont typeface="Arial" panose="020B0604020202020204" pitchFamily="34" charset="0"/>
              <a:buChar char="•"/>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considérer l’impact du projet au niveau global (impacts directs et indirects)</a:t>
            </a:r>
            <a:endParaRPr lang="nl-BE"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1062882" lvl="2" indent="-342900">
              <a:lnSpc>
                <a:spcPts val="3200"/>
              </a:lnSpc>
              <a:spcBef>
                <a:spcPts val="0"/>
              </a:spcBef>
              <a:buFont typeface="Arial" panose="020B0604020202020204" pitchFamily="34" charset="0"/>
              <a:buChar char="•"/>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tenir compte de l’entièreté du cycle de vie du projet</a:t>
            </a:r>
          </a:p>
          <a:p>
            <a:pPr lvl="2" indent="0">
              <a:lnSpc>
                <a:spcPts val="3200"/>
              </a:lnSpc>
              <a:spcBef>
                <a:spcPts val="0"/>
              </a:spcBef>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(approvisionnement – production – utilisation – fin de vie)</a:t>
            </a:r>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graphicFrame>
        <p:nvGraphicFramePr>
          <p:cNvPr id="5" name="Diagramme 4">
            <a:extLst>
              <a:ext uri="{FF2B5EF4-FFF2-40B4-BE49-F238E27FC236}">
                <a16:creationId xmlns:a16="http://schemas.microsoft.com/office/drawing/2014/main" id="{22ED3343-B13F-2244-4D56-CA461C1B3D3C}"/>
              </a:ext>
            </a:extLst>
          </p:cNvPr>
          <p:cNvGraphicFramePr/>
          <p:nvPr>
            <p:extLst>
              <p:ext uri="{D42A27DB-BD31-4B8C-83A1-F6EECF244321}">
                <p14:modId xmlns:p14="http://schemas.microsoft.com/office/powerpoint/2010/main" val="1576282199"/>
              </p:ext>
            </p:extLst>
          </p:nvPr>
        </p:nvGraphicFramePr>
        <p:xfrm>
          <a:off x="7595118" y="3275045"/>
          <a:ext cx="4596882" cy="25604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25857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415828"/>
          </a:xfrm>
        </p:spPr>
        <p:txBody>
          <a:bodyPr>
            <a:noAutofit/>
          </a:bodyPr>
          <a:lstStyle/>
          <a:p>
            <a:b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t>III. Application du</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DNSH dans la nouvelle programmation FEDER </a:t>
            </a:r>
            <a:br>
              <a:rPr lang="fr-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655975"/>
          </a:xfrm>
        </p:spPr>
        <p:txBody>
          <a:bodyPr>
            <a:normAutofit/>
          </a:bodyPr>
          <a:lstStyle/>
          <a:p>
            <a:pPr algn="ctr"/>
            <a:endParaRPr lang="fr-BE" b="1" dirty="0"/>
          </a:p>
          <a:p>
            <a:pPr>
              <a:lnSpc>
                <a:spcPts val="3200"/>
              </a:lnSpc>
            </a:pPr>
            <a:r>
              <a:rPr lang="fr-FR" sz="2200" dirty="0">
                <a:solidFill>
                  <a:srgbClr val="70AD47"/>
                </a:solidFill>
                <a:uFill>
                  <a:solidFill>
                    <a:srgbClr val="00BED6"/>
                  </a:solidFill>
                </a:uFill>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a:t>
            </a:r>
            <a:r>
              <a:rPr lang="fr-FR" sz="2200" dirty="0">
                <a:solidFill>
                  <a:srgbClr val="243746"/>
                </a:solidFill>
                <a:uFill>
                  <a:solidFill>
                    <a:srgbClr val="00BED6"/>
                  </a:solidFill>
                </a:uFill>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 </a:t>
            </a:r>
            <a:r>
              <a:rPr lang="fr-FR" sz="2200" dirty="0">
                <a:solidFill>
                  <a:srgbClr val="243746"/>
                </a:solidFill>
                <a:uFill>
                  <a:solidFill>
                    <a:srgbClr val="00BED6"/>
                  </a:solidFill>
                </a:uFill>
                <a:latin typeface="Roboto" panose="02000000000000000000" pitchFamily="2" charset="0"/>
                <a:ea typeface="Roboto" panose="02000000000000000000" pitchFamily="2" charset="0"/>
                <a:cs typeface="Roboto" panose="02000000000000000000" pitchFamily="2" charset="0"/>
              </a:rPr>
              <a:t>L</a:t>
            </a:r>
            <a:r>
              <a:rPr lang="fr-FR" sz="2200" dirty="0">
                <a:solidFill>
                  <a:srgbClr val="243746"/>
                </a:solidFill>
                <a:effectLst/>
                <a:uFill>
                  <a:solidFill>
                    <a:srgbClr val="00BED6"/>
                  </a:solidFill>
                </a:uFill>
                <a:latin typeface="Roboto" panose="02000000000000000000" pitchFamily="2" charset="0"/>
                <a:ea typeface="Roboto" panose="02000000000000000000" pitchFamily="2" charset="0"/>
                <a:cs typeface="Roboto" panose="02000000000000000000" pitchFamily="2" charset="0"/>
              </a:rPr>
              <a:t>e porteur de projet doit </a:t>
            </a:r>
            <a:r>
              <a:rPr lang="fr-FR" sz="2200" b="1" u="heavy" dirty="0">
                <a:solidFill>
                  <a:srgbClr val="243746"/>
                </a:solidFill>
                <a:effectLst/>
                <a:uFill>
                  <a:solidFill>
                    <a:srgbClr val="70AD47"/>
                  </a:solidFill>
                </a:uFill>
                <a:latin typeface="Roboto" panose="02000000000000000000" pitchFamily="2" charset="0"/>
                <a:ea typeface="Roboto" panose="02000000000000000000" pitchFamily="2" charset="0"/>
                <a:cs typeface="Roboto" panose="02000000000000000000" pitchFamily="2" charset="0"/>
              </a:rPr>
              <a:t>réaliser une analyse </a:t>
            </a:r>
            <a:r>
              <a:rPr lang="fr-FR" sz="2200" dirty="0">
                <a:solidFill>
                  <a:srgbClr val="243746"/>
                </a:solidFill>
                <a:effectLst/>
                <a:uFill>
                  <a:solidFill>
                    <a:srgbClr val="00BED6"/>
                  </a:solidFill>
                </a:uFill>
                <a:latin typeface="Roboto" panose="02000000000000000000" pitchFamily="2" charset="0"/>
                <a:ea typeface="Roboto" panose="02000000000000000000" pitchFamily="2" charset="0"/>
                <a:cs typeface="Roboto" panose="02000000000000000000" pitchFamily="2" charset="0"/>
              </a:rPr>
              <a:t>permettant de démontrer que son activité n’a d’impact significatif négatif sur aucun des 6 objectifs environnementaux de l’UE. </a:t>
            </a:r>
          </a:p>
          <a:p>
            <a:pPr>
              <a:lnSpc>
                <a:spcPts val="3200"/>
              </a:lnSpc>
            </a:pPr>
            <a:r>
              <a:rPr lang="fr-FR" sz="2200" b="1" u="heavy" dirty="0">
                <a:solidFill>
                  <a:srgbClr val="243746"/>
                </a:solidFill>
                <a:effectLst/>
                <a:uFill>
                  <a:solidFill>
                    <a:srgbClr val="00BED6"/>
                  </a:solidFill>
                </a:uFill>
                <a:latin typeface="Roboto" panose="02000000000000000000" pitchFamily="2" charset="0"/>
                <a:ea typeface="Roboto" panose="02000000000000000000" pitchFamily="2" charset="0"/>
                <a:cs typeface="Roboto" panose="02000000000000000000" pitchFamily="2" charset="0"/>
              </a:rPr>
              <a:t>Conformité</a:t>
            </a:r>
            <a:r>
              <a:rPr lang="fr-FR"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FR" sz="2200" b="1"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r>
              <a:rPr lang="fr-FR"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dans son analyse, chaque porteur de projet doit pouvoir démontrer le respect du principe DNSH grâce à des preuves tangibles (certificats, labels, normes ISO, audit externe…etc.) qui seront collectées et conservées pendant 5 années après la clôture du projet, à des fins de contrôle et d’audit. </a:t>
            </a:r>
            <a:endParaRPr lang="en-BE" sz="22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102669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02434"/>
            <a:ext cx="11233248" cy="5033088"/>
          </a:xfrm>
        </p:spPr>
        <p:txBody>
          <a:bodyPr>
            <a:normAutofit fontScale="25000" lnSpcReduction="20000"/>
          </a:bodyPr>
          <a:lstStyle/>
          <a:p>
            <a:pPr>
              <a:lnSpc>
                <a:spcPct val="134000"/>
              </a:lnSpc>
            </a:pPr>
            <a:r>
              <a:rPr lang="fr-BE" sz="8800" b="1" dirty="0">
                <a:solidFill>
                  <a:srgbClr val="243746"/>
                </a:solidFill>
                <a:effectLst/>
                <a:latin typeface="Roboto" panose="02000000000000000000" pitchFamily="2" charset="0"/>
                <a:ea typeface="Roboto" panose="02000000000000000000" pitchFamily="2" charset="0"/>
                <a:cs typeface="Roboto" panose="02000000000000000000" pitchFamily="2" charset="0"/>
              </a:rPr>
              <a:t>Objectif de l’analyse </a:t>
            </a: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déterminer si mon projet a un impact négatif significatif sur </a:t>
            </a:r>
            <a:r>
              <a:rPr lang="fr-BE" sz="8800" dirty="0">
                <a:solidFill>
                  <a:srgbClr val="243746"/>
                </a:solidFill>
                <a:latin typeface="Roboto" panose="02000000000000000000" pitchFamily="2" charset="0"/>
                <a:ea typeface="Roboto" panose="02000000000000000000" pitchFamily="2" charset="0"/>
                <a:cs typeface="Roboto" panose="02000000000000000000" pitchFamily="2" charset="0"/>
              </a:rPr>
              <a:t>un ou plusieurs des</a:t>
            </a: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6 objectifs environnementaux de l’UE. Si pas d’impact négatif significatif = respect du DNSH.</a:t>
            </a:r>
          </a:p>
          <a:p>
            <a:pPr>
              <a:lnSpc>
                <a:spcPct val="134000"/>
              </a:lnSpc>
            </a:pP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Le principe DNSH oblige à considérer l’impact du projet au niveau global en intégrant certaines dimensions environnementales souven</a:t>
            </a:r>
            <a:r>
              <a:rPr lang="fr-BE" sz="8800" dirty="0">
                <a:solidFill>
                  <a:srgbClr val="243746"/>
                </a:solidFill>
                <a:latin typeface="Roboto" panose="02000000000000000000" pitchFamily="2" charset="0"/>
                <a:ea typeface="Roboto" panose="02000000000000000000" pitchFamily="2" charset="0"/>
                <a:cs typeface="Roboto" panose="02000000000000000000" pitchFamily="2" charset="0"/>
              </a:rPr>
              <a:t>t négligées et en considérant l’ensemble du cycle de vie. </a:t>
            </a:r>
            <a:endPar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a:lnSpc>
                <a:spcPct val="134000"/>
              </a:lnSpc>
            </a:pP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Comment réaliser l’analyse DNSH : approche de gestion du risque = déterminer où il y a un risque et les preuves à soumettre pour prouver qu’il y a bien respect du DNSH</a:t>
            </a:r>
          </a:p>
          <a:p>
            <a:pPr>
              <a:lnSpc>
                <a:spcPct val="134000"/>
              </a:lnSpc>
            </a:pPr>
            <a:r>
              <a:rPr lang="fr-BE" sz="8800" dirty="0">
                <a:solidFill>
                  <a:srgbClr val="243746"/>
                </a:solidFill>
                <a:latin typeface="Roboto" panose="02000000000000000000" pitchFamily="2" charset="0"/>
                <a:ea typeface="Roboto" panose="02000000000000000000" pitchFamily="2" charset="0"/>
                <a:cs typeface="Roboto" panose="02000000000000000000" pitchFamily="2" charset="0"/>
              </a:rPr>
              <a:t>En tant que porteur de projet et expert, j’envisage </a:t>
            </a: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l’ensemble des risques possibles de non respect du DNSH concernant chacun des 6 objectifs environnementaux. Ensuite, je détermine si ces risques sont évités (ou mesures d’atténuation), je justifie de manière raisonnable </a:t>
            </a:r>
            <a:r>
              <a:rPr lang="fr-BE" sz="8800" b="0" dirty="0">
                <a:solidFill>
                  <a:srgbClr val="243746"/>
                </a:solidFill>
                <a:latin typeface="Roboto" panose="02000000000000000000" pitchFamily="2" charset="0"/>
                <a:ea typeface="Roboto" panose="02000000000000000000" pitchFamily="2" charset="0"/>
                <a:cs typeface="Roboto" panose="02000000000000000000" pitchFamily="2" charset="0"/>
              </a:rPr>
              <a:t>et je fournis les preuves nécessaires.</a:t>
            </a:r>
            <a:r>
              <a:rPr lang="fr-BE" sz="88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endParaRPr lang="fr-BE" sz="8800"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195515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02434"/>
            <a:ext cx="11233248" cy="4786603"/>
          </a:xfrm>
        </p:spPr>
        <p:txBody>
          <a:bodyPr>
            <a:normAutofit/>
          </a:bodyPr>
          <a:lstStyle/>
          <a:p>
            <a:pPr>
              <a:lnSpc>
                <a:spcPts val="3200"/>
              </a:lnSpc>
            </a:pPr>
            <a:endParaRPr lang="fr-BE" sz="2200" b="1" i="1" u="sng" dirty="0">
              <a:solidFill>
                <a:srgbClr val="D40646"/>
              </a:solidFill>
              <a:effectLst/>
              <a:latin typeface="Roboto" panose="02000000000000000000" pitchFamily="2" charset="0"/>
              <a:ea typeface="Roboto" panose="02000000000000000000" pitchFamily="2" charset="0"/>
              <a:cs typeface="Roboto" panose="02000000000000000000" pitchFamily="2" charset="0"/>
            </a:endParaRPr>
          </a:p>
          <a:p>
            <a:pPr>
              <a:lnSpc>
                <a:spcPts val="3200"/>
              </a:lnSpc>
            </a:pPr>
            <a:r>
              <a:rPr lang="fr-BE" sz="2200" b="1" i="1" u="sng" dirty="0">
                <a:solidFill>
                  <a:srgbClr val="D40646"/>
                </a:solidFill>
                <a:effectLst/>
                <a:latin typeface="Roboto" panose="02000000000000000000" pitchFamily="2" charset="0"/>
                <a:ea typeface="Roboto" panose="02000000000000000000" pitchFamily="2" charset="0"/>
                <a:cs typeface="Roboto" panose="02000000000000000000" pitchFamily="2" charset="0"/>
              </a:rPr>
              <a:t>Remarque</a:t>
            </a:r>
            <a:r>
              <a:rPr lang="fr-BE"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 </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Le respect de la législation européenne et nationale / régionale en matière d’environnement, bien qu’une obligation, ne dispense pas d’une analyse DNSH. </a:t>
            </a:r>
            <a:endParaRPr lang="fr-BE" sz="2200" b="1"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gn="ctr">
              <a:lnSpc>
                <a:spcPts val="3200"/>
              </a:lnSpc>
            </a:pPr>
            <a:endParaRPr lang="fr-BE" b="1"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gn="ctr">
              <a:lnSpc>
                <a:spcPts val="3200"/>
              </a:lnSpc>
            </a:pPr>
            <a:r>
              <a:rPr lang="fr-BE" b="1" dirty="0">
                <a:solidFill>
                  <a:srgbClr val="243746"/>
                </a:solidFill>
                <a:latin typeface="Roboto" panose="02000000000000000000" pitchFamily="2" charset="0"/>
                <a:ea typeface="Roboto" panose="02000000000000000000" pitchFamily="2" charset="0"/>
                <a:cs typeface="Roboto" panose="02000000000000000000" pitchFamily="2" charset="0"/>
              </a:rPr>
              <a:t>Durabilité </a:t>
            </a:r>
            <a:r>
              <a:rPr lang="en-BE" b="0" i="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r>
              <a:rPr lang="fr-BE" b="0" i="0" dirty="0">
                <a:solidFill>
                  <a:srgbClr val="243746"/>
                </a:solidFill>
                <a:effectLst/>
                <a:latin typeface="Roboto" panose="02000000000000000000" pitchFamily="2" charset="0"/>
                <a:ea typeface="Roboto" panose="02000000000000000000" pitchFamily="2" charset="0"/>
                <a:cs typeface="Roboto" panose="02000000000000000000" pitchFamily="2" charset="0"/>
              </a:rPr>
              <a:t> respect du DNSH </a:t>
            </a:r>
            <a:endParaRPr lang="fr-BE" b="1"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nSpc>
                <a:spcPts val="3200"/>
              </a:lnSpc>
            </a:pPr>
            <a:r>
              <a:rPr lang="fr-BE" sz="2200" b="1" dirty="0">
                <a:solidFill>
                  <a:srgbClr val="70AD47"/>
                </a:solidFill>
                <a:latin typeface="Roboto" panose="02000000000000000000" pitchFamily="2" charset="0"/>
                <a:ea typeface="Roboto" panose="02000000000000000000" pitchFamily="2" charset="0"/>
                <a:cs typeface="Roboto" panose="02000000000000000000" pitchFamily="2" charset="0"/>
              </a:rPr>
              <a:t>Activité durable </a:t>
            </a:r>
            <a:r>
              <a:rPr lang="fr-BE" sz="2200" b="1" dirty="0">
                <a:solidFill>
                  <a:srgbClr val="243746"/>
                </a:solidFill>
                <a:latin typeface="Roboto" panose="02000000000000000000" pitchFamily="2" charset="0"/>
                <a:ea typeface="Roboto" panose="02000000000000000000" pitchFamily="2" charset="0"/>
                <a:cs typeface="Roboto" panose="02000000000000000000" pitchFamily="2" charset="0"/>
              </a:rPr>
              <a:t>: </a:t>
            </a:r>
            <a:r>
              <a:rPr lang="fr-BE" sz="2200" dirty="0">
                <a:solidFill>
                  <a:srgbClr val="243746"/>
                </a:solidFill>
                <a:latin typeface="Roboto" panose="02000000000000000000" pitchFamily="2" charset="0"/>
                <a:ea typeface="Roboto" panose="02000000000000000000" pitchFamily="2" charset="0"/>
                <a:cs typeface="Roboto" panose="02000000000000000000" pitchFamily="2" charset="0"/>
              </a:rPr>
              <a:t>selon la Taxonomie, </a:t>
            </a:r>
            <a:r>
              <a:rPr lang="fr-FR"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une activité peut être considérée « durable » si elle contribue substantiellement à l’un des six objectifs environnementaux, sans causer de préjudice important à l’un des cinq autres objectifs. </a:t>
            </a:r>
          </a:p>
          <a:p>
            <a:pPr>
              <a:lnSpc>
                <a:spcPts val="3200"/>
              </a:lnSpc>
            </a:pPr>
            <a:r>
              <a:rPr lang="fr-FR" sz="2200" b="1" dirty="0">
                <a:solidFill>
                  <a:srgbClr val="70AD47"/>
                </a:solidFill>
                <a:latin typeface="Roboto" panose="02000000000000000000" pitchFamily="2" charset="0"/>
                <a:ea typeface="Roboto" panose="02000000000000000000" pitchFamily="2" charset="0"/>
                <a:cs typeface="Roboto" panose="02000000000000000000" pitchFamily="2" charset="0"/>
              </a:rPr>
              <a:t>Activité qui respecte le DNSH </a:t>
            </a: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 une activité qui n’a d’</a:t>
            </a:r>
            <a:r>
              <a:rPr lang="fr-FR" sz="2200" b="1" u="sng" dirty="0">
                <a:solidFill>
                  <a:srgbClr val="243746"/>
                </a:solidFill>
                <a:latin typeface="Roboto" panose="02000000000000000000" pitchFamily="2" charset="0"/>
                <a:ea typeface="Roboto" panose="02000000000000000000" pitchFamily="2" charset="0"/>
                <a:cs typeface="Roboto" panose="02000000000000000000" pitchFamily="2" charset="0"/>
              </a:rPr>
              <a:t>impact négatif significatif </a:t>
            </a: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sur aucun des 6 objectifs environnementaux de l’UE. </a:t>
            </a:r>
            <a:endParaRPr lang="fr-BE" sz="220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572545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02434"/>
            <a:ext cx="11233248" cy="4702627"/>
          </a:xfrm>
        </p:spPr>
        <p:txBody>
          <a:bodyPr>
            <a:normAutofit/>
          </a:bodyPr>
          <a:lstStyle/>
          <a:p>
            <a:pPr marL="457200" indent="-457200">
              <a:lnSpc>
                <a:spcPts val="3200"/>
              </a:lnSpc>
              <a:buAutoNum type="arabicPeriod"/>
            </a:pP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L'activité est-elle susceptible de provoquer une augmentation significative des émissions de gaz à effet de serre ?</a:t>
            </a:r>
          </a:p>
          <a:p>
            <a:endParaRPr lang="fr-FR" sz="22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1177182" lvl="2" indent="-457200">
              <a:lnSpc>
                <a:spcPct val="114000"/>
              </a:lnSpc>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 -&gt; </a:t>
            </a:r>
            <a:r>
              <a:rPr lang="fr-FR" sz="2200" b="0" i="1" dirty="0">
                <a:solidFill>
                  <a:srgbClr val="243746"/>
                </a:solidFill>
                <a:latin typeface="Roboto" panose="02000000000000000000" pitchFamily="2" charset="0"/>
                <a:ea typeface="Roboto" panose="02000000000000000000" pitchFamily="2" charset="0"/>
                <a:cs typeface="Roboto" panose="02000000000000000000" pitchFamily="2" charset="0"/>
              </a:rPr>
              <a:t>le projet ne respecte pas le principe DNSH</a:t>
            </a:r>
          </a:p>
          <a:p>
            <a:pPr marL="1177182" lvl="2" indent="-457200">
              <a:lnSpc>
                <a:spcPct val="114000"/>
              </a:lnSpc>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 -&gt; </a:t>
            </a:r>
            <a:r>
              <a:rPr lang="fr-FR" sz="2200" b="0" i="1" dirty="0">
                <a:solidFill>
                  <a:srgbClr val="243746"/>
                </a:solidFill>
                <a:latin typeface="Roboto" panose="02000000000000000000" pitchFamily="2" charset="0"/>
                <a:ea typeface="Roboto" panose="02000000000000000000" pitchFamily="2" charset="0"/>
                <a:cs typeface="Roboto" panose="02000000000000000000" pitchFamily="2" charset="0"/>
              </a:rPr>
              <a:t>le projet respecte le principe DNSH</a:t>
            </a:r>
          </a:p>
          <a:p>
            <a:pPr lvl="2" indent="0">
              <a:lnSpc>
                <a:spcPct val="114000"/>
              </a:lnSpc>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une justification est nécessaire pour chaque question.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lnSpc>
                <a:spcPct val="114000"/>
              </a:lnSpc>
            </a:pPr>
            <a:r>
              <a:rPr lang="fr-FR" sz="2200" b="1" i="1" dirty="0">
                <a:solidFill>
                  <a:srgbClr val="D40646"/>
                </a:solidFill>
                <a:latin typeface="Roboto" panose="02000000000000000000" pitchFamily="2" charset="0"/>
                <a:ea typeface="Roboto" panose="02000000000000000000" pitchFamily="2" charset="0"/>
                <a:cs typeface="Roboto" panose="02000000000000000000" pitchFamily="2" charset="0"/>
              </a:rPr>
              <a:t>Attention</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 : L’absence de réponse n’est pas recevable. Des réponses comme « NA », « Sans objet », « Pas d’application » ou « Le projet n’aura pas d’impact négatif » ne sont pas justifiées et non recevables.</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23230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02434"/>
            <a:ext cx="11233248" cy="4702627"/>
          </a:xfrm>
        </p:spPr>
        <p:txBody>
          <a:bodyPr>
            <a:normAutofit/>
          </a:bodyPr>
          <a:lstStyle/>
          <a:p>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Exemple fictif d’un projet qui prévoit la rénovation énergétique d’un bâtiment public grâce au remplacement de l’isolation de la toiture et des murs du bâtiment ainsi que le remplacement des châssis. De l’amiante avait été utilisée dans l’isolation du bâtiment lors de sa construction.</a:t>
            </a:r>
          </a:p>
          <a:p>
            <a:r>
              <a:rPr lang="fr-FR" sz="2200" u="sng" dirty="0">
                <a:solidFill>
                  <a:srgbClr val="D40646"/>
                </a:solidFill>
                <a:latin typeface="Roboto" panose="02000000000000000000" pitchFamily="2" charset="0"/>
                <a:ea typeface="Roboto" panose="02000000000000000000" pitchFamily="2" charset="0"/>
                <a:cs typeface="Roboto" panose="02000000000000000000" pitchFamily="2" charset="0"/>
              </a:rPr>
              <a:t>Attention</a:t>
            </a: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 : chaque projet doit mener sa propre analyse en fonction des conditions qui lui sont propres.</a:t>
            </a:r>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endParaRPr lang="fr-FR" sz="2200" dirty="0">
              <a:solidFill>
                <a:srgbClr val="243746"/>
              </a:solidFill>
              <a:latin typeface="Roboto" panose="02000000000000000000" pitchFamily="2" charset="0"/>
              <a:ea typeface="Roboto" panose="02000000000000000000" pitchFamily="2" charset="0"/>
              <a:cs typeface="Roboto" panose="02000000000000000000" pitchFamily="2" charset="0"/>
            </a:endParaRPr>
          </a:p>
          <a:p>
            <a:r>
              <a:rPr lang="fr-FR" sz="2200" b="0" i="1" dirty="0">
                <a:solidFill>
                  <a:srgbClr val="1886A8"/>
                </a:solidFill>
                <a:latin typeface="Roboto" panose="02000000000000000000" pitchFamily="2" charset="0"/>
                <a:ea typeface="Roboto" panose="02000000000000000000" pitchFamily="2" charset="0"/>
                <a:cs typeface="Roboto" panose="02000000000000000000" pitchFamily="2" charset="0"/>
              </a:rPr>
              <a:t>Ressource utile pour l’analyse DNSH </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 L’annexe technique à la Taxonomie européenne offre une liste </a:t>
            </a: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d’exemples non exhaustive </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sur la manière d’évaluer si les activités économiques peuvent être qualifiées d’écologiquement durables.</a:t>
            </a:r>
          </a:p>
          <a:p>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273620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370663"/>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42391"/>
            <a:ext cx="11233248" cy="4562669"/>
          </a:xfrm>
        </p:spPr>
        <p:txBody>
          <a:bodyPr>
            <a:normAutofit fontScale="92500" lnSpcReduction="20000"/>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1. L'activité est-elle susceptible de provoquer une augmentation significative des émissions de gaz à effet de serre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La rénovation du bâtiments existant en vue d'améliorer la performance énergétique contribue de manière substantielle à l'atténuation du changement climatique en réduisant la consommation d'énergie et les émissions de gaz à effet de serre pendant la phase d'exploitation restante des bâtiments, et en évitant les émissions qui seraient associées à la construction de nouveaux bâtiments.</a:t>
            </a: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L’action contribue de manière substantielle  à l’atténuation du changement climatique car la rénovation permettra de réduire la demande d'énergie primaire d'au moins 30 % par rapport à la performance énergétique du bâtiment avant la rénovation. </a:t>
            </a:r>
          </a:p>
          <a:p>
            <a:pPr lvl="1" indent="0"/>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Preuve : </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Ceci pourra être démontré grâce au certificat PEB ou par une méthodologie de calcul adéquate.</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462041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370663"/>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42391"/>
            <a:ext cx="11233248" cy="4562669"/>
          </a:xfrm>
        </p:spPr>
        <p:txBody>
          <a:bodyPr>
            <a:normAutofit/>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2. L'activité est-elle susceptible d'augmenter des incidences négatives du climat actuel et de son évolution attendue sur elle-même ou sur la population, la nature ou les biens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L’amélioration de l’isolation thermique génère un risque de surchauffe dans le bâtiment. Pour atténuer ce problème, le projet prévoit de suivre les recommandations du Guide Bâtiment Durable en ajoutant des protections solaires extérieures notamment par l’installation d’un brise soleil vertical.</a:t>
            </a:r>
          </a:p>
          <a:p>
            <a:pPr lvl="1" indent="0"/>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Preuve : Cahier Spécial des Charges, preuves d’installations des mesures citées.</a:t>
            </a:r>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789963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370663"/>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42391"/>
            <a:ext cx="11233248" cy="4562669"/>
          </a:xfrm>
        </p:spPr>
        <p:txBody>
          <a:bodyPr>
            <a:normAutofit/>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3. L'activité est-elle susceptible d'avoir des effets négatifs sur le bon état ou le bon potentiel écologique d’une ressource d'eau, incluant les eaux de surface ou sous-terraines, ou le bon état environnemental des eaux maritimes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Les activités soutenues par la mesure ont un impact prévisible insignifiant sur cet objectif environnemental, compte tenu des effets directs et indirects primaires sur l'ensemble du cycle de vie. Aucun risque de dégradation de l'environnement lié à la préservation de la qualité de l'eau et au stress hydrique n'est identifié, étant donné qu'aucune robinetterie ou appareil consommateur d'eau n'est installé.</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379537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51846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627983"/>
          </a:xfrm>
        </p:spPr>
        <p:txBody>
          <a:bodyPr>
            <a:normAutofit lnSpcReduction="10000"/>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4. L'activité est-elle susceptible de provoquer des inefficacités importantes dans l'utilisation des matériaux ou dans l'utilisation directe ou indirecte des ressources naturelles, d'augmenter significativement la production, l'incinération ou l'élimination des déchets, ou de provoquer des dommages environnementaux à long terme par l'élimination/le dépôt à long terme des déchets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Au </a:t>
            </a:r>
            <a:r>
              <a:rPr lang="fr-FR" sz="2200" b="0">
                <a:solidFill>
                  <a:srgbClr val="243746"/>
                </a:solidFill>
                <a:latin typeface="Roboto" panose="02000000000000000000" pitchFamily="2" charset="0"/>
                <a:ea typeface="Roboto" panose="02000000000000000000" pitchFamily="2" charset="0"/>
                <a:cs typeface="Roboto" panose="02000000000000000000" pitchFamily="2" charset="0"/>
              </a:rPr>
              <a:t>moins 80 </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 (en poids) des déchets de construction et de démolition non dangereux produits sur le chantier de construction vont être préparés en vue de leur réutilisation ou être envoyés au recyclage ou à une autre forme de valorisation des matériaux</a:t>
            </a:r>
          </a:p>
          <a:p>
            <a:pPr lvl="1" indent="0"/>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Preuve: Documents fournis par l’entrepreneur</a:t>
            </a:r>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81051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fr-BE" sz="2667" dirty="0">
                <a:solidFill>
                  <a:srgbClr val="243746"/>
                </a:solidFill>
                <a:latin typeface="Roboto" panose="02000000000000000000" pitchFamily="2" charset="0"/>
                <a:ea typeface="Roboto" panose="02000000000000000000" pitchFamily="2" charset="0"/>
                <a:cs typeface="Roboto" panose="02000000000000000000" pitchFamily="2" charset="0"/>
              </a:rPr>
              <a:t>A l’ordre du jour </a:t>
            </a: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431371" y="1052736"/>
            <a:ext cx="11233248" cy="4584509"/>
          </a:xfrm>
        </p:spPr>
        <p:txBody>
          <a:bodyPr>
            <a:normAutofit/>
          </a:bodyPr>
          <a:lstStyle/>
          <a:p>
            <a:pPr algn="ctr"/>
            <a:endParaRPr lang="fr-BE" b="1" dirty="0"/>
          </a:p>
          <a:p>
            <a:pPr marL="400050" lvl="0" indent="-400050" algn="just">
              <a:lnSpc>
                <a:spcPct val="150000"/>
              </a:lnSpc>
              <a:buFont typeface="+mj-lt"/>
              <a:buAutoNum type="romanUcPeriod"/>
            </a:pP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Définition et origine du DNSH</a:t>
            </a:r>
            <a:endPar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400050" lvl="0" indent="-400050" algn="just">
              <a:lnSpc>
                <a:spcPct val="150000"/>
              </a:lnSpc>
              <a:buFont typeface="+mj-lt"/>
              <a:buAutoNum type="romanUcPeriod"/>
            </a:pP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Les 6 objectifs environnementaux de l’UE</a:t>
            </a:r>
            <a:endPar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400050" indent="-400050">
              <a:buFont typeface="+mj-lt"/>
              <a:buAutoNum type="romanUcPeriod"/>
            </a:pPr>
            <a:r>
              <a:rPr lang="fr-BE" sz="1800" dirty="0">
                <a:solidFill>
                  <a:srgbClr val="243746"/>
                </a:solidFill>
                <a:latin typeface="Roboto" panose="02000000000000000000" pitchFamily="2" charset="0"/>
                <a:ea typeface="Roboto" panose="02000000000000000000" pitchFamily="2" charset="0"/>
                <a:cs typeface="Roboto" panose="02000000000000000000" pitchFamily="2" charset="0"/>
              </a:rPr>
              <a:t>Application du</a:t>
            </a: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DNSH dans la nouvelle programmation FEDER </a:t>
            </a:r>
          </a:p>
          <a:p>
            <a:pPr marL="400050" lvl="0" indent="-400050" algn="just">
              <a:lnSpc>
                <a:spcPct val="150000"/>
              </a:lnSpc>
              <a:buFont typeface="+mj-lt"/>
              <a:buAutoNum type="romanUcPeriod"/>
            </a:pP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Comment aborder le DNSH (analyse et </a:t>
            </a:r>
            <a:r>
              <a:rPr lang="fr-BE" sz="18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endParaRPr lang="fr-BE" sz="18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400050" lvl="0" indent="-400050" algn="just">
              <a:lnSpc>
                <a:spcPct val="150000"/>
              </a:lnSpc>
              <a:buFont typeface="+mj-lt"/>
              <a:buAutoNum type="romanUcPeriod"/>
            </a:pP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Le DNSH dans les marchés publics </a:t>
            </a:r>
            <a:endPar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400050" indent="-400050">
              <a:buFont typeface="+mj-lt"/>
              <a:buAutoNum type="romanUcPeriod"/>
            </a:pP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Ressources utiles </a:t>
            </a:r>
          </a:p>
          <a:p>
            <a:endParaRPr lang="fr-BE" b="1" dirty="0">
              <a:solidFill>
                <a:srgbClr val="D406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374210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51846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627983"/>
          </a:xfrm>
        </p:spPr>
        <p:txBody>
          <a:bodyPr>
            <a:normAutofit fontScale="92500"/>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5. L'activité est-elle susceptible d'augmenter les émissions de polluants dans l'air, l'eau ou le sol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Une étude du bâtiment sera réalisée conformément à la législation nationale par un spécialiste compétent ayant reçu une formation en matière d'étude de l'amiante et d'identification d'autres matériaux contenant des substances préoccupantes. Tout décapage de calorifugeage contenant ou susceptible de contenir de l'amiante, toute rupture ou tout perçage ou vissage mécanique et/ou tout enlèvement de panneaux d'isolation, de tuiles et d'autres matériaux contenant de l'amiante doivent être effectués par du personnel dûment formé, avec une surveillance de la santé avant, pendant et après les travaux, conformément à la législation nationale.</a:t>
            </a:r>
          </a:p>
          <a:p>
            <a:pPr lvl="1" indent="0"/>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Preuve : Les documents liés à l’étude du bâtiment, à la compétence du personnel et à la surveillance de la santé.</a:t>
            </a:r>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09244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51846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 Exemple fictif d’un projet de rénovation énergétique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627983"/>
          </a:xfrm>
        </p:spPr>
        <p:txBody>
          <a:bodyPr>
            <a:normAutofit/>
          </a:bodyPr>
          <a:lstStyle/>
          <a:p>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6. L'activité est-elle susceptible d'avoir des effets néfastes à la bonne condition et la résilience des écosystèmes ou des effets au détriment de la conservation des habitats et des espèces ?</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Oui</a:t>
            </a:r>
          </a:p>
          <a:p>
            <a:pPr marL="1177182" lvl="2" indent="-457200">
              <a:buFont typeface="Wingdings" panose="05000000000000000000" pitchFamily="2" charset="2"/>
              <a:buChar char="q"/>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Non</a:t>
            </a:r>
          </a:p>
          <a:p>
            <a:pPr lvl="2" indent="0"/>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lvl="1" indent="0"/>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Motivation obligatoire : La mesure n'a pas d'incidence négative prévisible ou une incidence négative prévisible insignifiante sur l'objectif environnemental lié aux effets directs et indirects principaux de la mesure tout au long de son cycle de vie. Elle ne concerne que les bâtiments existants et n'affectera donc pas les zones protégées.</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333937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02434"/>
            <a:ext cx="11233248" cy="4702627"/>
          </a:xfrm>
        </p:spPr>
        <p:txBody>
          <a:bodyPr>
            <a:normAutofit/>
          </a:bodyPr>
          <a:lstStyle/>
          <a:p>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Liste des activités </a:t>
            </a:r>
            <a:r>
              <a:rPr lang="fr-FR" sz="2200" b="1" u="heavy" dirty="0">
                <a:solidFill>
                  <a:srgbClr val="243746"/>
                </a:solidFill>
                <a:uFill>
                  <a:solidFill>
                    <a:srgbClr val="70AD47"/>
                  </a:solidFill>
                </a:uFill>
                <a:latin typeface="Roboto" panose="02000000000000000000" pitchFamily="2" charset="0"/>
                <a:ea typeface="Roboto" panose="02000000000000000000" pitchFamily="2" charset="0"/>
                <a:cs typeface="Roboto" panose="02000000000000000000" pitchFamily="2" charset="0"/>
              </a:rPr>
              <a:t>non éligibles</a:t>
            </a:r>
            <a:r>
              <a:rPr lang="fr-FR" sz="2200" b="1" dirty="0">
                <a:solidFill>
                  <a:srgbClr val="243746"/>
                </a:solidFill>
                <a:uFill>
                  <a:solidFill>
                    <a:srgbClr val="70AD47"/>
                  </a:solidFill>
                </a:uFill>
                <a:latin typeface="Roboto" panose="02000000000000000000" pitchFamily="2" charset="0"/>
                <a:ea typeface="Roboto" panose="02000000000000000000" pitchFamily="2" charset="0"/>
                <a:cs typeface="Roboto" panose="02000000000000000000" pitchFamily="2" charset="0"/>
              </a:rPr>
              <a:t> </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pour un financement ou co-financement FEDER car non conforme avec le DNSH :</a:t>
            </a:r>
          </a:p>
          <a:p>
            <a:pPr marL="342900" indent="-342900">
              <a:buFont typeface="Wingdings" panose="05000000000000000000" pitchFamily="2" charset="2"/>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Les activités relatives à la production d’électricité et/ou de chaleur au moyen de combustibles fossiles, ainsi que les infrastructures connexes de transport et de distribution ;</a:t>
            </a:r>
          </a:p>
          <a:p>
            <a:pPr marL="342900" indent="-342900">
              <a:buFont typeface="Arial" panose="020B0604020202020204" pitchFamily="34" charset="0"/>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En ce qui concerne les activités couvertes par le système d’échange de quotas d’émission (SEQE) de l’UE, les activités dont les émissions d’équivalent CO2 projetées ne sont pas sensiblement inférieures aux valeurs de référence pertinentes établies pour l’allocation à titre gratuit.</a:t>
            </a:r>
          </a:p>
          <a:p>
            <a:endPar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451157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5984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IV. Comment aborder le DNSH (analyse et </a:t>
            </a:r>
            <a:r>
              <a:rPr lang="fr-BE" sz="2400" i="1" dirty="0">
                <a:solidFill>
                  <a:srgbClr val="243746"/>
                </a:solidFill>
                <a:effectLst/>
                <a:latin typeface="Roboto" panose="02000000000000000000" pitchFamily="2" charset="0"/>
                <a:ea typeface="Roboto" panose="02000000000000000000" pitchFamily="2" charset="0"/>
                <a:cs typeface="Roboto" panose="02000000000000000000" pitchFamily="2" charset="0"/>
              </a:rPr>
              <a:t>template</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634482"/>
            <a:ext cx="11233248" cy="5343625"/>
          </a:xfrm>
        </p:spPr>
        <p:txBody>
          <a:bodyPr>
            <a:normAutofit fontScale="62500" lnSpcReduction="20000"/>
          </a:bodyPr>
          <a:lstStyle/>
          <a:p>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Il ressort également de la Décision d’exécution du Conseil que dans le contexte des projets liés à l’économie circulaire, les activités suivantes sont exclues  :</a:t>
            </a:r>
          </a:p>
          <a:p>
            <a:pPr marL="342900" indent="-342900">
              <a:buFont typeface="Arial" panose="020B0604020202020204" pitchFamily="34" charset="0"/>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les activités liées aux combustibles fossiles (y compris l'utilisation en aval),</a:t>
            </a:r>
          </a:p>
          <a:p>
            <a:pPr marL="342900" indent="-342900">
              <a:buFont typeface="Arial" panose="020B0604020202020204" pitchFamily="34" charset="0"/>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les activités relevant du système d'échange de quotas d'émission (ETS) dont les émissions prévues en équivalent CO2 ne sont pas sensiblement inférieures aux valeurs de référence pertinentes établies pour l'attribution gratuite.</a:t>
            </a:r>
          </a:p>
          <a:p>
            <a:pPr marL="342900" indent="-342900">
              <a:buFont typeface="Arial" panose="020B0604020202020204" pitchFamily="34" charset="0"/>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Les activités liées à l'élimination des déchets dans les décharges, dans les installations de traitement </a:t>
            </a:r>
            <a:r>
              <a:rPr lang="fr-FR" sz="2200" b="0" dirty="0" err="1">
                <a:solidFill>
                  <a:srgbClr val="243746"/>
                </a:solidFill>
                <a:latin typeface="Roboto" panose="02000000000000000000" pitchFamily="2" charset="0"/>
                <a:ea typeface="Roboto" panose="02000000000000000000" pitchFamily="2" charset="0"/>
                <a:cs typeface="Roboto" panose="02000000000000000000" pitchFamily="2" charset="0"/>
              </a:rPr>
              <a:t>mécanobiologique</a:t>
            </a: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 (TMB) et dans les incinérateurs pour le traitement des déchets. (cette exclusion ne couvre pas les activités liées aux installations exclusivement dédiées au traitement des déchets dangereux non recyclables, aux installations existantes dans lesquelles l'investissement a pour but d'accroître l'efficacité énergétique, de capter les gaz d'échappement en vue de leur stockage ou de leur utilisation ou de récupérer des matériaux à partir des cendres d'incinération, à condition que ces investissements n'entraînent pas une augmentation de la capacité de traitement des déchets de l'installation ou une prolongation de la durée de vie de l'installation)</a:t>
            </a:r>
          </a:p>
          <a:p>
            <a:pPr marL="342900" indent="-342900">
              <a:buFont typeface="Arial" panose="020B0604020202020204" pitchFamily="34" charset="0"/>
              <a:buChar char="•"/>
            </a:pPr>
            <a:r>
              <a:rPr lang="fr-FR" sz="2200" b="0" dirty="0">
                <a:solidFill>
                  <a:srgbClr val="243746"/>
                </a:solidFill>
                <a:latin typeface="Roboto" panose="02000000000000000000" pitchFamily="2" charset="0"/>
                <a:ea typeface="Roboto" panose="02000000000000000000" pitchFamily="2" charset="0"/>
                <a:cs typeface="Roboto" panose="02000000000000000000" pitchFamily="2" charset="0"/>
              </a:rPr>
              <a:t>les activités pour lesquelles l'élimination à long terme des déchets peut causer des dommages à long terme à l'environnement (par exemple, les déchets nucléaires).</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649807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6917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 Le DNSH dans les marchés publics </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49086"/>
            <a:ext cx="11233248" cy="4870579"/>
          </a:xfrm>
        </p:spPr>
        <p:txBody>
          <a:bodyPr>
            <a:normAutofit/>
          </a:bodyPr>
          <a:lstStyle/>
          <a:p>
            <a:pPr fontAlgn="base">
              <a:lnSpc>
                <a:spcPct val="114000"/>
              </a:lnSpc>
            </a:pP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Le DNSH dans les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marchés</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publics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est</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une question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contractuelle</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qui doit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être</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fixée</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dès</a:t>
            </a:r>
            <a:r>
              <a:rPr lang="en-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le début de la </a:t>
            </a:r>
            <a:r>
              <a:rPr lang="en-BE" sz="26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procédure</a:t>
            </a:r>
            <a:r>
              <a:rPr lang="fr-BE" sz="2600" dirty="0">
                <a:solidFill>
                  <a:srgbClr val="243746"/>
                </a:solidFill>
                <a:effectLst/>
                <a:latin typeface="Roboto" panose="02000000000000000000" pitchFamily="2" charset="0"/>
                <a:ea typeface="Roboto" panose="02000000000000000000" pitchFamily="2" charset="0"/>
                <a:cs typeface="Roboto" panose="02000000000000000000" pitchFamily="2" charset="0"/>
              </a:rPr>
              <a:t> par le biais de spécifications techniques dans le CSC et dans le monitoring du marché</a:t>
            </a: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 </a:t>
            </a:r>
            <a:endParaRPr lang="fr-BE" sz="2600" b="1" dirty="0">
              <a:latin typeface="Roboto" panose="02000000000000000000" pitchFamily="2" charset="0"/>
              <a:ea typeface="Roboto" panose="02000000000000000000" pitchFamily="2" charset="0"/>
              <a:cs typeface="Roboto" panose="02000000000000000000" pitchFamily="2" charset="0"/>
            </a:endParaRPr>
          </a:p>
          <a:p>
            <a:pPr algn="l" rtl="0" fontAlgn="base">
              <a:lnSpc>
                <a:spcPct val="114000"/>
              </a:lnSpc>
            </a:pPr>
            <a:r>
              <a:rPr lang="fr-BE" sz="2600" dirty="0">
                <a:solidFill>
                  <a:srgbClr val="70AD47"/>
                </a:solidFill>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a:t>
            </a:r>
            <a:r>
              <a:rPr lang="fr-BE" sz="2600" dirty="0">
                <a:solidFill>
                  <a:srgbClr val="70AD47"/>
                </a:solidFill>
                <a:latin typeface="Roboto" panose="02000000000000000000" pitchFamily="2" charset="0"/>
                <a:ea typeface="Roboto" panose="02000000000000000000" pitchFamily="2" charset="0"/>
                <a:cs typeface="Roboto" panose="02000000000000000000" pitchFamily="2" charset="0"/>
              </a:rPr>
              <a:t> </a:t>
            </a: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Le principe DNSH doit être intégré autant que possible dans les marchés publics subsidiés par le FEDER.</a:t>
            </a:r>
          </a:p>
          <a:p>
            <a:pPr>
              <a:lnSpc>
                <a:spcPct val="1140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Les clauses types des « </a:t>
            </a:r>
            <a:r>
              <a:rPr lang="fr-BE" sz="2600" b="1" u="heavy" dirty="0">
                <a:solidFill>
                  <a:srgbClr val="243746"/>
                </a:solidFill>
                <a:uFill>
                  <a:solidFill>
                    <a:srgbClr val="1886A8"/>
                  </a:solidFill>
                </a:uFill>
                <a:latin typeface="Roboto" panose="02000000000000000000" pitchFamily="2" charset="0"/>
                <a:ea typeface="Roboto" panose="02000000000000000000" pitchFamily="2" charset="0"/>
                <a:cs typeface="Roboto" panose="02000000000000000000" pitchFamily="2" charset="0"/>
              </a:rPr>
              <a:t>marchés publics durables </a:t>
            </a: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 constituent un bon début.</a:t>
            </a:r>
          </a:p>
          <a:p>
            <a:pPr>
              <a:lnSpc>
                <a:spcPct val="1140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            </a:t>
            </a: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 site web et formations de Bruxelles Environnement</a:t>
            </a:r>
          </a:p>
          <a:p>
            <a:pPr>
              <a:lnSpc>
                <a:spcPct val="1140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            </a:t>
            </a: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 helpdesk </a:t>
            </a:r>
            <a:r>
              <a:rPr lang="fr-BE" sz="2600" i="0" u="none" strike="noStrike" dirty="0" err="1">
                <a:solidFill>
                  <a:schemeClr val="accent1"/>
                </a:solidFill>
                <a:effectLst/>
                <a:latin typeface="Roboto" panose="02000000000000000000" pitchFamily="2" charset="0"/>
                <a:ea typeface="Roboto" panose="02000000000000000000" pitchFamily="2" charset="0"/>
                <a:cs typeface="Roboto" panose="02000000000000000000" pitchFamily="2" charset="0"/>
                <a:hlinkClick r:id="rId2">
                  <a:extLst>
                    <a:ext uri="{A12FA001-AC4F-418D-AE19-62706E023703}">
                      <ahyp:hlinkClr xmlns:ahyp="http://schemas.microsoft.com/office/drawing/2018/hyperlinkcolor" val="tx"/>
                    </a:ext>
                  </a:extLst>
                </a:hlinkClick>
              </a:rPr>
              <a:t>greenprocurement@environnement.brussels</a:t>
            </a:r>
            <a:endParaRPr lang="fr-BE" sz="2600"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457200" indent="-457200">
              <a:buFontTx/>
              <a:buChar char="-"/>
            </a:pPr>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3"/>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925395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6917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 Le DNSH dans les marchés publics </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49086"/>
            <a:ext cx="11233248" cy="4711959"/>
          </a:xfrm>
        </p:spPr>
        <p:txBody>
          <a:bodyPr>
            <a:normAutofit/>
          </a:bodyPr>
          <a:lstStyle/>
          <a:p>
            <a:pPr algn="ctr"/>
            <a:endParaRPr lang="fr-BE" b="1" dirty="0"/>
          </a:p>
          <a:p>
            <a:pPr>
              <a:lnSpc>
                <a:spcPts val="3200"/>
              </a:lnSpc>
            </a:pPr>
            <a:r>
              <a:rPr lang="fr-BE" sz="2200" b="1" u="sng" dirty="0">
                <a:solidFill>
                  <a:srgbClr val="243746"/>
                </a:solidFill>
                <a:latin typeface="Roboto" panose="02000000000000000000" pitchFamily="2" charset="0"/>
                <a:ea typeface="Roboto" panose="02000000000000000000" pitchFamily="2" charset="0"/>
                <a:cs typeface="Roboto" panose="02000000000000000000" pitchFamily="2" charset="0"/>
              </a:rPr>
              <a:t>Dans le Cahier Spécial des Charges</a:t>
            </a:r>
            <a:r>
              <a:rPr lang="fr-BE" sz="2200" b="1" dirty="0">
                <a:solidFill>
                  <a:srgbClr val="243746"/>
                </a:solidFill>
                <a:latin typeface="Roboto" panose="02000000000000000000" pitchFamily="2" charset="0"/>
                <a:ea typeface="Roboto" panose="02000000000000000000" pitchFamily="2" charset="0"/>
                <a:cs typeface="Roboto" panose="02000000000000000000" pitchFamily="2" charset="0"/>
              </a:rPr>
              <a:t> :</a:t>
            </a:r>
          </a:p>
          <a:p>
            <a:pPr marL="457200" indent="-457200">
              <a:lnSpc>
                <a:spcPts val="3200"/>
              </a:lnSpc>
              <a:buFontTx/>
              <a:buChar char="-"/>
            </a:pPr>
            <a:r>
              <a:rPr lang="fr-BE" sz="2200" i="0" u="none" strike="noStrike" dirty="0">
                <a:solidFill>
                  <a:srgbClr val="243746"/>
                </a:solidFill>
                <a:effectLst/>
                <a:latin typeface="Roboto" panose="02000000000000000000" pitchFamily="2" charset="0"/>
                <a:ea typeface="Roboto" panose="02000000000000000000" pitchFamily="2" charset="0"/>
                <a:cs typeface="Roboto" panose="02000000000000000000" pitchFamily="2" charset="0"/>
              </a:rPr>
              <a:t>Informer les candidats </a:t>
            </a:r>
            <a:r>
              <a:rPr lang="en-US"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​sur le </a:t>
            </a:r>
            <a:r>
              <a:rPr lang="en-US" sz="2200" i="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principe</a:t>
            </a:r>
            <a:r>
              <a:rPr lang="en-US"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US"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Do No Significant Harm </a:t>
            </a:r>
            <a:r>
              <a:rPr lang="en-US"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US" sz="22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inclure</a:t>
            </a:r>
            <a:r>
              <a:rPr lang="en-US"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une </a:t>
            </a:r>
            <a:r>
              <a:rPr lang="en-US" sz="22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présentation</a:t>
            </a:r>
            <a:r>
              <a:rPr lang="en-US"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Générale du DNSH et des 6 </a:t>
            </a:r>
            <a:r>
              <a:rPr lang="en-US" sz="22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objectifs</a:t>
            </a:r>
            <a:r>
              <a:rPr lang="en-US"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US" sz="22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environnementaux</a:t>
            </a:r>
            <a:r>
              <a:rPr lang="en-US"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US" sz="22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l’UE</a:t>
            </a:r>
            <a:r>
              <a:rPr lang="en-US" sz="2200" dirty="0">
                <a:solidFill>
                  <a:srgbClr val="243746"/>
                </a:solidFill>
                <a:latin typeface="Roboto" panose="02000000000000000000" pitchFamily="2" charset="0"/>
                <a:ea typeface="Roboto" panose="02000000000000000000" pitchFamily="2" charset="0"/>
                <a:cs typeface="Roboto" panose="02000000000000000000" pitchFamily="2" charset="0"/>
              </a:rPr>
              <a:t>.</a:t>
            </a:r>
          </a:p>
          <a:p>
            <a:pPr marL="457200" indent="-457200">
              <a:lnSpc>
                <a:spcPts val="3200"/>
              </a:lnSpc>
              <a:buFontTx/>
              <a:buChar char="-"/>
            </a:pPr>
            <a:r>
              <a:rPr lang="fr-BE" sz="2200" dirty="0">
                <a:solidFill>
                  <a:srgbClr val="243746"/>
                </a:solidFill>
                <a:latin typeface="Roboto" panose="02000000000000000000" pitchFamily="2" charset="0"/>
                <a:ea typeface="Roboto" panose="02000000000000000000" pitchFamily="2" charset="0"/>
                <a:cs typeface="Roboto" panose="02000000000000000000" pitchFamily="2" charset="0"/>
              </a:rPr>
              <a:t>Annexer un formulaire DNSH que les soumissionnaires devront remplir afin d’indiquer si la sélection de leur offre portera un préjudice significatif aux objectifs environnementaux (oui/non) + donner une justification</a:t>
            </a:r>
          </a:p>
          <a:p>
            <a:pPr marL="457200" indent="-457200">
              <a:lnSpc>
                <a:spcPts val="3200"/>
              </a:lnSpc>
              <a:buFontTx/>
              <a:buChar char="-"/>
            </a:pPr>
            <a:r>
              <a:rPr lang="en-US" sz="2200" i="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Inclure</a:t>
            </a:r>
            <a:r>
              <a:rPr lang="en-US"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 la </a:t>
            </a:r>
            <a:r>
              <a:rPr lang="en-US" sz="2200" i="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liste</a:t>
            </a:r>
            <a:r>
              <a:rPr lang="en-US"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 des </a:t>
            </a:r>
            <a:r>
              <a:rPr lang="en-US" sz="2200" i="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activités</a:t>
            </a:r>
            <a:r>
              <a:rPr lang="en-US" sz="2200" i="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US" sz="2200" i="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exclues</a:t>
            </a:r>
            <a:endParaRPr lang="fr-BE" sz="22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457200" indent="-457200">
              <a:lnSpc>
                <a:spcPts val="3200"/>
              </a:lnSpc>
              <a:buFontTx/>
              <a:buChar char="-"/>
            </a:pPr>
            <a:r>
              <a:rPr lang="fr-BE" sz="2200" dirty="0">
                <a:solidFill>
                  <a:srgbClr val="243746"/>
                </a:solidFill>
                <a:latin typeface="Roboto" panose="02000000000000000000" pitchFamily="2" charset="0"/>
                <a:ea typeface="Roboto" panose="02000000000000000000" pitchFamily="2" charset="0"/>
                <a:cs typeface="Roboto" panose="02000000000000000000" pitchFamily="2" charset="0"/>
              </a:rPr>
              <a:t>Prévoir un monitoring en cours d’exécution du marché</a:t>
            </a: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1075069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6917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 Le DNSH dans les marchés publics </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49086"/>
            <a:ext cx="11233248" cy="4711959"/>
          </a:xfrm>
        </p:spPr>
        <p:txBody>
          <a:bodyPr>
            <a:normAutofit/>
          </a:bodyPr>
          <a:lstStyle/>
          <a:p>
            <a:pPr algn="ctr"/>
            <a:endParaRPr lang="fr-BE" b="1" dirty="0"/>
          </a:p>
          <a:p>
            <a:pPr>
              <a:lnSpc>
                <a:spcPts val="3200"/>
              </a:lnSpc>
            </a:pPr>
            <a:r>
              <a:rPr lang="fr-BE" sz="2200" i="1" u="sng" dirty="0">
                <a:solidFill>
                  <a:srgbClr val="1886A8"/>
                </a:solidFill>
                <a:latin typeface="Roboto" panose="02000000000000000000" pitchFamily="2" charset="0"/>
                <a:ea typeface="Roboto" panose="02000000000000000000" pitchFamily="2" charset="0"/>
                <a:cs typeface="Roboto" panose="02000000000000000000" pitchFamily="2" charset="0"/>
              </a:rPr>
              <a:t>Exemple</a:t>
            </a:r>
            <a:r>
              <a:rPr lang="fr-BE" sz="2200" dirty="0">
                <a:solidFill>
                  <a:srgbClr val="243746"/>
                </a:solidFill>
                <a:latin typeface="Roboto" panose="02000000000000000000" pitchFamily="2" charset="0"/>
                <a:ea typeface="Roboto" panose="02000000000000000000" pitchFamily="2" charset="0"/>
                <a:cs typeface="Roboto" panose="02000000000000000000" pitchFamily="2" charset="0"/>
              </a:rPr>
              <a:t> :  si le soumissionnaire répond NON à la question :</a:t>
            </a:r>
          </a:p>
          <a:p>
            <a:pPr>
              <a:lnSpc>
                <a:spcPts val="3200"/>
              </a:lnSpc>
            </a:pPr>
            <a:r>
              <a:rPr lang="fr-BE" sz="2200" dirty="0">
                <a:solidFill>
                  <a:srgbClr val="243746"/>
                </a:solidFill>
                <a:latin typeface="Roboto" panose="02000000000000000000" pitchFamily="2" charset="0"/>
                <a:ea typeface="Roboto" panose="02000000000000000000" pitchFamily="2" charset="0"/>
                <a:cs typeface="Roboto" panose="02000000000000000000" pitchFamily="2" charset="0"/>
              </a:rPr>
              <a:t>« </a:t>
            </a:r>
            <a:r>
              <a:rPr lang="fr-FR" sz="2200" i="1" dirty="0">
                <a:solidFill>
                  <a:srgbClr val="243746"/>
                </a:solidFill>
                <a:latin typeface="Roboto" panose="02000000000000000000" pitchFamily="2" charset="0"/>
                <a:ea typeface="Roboto" panose="02000000000000000000" pitchFamily="2" charset="0"/>
                <a:cs typeface="Roboto" panose="02000000000000000000" pitchFamily="2" charset="0"/>
              </a:rPr>
              <a:t>Transition vers une économie circulaire, l’attribution du marché risque-t-elle d’entrainer une augmentation notable de la production, de l’incinération ou de l’élimination de déchets? </a:t>
            </a: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a:t>
            </a:r>
          </a:p>
          <a:p>
            <a:pPr>
              <a:lnSpc>
                <a:spcPts val="3200"/>
              </a:lnSpc>
            </a:pP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en expliquant qu’il utilisera des matériaux biosourcés pour l’isolation du bâtiment ou qu’il valorisera x % de déchets de construction,</a:t>
            </a:r>
          </a:p>
          <a:p>
            <a:pPr>
              <a:lnSpc>
                <a:spcPts val="3200"/>
              </a:lnSpc>
            </a:pPr>
            <a:r>
              <a:rPr lang="fr-FR" sz="2200" dirty="0">
                <a:solidFill>
                  <a:srgbClr val="243746"/>
                </a:solidFill>
                <a:latin typeface="Roboto" panose="02000000000000000000" pitchFamily="2" charset="0"/>
                <a:ea typeface="Roboto" panose="02000000000000000000" pitchFamily="2" charset="0"/>
                <a:cs typeface="Roboto" panose="02000000000000000000" pitchFamily="2" charset="0"/>
              </a:rPr>
              <a:t>le pouvoir adjudicateur devra vérifier cela en cours d’exécution du marché</a:t>
            </a:r>
            <a:endParaRPr lang="fr-BE" sz="220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188162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369175"/>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 Le DNSH dans les marchés publics </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11763"/>
            <a:ext cx="11233248" cy="4711959"/>
          </a:xfrm>
        </p:spPr>
        <p:txBody>
          <a:bodyPr>
            <a:normAutofit fontScale="85000" lnSpcReduction="10000"/>
          </a:bodyPr>
          <a:lstStyle/>
          <a:p>
            <a:pPr algn="ctr"/>
            <a:endParaRPr lang="fr-BE" b="1" dirty="0"/>
          </a:p>
          <a:p>
            <a:pPr>
              <a:lnSpc>
                <a:spcPts val="32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Si l’offre indique un impact nul ou négligeable pour lequel le soumissionnaire fournit une brève explication : OK</a:t>
            </a:r>
          </a:p>
          <a:p>
            <a:pPr>
              <a:lnSpc>
                <a:spcPts val="3200"/>
              </a:lnSpc>
            </a:pPr>
            <a:endParaRPr lang="fr-BE" sz="26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nSpc>
                <a:spcPts val="32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Possibilité pour le PA de demander plus d’informations au soumissionnaire. (Limite : ne pas modifier substantiellement l’offre, sauf si procédure négociée)</a:t>
            </a:r>
          </a:p>
          <a:p>
            <a:pPr>
              <a:lnSpc>
                <a:spcPts val="3200"/>
              </a:lnSpc>
            </a:pPr>
            <a:endParaRPr lang="fr-BE" sz="26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nSpc>
                <a:spcPts val="3200"/>
              </a:lnSpc>
            </a:pPr>
            <a:r>
              <a:rPr lang="fr-BE" sz="2600" dirty="0">
                <a:solidFill>
                  <a:srgbClr val="243746"/>
                </a:solidFill>
                <a:latin typeface="Roboto" panose="02000000000000000000" pitchFamily="2" charset="0"/>
                <a:ea typeface="Roboto" panose="02000000000000000000" pitchFamily="2" charset="0"/>
                <a:cs typeface="Roboto" panose="02000000000000000000" pitchFamily="2" charset="0"/>
              </a:rPr>
              <a:t>En cas de non-respect des critères techniques, possibilité d’écarter l’offre mais, </a:t>
            </a:r>
            <a:r>
              <a:rPr lang="fr-FR" sz="2600" dirty="0">
                <a:solidFill>
                  <a:srgbClr val="243746"/>
                </a:solidFill>
                <a:latin typeface="Roboto" panose="02000000000000000000" pitchFamily="2" charset="0"/>
                <a:ea typeface="Roboto" panose="02000000000000000000" pitchFamily="2" charset="0"/>
                <a:cs typeface="Roboto" panose="02000000000000000000" pitchFamily="2" charset="0"/>
              </a:rPr>
              <a:t>sans paramètre clair et incontestable, il pourrait être difficile de justifier l’irrégularité.</a:t>
            </a:r>
            <a:endParaRPr lang="fr-BE" sz="260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241568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425159"/>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VI. Ressources utiles </a:t>
            </a:r>
            <a:br>
              <a:rPr lang="fr-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51722"/>
            <a:ext cx="11233248" cy="4883800"/>
          </a:xfrm>
        </p:spPr>
        <p:txBody>
          <a:bodyPr>
            <a:normAutofit/>
          </a:bodyPr>
          <a:lstStyle/>
          <a:p>
            <a:pPr marL="342900" indent="-342900">
              <a:lnSpc>
                <a:spcPts val="3200"/>
              </a:lnSpc>
              <a:spcBef>
                <a:spcPts val="1200"/>
              </a:spcBef>
              <a:spcAft>
                <a:spcPts val="1200"/>
              </a:spcAft>
              <a:buFont typeface="Arial" panose="020B0604020202020204" pitchFamily="34" charset="0"/>
              <a:buChar char="•"/>
            </a:pP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Les</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u="sng" dirty="0">
                <a:solidFill>
                  <a:srgbClr val="0000FF"/>
                </a:solidFill>
                <a:effectLst/>
                <a:latin typeface="Roboto" panose="02000000000000000000" pitchFamily="2" charset="0"/>
                <a:ea typeface="Roboto" panose="02000000000000000000" pitchFamily="2" charset="0"/>
                <a:cs typeface="Roboto" panose="02000000000000000000" pitchFamily="2" charset="0"/>
                <a:hlinkClick r:id="rId2"/>
              </a:rPr>
              <a:t>orientations techniques</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sur l’application du DNSH de la Commission européenne</a:t>
            </a:r>
            <a:r>
              <a:rPr lang="fr-BE" sz="2000" dirty="0">
                <a:solidFill>
                  <a:srgbClr val="243746"/>
                </a:solidFill>
                <a:latin typeface="Roboto" panose="02000000000000000000" pitchFamily="2" charset="0"/>
                <a:ea typeface="Roboto" panose="02000000000000000000" pitchFamily="2" charset="0"/>
                <a:cs typeface="Roboto" panose="02000000000000000000" pitchFamily="2" charset="0"/>
              </a:rPr>
              <a:t> (l’annexe IV donne des exemples fictifs de réponses aux formulaire DNSH)</a:t>
            </a:r>
            <a:endPar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342900" lvl="0" indent="-342900">
              <a:lnSpc>
                <a:spcPts val="3200"/>
              </a:lnSpc>
              <a:spcBef>
                <a:spcPts val="1200"/>
              </a:spcBef>
              <a:spcAft>
                <a:spcPts val="1200"/>
              </a:spcAft>
              <a:buFont typeface="Arial" panose="020B0604020202020204" pitchFamily="34" charset="0"/>
              <a:buChar char="•"/>
            </a:pP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La</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u="sng" dirty="0">
                <a:solidFill>
                  <a:srgbClr val="0000FF"/>
                </a:solidFill>
                <a:effectLst/>
                <a:latin typeface="Roboto" panose="02000000000000000000" pitchFamily="2" charset="0"/>
                <a:ea typeface="Roboto" panose="02000000000000000000" pitchFamily="2" charset="0"/>
                <a:cs typeface="Roboto" panose="02000000000000000000" pitchFamily="2" charset="0"/>
                <a:hlinkClick r:id="rId3"/>
              </a:rPr>
              <a:t>Taxonomie européenne </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système de classification qui définit les activités économiques considérées comme « durables »</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d’un point de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vue</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environnemental</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et social. Elle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crée</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un cadre et des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principes</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pour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évaluer</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les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activités</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économiques</a:t>
            </a:r>
            <a:r>
              <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conformément aux objectifs environnementaux de l’UE. </a:t>
            </a:r>
            <a:endPar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342900" lvl="0" indent="-342900">
              <a:lnSpc>
                <a:spcPts val="3200"/>
              </a:lnSpc>
              <a:spcBef>
                <a:spcPts val="1200"/>
              </a:spcBef>
              <a:spcAft>
                <a:spcPts val="1200"/>
              </a:spcAft>
              <a:buFont typeface="Arial" panose="020B0604020202020204" pitchFamily="34" charset="0"/>
              <a:buChar char="•"/>
            </a:pP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L’</a:t>
            </a:r>
            <a:r>
              <a:rPr lang="fr-BE" sz="2000" u="sng" dirty="0">
                <a:solidFill>
                  <a:srgbClr val="0000FF"/>
                </a:solidFill>
                <a:effectLst/>
                <a:latin typeface="Roboto" panose="02000000000000000000" pitchFamily="2" charset="0"/>
                <a:ea typeface="Roboto" panose="02000000000000000000" pitchFamily="2" charset="0"/>
                <a:cs typeface="Roboto" panose="02000000000000000000" pitchFamily="2" charset="0"/>
                <a:hlinkClick r:id="rId4"/>
              </a:rPr>
              <a:t>annexe technique</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à la Taxonomie européenne : liste de conseils détaillés sur la manière d’évaluer si les activités économiques peuvent être qualifiées d’écologiquement durables, sur la base de preuves scientifiques et de l’avis de parties prenantes (document rédigé par le groupe d’experts techniques de l’UE sur la finance durable). </a:t>
            </a:r>
            <a:endPar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5"/>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1289716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7"/>
            <a:ext cx="11233248" cy="425159"/>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VI. Ressources utiles </a:t>
            </a:r>
            <a:br>
              <a:rPr lang="fr-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51722"/>
            <a:ext cx="11233248" cy="4516017"/>
          </a:xfrm>
        </p:spPr>
        <p:txBody>
          <a:bodyPr>
            <a:normAutofit/>
          </a:bodyPr>
          <a:lstStyle/>
          <a:p>
            <a:pPr>
              <a:lnSpc>
                <a:spcPts val="3200"/>
              </a:lnSpc>
            </a:pP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Les</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u="sng" dirty="0">
                <a:solidFill>
                  <a:srgbClr val="0000FF"/>
                </a:solidFill>
                <a:effectLst/>
                <a:latin typeface="Roboto" panose="02000000000000000000" pitchFamily="2" charset="0"/>
                <a:ea typeface="Roboto" panose="02000000000000000000" pitchFamily="2" charset="0"/>
                <a:cs typeface="Roboto" panose="02000000000000000000" pitchFamily="2" charset="0"/>
                <a:hlinkClick r:id="rId2"/>
              </a:rPr>
              <a:t>critères de GPP</a:t>
            </a:r>
            <a:r>
              <a:rPr lang="fr-BE" sz="2000" dirty="0">
                <a:effectLst/>
                <a:latin typeface="Roboto" panose="02000000000000000000" pitchFamily="2" charset="0"/>
                <a:ea typeface="Roboto" panose="02000000000000000000" pitchFamily="2" charset="0"/>
                <a:cs typeface="Roboto" panose="02000000000000000000" pitchFamily="2" charset="0"/>
              </a:rPr>
              <a:t> </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(Green Public </a:t>
            </a:r>
            <a:r>
              <a:rPr lang="fr-BE" sz="20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Procurement</a:t>
            </a:r>
            <a:r>
              <a:rPr lang="fr-BE" sz="2000" dirty="0">
                <a:solidFill>
                  <a:srgbClr val="243746"/>
                </a:solidFill>
                <a:effectLst/>
                <a:latin typeface="Roboto" panose="02000000000000000000" pitchFamily="2" charset="0"/>
                <a:ea typeface="Roboto" panose="02000000000000000000" pitchFamily="2" charset="0"/>
                <a:cs typeface="Roboto" panose="02000000000000000000" pitchFamily="2" charset="0"/>
              </a:rPr>
              <a:t>) de L’UE : Page web qui regroupe les critères à inclure dans les marchés publics dans divers secteurs (numérique – ordinateurs, tablettes et smartphones, produits d’entretien/nettoyage, alimentation services de restauration et distributeurs automatiques...etc.). Il s’agit d’une source non contestable pour fixer les critères liés au DNSH. </a:t>
            </a:r>
            <a:endParaRPr lang="en-BE" sz="20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3"/>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2565727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518464"/>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 Définition et origine du DNSH</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14400"/>
            <a:ext cx="11233248" cy="4722845"/>
          </a:xfrm>
        </p:spPr>
        <p:txBody>
          <a:bodyPr>
            <a:normAutofit/>
          </a:bodyPr>
          <a:lstStyle/>
          <a:p>
            <a:pPr>
              <a:lnSpc>
                <a:spcPts val="3200"/>
              </a:lnSpc>
              <a:spcBef>
                <a:spcPts val="0"/>
              </a:spcBef>
            </a:pPr>
            <a:endParaRPr lang="fr-BE" sz="2200" b="1"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0"/>
              </a:spcBef>
            </a:pPr>
            <a:r>
              <a:rPr lang="fr-BE" sz="2200" b="1" dirty="0">
                <a:solidFill>
                  <a:srgbClr val="243746"/>
                </a:solidFill>
                <a:effectLst/>
                <a:latin typeface="Roboto" panose="02000000000000000000" pitchFamily="2" charset="0"/>
                <a:ea typeface="Roboto" panose="02000000000000000000" pitchFamily="2" charset="0"/>
                <a:cs typeface="Roboto" panose="02000000000000000000" pitchFamily="2" charset="0"/>
              </a:rPr>
              <a:t>DNSH</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 </a:t>
            </a:r>
            <a:r>
              <a:rPr lang="fr-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D</a:t>
            </a:r>
            <a:r>
              <a:rPr lang="fr-BE" sz="2200" b="0" i="1" dirty="0">
                <a:solidFill>
                  <a:srgbClr val="243746"/>
                </a:solidFill>
                <a:effectLst/>
                <a:latin typeface="Roboto" panose="02000000000000000000" pitchFamily="2" charset="0"/>
                <a:ea typeface="Roboto" panose="02000000000000000000" pitchFamily="2" charset="0"/>
                <a:cs typeface="Roboto" panose="02000000000000000000" pitchFamily="2" charset="0"/>
              </a:rPr>
              <a:t>o </a:t>
            </a:r>
            <a:r>
              <a:rPr lang="fr-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N</a:t>
            </a:r>
            <a:r>
              <a:rPr lang="fr-BE" sz="2200" b="0" i="1" dirty="0">
                <a:solidFill>
                  <a:srgbClr val="243746"/>
                </a:solidFill>
                <a:effectLst/>
                <a:latin typeface="Roboto" panose="02000000000000000000" pitchFamily="2" charset="0"/>
                <a:ea typeface="Roboto" panose="02000000000000000000" pitchFamily="2" charset="0"/>
                <a:cs typeface="Roboto" panose="02000000000000000000" pitchFamily="2" charset="0"/>
              </a:rPr>
              <a:t>o </a:t>
            </a:r>
            <a:r>
              <a:rPr lang="fr-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S</a:t>
            </a:r>
            <a:r>
              <a:rPr lang="fr-BE" sz="2200" b="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ignificant</a:t>
            </a:r>
            <a:r>
              <a:rPr lang="fr-BE" sz="2200" b="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H</a:t>
            </a:r>
            <a:r>
              <a:rPr lang="fr-BE" sz="2200" b="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arm</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 </a:t>
            </a:r>
            <a:r>
              <a:rPr lang="fr-FR"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processus de contrôle (« screening ») des impacts négatifs qu’une activité engendre sur les 6 objectifs environnementaux de l’union européenne</a:t>
            </a:r>
            <a:r>
              <a:rPr lang="fr-FR" sz="2400" dirty="0">
                <a:solidFill>
                  <a:srgbClr val="243746"/>
                </a:solidFill>
                <a:effectLst/>
                <a:latin typeface="+mn-lt"/>
                <a:ea typeface="Calibri" panose="020F0502020204030204" pitchFamily="34" charset="0"/>
                <a:cs typeface="Baghdad"/>
              </a:rPr>
              <a:t>.</a:t>
            </a:r>
          </a:p>
          <a:p>
            <a:pPr>
              <a:lnSpc>
                <a:spcPts val="3200"/>
              </a:lnSpc>
              <a:spcBef>
                <a:spcPts val="0"/>
              </a:spcBef>
            </a:pPr>
            <a:endParaRPr lang="fr-BE" sz="2400" b="1" dirty="0">
              <a:solidFill>
                <a:srgbClr val="243746"/>
              </a:solidFill>
              <a:latin typeface="Roboto" panose="02000000000000000000" pitchFamily="2" charset="0"/>
              <a:ea typeface="Calibri" panose="020F0502020204030204" pitchFamily="34" charset="0"/>
            </a:endParaRPr>
          </a:p>
          <a:p>
            <a:pPr>
              <a:lnSpc>
                <a:spcPct val="130000"/>
              </a:lnSpc>
              <a:spcBef>
                <a:spcPts val="0"/>
              </a:spcBef>
            </a:pPr>
            <a:r>
              <a:rPr lang="fr-FR" sz="2200" b="1" i="1" dirty="0">
                <a:solidFill>
                  <a:srgbClr val="243746"/>
                </a:solidFill>
                <a:effectLst/>
                <a:latin typeface="Roboto" panose="02000000000000000000" pitchFamily="2" charset="0"/>
                <a:ea typeface="Calibri" panose="020F0502020204030204" pitchFamily="34" charset="0"/>
                <a:cs typeface="Baghdad"/>
              </a:rPr>
              <a:t>Origine ? </a:t>
            </a:r>
            <a:r>
              <a:rPr lang="fr-BE" sz="2200" b="1" i="1"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243746"/>
                </a:solidFill>
                <a:effectLst/>
                <a:latin typeface="Roboto" panose="02000000000000000000" pitchFamily="2" charset="0"/>
                <a:ea typeface="Calibri" panose="020F0502020204030204" pitchFamily="34" charset="0"/>
                <a:cs typeface="Baghdad"/>
              </a:rPr>
              <a:t>Le principe est issu de la </a:t>
            </a:r>
            <a:r>
              <a:rPr lang="fr-FR" sz="2200" u="sng" dirty="0">
                <a:solidFill>
                  <a:srgbClr val="0563C1"/>
                </a:solidFill>
                <a:effectLst/>
                <a:latin typeface="Roboto" panose="02000000000000000000" pitchFamily="2" charset="0"/>
                <a:ea typeface="Calibri" panose="020F0502020204030204" pitchFamily="34" charset="0"/>
                <a:cs typeface="Baghdad"/>
                <a:hlinkClick r:id="rId2"/>
              </a:rPr>
              <a:t>Taxonomie européenne</a:t>
            </a:r>
            <a:r>
              <a:rPr lang="fr-FR" sz="2200" dirty="0">
                <a:solidFill>
                  <a:srgbClr val="243746"/>
                </a:solidFill>
                <a:effectLst/>
                <a:latin typeface="Roboto" panose="02000000000000000000" pitchFamily="2" charset="0"/>
                <a:ea typeface="Calibri" panose="020F0502020204030204" pitchFamily="34" charset="0"/>
                <a:cs typeface="Baghdad"/>
              </a:rPr>
              <a:t> qui a pour objectif d’orienter les investissements vers des activités durables d’un point de vue environnemental et ainsi parvenir à la neutralité carbone en 2050. Le DNSH fait partie de la procédure d’évaluation en 3 étapes d’une activité économique :</a:t>
            </a:r>
            <a:endParaRPr lang="en-BE"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3200"/>
              </a:lnSpc>
            </a:pPr>
            <a:endParaRPr lang="fr-FR" sz="2400" b="1" dirty="0">
              <a:solidFill>
                <a:srgbClr val="243746"/>
              </a:solidFill>
              <a:latin typeface="Roboto" panose="02000000000000000000" pitchFamily="2" charset="0"/>
              <a:ea typeface="Calibri" panose="020F0502020204030204" pitchFamily="34"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3"/>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17266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518464"/>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 Définition et origine du DNSH</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14400"/>
            <a:ext cx="11233248" cy="4722845"/>
          </a:xfrm>
        </p:spPr>
        <p:txBody>
          <a:bodyPr>
            <a:normAutofit/>
          </a:bodyPr>
          <a:lstStyle/>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graphicFrame>
        <p:nvGraphicFramePr>
          <p:cNvPr id="5" name="Diagramme 4">
            <a:extLst>
              <a:ext uri="{FF2B5EF4-FFF2-40B4-BE49-F238E27FC236}">
                <a16:creationId xmlns:a16="http://schemas.microsoft.com/office/drawing/2014/main" id="{CF02A13E-4734-3C25-09E9-B0A01E1D9494}"/>
              </a:ext>
            </a:extLst>
          </p:cNvPr>
          <p:cNvGraphicFramePr/>
          <p:nvPr>
            <p:extLst>
              <p:ext uri="{D42A27DB-BD31-4B8C-83A1-F6EECF244321}">
                <p14:modId xmlns:p14="http://schemas.microsoft.com/office/powerpoint/2010/main" val="166539863"/>
              </p:ext>
            </p:extLst>
          </p:nvPr>
        </p:nvGraphicFramePr>
        <p:xfrm>
          <a:off x="951722" y="991378"/>
          <a:ext cx="10039739" cy="2069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a:extLst>
              <a:ext uri="{FF2B5EF4-FFF2-40B4-BE49-F238E27FC236}">
                <a16:creationId xmlns:a16="http://schemas.microsoft.com/office/drawing/2014/main" id="{91EFF711-DBDB-A1D0-9ACC-E45DD0FDCA1B}"/>
              </a:ext>
            </a:extLst>
          </p:cNvPr>
          <p:cNvSpPr txBox="1"/>
          <p:nvPr/>
        </p:nvSpPr>
        <p:spPr>
          <a:xfrm>
            <a:off x="849086" y="3429000"/>
            <a:ext cx="10552922" cy="2010807"/>
          </a:xfrm>
          <a:prstGeom prst="rect">
            <a:avLst/>
          </a:prstGeom>
          <a:noFill/>
        </p:spPr>
        <p:txBody>
          <a:bodyPr wrap="square" rtlCol="0">
            <a:spAutoFit/>
          </a:bodyPr>
          <a:lstStyle/>
          <a:p>
            <a:pPr>
              <a:lnSpc>
                <a:spcPts val="3200"/>
              </a:lnSpc>
            </a:pPr>
            <a:r>
              <a:rPr lang="fr-FR"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La Commission européenne a décidé d’utiliser le principe DNSH dans le règlement du Fonds européen de développement régional (voir Art.9) afin de s’assurer que chaque région respecte les politiques environnementales européennes lors de la mise en œuvre de ses projets. </a:t>
            </a:r>
            <a:endParaRPr lang="en-BE" sz="2200" dirty="0">
              <a:effectLst/>
              <a:latin typeface="Roboto" panose="02000000000000000000" pitchFamily="2" charset="0"/>
              <a:ea typeface="Roboto" panose="02000000000000000000" pitchFamily="2" charset="0"/>
              <a:cs typeface="Roboto" panose="02000000000000000000" pitchFamily="2" charset="0"/>
            </a:endParaRPr>
          </a:p>
          <a:p>
            <a:endParaRPr lang="en-BE" dirty="0"/>
          </a:p>
        </p:txBody>
      </p:sp>
    </p:spTree>
    <p:extLst>
      <p:ext uri="{BB962C8B-B14F-4D97-AF65-F5344CB8AC3E}">
        <p14:creationId xmlns:p14="http://schemas.microsoft.com/office/powerpoint/2010/main" val="1266330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518464"/>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 Définition et origine du DNSH</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914400"/>
            <a:ext cx="11233248" cy="4722845"/>
          </a:xfrm>
        </p:spPr>
        <p:txBody>
          <a:bodyPr>
            <a:normAutofit/>
          </a:bodyPr>
          <a:lstStyle/>
          <a:p>
            <a:pPr algn="ctr"/>
            <a:endParaRPr lang="fr-BE" b="1" dirty="0"/>
          </a:p>
          <a:p>
            <a:pPr>
              <a:lnSpc>
                <a:spcPts val="3200"/>
              </a:lnSpc>
              <a:spcBef>
                <a:spcPts val="600"/>
              </a:spcBef>
            </a:pPr>
            <a:r>
              <a:rPr lang="fr-BE" sz="2200" b="0" dirty="0">
                <a:solidFill>
                  <a:srgbClr val="243746"/>
                </a:solidFill>
                <a:latin typeface="Roboto" panose="02000000000000000000" pitchFamily="2" charset="0"/>
                <a:ea typeface="Roboto" panose="02000000000000000000" pitchFamily="2" charset="0"/>
                <a:cs typeface="Roboto" panose="02000000000000000000" pitchFamily="2" charset="0"/>
              </a:rPr>
              <a:t>Difficulté liée au DNSH </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 La règlementation est récente et toujours en cours de construction </a:t>
            </a:r>
            <a:endParaRPr lang="en-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marL="342900" indent="-342900">
              <a:lnSpc>
                <a:spcPts val="3200"/>
              </a:lnSpc>
              <a:spcBef>
                <a:spcPts val="600"/>
              </a:spcBef>
              <a:buFont typeface="Arial" panose="020B0604020202020204" pitchFamily="34" charset="0"/>
              <a:buChar char="•"/>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Il n’existe pas encore de jurisprudence</a:t>
            </a:r>
            <a:endParaRPr lang="nl-BE" sz="2200" b="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342900" indent="-342900">
              <a:lnSpc>
                <a:spcPts val="3200"/>
              </a:lnSpc>
              <a:spcBef>
                <a:spcPts val="600"/>
              </a:spcBef>
              <a:buFont typeface="Arial" panose="020B0604020202020204" pitchFamily="34" charset="0"/>
              <a:buChar char="•"/>
            </a:pPr>
            <a:r>
              <a:rPr lang="nl-BE" sz="2200" dirty="0">
                <a:solidFill>
                  <a:srgbClr val="243746"/>
                </a:solidFill>
                <a:latin typeface="Roboto" panose="02000000000000000000" pitchFamily="2" charset="0"/>
                <a:ea typeface="Roboto" panose="02000000000000000000" pitchFamily="2" charset="0"/>
                <a:cs typeface="Roboto" panose="02000000000000000000" pitchFamily="2" charset="0"/>
              </a:rPr>
              <a:t>T</a:t>
            </a:r>
            <a:r>
              <a:rPr lang="fr-BE" sz="2200" b="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ous</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les aspects techniques ne sont pas encore définis </a:t>
            </a:r>
            <a:endParaRPr lang="en-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600"/>
              </a:spcBef>
            </a:pPr>
            <a:r>
              <a:rPr lang="fr-BE" sz="2200" dirty="0">
                <a:solidFill>
                  <a:srgbClr val="D40646"/>
                </a:solidFill>
                <a:effectLst/>
                <a:latin typeface="Roboto" panose="02000000000000000000" pitchFamily="2" charset="0"/>
                <a:ea typeface="Roboto" panose="02000000000000000000" pitchFamily="2" charset="0"/>
                <a:cs typeface="Roboto" panose="02000000000000000000" pitchFamily="2" charset="0"/>
              </a:rPr>
              <a:t> </a:t>
            </a:r>
          </a:p>
          <a:p>
            <a:pPr>
              <a:lnSpc>
                <a:spcPts val="3200"/>
              </a:lnSpc>
              <a:spcBef>
                <a:spcPts val="600"/>
              </a:spcBef>
            </a:pPr>
            <a:r>
              <a:rPr lang="fr-BE" sz="2200" b="1" dirty="0">
                <a:solidFill>
                  <a:srgbClr val="D40646"/>
                </a:solidFill>
                <a:effectLst/>
                <a:latin typeface="Roboto" panose="02000000000000000000" pitchFamily="2" charset="0"/>
                <a:ea typeface="Roboto" panose="02000000000000000000" pitchFamily="2" charset="0"/>
                <a:cs typeface="Roboto" panose="02000000000000000000" pitchFamily="2" charset="0"/>
                <a:sym typeface="Wingdings" panose="05000000000000000000" pitchFamily="2" charset="2"/>
              </a:rPr>
              <a:t> incertitude </a:t>
            </a:r>
            <a:endParaRPr lang="en-BE" sz="2200" dirty="0">
              <a:solidFill>
                <a:srgbClr val="D40646"/>
              </a:solidFill>
              <a:effectLst/>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36351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378506"/>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II. Les 6 objectifs environnementaux de l’UE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11764"/>
            <a:ext cx="34143332" cy="32129747"/>
          </a:xfrm>
        </p:spPr>
        <p:txBody>
          <a:bodyPr>
            <a:normAutofit/>
          </a:bodyPr>
          <a:lstStyle/>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
        <p:nvSpPr>
          <p:cNvPr id="7" name="Rectangle : coins arrondis 7">
            <a:extLst>
              <a:ext uri="{FF2B5EF4-FFF2-40B4-BE49-F238E27FC236}">
                <a16:creationId xmlns:a16="http://schemas.microsoft.com/office/drawing/2014/main" id="{A205DDCD-EF9D-5235-1ED8-20907F955F7F}"/>
              </a:ext>
            </a:extLst>
          </p:cNvPr>
          <p:cNvSpPr>
            <a:spLocks noChangeArrowheads="1"/>
          </p:cNvSpPr>
          <p:nvPr/>
        </p:nvSpPr>
        <p:spPr bwMode="auto">
          <a:xfrm>
            <a:off x="1325563" y="2561059"/>
            <a:ext cx="9720294" cy="684382"/>
          </a:xfrm>
          <a:prstGeom prst="roundRect">
            <a:avLst>
              <a:gd name="adj" fmla="val 16667"/>
            </a:avLst>
          </a:prstGeom>
          <a:solidFill>
            <a:srgbClr val="E6EEF7"/>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BE" b="1" i="0" u="none" strike="noStrike" cap="none" normalizeH="0" baseline="0" dirty="0">
                <a:ln>
                  <a:noFill/>
                </a:ln>
                <a:solidFill>
                  <a:srgbClr val="243746"/>
                </a:solidFill>
                <a:effectLst/>
                <a:latin typeface="Roboto" panose="02000000000000000000" pitchFamily="2" charset="0"/>
                <a:ea typeface="Roboto" panose="02000000000000000000" pitchFamily="2" charset="0"/>
                <a:cs typeface="Roboto" panose="02000000000000000000" pitchFamily="2" charset="0"/>
              </a:rPr>
              <a:t>L’utilisation durable et la protection des ressources aquatiques et marines</a:t>
            </a:r>
            <a:endParaRPr kumimoji="0" lang="fr-FR" altLang="en-BE"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8" name="Rectangle : coins arrondis 8">
            <a:extLst>
              <a:ext uri="{FF2B5EF4-FFF2-40B4-BE49-F238E27FC236}">
                <a16:creationId xmlns:a16="http://schemas.microsoft.com/office/drawing/2014/main" id="{8B9FD1DD-0CAB-5731-0DF0-F4F1D7FF9E77}"/>
              </a:ext>
            </a:extLst>
          </p:cNvPr>
          <p:cNvSpPr>
            <a:spLocks noChangeArrowheads="1"/>
          </p:cNvSpPr>
          <p:nvPr/>
        </p:nvSpPr>
        <p:spPr bwMode="auto">
          <a:xfrm>
            <a:off x="1323975" y="3341786"/>
            <a:ext cx="9721882" cy="684382"/>
          </a:xfrm>
          <a:prstGeom prst="roundRect">
            <a:avLst>
              <a:gd name="adj" fmla="val 16667"/>
            </a:avLst>
          </a:prstGeom>
          <a:solidFill>
            <a:srgbClr val="E6EEF7"/>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BE" b="1" i="0" u="none" strike="noStrike" cap="none" normalizeH="0" baseline="0" dirty="0">
                <a:ln>
                  <a:noFill/>
                </a:ln>
                <a:solidFill>
                  <a:srgbClr val="243746"/>
                </a:solidFill>
                <a:effectLst/>
                <a:latin typeface="Roboto" panose="02000000000000000000" pitchFamily="2" charset="0"/>
                <a:ea typeface="Roboto" panose="02000000000000000000" pitchFamily="2" charset="0"/>
                <a:cs typeface="Roboto" panose="02000000000000000000" pitchFamily="2" charset="0"/>
              </a:rPr>
              <a:t>La transition vers une économie circulaire</a:t>
            </a:r>
            <a:endParaRPr kumimoji="0" lang="fr-FR" altLang="en-BE"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9" name="Rectangle : coins arrondis 9">
            <a:extLst>
              <a:ext uri="{FF2B5EF4-FFF2-40B4-BE49-F238E27FC236}">
                <a16:creationId xmlns:a16="http://schemas.microsoft.com/office/drawing/2014/main" id="{2B78D7B8-8952-C4F3-D60A-3958881907DB}"/>
              </a:ext>
            </a:extLst>
          </p:cNvPr>
          <p:cNvSpPr>
            <a:spLocks noChangeArrowheads="1"/>
          </p:cNvSpPr>
          <p:nvPr/>
        </p:nvSpPr>
        <p:spPr bwMode="auto">
          <a:xfrm>
            <a:off x="1325563" y="4122511"/>
            <a:ext cx="9721882" cy="719824"/>
          </a:xfrm>
          <a:prstGeom prst="roundRect">
            <a:avLst>
              <a:gd name="adj" fmla="val 16667"/>
            </a:avLst>
          </a:prstGeom>
          <a:solidFill>
            <a:srgbClr val="E6EEF7"/>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BE" b="1" i="0" u="none" strike="noStrike" cap="none" normalizeH="0" baseline="0" dirty="0">
                <a:ln>
                  <a:noFill/>
                </a:ln>
                <a:solidFill>
                  <a:srgbClr val="243746"/>
                </a:solidFill>
                <a:effectLst/>
                <a:latin typeface="Roboto" panose="02000000000000000000" pitchFamily="2" charset="0"/>
                <a:ea typeface="Roboto" panose="02000000000000000000" pitchFamily="2" charset="0"/>
                <a:cs typeface="Roboto" panose="02000000000000000000" pitchFamily="2" charset="0"/>
              </a:rPr>
              <a:t>La prévention et la réduction de la pollution</a:t>
            </a:r>
            <a:endParaRPr kumimoji="0" lang="fr-FR" altLang="en-BE"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10" name="Rectangle : coins arrondis 11">
            <a:extLst>
              <a:ext uri="{FF2B5EF4-FFF2-40B4-BE49-F238E27FC236}">
                <a16:creationId xmlns:a16="http://schemas.microsoft.com/office/drawing/2014/main" id="{AAB51A12-4C55-01E0-76F7-121EF8A21A27}"/>
              </a:ext>
            </a:extLst>
          </p:cNvPr>
          <p:cNvSpPr>
            <a:spLocks noChangeArrowheads="1"/>
          </p:cNvSpPr>
          <p:nvPr/>
        </p:nvSpPr>
        <p:spPr bwMode="auto">
          <a:xfrm>
            <a:off x="1323973" y="4938609"/>
            <a:ext cx="9721882" cy="654762"/>
          </a:xfrm>
          <a:prstGeom prst="roundRect">
            <a:avLst>
              <a:gd name="adj" fmla="val 16667"/>
            </a:avLst>
          </a:prstGeom>
          <a:solidFill>
            <a:srgbClr val="E6EEF7"/>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BE" b="1" i="0" u="none" strike="noStrike" cap="none" normalizeH="0" baseline="0" dirty="0">
                <a:ln>
                  <a:noFill/>
                </a:ln>
                <a:solidFill>
                  <a:srgbClr val="243746"/>
                </a:solidFill>
                <a:effectLst/>
                <a:latin typeface="Roboto" panose="02000000000000000000" pitchFamily="2" charset="0"/>
                <a:ea typeface="Roboto" panose="02000000000000000000" pitchFamily="2" charset="0"/>
                <a:cs typeface="Roboto" panose="02000000000000000000" pitchFamily="2" charset="0"/>
              </a:rPr>
              <a:t>La protection et la restauration de la biodiversité et des écosystèmes</a:t>
            </a:r>
            <a:endParaRPr kumimoji="0" lang="fr-FR" altLang="en-BE"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11" name="Rectangle 7">
            <a:extLst>
              <a:ext uri="{FF2B5EF4-FFF2-40B4-BE49-F238E27FC236}">
                <a16:creationId xmlns:a16="http://schemas.microsoft.com/office/drawing/2014/main" id="{98F5FD38-98E0-0AC2-70DA-E2795690C475}"/>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BE"/>
          </a:p>
        </p:txBody>
      </p:sp>
      <p:sp>
        <p:nvSpPr>
          <p:cNvPr id="12" name="Rectangle 9">
            <a:extLst>
              <a:ext uri="{FF2B5EF4-FFF2-40B4-BE49-F238E27FC236}">
                <a16:creationId xmlns:a16="http://schemas.microsoft.com/office/drawing/2014/main" id="{6C124E91-E571-447C-0539-ACB596313C68}"/>
              </a:ext>
            </a:extLst>
          </p:cNvPr>
          <p:cNvSpPr>
            <a:spLocks noChangeArrowheads="1"/>
          </p:cNvSpPr>
          <p:nvPr/>
        </p:nvSpPr>
        <p:spPr bwMode="auto">
          <a:xfrm>
            <a:off x="152400" y="685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BE" altLang="en-BE"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BE" altLang="en-BE" sz="1800" b="0" i="0" u="none" strike="noStrike" cap="none" normalizeH="0" baseline="0">
                <a:ln>
                  <a:noFill/>
                </a:ln>
                <a:solidFill>
                  <a:schemeClr val="tx1"/>
                </a:solidFill>
                <a:effectLst/>
                <a:latin typeface="Arial" panose="020B0604020202020204" pitchFamily="34" charset="0"/>
              </a:rPr>
            </a:br>
            <a:endParaRPr kumimoji="0" lang="en-BE" altLang="en-BE"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BE" altLang="en-BE" sz="1800" b="0" i="0" u="none" strike="noStrike" cap="none" normalizeH="0" baseline="0">
              <a:ln>
                <a:noFill/>
              </a:ln>
              <a:solidFill>
                <a:schemeClr val="tx1"/>
              </a:solidFill>
              <a:effectLst/>
              <a:latin typeface="Arial" panose="020B0604020202020204" pitchFamily="34" charset="0"/>
            </a:endParaRPr>
          </a:p>
        </p:txBody>
      </p:sp>
      <p:sp>
        <p:nvSpPr>
          <p:cNvPr id="13" name="Rectangle 11">
            <a:extLst>
              <a:ext uri="{FF2B5EF4-FFF2-40B4-BE49-F238E27FC236}">
                <a16:creationId xmlns:a16="http://schemas.microsoft.com/office/drawing/2014/main" id="{F34EC8F7-3BC0-C868-FF5E-8D2A0E48E24B}"/>
              </a:ext>
            </a:extLst>
          </p:cNvPr>
          <p:cNvSpPr>
            <a:spLocks noChangeArrowheads="1"/>
          </p:cNvSpPr>
          <p:nvPr/>
        </p:nvSpPr>
        <p:spPr bwMode="auto">
          <a:xfrm>
            <a:off x="152401" y="753479"/>
            <a:ext cx="3561184" cy="762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264025" algn="l"/>
              </a:tabLst>
              <a:defRPr>
                <a:solidFill>
                  <a:schemeClr val="tx1"/>
                </a:solidFill>
                <a:latin typeface="Arial" panose="020B0604020202020204" pitchFamily="34" charset="0"/>
              </a:defRPr>
            </a:lvl1pPr>
            <a:lvl2pPr eaLnBrk="0" fontAlgn="base" hangingPunct="0">
              <a:spcBef>
                <a:spcPct val="0"/>
              </a:spcBef>
              <a:spcAft>
                <a:spcPct val="0"/>
              </a:spcAft>
              <a:tabLst>
                <a:tab pos="4264025" algn="l"/>
              </a:tabLst>
              <a:defRPr>
                <a:solidFill>
                  <a:schemeClr val="tx1"/>
                </a:solidFill>
                <a:latin typeface="Arial" panose="020B0604020202020204" pitchFamily="34" charset="0"/>
              </a:defRPr>
            </a:lvl2pPr>
            <a:lvl3pPr eaLnBrk="0" fontAlgn="base" hangingPunct="0">
              <a:spcBef>
                <a:spcPct val="0"/>
              </a:spcBef>
              <a:spcAft>
                <a:spcPct val="0"/>
              </a:spcAft>
              <a:tabLst>
                <a:tab pos="4264025" algn="l"/>
              </a:tabLst>
              <a:defRPr>
                <a:solidFill>
                  <a:schemeClr val="tx1"/>
                </a:solidFill>
                <a:latin typeface="Arial" panose="020B0604020202020204" pitchFamily="34" charset="0"/>
              </a:defRPr>
            </a:lvl3pPr>
            <a:lvl4pPr eaLnBrk="0" fontAlgn="base" hangingPunct="0">
              <a:spcBef>
                <a:spcPct val="0"/>
              </a:spcBef>
              <a:spcAft>
                <a:spcPct val="0"/>
              </a:spcAft>
              <a:tabLst>
                <a:tab pos="4264025" algn="l"/>
              </a:tabLst>
              <a:defRPr>
                <a:solidFill>
                  <a:schemeClr val="tx1"/>
                </a:solidFill>
                <a:latin typeface="Arial" panose="020B0604020202020204" pitchFamily="34" charset="0"/>
              </a:defRPr>
            </a:lvl4pPr>
            <a:lvl5pPr eaLnBrk="0" fontAlgn="base" hangingPunct="0">
              <a:spcBef>
                <a:spcPct val="0"/>
              </a:spcBef>
              <a:spcAft>
                <a:spcPct val="0"/>
              </a:spcAft>
              <a:tabLst>
                <a:tab pos="4264025" algn="l"/>
              </a:tabLst>
              <a:defRPr>
                <a:solidFill>
                  <a:schemeClr val="tx1"/>
                </a:solidFill>
                <a:latin typeface="Arial" panose="020B0604020202020204" pitchFamily="34" charset="0"/>
              </a:defRPr>
            </a:lvl5pPr>
            <a:lvl6pPr eaLnBrk="0" fontAlgn="base" hangingPunct="0">
              <a:spcBef>
                <a:spcPct val="0"/>
              </a:spcBef>
              <a:spcAft>
                <a:spcPct val="0"/>
              </a:spcAft>
              <a:tabLst>
                <a:tab pos="4264025" algn="l"/>
              </a:tabLst>
              <a:defRPr>
                <a:solidFill>
                  <a:schemeClr val="tx1"/>
                </a:solidFill>
                <a:latin typeface="Arial" panose="020B0604020202020204" pitchFamily="34" charset="0"/>
              </a:defRPr>
            </a:lvl6pPr>
            <a:lvl7pPr eaLnBrk="0" fontAlgn="base" hangingPunct="0">
              <a:spcBef>
                <a:spcPct val="0"/>
              </a:spcBef>
              <a:spcAft>
                <a:spcPct val="0"/>
              </a:spcAft>
              <a:tabLst>
                <a:tab pos="4264025" algn="l"/>
              </a:tabLst>
              <a:defRPr>
                <a:solidFill>
                  <a:schemeClr val="tx1"/>
                </a:solidFill>
                <a:latin typeface="Arial" panose="020B0604020202020204" pitchFamily="34" charset="0"/>
              </a:defRPr>
            </a:lvl7pPr>
            <a:lvl8pPr eaLnBrk="0" fontAlgn="base" hangingPunct="0">
              <a:spcBef>
                <a:spcPct val="0"/>
              </a:spcBef>
              <a:spcAft>
                <a:spcPct val="0"/>
              </a:spcAft>
              <a:tabLst>
                <a:tab pos="4264025" algn="l"/>
              </a:tabLst>
              <a:defRPr>
                <a:solidFill>
                  <a:schemeClr val="tx1"/>
                </a:solidFill>
                <a:latin typeface="Arial" panose="020B0604020202020204" pitchFamily="34" charset="0"/>
              </a:defRPr>
            </a:lvl8pPr>
            <a:lvl9pPr eaLnBrk="0" fontAlgn="base" hangingPunct="0">
              <a:spcBef>
                <a:spcPct val="0"/>
              </a:spcBef>
              <a:spcAft>
                <a:spcPct val="0"/>
              </a:spcAft>
              <a:tabLst>
                <a:tab pos="4264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264025" algn="l"/>
              </a:tabLst>
            </a:pPr>
            <a:endParaRPr kumimoji="0" lang="fr-FR" altLang="en-BE" sz="1200" b="0" i="0" u="none" strike="noStrike" cap="none" normalizeH="0" baseline="0" dirty="0">
              <a:ln>
                <a:noFill/>
              </a:ln>
              <a:solidFill>
                <a:srgbClr val="243746"/>
              </a:solidFill>
              <a:effectLst/>
              <a:latin typeface="Roboto" panose="02000000000000000000" pitchFamily="2" charset="0"/>
              <a:ea typeface="Calibri" panose="020F0502020204030204" pitchFamily="34" charset="0"/>
              <a:cs typeface="Baghdad"/>
            </a:endParaRPr>
          </a:p>
          <a:p>
            <a:pPr marL="0" marR="0" lvl="0" indent="0" algn="l" defTabSz="914400" rtl="0" eaLnBrk="0" fontAlgn="base" latinLnBrk="0" hangingPunct="0">
              <a:lnSpc>
                <a:spcPct val="100000"/>
              </a:lnSpc>
              <a:spcBef>
                <a:spcPct val="0"/>
              </a:spcBef>
              <a:spcAft>
                <a:spcPct val="0"/>
              </a:spcAft>
              <a:buClrTx/>
              <a:buSzTx/>
              <a:buFontTx/>
              <a:buNone/>
              <a:tabLst>
                <a:tab pos="4264025" algn="l"/>
              </a:tabLst>
            </a:pPr>
            <a:r>
              <a:rPr kumimoji="0" lang="fr-FR" altLang="en-BE" sz="1200" b="0" i="0" u="none" strike="noStrike" cap="none" normalizeH="0" baseline="0" dirty="0">
                <a:ln>
                  <a:noFill/>
                </a:ln>
                <a:solidFill>
                  <a:srgbClr val="243746"/>
                </a:solidFill>
                <a:effectLst/>
                <a:latin typeface="Roboto" panose="02000000000000000000" pitchFamily="2" charset="0"/>
                <a:ea typeface="Calibri" panose="020F0502020204030204" pitchFamily="34" charset="0"/>
                <a:cs typeface="Baghdad"/>
              </a:rPr>
              <a:t>	</a:t>
            </a:r>
            <a:endParaRPr kumimoji="0" lang="fr-FR" altLang="en-BE"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264025" algn="l"/>
              </a:tabLst>
            </a:pPr>
            <a:endParaRPr kumimoji="0" lang="fr-FR" altLang="en-BE" sz="1800" b="0" i="0" u="none" strike="noStrike" cap="none" normalizeH="0" baseline="0" dirty="0">
              <a:ln>
                <a:noFill/>
              </a:ln>
              <a:solidFill>
                <a:schemeClr val="tx1"/>
              </a:solidFill>
              <a:effectLst/>
              <a:latin typeface="Arial" panose="020B0604020202020204" pitchFamily="34" charset="0"/>
            </a:endParaRPr>
          </a:p>
        </p:txBody>
      </p:sp>
      <p:sp>
        <p:nvSpPr>
          <p:cNvPr id="14" name="Rectangle 16">
            <a:extLst>
              <a:ext uri="{FF2B5EF4-FFF2-40B4-BE49-F238E27FC236}">
                <a16:creationId xmlns:a16="http://schemas.microsoft.com/office/drawing/2014/main" id="{E6896A70-C75D-EE78-C4B0-F611A27F8CFA}"/>
              </a:ext>
            </a:extLst>
          </p:cNvPr>
          <p:cNvSpPr>
            <a:spLocks noChangeArrowheads="1"/>
          </p:cNvSpPr>
          <p:nvPr/>
        </p:nvSpPr>
        <p:spPr bwMode="auto">
          <a:xfrm>
            <a:off x="152400" y="685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BE"/>
          </a:p>
        </p:txBody>
      </p:sp>
      <p:sp>
        <p:nvSpPr>
          <p:cNvPr id="25" name="Rectangle : coins arrondis 24">
            <a:extLst>
              <a:ext uri="{FF2B5EF4-FFF2-40B4-BE49-F238E27FC236}">
                <a16:creationId xmlns:a16="http://schemas.microsoft.com/office/drawing/2014/main" id="{3564FB48-3EA7-6D3F-2B5A-CB551FECC5EB}"/>
              </a:ext>
            </a:extLst>
          </p:cNvPr>
          <p:cNvSpPr/>
          <p:nvPr/>
        </p:nvSpPr>
        <p:spPr>
          <a:xfrm>
            <a:off x="1323975" y="927620"/>
            <a:ext cx="9720292" cy="726749"/>
          </a:xfrm>
          <a:prstGeom prst="roundRect">
            <a:avLst/>
          </a:prstGeom>
          <a:solidFill>
            <a:srgbClr val="E6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b="1" dirty="0">
                <a:solidFill>
                  <a:srgbClr val="243746"/>
                </a:solidFill>
                <a:effectLst/>
                <a:latin typeface="Roboto" panose="02000000000000000000" pitchFamily="2" charset="0"/>
                <a:ea typeface="Roboto" panose="02000000000000000000" pitchFamily="2" charset="0"/>
                <a:cs typeface="Roboto" panose="02000000000000000000" pitchFamily="2" charset="0"/>
              </a:rPr>
              <a:t>L’atténuation du changement climatique </a:t>
            </a:r>
            <a:endParaRPr lang="en-BE" dirty="0">
              <a:effectLst/>
              <a:latin typeface="Roboto" panose="02000000000000000000" pitchFamily="2" charset="0"/>
              <a:ea typeface="Roboto" panose="02000000000000000000" pitchFamily="2" charset="0"/>
              <a:cs typeface="Roboto" panose="02000000000000000000" pitchFamily="2" charset="0"/>
            </a:endParaRPr>
          </a:p>
        </p:txBody>
      </p:sp>
      <p:sp>
        <p:nvSpPr>
          <p:cNvPr id="26" name="Rectangle 34">
            <a:extLst>
              <a:ext uri="{FF2B5EF4-FFF2-40B4-BE49-F238E27FC236}">
                <a16:creationId xmlns:a16="http://schemas.microsoft.com/office/drawing/2014/main" id="{BC248BCE-6E47-0B2D-57B7-0CF9B87C31FF}"/>
              </a:ext>
            </a:extLst>
          </p:cNvPr>
          <p:cNvSpPr>
            <a:spLocks noChangeArrowheads="1"/>
          </p:cNvSpPr>
          <p:nvPr/>
        </p:nvSpPr>
        <p:spPr bwMode="auto">
          <a:xfrm>
            <a:off x="0" y="-1"/>
            <a:ext cx="37057448" cy="3093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BE"/>
          </a:p>
        </p:txBody>
      </p:sp>
      <p:sp>
        <p:nvSpPr>
          <p:cNvPr id="27" name="Rectangle : coins arrondis 5">
            <a:extLst>
              <a:ext uri="{FF2B5EF4-FFF2-40B4-BE49-F238E27FC236}">
                <a16:creationId xmlns:a16="http://schemas.microsoft.com/office/drawing/2014/main" id="{EDD00E81-AC30-F8F4-5F2D-B0A980318180}"/>
              </a:ext>
            </a:extLst>
          </p:cNvPr>
          <p:cNvSpPr>
            <a:spLocks noChangeArrowheads="1"/>
          </p:cNvSpPr>
          <p:nvPr/>
        </p:nvSpPr>
        <p:spPr bwMode="auto">
          <a:xfrm>
            <a:off x="1323973" y="1744049"/>
            <a:ext cx="9720294" cy="704525"/>
          </a:xfrm>
          <a:prstGeom prst="roundRect">
            <a:avLst>
              <a:gd name="adj" fmla="val 16667"/>
            </a:avLst>
          </a:prstGeom>
          <a:solidFill>
            <a:srgbClr val="E6EEF7"/>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BE" b="1" i="0" u="none" strike="noStrike" cap="none" normalizeH="0" baseline="0" dirty="0">
                <a:ln>
                  <a:noFill/>
                </a:ln>
                <a:solidFill>
                  <a:srgbClr val="243746"/>
                </a:solidFill>
                <a:effectLst/>
                <a:latin typeface="Roboto" panose="02000000000000000000" pitchFamily="2" charset="0"/>
                <a:ea typeface="Roboto" panose="02000000000000000000" pitchFamily="2" charset="0"/>
                <a:cs typeface="Roboto" panose="02000000000000000000" pitchFamily="2" charset="0"/>
              </a:rPr>
              <a:t>L’adaptation au changement climatique</a:t>
            </a:r>
            <a:endParaRPr kumimoji="0" lang="fr-FR" altLang="en-BE" b="0" i="0" u="none" strike="noStrike" cap="none" normalizeH="0" baseline="0" dirty="0">
              <a:ln>
                <a:noFill/>
              </a:ln>
              <a:solidFill>
                <a:schemeClr val="tx1"/>
              </a:solidFill>
              <a:effectLst/>
              <a:latin typeface="Roboto" panose="02000000000000000000" pitchFamily="2" charset="0"/>
              <a:ea typeface="Roboto" panose="02000000000000000000" pitchFamily="2" charset="0"/>
              <a:cs typeface="Roboto" panose="02000000000000000000" pitchFamily="2" charset="0"/>
            </a:endParaRPr>
          </a:p>
        </p:txBody>
      </p:sp>
      <p:sp>
        <p:nvSpPr>
          <p:cNvPr id="28" name="Rectangle 36">
            <a:extLst>
              <a:ext uri="{FF2B5EF4-FFF2-40B4-BE49-F238E27FC236}">
                <a16:creationId xmlns:a16="http://schemas.microsoft.com/office/drawing/2014/main" id="{B064D31B-0B41-7C6C-620C-B00AE3B12424}"/>
              </a:ext>
            </a:extLst>
          </p:cNvPr>
          <p:cNvSpPr>
            <a:spLocks noChangeArrowheads="1"/>
          </p:cNvSpPr>
          <p:nvPr/>
        </p:nvSpPr>
        <p:spPr bwMode="auto">
          <a:xfrm>
            <a:off x="0" y="325426"/>
            <a:ext cx="3705744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264025" algn="l"/>
              </a:tabLst>
              <a:defRPr>
                <a:solidFill>
                  <a:schemeClr val="tx1"/>
                </a:solidFill>
                <a:latin typeface="Arial" panose="020B0604020202020204" pitchFamily="34" charset="0"/>
              </a:defRPr>
            </a:lvl1pPr>
            <a:lvl2pPr eaLnBrk="0" fontAlgn="base" hangingPunct="0">
              <a:spcBef>
                <a:spcPct val="0"/>
              </a:spcBef>
              <a:spcAft>
                <a:spcPct val="0"/>
              </a:spcAft>
              <a:tabLst>
                <a:tab pos="4264025" algn="l"/>
              </a:tabLst>
              <a:defRPr>
                <a:solidFill>
                  <a:schemeClr val="tx1"/>
                </a:solidFill>
                <a:latin typeface="Arial" panose="020B0604020202020204" pitchFamily="34" charset="0"/>
              </a:defRPr>
            </a:lvl2pPr>
            <a:lvl3pPr eaLnBrk="0" fontAlgn="base" hangingPunct="0">
              <a:spcBef>
                <a:spcPct val="0"/>
              </a:spcBef>
              <a:spcAft>
                <a:spcPct val="0"/>
              </a:spcAft>
              <a:tabLst>
                <a:tab pos="4264025" algn="l"/>
              </a:tabLst>
              <a:defRPr>
                <a:solidFill>
                  <a:schemeClr val="tx1"/>
                </a:solidFill>
                <a:latin typeface="Arial" panose="020B0604020202020204" pitchFamily="34" charset="0"/>
              </a:defRPr>
            </a:lvl3pPr>
            <a:lvl4pPr eaLnBrk="0" fontAlgn="base" hangingPunct="0">
              <a:spcBef>
                <a:spcPct val="0"/>
              </a:spcBef>
              <a:spcAft>
                <a:spcPct val="0"/>
              </a:spcAft>
              <a:tabLst>
                <a:tab pos="4264025" algn="l"/>
              </a:tabLst>
              <a:defRPr>
                <a:solidFill>
                  <a:schemeClr val="tx1"/>
                </a:solidFill>
                <a:latin typeface="Arial" panose="020B0604020202020204" pitchFamily="34" charset="0"/>
              </a:defRPr>
            </a:lvl4pPr>
            <a:lvl5pPr eaLnBrk="0" fontAlgn="base" hangingPunct="0">
              <a:spcBef>
                <a:spcPct val="0"/>
              </a:spcBef>
              <a:spcAft>
                <a:spcPct val="0"/>
              </a:spcAft>
              <a:tabLst>
                <a:tab pos="4264025" algn="l"/>
              </a:tabLst>
              <a:defRPr>
                <a:solidFill>
                  <a:schemeClr val="tx1"/>
                </a:solidFill>
                <a:latin typeface="Arial" panose="020B0604020202020204" pitchFamily="34" charset="0"/>
              </a:defRPr>
            </a:lvl5pPr>
            <a:lvl6pPr eaLnBrk="0" fontAlgn="base" hangingPunct="0">
              <a:spcBef>
                <a:spcPct val="0"/>
              </a:spcBef>
              <a:spcAft>
                <a:spcPct val="0"/>
              </a:spcAft>
              <a:tabLst>
                <a:tab pos="4264025" algn="l"/>
              </a:tabLst>
              <a:defRPr>
                <a:solidFill>
                  <a:schemeClr val="tx1"/>
                </a:solidFill>
                <a:latin typeface="Arial" panose="020B0604020202020204" pitchFamily="34" charset="0"/>
              </a:defRPr>
            </a:lvl6pPr>
            <a:lvl7pPr eaLnBrk="0" fontAlgn="base" hangingPunct="0">
              <a:spcBef>
                <a:spcPct val="0"/>
              </a:spcBef>
              <a:spcAft>
                <a:spcPct val="0"/>
              </a:spcAft>
              <a:tabLst>
                <a:tab pos="4264025" algn="l"/>
              </a:tabLst>
              <a:defRPr>
                <a:solidFill>
                  <a:schemeClr val="tx1"/>
                </a:solidFill>
                <a:latin typeface="Arial" panose="020B0604020202020204" pitchFamily="34" charset="0"/>
              </a:defRPr>
            </a:lvl7pPr>
            <a:lvl8pPr eaLnBrk="0" fontAlgn="base" hangingPunct="0">
              <a:spcBef>
                <a:spcPct val="0"/>
              </a:spcBef>
              <a:spcAft>
                <a:spcPct val="0"/>
              </a:spcAft>
              <a:tabLst>
                <a:tab pos="4264025" algn="l"/>
              </a:tabLst>
              <a:defRPr>
                <a:solidFill>
                  <a:schemeClr val="tx1"/>
                </a:solidFill>
                <a:latin typeface="Arial" panose="020B0604020202020204" pitchFamily="34" charset="0"/>
              </a:defRPr>
            </a:lvl8pPr>
            <a:lvl9pPr eaLnBrk="0" fontAlgn="base" hangingPunct="0">
              <a:spcBef>
                <a:spcPct val="0"/>
              </a:spcBef>
              <a:spcAft>
                <a:spcPct val="0"/>
              </a:spcAft>
              <a:tabLst>
                <a:tab pos="4264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264025" algn="l"/>
              </a:tabLst>
            </a:pPr>
            <a:endParaRPr kumimoji="0" lang="fr-FR" altLang="en-BE" sz="1200" b="0" i="0" u="none" strike="noStrike" cap="none" normalizeH="0" baseline="0">
              <a:ln>
                <a:noFill/>
              </a:ln>
              <a:solidFill>
                <a:srgbClr val="243746"/>
              </a:solidFill>
              <a:effectLst/>
              <a:latin typeface="Roboto" panose="02000000000000000000" pitchFamily="2" charset="0"/>
              <a:ea typeface="Calibri" panose="020F0502020204030204" pitchFamily="34" charset="0"/>
              <a:cs typeface="Baghdad"/>
            </a:endParaRPr>
          </a:p>
          <a:p>
            <a:pPr marL="0" marR="0" lvl="0" indent="0" algn="l" defTabSz="914400" rtl="0" eaLnBrk="0" fontAlgn="base" latinLnBrk="0" hangingPunct="0">
              <a:lnSpc>
                <a:spcPct val="100000"/>
              </a:lnSpc>
              <a:spcBef>
                <a:spcPct val="0"/>
              </a:spcBef>
              <a:spcAft>
                <a:spcPct val="0"/>
              </a:spcAft>
              <a:buClrTx/>
              <a:buSzTx/>
              <a:buFontTx/>
              <a:buNone/>
              <a:tabLst>
                <a:tab pos="4264025" algn="l"/>
              </a:tabLst>
            </a:pPr>
            <a:r>
              <a:rPr kumimoji="0" lang="fr-FR" altLang="en-BE" sz="1200" b="0" i="0" u="none" strike="noStrike" cap="none" normalizeH="0" baseline="0">
                <a:ln>
                  <a:noFill/>
                </a:ln>
                <a:solidFill>
                  <a:srgbClr val="243746"/>
                </a:solidFill>
                <a:effectLst/>
                <a:latin typeface="Roboto" panose="02000000000000000000" pitchFamily="2" charset="0"/>
                <a:ea typeface="Calibri" panose="020F0502020204030204" pitchFamily="34" charset="0"/>
                <a:cs typeface="Baghdad"/>
              </a:rPr>
              <a:t>	</a:t>
            </a:r>
            <a:endParaRPr kumimoji="0" lang="fr-FR" altLang="en-B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1968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378506"/>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II. Les 6 objectifs environnementaux de l’UE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653144"/>
            <a:ext cx="11233248" cy="4954554"/>
          </a:xfrm>
        </p:spPr>
        <p:txBody>
          <a:bodyPr>
            <a:normAutofit/>
          </a:bodyPr>
          <a:lstStyle/>
          <a:p>
            <a:pPr algn="ctr"/>
            <a:r>
              <a:rPr lang="fr-FR" sz="1800" b="0" i="0" dirty="0">
                <a:solidFill>
                  <a:srgbClr val="000000"/>
                </a:solidFill>
                <a:effectLst/>
                <a:latin typeface="Roboto" panose="02000000000000000000" pitchFamily="2" charset="0"/>
                <a:ea typeface="Roboto" panose="02000000000000000000" pitchFamily="2" charset="0"/>
                <a:cs typeface="Roboto" panose="02000000000000000000" pitchFamily="2" charset="0"/>
              </a:rPr>
              <a:t>[article 17 du règlement sur la taxinomie]</a:t>
            </a:r>
          </a:p>
          <a:p>
            <a:pPr algn="ctr"/>
            <a:endParaRPr lang="fr-BE" sz="1800" b="1" dirty="0">
              <a:solidFill>
                <a:srgbClr val="243746"/>
              </a:solidFill>
              <a:latin typeface="Roboto" panose="02000000000000000000" pitchFamily="2" charset="0"/>
              <a:ea typeface="Roboto" panose="02000000000000000000" pitchFamily="2" charset="0"/>
              <a:cs typeface="Roboto" panose="02000000000000000000" pitchFamily="2" charset="0"/>
            </a:endParaRPr>
          </a:p>
          <a:p>
            <a:pPr marL="342900" indent="-342900">
              <a:lnSpc>
                <a:spcPts val="3200"/>
              </a:lnSpc>
              <a:spcBef>
                <a:spcPts val="600"/>
              </a:spcBef>
              <a:buFont typeface="Arial" panose="020B0604020202020204" pitchFamily="34" charset="0"/>
              <a:buChar char="•"/>
            </a:pP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une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activité</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est</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considérée</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comme</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causant</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un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préjudice</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important à </a:t>
            </a:r>
            <a:r>
              <a:rPr lang="en-BE" sz="1800" b="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a:t>
            </a:r>
            <a:r>
              <a:rPr lang="en-BE" sz="1800" b="1"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atténuation</a:t>
            </a:r>
            <a:r>
              <a:rPr lang="en-BE" sz="1800" b="1" i="1" dirty="0">
                <a:solidFill>
                  <a:srgbClr val="243746"/>
                </a:solidFill>
                <a:effectLst/>
                <a:latin typeface="Roboto" panose="02000000000000000000" pitchFamily="2" charset="0"/>
                <a:ea typeface="Roboto" panose="02000000000000000000" pitchFamily="2" charset="0"/>
                <a:cs typeface="Roboto" panose="02000000000000000000" pitchFamily="2" charset="0"/>
              </a:rPr>
              <a:t> du changement climatique</a:t>
            </a:r>
            <a:r>
              <a:rPr lang="en-BE" sz="1800" b="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lorsqu’elle</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génère</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des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émissions</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importantes</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gaz</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à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effet</a:t>
            </a:r>
            <a:r>
              <a:rPr lang="en-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BE" sz="1800" dirty="0" err="1">
                <a:solidFill>
                  <a:srgbClr val="243746"/>
                </a:solidFill>
                <a:effectLst/>
                <a:latin typeface="Roboto" panose="02000000000000000000" pitchFamily="2" charset="0"/>
                <a:ea typeface="Roboto" panose="02000000000000000000" pitchFamily="2" charset="0"/>
                <a:cs typeface="Roboto" panose="02000000000000000000" pitchFamily="2" charset="0"/>
              </a:rPr>
              <a:t>serre</a:t>
            </a:r>
            <a:r>
              <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p>
          <a:p>
            <a:pPr marL="342900" indent="-342900">
              <a:lnSpc>
                <a:spcPts val="3200"/>
              </a:lnSpc>
              <a:spcBef>
                <a:spcPts val="600"/>
              </a:spcBef>
              <a:buFont typeface="Arial" panose="020B0604020202020204" pitchFamily="34" charset="0"/>
              <a:buChar char="•"/>
            </a:pPr>
            <a:r>
              <a:rPr lang="en-BE" sz="1800" dirty="0">
                <a:solidFill>
                  <a:srgbClr val="243746"/>
                </a:solidFill>
                <a:effectLst/>
                <a:latin typeface="inherit"/>
                <a:ea typeface="Calibri" panose="020F0502020204030204" pitchFamily="34" charset="0"/>
                <a:cs typeface="Times New Roman" panose="02020603050405020304" pitchFamily="18" charset="0"/>
              </a:rPr>
              <a:t>une </a:t>
            </a:r>
            <a:r>
              <a:rPr lang="en-BE" sz="1800" dirty="0" err="1">
                <a:solidFill>
                  <a:srgbClr val="243746"/>
                </a:solidFill>
                <a:effectLst/>
                <a:latin typeface="inherit"/>
                <a:ea typeface="Calibri" panose="020F0502020204030204" pitchFamily="34" charset="0"/>
                <a:cs typeface="Times New Roman" panose="02020603050405020304" pitchFamily="18" charset="0"/>
              </a:rPr>
              <a:t>activité</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considérée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comme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causant</a:t>
            </a:r>
            <a:r>
              <a:rPr lang="en-BE" sz="1800" dirty="0">
                <a:solidFill>
                  <a:srgbClr val="243746"/>
                </a:solidFill>
                <a:effectLst/>
                <a:latin typeface="inherit"/>
                <a:ea typeface="Calibri" panose="020F0502020204030204" pitchFamily="34" charset="0"/>
                <a:cs typeface="Times New Roman" panose="02020603050405020304" pitchFamily="18" charset="0"/>
              </a:rPr>
              <a:t> un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préjudice</a:t>
            </a:r>
            <a:r>
              <a:rPr lang="en-BE" sz="1800" dirty="0">
                <a:solidFill>
                  <a:srgbClr val="243746"/>
                </a:solidFill>
                <a:effectLst/>
                <a:latin typeface="inherit"/>
                <a:ea typeface="Calibri" panose="020F0502020204030204" pitchFamily="34" charset="0"/>
                <a:cs typeface="Times New Roman" panose="02020603050405020304" pitchFamily="18" charset="0"/>
              </a:rPr>
              <a:t> important à </a:t>
            </a:r>
            <a:r>
              <a:rPr lang="en-BE" sz="1800" b="1" dirty="0" err="1">
                <a:solidFill>
                  <a:srgbClr val="243746"/>
                </a:solidFill>
                <a:effectLst/>
                <a:latin typeface="inherit"/>
                <a:ea typeface="Calibri" panose="020F0502020204030204" pitchFamily="34" charset="0"/>
                <a:cs typeface="Times New Roman" panose="02020603050405020304" pitchFamily="18" charset="0"/>
              </a:rPr>
              <a:t>l’</a:t>
            </a:r>
            <a:r>
              <a:rPr lang="en-BE" sz="1800" b="1" i="1" dirty="0" err="1">
                <a:solidFill>
                  <a:srgbClr val="243746"/>
                </a:solidFill>
                <a:effectLst/>
                <a:latin typeface="inherit"/>
                <a:ea typeface="Calibri" panose="020F0502020204030204" pitchFamily="34" charset="0"/>
                <a:cs typeface="Times New Roman" panose="02020603050405020304" pitchFamily="18" charset="0"/>
              </a:rPr>
              <a:t>adaptation</a:t>
            </a:r>
            <a:r>
              <a:rPr lang="en-BE" sz="1800" b="1" i="1" dirty="0">
                <a:solidFill>
                  <a:srgbClr val="243746"/>
                </a:solidFill>
                <a:effectLst/>
                <a:latin typeface="inherit"/>
                <a:ea typeface="Calibri" panose="020F0502020204030204" pitchFamily="34" charset="0"/>
                <a:cs typeface="Times New Roman" panose="02020603050405020304" pitchFamily="18" charset="0"/>
              </a:rPr>
              <a:t> au changement climatique</a:t>
            </a:r>
            <a:r>
              <a:rPr lang="en-BE" sz="1800" b="1"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lorsqu’elle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entraîne</a:t>
            </a:r>
            <a:r>
              <a:rPr lang="en-BE" sz="1800" dirty="0">
                <a:solidFill>
                  <a:srgbClr val="243746"/>
                </a:solidFill>
                <a:effectLst/>
                <a:latin typeface="inherit"/>
                <a:ea typeface="Calibri" panose="020F0502020204030204" pitchFamily="34" charset="0"/>
                <a:cs typeface="Times New Roman" panose="02020603050405020304" pitchFamily="18" charset="0"/>
              </a:rPr>
              <a:t> une augmentation des incidences </a:t>
            </a:r>
            <a:r>
              <a:rPr lang="en-BE" sz="1800" dirty="0" err="1">
                <a:solidFill>
                  <a:srgbClr val="243746"/>
                </a:solidFill>
                <a:effectLst/>
                <a:latin typeface="inherit"/>
                <a:ea typeface="Calibri" panose="020F0502020204030204" pitchFamily="34" charset="0"/>
                <a:cs typeface="Times New Roman" panose="02020603050405020304" pitchFamily="18" charset="0"/>
              </a:rPr>
              <a:t>négatives</a:t>
            </a:r>
            <a:r>
              <a:rPr lang="en-BE" sz="1800" dirty="0">
                <a:solidFill>
                  <a:srgbClr val="243746"/>
                </a:solidFill>
                <a:effectLst/>
                <a:latin typeface="inherit"/>
                <a:ea typeface="Calibri" panose="020F0502020204030204" pitchFamily="34" charset="0"/>
                <a:cs typeface="Times New Roman" panose="02020603050405020304" pitchFamily="18" charset="0"/>
              </a:rPr>
              <a:t> du </a:t>
            </a:r>
            <a:r>
              <a:rPr lang="en-BE" sz="1800" dirty="0" err="1">
                <a:solidFill>
                  <a:srgbClr val="243746"/>
                </a:solidFill>
                <a:effectLst/>
                <a:latin typeface="inherit"/>
                <a:ea typeface="Calibri" panose="020F0502020204030204" pitchFamily="34" charset="0"/>
                <a:cs typeface="Times New Roman" panose="02020603050405020304" pitchFamily="18" charset="0"/>
              </a:rPr>
              <a:t>climat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actuel</a:t>
            </a:r>
            <a:r>
              <a:rPr lang="en-BE" sz="1800" dirty="0">
                <a:solidFill>
                  <a:srgbClr val="243746"/>
                </a:solidFill>
                <a:effectLst/>
                <a:latin typeface="inherit"/>
                <a:ea typeface="Calibri" panose="020F0502020204030204" pitchFamily="34" charset="0"/>
                <a:cs typeface="Times New Roman" panose="02020603050405020304" pitchFamily="18" charset="0"/>
              </a:rPr>
              <a:t> et de son </a:t>
            </a:r>
            <a:r>
              <a:rPr lang="en-BE" sz="1800" dirty="0" err="1">
                <a:solidFill>
                  <a:srgbClr val="243746"/>
                </a:solidFill>
                <a:effectLst/>
                <a:latin typeface="inherit"/>
                <a:ea typeface="Calibri" panose="020F0502020204030204" pitchFamily="34" charset="0"/>
                <a:cs typeface="Times New Roman" panose="02020603050405020304" pitchFamily="18" charset="0"/>
              </a:rPr>
              <a:t>évolution</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attendue</a:t>
            </a:r>
            <a:r>
              <a:rPr lang="en-BE" sz="1800" dirty="0">
                <a:solidFill>
                  <a:srgbClr val="243746"/>
                </a:solidFill>
                <a:effectLst/>
                <a:latin typeface="inherit"/>
                <a:ea typeface="Calibri" panose="020F0502020204030204" pitchFamily="34" charset="0"/>
                <a:cs typeface="Times New Roman" panose="02020603050405020304" pitchFamily="18" charset="0"/>
              </a:rPr>
              <a:t> sur </a:t>
            </a:r>
            <a:r>
              <a:rPr lang="en-BE" sz="1800" dirty="0" err="1">
                <a:solidFill>
                  <a:srgbClr val="243746"/>
                </a:solidFill>
                <a:effectLst/>
                <a:latin typeface="inherit"/>
                <a:ea typeface="Calibri" panose="020F0502020204030204" pitchFamily="34" charset="0"/>
                <a:cs typeface="Times New Roman" panose="02020603050405020304" pitchFamily="18" charset="0"/>
              </a:rPr>
              <a:t>elle-même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sur la population, la nature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les </a:t>
            </a:r>
            <a:r>
              <a:rPr lang="en-BE" sz="1800" dirty="0" err="1">
                <a:solidFill>
                  <a:srgbClr val="243746"/>
                </a:solidFill>
                <a:effectLst/>
                <a:latin typeface="inherit"/>
                <a:ea typeface="Calibri" panose="020F0502020204030204" pitchFamily="34" charset="0"/>
                <a:cs typeface="Times New Roman" panose="02020603050405020304" pitchFamily="18" charset="0"/>
              </a:rPr>
              <a:t>biens</a:t>
            </a:r>
            <a:r>
              <a:rPr lang="fr-BE" sz="1800" dirty="0">
                <a:solidFill>
                  <a:srgbClr val="243746"/>
                </a:solidFill>
                <a:latin typeface="inherit"/>
                <a:ea typeface="Calibri" panose="020F0502020204030204" pitchFamily="34" charset="0"/>
                <a:cs typeface="Times New Roman" panose="02020603050405020304" pitchFamily="18" charset="0"/>
              </a:rPr>
              <a:t>.</a:t>
            </a:r>
          </a:p>
          <a:p>
            <a:pPr marL="342900" indent="-342900">
              <a:lnSpc>
                <a:spcPts val="3200"/>
              </a:lnSpc>
              <a:spcBef>
                <a:spcPts val="600"/>
              </a:spcBef>
              <a:buFont typeface="Arial" panose="020B0604020202020204" pitchFamily="34" charset="0"/>
              <a:buChar char="•"/>
            </a:pPr>
            <a:r>
              <a:rPr lang="en-BE" sz="1800" dirty="0">
                <a:solidFill>
                  <a:srgbClr val="000000"/>
                </a:solidFill>
                <a:effectLst/>
                <a:latin typeface="inherit"/>
                <a:ea typeface="Calibri" panose="020F0502020204030204" pitchFamily="34" charset="0"/>
                <a:cs typeface="Times New Roman" panose="02020603050405020304" pitchFamily="18" charset="0"/>
              </a:rPr>
              <a:t>une </a:t>
            </a:r>
            <a:r>
              <a:rPr lang="en-BE" sz="1800" dirty="0" err="1">
                <a:solidFill>
                  <a:srgbClr val="000000"/>
                </a:solidFill>
                <a:effectLst/>
                <a:latin typeface="inherit"/>
                <a:ea typeface="Calibri" panose="020F0502020204030204" pitchFamily="34" charset="0"/>
                <a:cs typeface="Times New Roman" panose="02020603050405020304" pitchFamily="18" charset="0"/>
              </a:rPr>
              <a:t>activité</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est</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considérée</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comme</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causant</a:t>
            </a:r>
            <a:r>
              <a:rPr lang="en-BE" sz="1800" dirty="0">
                <a:solidFill>
                  <a:srgbClr val="000000"/>
                </a:solidFill>
                <a:effectLst/>
                <a:latin typeface="inherit"/>
                <a:ea typeface="Calibri" panose="020F0502020204030204" pitchFamily="34" charset="0"/>
                <a:cs typeface="Times New Roman" panose="02020603050405020304" pitchFamily="18" charset="0"/>
              </a:rPr>
              <a:t> un </a:t>
            </a:r>
            <a:r>
              <a:rPr lang="en-BE" sz="1800" dirty="0" err="1">
                <a:solidFill>
                  <a:srgbClr val="000000"/>
                </a:solidFill>
                <a:effectLst/>
                <a:latin typeface="inherit"/>
                <a:ea typeface="Calibri" panose="020F0502020204030204" pitchFamily="34" charset="0"/>
                <a:cs typeface="Times New Roman" panose="02020603050405020304" pitchFamily="18" charset="0"/>
              </a:rPr>
              <a:t>préjudice</a:t>
            </a:r>
            <a:r>
              <a:rPr lang="en-BE" sz="1800" dirty="0">
                <a:solidFill>
                  <a:srgbClr val="000000"/>
                </a:solidFill>
                <a:effectLst/>
                <a:latin typeface="inherit"/>
                <a:ea typeface="Calibri" panose="020F0502020204030204" pitchFamily="34" charset="0"/>
                <a:cs typeface="Times New Roman" panose="02020603050405020304" pitchFamily="18" charset="0"/>
              </a:rPr>
              <a:t> important à </a:t>
            </a:r>
            <a:r>
              <a:rPr lang="en-BE" sz="1800" b="1" dirty="0" err="1">
                <a:solidFill>
                  <a:srgbClr val="000000"/>
                </a:solidFill>
                <a:effectLst/>
                <a:latin typeface="inherit"/>
                <a:ea typeface="Calibri" panose="020F0502020204030204" pitchFamily="34" charset="0"/>
                <a:cs typeface="Times New Roman" panose="02020603050405020304" pitchFamily="18" charset="0"/>
              </a:rPr>
              <a:t>l’</a:t>
            </a:r>
            <a:r>
              <a:rPr lang="en-BE" sz="1800" b="1" i="1" dirty="0" err="1">
                <a:solidFill>
                  <a:srgbClr val="000000"/>
                </a:solidFill>
                <a:effectLst/>
                <a:latin typeface="inherit"/>
                <a:ea typeface="Calibri" panose="020F0502020204030204" pitchFamily="34" charset="0"/>
                <a:cs typeface="Times New Roman" panose="02020603050405020304" pitchFamily="18" charset="0"/>
              </a:rPr>
              <a:t>utilisation</a:t>
            </a:r>
            <a:r>
              <a:rPr lang="en-BE" sz="1800" b="1" i="1" dirty="0">
                <a:solidFill>
                  <a:srgbClr val="000000"/>
                </a:solidFill>
                <a:effectLst/>
                <a:latin typeface="inherit"/>
                <a:ea typeface="Calibri" panose="020F0502020204030204" pitchFamily="34" charset="0"/>
                <a:cs typeface="Times New Roman" panose="02020603050405020304" pitchFamily="18" charset="0"/>
              </a:rPr>
              <a:t> durable et à la protection des ressources </a:t>
            </a:r>
            <a:r>
              <a:rPr lang="en-BE" sz="1800" b="1" i="1" dirty="0" err="1">
                <a:solidFill>
                  <a:srgbClr val="000000"/>
                </a:solidFill>
                <a:effectLst/>
                <a:latin typeface="inherit"/>
                <a:ea typeface="Calibri" panose="020F0502020204030204" pitchFamily="34" charset="0"/>
                <a:cs typeface="Times New Roman" panose="02020603050405020304" pitchFamily="18" charset="0"/>
              </a:rPr>
              <a:t>aquatiques</a:t>
            </a:r>
            <a:r>
              <a:rPr lang="en-BE" sz="1800" b="1" i="1" dirty="0">
                <a:solidFill>
                  <a:srgbClr val="000000"/>
                </a:solidFill>
                <a:effectLst/>
                <a:latin typeface="inherit"/>
                <a:ea typeface="Calibri" panose="020F0502020204030204" pitchFamily="34" charset="0"/>
                <a:cs typeface="Times New Roman" panose="02020603050405020304" pitchFamily="18" charset="0"/>
              </a:rPr>
              <a:t> et marines</a:t>
            </a:r>
            <a:r>
              <a:rPr lang="en-BE" sz="1800" b="1"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lorsqu’elle</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est</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préjudiciable</a:t>
            </a:r>
            <a:r>
              <a:rPr lang="en-BE" sz="1800" dirty="0">
                <a:solidFill>
                  <a:srgbClr val="000000"/>
                </a:solidFill>
                <a:effectLst/>
                <a:latin typeface="inherit"/>
                <a:ea typeface="Calibri" panose="020F0502020204030204" pitchFamily="34" charset="0"/>
                <a:cs typeface="Times New Roman" panose="02020603050405020304" pitchFamily="18" charset="0"/>
              </a:rPr>
              <a:t> au bon </a:t>
            </a:r>
            <a:r>
              <a:rPr lang="en-BE" sz="1800" dirty="0" err="1">
                <a:solidFill>
                  <a:srgbClr val="000000"/>
                </a:solidFill>
                <a:effectLst/>
                <a:latin typeface="inherit"/>
                <a:ea typeface="Calibri" panose="020F0502020204030204" pitchFamily="34" charset="0"/>
                <a:cs typeface="Times New Roman" panose="02020603050405020304" pitchFamily="18" charset="0"/>
              </a:rPr>
              <a:t>état</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ou</a:t>
            </a:r>
            <a:r>
              <a:rPr lang="en-BE" sz="1800" dirty="0">
                <a:solidFill>
                  <a:srgbClr val="000000"/>
                </a:solidFill>
                <a:effectLst/>
                <a:latin typeface="inherit"/>
                <a:ea typeface="Calibri" panose="020F0502020204030204" pitchFamily="34" charset="0"/>
                <a:cs typeface="Times New Roman" panose="02020603050405020304" pitchFamily="18" charset="0"/>
              </a:rPr>
              <a:t> au bon </a:t>
            </a:r>
            <a:r>
              <a:rPr lang="en-BE" sz="1800" dirty="0" err="1">
                <a:solidFill>
                  <a:srgbClr val="000000"/>
                </a:solidFill>
                <a:effectLst/>
                <a:latin typeface="inherit"/>
                <a:ea typeface="Calibri" panose="020F0502020204030204" pitchFamily="34" charset="0"/>
                <a:cs typeface="Times New Roman" panose="02020603050405020304" pitchFamily="18" charset="0"/>
              </a:rPr>
              <a:t>potentiel</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écologique</a:t>
            </a:r>
            <a:r>
              <a:rPr lang="en-BE" sz="1800" dirty="0">
                <a:solidFill>
                  <a:srgbClr val="000000"/>
                </a:solidFill>
                <a:effectLst/>
                <a:latin typeface="inherit"/>
                <a:ea typeface="Calibri" panose="020F0502020204030204" pitchFamily="34" charset="0"/>
                <a:cs typeface="Times New Roman" panose="02020603050405020304" pitchFamily="18" charset="0"/>
              </a:rPr>
              <a:t> des masses </a:t>
            </a:r>
            <a:r>
              <a:rPr lang="en-BE" sz="1800" dirty="0" err="1">
                <a:solidFill>
                  <a:srgbClr val="000000"/>
                </a:solidFill>
                <a:effectLst/>
                <a:latin typeface="inherit"/>
                <a:ea typeface="Calibri" panose="020F0502020204030204" pitchFamily="34" charset="0"/>
                <a:cs typeface="Times New Roman" panose="02020603050405020304" pitchFamily="18" charset="0"/>
              </a:rPr>
              <a:t>d’eau</a:t>
            </a:r>
            <a:r>
              <a:rPr lang="en-BE" sz="1800" dirty="0">
                <a:solidFill>
                  <a:srgbClr val="000000"/>
                </a:solidFill>
                <a:effectLst/>
                <a:latin typeface="inherit"/>
                <a:ea typeface="Calibri" panose="020F0502020204030204" pitchFamily="34" charset="0"/>
                <a:cs typeface="Times New Roman" panose="02020603050405020304" pitchFamily="18" charset="0"/>
              </a:rPr>
              <a:t>, y compris les </a:t>
            </a:r>
            <a:r>
              <a:rPr lang="en-BE" sz="1800" dirty="0" err="1">
                <a:solidFill>
                  <a:srgbClr val="000000"/>
                </a:solidFill>
                <a:effectLst/>
                <a:latin typeface="inherit"/>
                <a:ea typeface="Calibri" panose="020F0502020204030204" pitchFamily="34" charset="0"/>
                <a:cs typeface="Times New Roman" panose="02020603050405020304" pitchFamily="18" charset="0"/>
              </a:rPr>
              <a:t>eaux</a:t>
            </a:r>
            <a:r>
              <a:rPr lang="en-BE" sz="1800" dirty="0">
                <a:solidFill>
                  <a:srgbClr val="000000"/>
                </a:solidFill>
                <a:effectLst/>
                <a:latin typeface="inherit"/>
                <a:ea typeface="Calibri" panose="020F0502020204030204" pitchFamily="34" charset="0"/>
                <a:cs typeface="Times New Roman" panose="02020603050405020304" pitchFamily="18" charset="0"/>
              </a:rPr>
              <a:t> de surface et les </a:t>
            </a:r>
            <a:r>
              <a:rPr lang="en-BE" sz="1800" dirty="0" err="1">
                <a:solidFill>
                  <a:srgbClr val="000000"/>
                </a:solidFill>
                <a:effectLst/>
                <a:latin typeface="inherit"/>
                <a:ea typeface="Calibri" panose="020F0502020204030204" pitchFamily="34" charset="0"/>
                <a:cs typeface="Times New Roman" panose="02020603050405020304" pitchFamily="18" charset="0"/>
              </a:rPr>
              <a:t>eaux</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souterraines</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ou</a:t>
            </a:r>
            <a:r>
              <a:rPr lang="en-BE" sz="1800" dirty="0">
                <a:solidFill>
                  <a:srgbClr val="000000"/>
                </a:solidFill>
                <a:effectLst/>
                <a:latin typeface="inherit"/>
                <a:ea typeface="Calibri" panose="020F0502020204030204" pitchFamily="34" charset="0"/>
                <a:cs typeface="Times New Roman" panose="02020603050405020304" pitchFamily="18" charset="0"/>
              </a:rPr>
              <a:t> au bon </a:t>
            </a:r>
            <a:r>
              <a:rPr lang="en-BE" sz="1800" dirty="0" err="1">
                <a:solidFill>
                  <a:srgbClr val="000000"/>
                </a:solidFill>
                <a:effectLst/>
                <a:latin typeface="inherit"/>
                <a:ea typeface="Calibri" panose="020F0502020204030204" pitchFamily="34" charset="0"/>
                <a:cs typeface="Times New Roman" panose="02020603050405020304" pitchFamily="18" charset="0"/>
              </a:rPr>
              <a:t>état</a:t>
            </a:r>
            <a:r>
              <a:rPr lang="en-BE" sz="1800" dirty="0">
                <a:solidFill>
                  <a:srgbClr val="000000"/>
                </a:solidFill>
                <a:effectLst/>
                <a:latin typeface="inherit"/>
                <a:ea typeface="Calibri" panose="020F0502020204030204" pitchFamily="34" charset="0"/>
                <a:cs typeface="Times New Roman" panose="02020603050405020304" pitchFamily="18" charset="0"/>
              </a:rPr>
              <a:t> </a:t>
            </a:r>
            <a:r>
              <a:rPr lang="en-BE" sz="1800" dirty="0" err="1">
                <a:solidFill>
                  <a:srgbClr val="000000"/>
                </a:solidFill>
                <a:effectLst/>
                <a:latin typeface="inherit"/>
                <a:ea typeface="Calibri" panose="020F0502020204030204" pitchFamily="34" charset="0"/>
                <a:cs typeface="Times New Roman" panose="02020603050405020304" pitchFamily="18" charset="0"/>
              </a:rPr>
              <a:t>écologique</a:t>
            </a:r>
            <a:r>
              <a:rPr lang="en-BE" sz="1800" dirty="0">
                <a:solidFill>
                  <a:srgbClr val="000000"/>
                </a:solidFill>
                <a:effectLst/>
                <a:latin typeface="inherit"/>
                <a:ea typeface="Calibri" panose="020F0502020204030204" pitchFamily="34" charset="0"/>
                <a:cs typeface="Times New Roman" panose="02020603050405020304" pitchFamily="18" charset="0"/>
              </a:rPr>
              <a:t> des </a:t>
            </a:r>
            <a:r>
              <a:rPr lang="en-BE" sz="1800" dirty="0" err="1">
                <a:solidFill>
                  <a:srgbClr val="000000"/>
                </a:solidFill>
                <a:effectLst/>
                <a:latin typeface="inherit"/>
                <a:ea typeface="Calibri" panose="020F0502020204030204" pitchFamily="34" charset="0"/>
                <a:cs typeface="Times New Roman" panose="02020603050405020304" pitchFamily="18" charset="0"/>
              </a:rPr>
              <a:t>eaux</a:t>
            </a:r>
            <a:r>
              <a:rPr lang="en-BE" sz="1800" dirty="0">
                <a:solidFill>
                  <a:srgbClr val="000000"/>
                </a:solidFill>
                <a:effectLst/>
                <a:latin typeface="inherit"/>
                <a:ea typeface="Calibri" panose="020F0502020204030204" pitchFamily="34" charset="0"/>
                <a:cs typeface="Times New Roman" panose="02020603050405020304" pitchFamily="18" charset="0"/>
              </a:rPr>
              <a:t> marines</a:t>
            </a:r>
            <a:r>
              <a:rPr lang="fr-BE" sz="1800" dirty="0">
                <a:solidFill>
                  <a:srgbClr val="000000"/>
                </a:solidFill>
                <a:effectLst/>
                <a:latin typeface="inherit"/>
                <a:ea typeface="Calibri" panose="020F0502020204030204" pitchFamily="34" charset="0"/>
                <a:cs typeface="Times New Roman" panose="02020603050405020304" pitchFamily="18" charset="0"/>
              </a:rPr>
              <a:t>.</a:t>
            </a:r>
            <a:endParaRPr lang="fr-BE" sz="18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011279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378506"/>
          </a:xfrm>
        </p:spPr>
        <p:txBody>
          <a:bodyPr>
            <a:noAutofit/>
          </a:bodyPr>
          <a:lstStyle/>
          <a:p>
            <a:b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II. Les 6 objectifs environnementaux de l’UE</a:t>
            </a:r>
            <a:br>
              <a:rPr lang="en-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11764"/>
            <a:ext cx="11233248" cy="4749281"/>
          </a:xfrm>
        </p:spPr>
        <p:txBody>
          <a:bodyPr>
            <a:normAutofit/>
          </a:bodyPr>
          <a:lstStyle/>
          <a:p>
            <a:pPr marL="285750" indent="-285750">
              <a:buFont typeface="Arial" panose="020B0604020202020204" pitchFamily="34" charset="0"/>
              <a:buChar char="•"/>
            </a:pPr>
            <a:r>
              <a:rPr lang="en-BE" sz="1800" dirty="0">
                <a:solidFill>
                  <a:srgbClr val="243746"/>
                </a:solidFill>
                <a:effectLst/>
                <a:latin typeface="inherit"/>
                <a:ea typeface="Calibri" panose="020F0502020204030204" pitchFamily="34" charset="0"/>
                <a:cs typeface="Times New Roman" panose="02020603050405020304" pitchFamily="18" charset="0"/>
              </a:rPr>
              <a:t>une </a:t>
            </a:r>
            <a:r>
              <a:rPr lang="en-BE" sz="1800" dirty="0" err="1">
                <a:solidFill>
                  <a:srgbClr val="243746"/>
                </a:solidFill>
                <a:effectLst/>
                <a:latin typeface="inherit"/>
                <a:ea typeface="Calibri" panose="020F0502020204030204" pitchFamily="34" charset="0"/>
                <a:cs typeface="Times New Roman" panose="02020603050405020304" pitchFamily="18" charset="0"/>
              </a:rPr>
              <a:t>activité</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considérée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comme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causant</a:t>
            </a:r>
            <a:r>
              <a:rPr lang="en-BE" sz="1800" dirty="0">
                <a:solidFill>
                  <a:srgbClr val="243746"/>
                </a:solidFill>
                <a:effectLst/>
                <a:latin typeface="inherit"/>
                <a:ea typeface="Calibri" panose="020F0502020204030204" pitchFamily="34" charset="0"/>
                <a:cs typeface="Times New Roman" panose="02020603050405020304" pitchFamily="18" charset="0"/>
              </a:rPr>
              <a:t> un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préjudice</a:t>
            </a:r>
            <a:r>
              <a:rPr lang="en-BE" sz="1800" dirty="0">
                <a:solidFill>
                  <a:srgbClr val="243746"/>
                </a:solidFill>
                <a:effectLst/>
                <a:latin typeface="inherit"/>
                <a:ea typeface="Calibri" panose="020F0502020204030204" pitchFamily="34" charset="0"/>
                <a:cs typeface="Times New Roman" panose="02020603050405020304" pitchFamily="18" charset="0"/>
              </a:rPr>
              <a:t> important à </a:t>
            </a:r>
            <a:r>
              <a:rPr lang="en-BE" sz="1800" dirty="0" err="1">
                <a:solidFill>
                  <a:srgbClr val="243746"/>
                </a:solidFill>
                <a:effectLst/>
                <a:latin typeface="inherit"/>
                <a:ea typeface="Calibri" panose="020F0502020204030204" pitchFamily="34" charset="0"/>
                <a:cs typeface="Times New Roman" panose="02020603050405020304" pitchFamily="18" charset="0"/>
              </a:rPr>
              <a:t>l’</a:t>
            </a:r>
            <a:r>
              <a:rPr lang="en-BE" sz="1800" b="1" i="1" dirty="0" err="1">
                <a:solidFill>
                  <a:srgbClr val="243746"/>
                </a:solidFill>
                <a:effectLst/>
                <a:latin typeface="inherit"/>
                <a:ea typeface="Calibri" panose="020F0502020204030204" pitchFamily="34" charset="0"/>
                <a:cs typeface="Times New Roman" panose="02020603050405020304" pitchFamily="18" charset="0"/>
              </a:rPr>
              <a:t>économie</a:t>
            </a:r>
            <a:r>
              <a:rPr lang="en-BE" sz="1800" b="1" i="1" dirty="0">
                <a:solidFill>
                  <a:srgbClr val="243746"/>
                </a:solidFill>
                <a:effectLst/>
                <a:latin typeface="inherit"/>
                <a:ea typeface="Calibri" panose="020F0502020204030204" pitchFamily="34" charset="0"/>
                <a:cs typeface="Times New Roman" panose="02020603050405020304" pitchFamily="18" charset="0"/>
              </a:rPr>
              <a:t> circulaire</a:t>
            </a:r>
            <a:r>
              <a:rPr lang="en-BE" sz="1800" b="1" dirty="0">
                <a:solidFill>
                  <a:srgbClr val="243746"/>
                </a:solidFill>
                <a:effectLst/>
                <a:latin typeface="inherit"/>
                <a:ea typeface="Calibri" panose="020F0502020204030204" pitchFamily="34" charset="0"/>
                <a:cs typeface="Times New Roman" panose="02020603050405020304" pitchFamily="18" charset="0"/>
              </a:rPr>
              <a:t> </a:t>
            </a:r>
            <a:r>
              <a:rPr lang="en-BE" sz="1800" dirty="0">
                <a:solidFill>
                  <a:srgbClr val="243746"/>
                </a:solidFill>
                <a:effectLst/>
                <a:latin typeface="inherit"/>
                <a:ea typeface="Calibri" panose="020F0502020204030204" pitchFamily="34" charset="0"/>
                <a:cs typeface="Times New Roman" panose="02020603050405020304" pitchFamily="18" charset="0"/>
              </a:rPr>
              <a:t>(y compris la prévention des déchets et le recyclage)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lorsqu’elle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caractérisée</a:t>
            </a:r>
            <a:r>
              <a:rPr lang="en-BE" sz="1800" dirty="0">
                <a:solidFill>
                  <a:srgbClr val="243746"/>
                </a:solidFill>
                <a:effectLst/>
                <a:latin typeface="inherit"/>
                <a:ea typeface="Calibri" panose="020F0502020204030204" pitchFamily="34" charset="0"/>
                <a:cs typeface="Times New Roman" panose="02020603050405020304" pitchFamily="18" charset="0"/>
              </a:rPr>
              <a:t> par une </a:t>
            </a:r>
            <a:r>
              <a:rPr lang="en-BE" sz="1800" dirty="0" err="1">
                <a:solidFill>
                  <a:srgbClr val="243746"/>
                </a:solidFill>
                <a:effectLst/>
                <a:latin typeface="inherit"/>
                <a:ea typeface="Calibri" panose="020F0502020204030204" pitchFamily="34" charset="0"/>
                <a:cs typeface="Times New Roman" panose="02020603050405020304" pitchFamily="18" charset="0"/>
              </a:rPr>
              <a:t>inefficacité</a:t>
            </a:r>
            <a:r>
              <a:rPr lang="en-BE" sz="1800" dirty="0">
                <a:solidFill>
                  <a:srgbClr val="243746"/>
                </a:solidFill>
                <a:effectLst/>
                <a:latin typeface="inherit"/>
                <a:ea typeface="Calibri" panose="020F0502020204030204" pitchFamily="34" charset="0"/>
                <a:cs typeface="Times New Roman" panose="02020603050405020304" pitchFamily="18" charset="0"/>
              </a:rPr>
              <a:t> significative dans </a:t>
            </a:r>
            <a:r>
              <a:rPr lang="en-BE" sz="1800" dirty="0" err="1">
                <a:solidFill>
                  <a:srgbClr val="243746"/>
                </a:solidFill>
                <a:effectLst/>
                <a:latin typeface="inherit"/>
                <a:ea typeface="Calibri" panose="020F0502020204030204" pitchFamily="34" charset="0"/>
                <a:cs typeface="Times New Roman" panose="02020603050405020304" pitchFamily="18" charset="0"/>
              </a:rPr>
              <a:t>l’utilisation</a:t>
            </a:r>
            <a:r>
              <a:rPr lang="en-BE" sz="1800" dirty="0">
                <a:solidFill>
                  <a:srgbClr val="243746"/>
                </a:solidFill>
                <a:effectLst/>
                <a:latin typeface="inherit"/>
                <a:ea typeface="Calibri" panose="020F0502020204030204" pitchFamily="34" charset="0"/>
                <a:cs typeface="Times New Roman" panose="02020603050405020304" pitchFamily="18" charset="0"/>
              </a:rPr>
              <a:t> des matières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dans </a:t>
            </a:r>
            <a:r>
              <a:rPr lang="en-BE" sz="1800" dirty="0" err="1">
                <a:solidFill>
                  <a:srgbClr val="243746"/>
                </a:solidFill>
                <a:effectLst/>
                <a:latin typeface="inherit"/>
                <a:ea typeface="Calibri" panose="020F0502020204030204" pitchFamily="34" charset="0"/>
                <a:cs typeface="Times New Roman" panose="02020603050405020304" pitchFamily="18" charset="0"/>
              </a:rPr>
              <a:t>l’utilisation</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directe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indirecte</a:t>
            </a:r>
            <a:r>
              <a:rPr lang="en-BE" sz="1800" dirty="0">
                <a:solidFill>
                  <a:srgbClr val="243746"/>
                </a:solidFill>
                <a:effectLst/>
                <a:latin typeface="inherit"/>
                <a:ea typeface="Calibri" panose="020F0502020204030204" pitchFamily="34" charset="0"/>
                <a:cs typeface="Times New Roman" panose="02020603050405020304" pitchFamily="18" charset="0"/>
              </a:rPr>
              <a:t> de ressources </a:t>
            </a:r>
            <a:r>
              <a:rPr lang="en-BE" sz="1800" dirty="0" err="1">
                <a:solidFill>
                  <a:srgbClr val="243746"/>
                </a:solidFill>
                <a:effectLst/>
                <a:latin typeface="inherit"/>
                <a:ea typeface="Calibri" panose="020F0502020204030204" pitchFamily="34" charset="0"/>
                <a:cs typeface="Times New Roman" panose="02020603050405020304" pitchFamily="18" charset="0"/>
              </a:rPr>
              <a:t>naturelles</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lorsqu’elle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entraîne</a:t>
            </a:r>
            <a:r>
              <a:rPr lang="en-BE" sz="1800" dirty="0">
                <a:solidFill>
                  <a:srgbClr val="243746"/>
                </a:solidFill>
                <a:effectLst/>
                <a:latin typeface="inherit"/>
                <a:ea typeface="Calibri" panose="020F0502020204030204" pitchFamily="34" charset="0"/>
                <a:cs typeface="Times New Roman" panose="02020603050405020304" pitchFamily="18" charset="0"/>
              </a:rPr>
              <a:t> une augmentation notable de la production, de </a:t>
            </a:r>
            <a:r>
              <a:rPr lang="en-BE" sz="1800" dirty="0" err="1">
                <a:solidFill>
                  <a:srgbClr val="243746"/>
                </a:solidFill>
                <a:effectLst/>
                <a:latin typeface="inherit"/>
                <a:ea typeface="Calibri" panose="020F0502020204030204" pitchFamily="34" charset="0"/>
                <a:cs typeface="Times New Roman" panose="02020603050405020304" pitchFamily="18" charset="0"/>
              </a:rPr>
              <a:t>l’incinération</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de </a:t>
            </a:r>
            <a:r>
              <a:rPr lang="en-BE" sz="1800" dirty="0" err="1">
                <a:solidFill>
                  <a:srgbClr val="243746"/>
                </a:solidFill>
                <a:effectLst/>
                <a:latin typeface="inherit"/>
                <a:ea typeface="Calibri" panose="020F0502020204030204" pitchFamily="34" charset="0"/>
                <a:cs typeface="Times New Roman" panose="02020603050405020304" pitchFamily="18" charset="0"/>
              </a:rPr>
              <a:t>l’élimination</a:t>
            </a:r>
            <a:r>
              <a:rPr lang="en-BE" sz="1800" dirty="0">
                <a:solidFill>
                  <a:srgbClr val="243746"/>
                </a:solidFill>
                <a:effectLst/>
                <a:latin typeface="inherit"/>
                <a:ea typeface="Calibri" panose="020F0502020204030204" pitchFamily="34" charset="0"/>
                <a:cs typeface="Times New Roman" panose="02020603050405020304" pitchFamily="18" charset="0"/>
              </a:rPr>
              <a:t> de déchets, à </a:t>
            </a:r>
            <a:r>
              <a:rPr lang="en-BE" sz="1800" dirty="0" err="1">
                <a:solidFill>
                  <a:srgbClr val="243746"/>
                </a:solidFill>
                <a:effectLst/>
                <a:latin typeface="inherit"/>
                <a:ea typeface="Calibri" panose="020F0502020204030204" pitchFamily="34" charset="0"/>
                <a:cs typeface="Times New Roman" panose="02020603050405020304" pitchFamily="18" charset="0"/>
              </a:rPr>
              <a:t>l’exception</a:t>
            </a:r>
            <a:r>
              <a:rPr lang="en-BE" sz="1800" dirty="0">
                <a:solidFill>
                  <a:srgbClr val="243746"/>
                </a:solidFill>
                <a:effectLst/>
                <a:latin typeface="inherit"/>
                <a:ea typeface="Calibri" panose="020F0502020204030204" pitchFamily="34" charset="0"/>
                <a:cs typeface="Times New Roman" panose="02020603050405020304" pitchFamily="18" charset="0"/>
              </a:rPr>
              <a:t> de </a:t>
            </a:r>
            <a:r>
              <a:rPr lang="en-BE" sz="1800" dirty="0" err="1">
                <a:solidFill>
                  <a:srgbClr val="243746"/>
                </a:solidFill>
                <a:effectLst/>
                <a:latin typeface="inherit"/>
                <a:ea typeface="Calibri" panose="020F0502020204030204" pitchFamily="34" charset="0"/>
                <a:cs typeface="Times New Roman" panose="02020603050405020304" pitchFamily="18" charset="0"/>
              </a:rPr>
              <a:t>l’incinération</a:t>
            </a:r>
            <a:r>
              <a:rPr lang="en-BE" sz="1800" dirty="0">
                <a:solidFill>
                  <a:srgbClr val="243746"/>
                </a:solidFill>
                <a:effectLst/>
                <a:latin typeface="inherit"/>
                <a:ea typeface="Calibri" panose="020F0502020204030204" pitchFamily="34" charset="0"/>
                <a:cs typeface="Times New Roman" panose="02020603050405020304" pitchFamily="18" charset="0"/>
              </a:rPr>
              <a:t> de déchets </a:t>
            </a:r>
            <a:r>
              <a:rPr lang="en-BE" sz="1800" dirty="0" err="1">
                <a:solidFill>
                  <a:srgbClr val="243746"/>
                </a:solidFill>
                <a:effectLst/>
                <a:latin typeface="inherit"/>
                <a:ea typeface="Calibri" panose="020F0502020204030204" pitchFamily="34" charset="0"/>
                <a:cs typeface="Times New Roman" panose="02020603050405020304" pitchFamily="18" charset="0"/>
              </a:rPr>
              <a:t>dangereux</a:t>
            </a:r>
            <a:r>
              <a:rPr lang="en-BE" sz="1800" dirty="0">
                <a:solidFill>
                  <a:srgbClr val="243746"/>
                </a:solidFill>
                <a:effectLst/>
                <a:latin typeface="inherit"/>
                <a:ea typeface="Calibri" panose="020F0502020204030204" pitchFamily="34" charset="0"/>
                <a:cs typeface="Times New Roman" panose="02020603050405020304" pitchFamily="18" charset="0"/>
              </a:rPr>
              <a:t> non recyclables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l’élimination</a:t>
            </a:r>
            <a:r>
              <a:rPr lang="en-BE" sz="1800" dirty="0">
                <a:solidFill>
                  <a:srgbClr val="243746"/>
                </a:solidFill>
                <a:effectLst/>
                <a:latin typeface="inherit"/>
                <a:ea typeface="Calibri" panose="020F0502020204030204" pitchFamily="34" charset="0"/>
                <a:cs typeface="Times New Roman" panose="02020603050405020304" pitchFamily="18" charset="0"/>
              </a:rPr>
              <a:t> à long </a:t>
            </a:r>
            <a:r>
              <a:rPr lang="en-BE" sz="1800" dirty="0" err="1">
                <a:solidFill>
                  <a:srgbClr val="243746"/>
                </a:solidFill>
                <a:effectLst/>
                <a:latin typeface="inherit"/>
                <a:ea typeface="Calibri" panose="020F0502020204030204" pitchFamily="34" charset="0"/>
                <a:cs typeface="Times New Roman" panose="02020603050405020304" pitchFamily="18" charset="0"/>
              </a:rPr>
              <a:t>terme</a:t>
            </a:r>
            <a:r>
              <a:rPr lang="en-BE" sz="1800" dirty="0">
                <a:solidFill>
                  <a:srgbClr val="243746"/>
                </a:solidFill>
                <a:effectLst/>
                <a:latin typeface="inherit"/>
                <a:ea typeface="Calibri" panose="020F0502020204030204" pitchFamily="34" charset="0"/>
                <a:cs typeface="Times New Roman" panose="02020603050405020304" pitchFamily="18" charset="0"/>
              </a:rPr>
              <a:t> des déchets </a:t>
            </a:r>
            <a:r>
              <a:rPr lang="en-BE" sz="1800" dirty="0" err="1">
                <a:solidFill>
                  <a:srgbClr val="243746"/>
                </a:solidFill>
                <a:effectLst/>
                <a:latin typeface="inherit"/>
                <a:ea typeface="Calibri" panose="020F0502020204030204" pitchFamily="34" charset="0"/>
                <a:cs typeface="Times New Roman" panose="02020603050405020304" pitchFamily="18" charset="0"/>
              </a:rPr>
              <a:t>peut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avoir</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d’importants</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effets</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néfastes</a:t>
            </a:r>
            <a:r>
              <a:rPr lang="en-BE" sz="1800" dirty="0">
                <a:solidFill>
                  <a:srgbClr val="243746"/>
                </a:solidFill>
                <a:effectLst/>
                <a:latin typeface="inherit"/>
                <a:ea typeface="Calibri" panose="020F0502020204030204" pitchFamily="34" charset="0"/>
                <a:cs typeface="Times New Roman" panose="02020603050405020304" pitchFamily="18" charset="0"/>
              </a:rPr>
              <a:t> à long </a:t>
            </a:r>
            <a:r>
              <a:rPr lang="en-BE" sz="1800" dirty="0" err="1">
                <a:solidFill>
                  <a:srgbClr val="243746"/>
                </a:solidFill>
                <a:effectLst/>
                <a:latin typeface="inherit"/>
                <a:ea typeface="Calibri" panose="020F0502020204030204" pitchFamily="34" charset="0"/>
                <a:cs typeface="Times New Roman" panose="02020603050405020304" pitchFamily="18" charset="0"/>
              </a:rPr>
              <a:t>terme</a:t>
            </a:r>
            <a:r>
              <a:rPr lang="en-BE" sz="1800" dirty="0">
                <a:solidFill>
                  <a:srgbClr val="243746"/>
                </a:solidFill>
                <a:effectLst/>
                <a:latin typeface="inherit"/>
                <a:ea typeface="Calibri" panose="020F0502020204030204" pitchFamily="34" charset="0"/>
                <a:cs typeface="Times New Roman" panose="02020603050405020304" pitchFamily="18" charset="0"/>
              </a:rPr>
              <a:t> sur </a:t>
            </a:r>
            <a:r>
              <a:rPr lang="en-BE" sz="1800" dirty="0" err="1">
                <a:solidFill>
                  <a:srgbClr val="243746"/>
                </a:solidFill>
                <a:effectLst/>
                <a:latin typeface="inherit"/>
                <a:ea typeface="Calibri" panose="020F0502020204030204" pitchFamily="34" charset="0"/>
                <a:cs typeface="Times New Roman" panose="02020603050405020304" pitchFamily="18" charset="0"/>
              </a:rPr>
              <a:t>l’environnement</a:t>
            </a:r>
            <a:r>
              <a:rPr lang="fr-BE" sz="1800" dirty="0">
                <a:solidFill>
                  <a:srgbClr val="243746"/>
                </a:solidFill>
                <a:latin typeface="inherit"/>
                <a:ea typeface="Calibri" panose="020F0502020204030204" pitchFamily="34" charset="0"/>
                <a:cs typeface="Times New Roman" panose="02020603050405020304" pitchFamily="18" charset="0"/>
              </a:rPr>
              <a:t>. </a:t>
            </a:r>
          </a:p>
          <a:p>
            <a:pPr marL="285750" indent="-285750">
              <a:buFont typeface="Arial" panose="020B0604020202020204" pitchFamily="34" charset="0"/>
              <a:buChar char="•"/>
            </a:pPr>
            <a:r>
              <a:rPr lang="en-BE" sz="1800" dirty="0">
                <a:solidFill>
                  <a:srgbClr val="243746"/>
                </a:solidFill>
                <a:effectLst/>
                <a:latin typeface="inherit"/>
                <a:ea typeface="Calibri" panose="020F0502020204030204" pitchFamily="34" charset="0"/>
                <a:cs typeface="Times New Roman" panose="02020603050405020304" pitchFamily="18" charset="0"/>
              </a:rPr>
              <a:t>une </a:t>
            </a:r>
            <a:r>
              <a:rPr lang="en-BE" sz="1800" dirty="0" err="1">
                <a:solidFill>
                  <a:srgbClr val="243746"/>
                </a:solidFill>
                <a:effectLst/>
                <a:latin typeface="inherit"/>
                <a:ea typeface="Calibri" panose="020F0502020204030204" pitchFamily="34" charset="0"/>
                <a:cs typeface="Times New Roman" panose="02020603050405020304" pitchFamily="18" charset="0"/>
              </a:rPr>
              <a:t>activité</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considérée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comme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causant</a:t>
            </a:r>
            <a:r>
              <a:rPr lang="en-BE" sz="1800" dirty="0">
                <a:solidFill>
                  <a:srgbClr val="243746"/>
                </a:solidFill>
                <a:effectLst/>
                <a:latin typeface="inherit"/>
                <a:ea typeface="Calibri" panose="020F0502020204030204" pitchFamily="34" charset="0"/>
                <a:cs typeface="Times New Roman" panose="02020603050405020304" pitchFamily="18" charset="0"/>
              </a:rPr>
              <a:t> un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préjudice</a:t>
            </a:r>
            <a:r>
              <a:rPr lang="en-BE" sz="1800" dirty="0">
                <a:solidFill>
                  <a:srgbClr val="243746"/>
                </a:solidFill>
                <a:effectLst/>
                <a:latin typeface="inherit"/>
                <a:ea typeface="Calibri" panose="020F0502020204030204" pitchFamily="34" charset="0"/>
                <a:cs typeface="Times New Roman" panose="02020603050405020304" pitchFamily="18" charset="0"/>
              </a:rPr>
              <a:t> important à la </a:t>
            </a:r>
            <a:r>
              <a:rPr lang="en-BE" sz="1800" b="1" i="1" dirty="0">
                <a:solidFill>
                  <a:srgbClr val="243746"/>
                </a:solidFill>
                <a:effectLst/>
                <a:latin typeface="inherit"/>
                <a:ea typeface="Calibri" panose="020F0502020204030204" pitchFamily="34" charset="0"/>
                <a:cs typeface="Times New Roman" panose="02020603050405020304" pitchFamily="18" charset="0"/>
              </a:rPr>
              <a:t>prévention et à la </a:t>
            </a:r>
            <a:r>
              <a:rPr lang="en-BE" sz="1800" b="1" i="1" dirty="0" err="1">
                <a:solidFill>
                  <a:srgbClr val="243746"/>
                </a:solidFill>
                <a:effectLst/>
                <a:latin typeface="inherit"/>
                <a:ea typeface="Calibri" panose="020F0502020204030204" pitchFamily="34" charset="0"/>
                <a:cs typeface="Times New Roman" panose="02020603050405020304" pitchFamily="18" charset="0"/>
              </a:rPr>
              <a:t>réduction</a:t>
            </a:r>
            <a:r>
              <a:rPr lang="en-BE" sz="1800" b="1" i="1" dirty="0">
                <a:solidFill>
                  <a:srgbClr val="243746"/>
                </a:solidFill>
                <a:effectLst/>
                <a:latin typeface="inherit"/>
                <a:ea typeface="Calibri" panose="020F0502020204030204" pitchFamily="34" charset="0"/>
                <a:cs typeface="Times New Roman" panose="02020603050405020304" pitchFamily="18" charset="0"/>
              </a:rPr>
              <a:t> de la pollution</a:t>
            </a:r>
            <a:r>
              <a:rPr lang="en-BE" sz="1800" b="1"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lorsqu’elle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entraîne</a:t>
            </a:r>
            <a:r>
              <a:rPr lang="en-BE" sz="1800" dirty="0">
                <a:solidFill>
                  <a:srgbClr val="243746"/>
                </a:solidFill>
                <a:effectLst/>
                <a:latin typeface="inherit"/>
                <a:ea typeface="Calibri" panose="020F0502020204030204" pitchFamily="34" charset="0"/>
                <a:cs typeface="Times New Roman" panose="02020603050405020304" pitchFamily="18" charset="0"/>
              </a:rPr>
              <a:t> une augmentation notable des </a:t>
            </a:r>
            <a:r>
              <a:rPr lang="en-BE" sz="1800" dirty="0" err="1">
                <a:solidFill>
                  <a:srgbClr val="243746"/>
                </a:solidFill>
                <a:effectLst/>
                <a:latin typeface="inherit"/>
                <a:ea typeface="Calibri" panose="020F0502020204030204" pitchFamily="34" charset="0"/>
                <a:cs typeface="Times New Roman" panose="02020603050405020304" pitchFamily="18" charset="0"/>
              </a:rPr>
              <a:t>émissions</a:t>
            </a:r>
            <a:r>
              <a:rPr lang="en-BE" sz="1800" dirty="0">
                <a:solidFill>
                  <a:srgbClr val="243746"/>
                </a:solidFill>
                <a:effectLst/>
                <a:latin typeface="inherit"/>
                <a:ea typeface="Calibri" panose="020F0502020204030204" pitchFamily="34" charset="0"/>
                <a:cs typeface="Times New Roman" panose="02020603050405020304" pitchFamily="18" charset="0"/>
              </a:rPr>
              <a:t> de </a:t>
            </a:r>
            <a:r>
              <a:rPr lang="en-BE" sz="1800" dirty="0" err="1">
                <a:solidFill>
                  <a:srgbClr val="243746"/>
                </a:solidFill>
                <a:effectLst/>
                <a:latin typeface="inherit"/>
                <a:ea typeface="Calibri" panose="020F0502020204030204" pitchFamily="34" charset="0"/>
                <a:cs typeface="Times New Roman" panose="02020603050405020304" pitchFamily="18" charset="0"/>
              </a:rPr>
              <a:t>polluants</a:t>
            </a:r>
            <a:r>
              <a:rPr lang="en-BE" sz="1800" dirty="0">
                <a:solidFill>
                  <a:srgbClr val="243746"/>
                </a:solidFill>
                <a:effectLst/>
                <a:latin typeface="inherit"/>
                <a:ea typeface="Calibri" panose="020F0502020204030204" pitchFamily="34" charset="0"/>
                <a:cs typeface="Times New Roman" panose="02020603050405020304" pitchFamily="18" charset="0"/>
              </a:rPr>
              <a:t> dans </a:t>
            </a:r>
            <a:r>
              <a:rPr lang="en-BE" sz="1800" dirty="0" err="1">
                <a:solidFill>
                  <a:srgbClr val="243746"/>
                </a:solidFill>
                <a:effectLst/>
                <a:latin typeface="inherit"/>
                <a:ea typeface="Calibri" panose="020F0502020204030204" pitchFamily="34" charset="0"/>
                <a:cs typeface="Times New Roman" panose="02020603050405020304" pitchFamily="18" charset="0"/>
              </a:rPr>
              <a:t>l’air</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l’eau</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le sol</a:t>
            </a:r>
            <a:r>
              <a:rPr lang="fr-BE" sz="1800" dirty="0">
                <a:solidFill>
                  <a:srgbClr val="243746"/>
                </a:solidFill>
                <a:effectLst/>
                <a:latin typeface="inherit"/>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en-BE" sz="1800" dirty="0">
                <a:solidFill>
                  <a:srgbClr val="243746"/>
                </a:solidFill>
                <a:effectLst/>
                <a:latin typeface="inherit"/>
                <a:ea typeface="Calibri" panose="020F0502020204030204" pitchFamily="34" charset="0"/>
                <a:cs typeface="Times New Roman" panose="02020603050405020304" pitchFamily="18" charset="0"/>
              </a:rPr>
              <a:t>une </a:t>
            </a:r>
            <a:r>
              <a:rPr lang="en-BE" sz="1800" dirty="0" err="1">
                <a:solidFill>
                  <a:srgbClr val="243746"/>
                </a:solidFill>
                <a:effectLst/>
                <a:latin typeface="inherit"/>
                <a:ea typeface="Calibri" panose="020F0502020204030204" pitchFamily="34" charset="0"/>
                <a:cs typeface="Times New Roman" panose="02020603050405020304" pitchFamily="18" charset="0"/>
              </a:rPr>
              <a:t>activité</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considérée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comme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causant</a:t>
            </a:r>
            <a:r>
              <a:rPr lang="en-BE" sz="1800" dirty="0">
                <a:solidFill>
                  <a:srgbClr val="243746"/>
                </a:solidFill>
                <a:effectLst/>
                <a:latin typeface="inherit"/>
                <a:ea typeface="Calibri" panose="020F0502020204030204" pitchFamily="34" charset="0"/>
                <a:cs typeface="Times New Roman" panose="02020603050405020304" pitchFamily="18" charset="0"/>
              </a:rPr>
              <a:t> un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préjudice</a:t>
            </a:r>
            <a:r>
              <a:rPr lang="en-BE" sz="1800" dirty="0">
                <a:solidFill>
                  <a:srgbClr val="243746"/>
                </a:solidFill>
                <a:effectLst/>
                <a:latin typeface="inherit"/>
                <a:ea typeface="Calibri" panose="020F0502020204030204" pitchFamily="34" charset="0"/>
                <a:cs typeface="Times New Roman" panose="02020603050405020304" pitchFamily="18" charset="0"/>
              </a:rPr>
              <a:t> important à la </a:t>
            </a:r>
            <a:r>
              <a:rPr lang="en-BE" sz="1800" b="1" i="1" dirty="0">
                <a:solidFill>
                  <a:srgbClr val="243746"/>
                </a:solidFill>
                <a:effectLst/>
                <a:latin typeface="inherit"/>
                <a:ea typeface="Calibri" panose="020F0502020204030204" pitchFamily="34" charset="0"/>
                <a:cs typeface="Times New Roman" panose="02020603050405020304" pitchFamily="18" charset="0"/>
              </a:rPr>
              <a:t>protection et à la restauration de la biodiversité et des </a:t>
            </a:r>
            <a:r>
              <a:rPr lang="en-BE" sz="1800" b="1" i="1" dirty="0" err="1">
                <a:solidFill>
                  <a:srgbClr val="243746"/>
                </a:solidFill>
                <a:effectLst/>
                <a:latin typeface="inherit"/>
                <a:ea typeface="Calibri" panose="020F0502020204030204" pitchFamily="34" charset="0"/>
                <a:cs typeface="Times New Roman" panose="02020603050405020304" pitchFamily="18" charset="0"/>
              </a:rPr>
              <a:t>écosystèmes</a:t>
            </a:r>
            <a:r>
              <a:rPr lang="en-BE" sz="1800" b="1"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lorsqu’elle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est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fortement</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préjudiciable</a:t>
            </a:r>
            <a:r>
              <a:rPr lang="en-BE" sz="1800" dirty="0">
                <a:solidFill>
                  <a:srgbClr val="243746"/>
                </a:solidFill>
                <a:effectLst/>
                <a:latin typeface="inherit"/>
                <a:ea typeface="Calibri" panose="020F0502020204030204" pitchFamily="34" charset="0"/>
                <a:cs typeface="Times New Roman" panose="02020603050405020304" pitchFamily="18" charset="0"/>
              </a:rPr>
              <a:t> au bon </a:t>
            </a:r>
            <a:r>
              <a:rPr lang="en-BE" sz="1800" dirty="0" err="1">
                <a:solidFill>
                  <a:srgbClr val="243746"/>
                </a:solidFill>
                <a:effectLst/>
                <a:latin typeface="inherit"/>
                <a:ea typeface="Calibri" panose="020F0502020204030204" pitchFamily="34" charset="0"/>
                <a:cs typeface="Times New Roman" panose="02020603050405020304" pitchFamily="18" charset="0"/>
              </a:rPr>
              <a:t>état</a:t>
            </a:r>
            <a:r>
              <a:rPr lang="en-BE" sz="1800" dirty="0">
                <a:solidFill>
                  <a:srgbClr val="243746"/>
                </a:solidFill>
                <a:effectLst/>
                <a:latin typeface="inherit"/>
                <a:ea typeface="Calibri" panose="020F0502020204030204" pitchFamily="34" charset="0"/>
                <a:cs typeface="Times New Roman" panose="02020603050405020304" pitchFamily="18" charset="0"/>
              </a:rPr>
              <a:t> et à la </a:t>
            </a:r>
            <a:r>
              <a:rPr lang="en-BE" sz="1800" dirty="0" err="1">
                <a:solidFill>
                  <a:srgbClr val="243746"/>
                </a:solidFill>
                <a:effectLst/>
                <a:latin typeface="inherit"/>
                <a:ea typeface="Calibri" panose="020F0502020204030204" pitchFamily="34" charset="0"/>
                <a:cs typeface="Times New Roman" panose="02020603050405020304" pitchFamily="18" charset="0"/>
              </a:rPr>
              <a:t>résilience</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d’écosystèmes</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ou</a:t>
            </a:r>
            <a:r>
              <a:rPr lang="en-BE" sz="1800" dirty="0">
                <a:solidFill>
                  <a:srgbClr val="243746"/>
                </a:solidFill>
                <a:effectLst/>
                <a:latin typeface="inherit"/>
                <a:ea typeface="Calibri" panose="020F0502020204030204" pitchFamily="34" charset="0"/>
                <a:cs typeface="Times New Roman" panose="02020603050405020304" pitchFamily="18" charset="0"/>
              </a:rPr>
              <a:t> </a:t>
            </a:r>
            <a:r>
              <a:rPr lang="en-BE" sz="1800" dirty="0" err="1">
                <a:solidFill>
                  <a:srgbClr val="243746"/>
                </a:solidFill>
                <a:effectLst/>
                <a:latin typeface="inherit"/>
                <a:ea typeface="Calibri" panose="020F0502020204030204" pitchFamily="34" charset="0"/>
                <a:cs typeface="Times New Roman" panose="02020603050405020304" pitchFamily="18" charset="0"/>
              </a:rPr>
              <a:t>préjudiciable</a:t>
            </a:r>
            <a:r>
              <a:rPr lang="en-BE" sz="1800" dirty="0">
                <a:solidFill>
                  <a:srgbClr val="243746"/>
                </a:solidFill>
                <a:effectLst/>
                <a:latin typeface="inherit"/>
                <a:ea typeface="Calibri" panose="020F0502020204030204" pitchFamily="34" charset="0"/>
                <a:cs typeface="Times New Roman" panose="02020603050405020304" pitchFamily="18" charset="0"/>
              </a:rPr>
              <a:t> à </a:t>
            </a:r>
            <a:r>
              <a:rPr lang="en-BE" sz="1800" dirty="0" err="1">
                <a:solidFill>
                  <a:srgbClr val="243746"/>
                </a:solidFill>
                <a:effectLst/>
                <a:latin typeface="inherit"/>
                <a:ea typeface="Calibri" panose="020F0502020204030204" pitchFamily="34" charset="0"/>
                <a:cs typeface="Times New Roman" panose="02020603050405020304" pitchFamily="18" charset="0"/>
              </a:rPr>
              <a:t>l’état</a:t>
            </a:r>
            <a:r>
              <a:rPr lang="en-BE" sz="1800" dirty="0">
                <a:solidFill>
                  <a:srgbClr val="243746"/>
                </a:solidFill>
                <a:effectLst/>
                <a:latin typeface="inherit"/>
                <a:ea typeface="Calibri" panose="020F0502020204030204" pitchFamily="34" charset="0"/>
                <a:cs typeface="Times New Roman" panose="02020603050405020304" pitchFamily="18" charset="0"/>
              </a:rPr>
              <a:t> de conservation des habitats et des </a:t>
            </a:r>
            <a:r>
              <a:rPr lang="en-BE" sz="1800" dirty="0" err="1">
                <a:solidFill>
                  <a:srgbClr val="243746"/>
                </a:solidFill>
                <a:effectLst/>
                <a:latin typeface="inherit"/>
                <a:ea typeface="Calibri" panose="020F0502020204030204" pitchFamily="34" charset="0"/>
                <a:cs typeface="Times New Roman" panose="02020603050405020304" pitchFamily="18" charset="0"/>
              </a:rPr>
              <a:t>espèces</a:t>
            </a:r>
            <a:r>
              <a:rPr lang="en-BE" sz="1800" dirty="0">
                <a:solidFill>
                  <a:srgbClr val="243746"/>
                </a:solidFill>
                <a:effectLst/>
                <a:latin typeface="inherit"/>
                <a:ea typeface="Calibri" panose="020F0502020204030204" pitchFamily="34" charset="0"/>
                <a:cs typeface="Times New Roman" panose="02020603050405020304" pitchFamily="18" charset="0"/>
              </a:rPr>
              <a:t>, y compris </a:t>
            </a:r>
            <a:r>
              <a:rPr lang="en-BE" sz="1800" dirty="0" err="1">
                <a:solidFill>
                  <a:srgbClr val="243746"/>
                </a:solidFill>
                <a:effectLst/>
                <a:latin typeface="inherit"/>
                <a:ea typeface="Calibri" panose="020F0502020204030204" pitchFamily="34" charset="0"/>
                <a:cs typeface="Times New Roman" panose="02020603050405020304" pitchFamily="18" charset="0"/>
              </a:rPr>
              <a:t>ceux</a:t>
            </a:r>
            <a:r>
              <a:rPr lang="en-BE" sz="1800" dirty="0">
                <a:solidFill>
                  <a:srgbClr val="243746"/>
                </a:solidFill>
                <a:effectLst/>
                <a:latin typeface="inherit"/>
                <a:ea typeface="Calibri" panose="020F0502020204030204" pitchFamily="34" charset="0"/>
                <a:cs typeface="Times New Roman" panose="02020603050405020304" pitchFamily="18" charset="0"/>
              </a:rPr>
              <a:t> qui </a:t>
            </a:r>
            <a:r>
              <a:rPr lang="en-BE" sz="1800" dirty="0" err="1">
                <a:solidFill>
                  <a:srgbClr val="243746"/>
                </a:solidFill>
                <a:effectLst/>
                <a:latin typeface="inherit"/>
                <a:ea typeface="Calibri" panose="020F0502020204030204" pitchFamily="34" charset="0"/>
                <a:cs typeface="Times New Roman" panose="02020603050405020304" pitchFamily="18" charset="0"/>
              </a:rPr>
              <a:t>présentent</a:t>
            </a:r>
            <a:r>
              <a:rPr lang="en-BE" sz="1800" dirty="0">
                <a:solidFill>
                  <a:srgbClr val="243746"/>
                </a:solidFill>
                <a:effectLst/>
                <a:latin typeface="inherit"/>
                <a:ea typeface="Calibri" panose="020F0502020204030204" pitchFamily="34" charset="0"/>
                <a:cs typeface="Times New Roman" panose="02020603050405020304" pitchFamily="18" charset="0"/>
              </a:rPr>
              <a:t> un </a:t>
            </a:r>
            <a:r>
              <a:rPr lang="en-BE" sz="1800" dirty="0" err="1">
                <a:solidFill>
                  <a:srgbClr val="243746"/>
                </a:solidFill>
                <a:effectLst/>
                <a:latin typeface="inherit"/>
                <a:ea typeface="Calibri" panose="020F0502020204030204" pitchFamily="34" charset="0"/>
                <a:cs typeface="Times New Roman" panose="02020603050405020304" pitchFamily="18" charset="0"/>
              </a:rPr>
              <a:t>intérêt</a:t>
            </a:r>
            <a:r>
              <a:rPr lang="en-BE" sz="1800" dirty="0">
                <a:solidFill>
                  <a:srgbClr val="243746"/>
                </a:solidFill>
                <a:effectLst/>
                <a:latin typeface="inherit"/>
                <a:ea typeface="Calibri" panose="020F0502020204030204" pitchFamily="34" charset="0"/>
                <a:cs typeface="Times New Roman" panose="02020603050405020304" pitchFamily="18" charset="0"/>
              </a:rPr>
              <a:t> pour </a:t>
            </a:r>
            <a:r>
              <a:rPr lang="en-BE" sz="1800" dirty="0" err="1">
                <a:solidFill>
                  <a:srgbClr val="243746"/>
                </a:solidFill>
                <a:effectLst/>
                <a:latin typeface="inherit"/>
                <a:ea typeface="Calibri" panose="020F0502020204030204" pitchFamily="34" charset="0"/>
                <a:cs typeface="Times New Roman" panose="02020603050405020304" pitchFamily="18" charset="0"/>
              </a:rPr>
              <a:t>l’Union</a:t>
            </a:r>
            <a:r>
              <a:rPr lang="en-BE" sz="1800" dirty="0">
                <a:solidFill>
                  <a:srgbClr val="243746"/>
                </a:solidFill>
                <a:effectLst/>
                <a:latin typeface="inherit"/>
                <a:ea typeface="Calibri" panose="020F0502020204030204" pitchFamily="34" charset="0"/>
                <a:cs typeface="Times New Roman" panose="02020603050405020304" pitchFamily="18" charset="0"/>
              </a:rPr>
              <a:t>.</a:t>
            </a:r>
            <a:endParaRPr lang="fr-BE" sz="1800"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264211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a:xfrm>
            <a:off x="527381" y="274638"/>
            <a:ext cx="11233248" cy="415828"/>
          </a:xfrm>
        </p:spPr>
        <p:txBody>
          <a:bodyPr>
            <a:noAutofit/>
          </a:bodyPr>
          <a:lstStyle/>
          <a:p>
            <a:b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br>
            <a:r>
              <a:rPr lang="fr-BE" sz="2400" dirty="0">
                <a:solidFill>
                  <a:srgbClr val="243746"/>
                </a:solidFill>
                <a:latin typeface="Roboto" panose="02000000000000000000" pitchFamily="2" charset="0"/>
                <a:ea typeface="Roboto" panose="02000000000000000000" pitchFamily="2" charset="0"/>
                <a:cs typeface="Roboto" panose="02000000000000000000" pitchFamily="2" charset="0"/>
              </a:rPr>
              <a:t>III. Application du</a:t>
            </a:r>
            <a:r>
              <a:rPr lang="fr-BE" sz="2400" dirty="0">
                <a:solidFill>
                  <a:srgbClr val="243746"/>
                </a:solidFill>
                <a:effectLst/>
                <a:latin typeface="Roboto" panose="02000000000000000000" pitchFamily="2" charset="0"/>
                <a:ea typeface="Roboto" panose="02000000000000000000" pitchFamily="2" charset="0"/>
                <a:cs typeface="Roboto" panose="02000000000000000000" pitchFamily="2" charset="0"/>
              </a:rPr>
              <a:t> DNSH dans la nouvelle programmation FEDER </a:t>
            </a:r>
            <a:br>
              <a:rPr lang="fr-BE" sz="2800" dirty="0">
                <a:solidFill>
                  <a:srgbClr val="243746"/>
                </a:solidFill>
                <a:effectLst/>
                <a:latin typeface="Roboto" panose="02000000000000000000" pitchFamily="2" charset="0"/>
                <a:ea typeface="Roboto" panose="02000000000000000000" pitchFamily="2" charset="0"/>
                <a:cs typeface="Roboto" panose="02000000000000000000" pitchFamily="2" charset="0"/>
              </a:rPr>
            </a:br>
            <a:endParaRPr lang="fr-BE" sz="2667" dirty="0">
              <a:solidFill>
                <a:srgbClr val="243746"/>
              </a:solidFill>
              <a:latin typeface="Roboto" panose="02000000000000000000" pitchFamily="2" charset="0"/>
              <a:ea typeface="Roboto" panose="02000000000000000000" pitchFamily="2" charset="0"/>
              <a:cs typeface="Roboto" panose="02000000000000000000" pitchFamily="2" charset="0"/>
            </a:endParaRPr>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527381" y="877078"/>
            <a:ext cx="11233248" cy="4958444"/>
          </a:xfrm>
        </p:spPr>
        <p:txBody>
          <a:bodyPr>
            <a:normAutofit/>
          </a:bodyPr>
          <a:lstStyle/>
          <a:p>
            <a:pPr>
              <a:lnSpc>
                <a:spcPts val="3200"/>
              </a:lnSpc>
              <a:spcBef>
                <a:spcPts val="0"/>
              </a:spcBef>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Il s’agit d’un </a:t>
            </a:r>
            <a:r>
              <a:rPr lang="fr-BE" sz="2200" b="1" u="sng" dirty="0">
                <a:solidFill>
                  <a:srgbClr val="243746"/>
                </a:solidFill>
                <a:effectLst/>
                <a:latin typeface="Roboto" panose="02000000000000000000" pitchFamily="2" charset="0"/>
                <a:ea typeface="Roboto" panose="02000000000000000000" pitchFamily="2" charset="0"/>
                <a:cs typeface="Roboto" panose="02000000000000000000" pitchFamily="2" charset="0"/>
              </a:rPr>
              <a:t>critère d’éligibilité</a:t>
            </a:r>
            <a:r>
              <a:rPr lang="fr-BE" sz="2200" b="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pour toutes les dépenses du FEDER</a:t>
            </a:r>
          </a:p>
          <a:p>
            <a:pPr>
              <a:lnSpc>
                <a:spcPts val="3200"/>
              </a:lnSpc>
              <a:spcBef>
                <a:spcPts val="0"/>
              </a:spcBef>
            </a:pPr>
            <a:endParaRPr lang="fr-BE" sz="2200" dirty="0">
              <a:solidFill>
                <a:srgbClr val="243746"/>
              </a:solidFill>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0"/>
              </a:spcBef>
            </a:pP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Article 9 du Règlement FEDER article 9 «principes horizontaux» </a:t>
            </a:r>
            <a:r>
              <a:rPr lang="fr-BE"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§4</a:t>
            </a:r>
            <a:r>
              <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rPr>
              <a:t> : « </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Les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objectifs</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des Fonds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sont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poursuivis</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conformément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à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l’objectif</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consistant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à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promouvoir</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le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développement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durable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énoncé</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à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l’article</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11 du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traité</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sur le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fonctionnement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l’Union</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européenne</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compte</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tenu</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des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objectifs</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développement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durable des Nations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unies</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l’accord</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de Paris et du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principe</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consistant</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à «</a:t>
            </a:r>
            <a:r>
              <a:rPr lang="fr-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en-BE" sz="2200" b="1" i="1" dirty="0">
                <a:solidFill>
                  <a:srgbClr val="243746"/>
                </a:solidFill>
                <a:effectLst/>
                <a:latin typeface="Roboto" panose="02000000000000000000" pitchFamily="2" charset="0"/>
                <a:ea typeface="Roboto" panose="02000000000000000000" pitchFamily="2" charset="0"/>
                <a:cs typeface="Roboto" panose="02000000000000000000" pitchFamily="2" charset="0"/>
              </a:rPr>
              <a:t>ne pas causer de </a:t>
            </a:r>
            <a:r>
              <a:rPr lang="en-BE" sz="2200" b="1" i="1" dirty="0" err="1">
                <a:solidFill>
                  <a:srgbClr val="243746"/>
                </a:solidFill>
                <a:effectLst/>
                <a:latin typeface="Roboto" panose="02000000000000000000" pitchFamily="2" charset="0"/>
                <a:ea typeface="Roboto" panose="02000000000000000000" pitchFamily="2" charset="0"/>
                <a:cs typeface="Roboto" panose="02000000000000000000" pitchFamily="2" charset="0"/>
              </a:rPr>
              <a:t>préjudice</a:t>
            </a:r>
            <a:r>
              <a:rPr lang="en-BE" sz="2200" b="1" i="1" dirty="0">
                <a:solidFill>
                  <a:srgbClr val="243746"/>
                </a:solidFill>
                <a:effectLst/>
                <a:latin typeface="Roboto" panose="02000000000000000000" pitchFamily="2" charset="0"/>
                <a:ea typeface="Roboto" panose="02000000000000000000" pitchFamily="2" charset="0"/>
                <a:cs typeface="Roboto" panose="02000000000000000000" pitchFamily="2" charset="0"/>
              </a:rPr>
              <a:t> important</a:t>
            </a:r>
            <a:r>
              <a:rPr lang="fr-BE" sz="2200" b="1"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 DNSH) </a:t>
            </a:r>
            <a:r>
              <a:rPr lang="en-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r>
              <a:rPr lang="fr-BE" sz="2200" i="1" dirty="0">
                <a:solidFill>
                  <a:srgbClr val="243746"/>
                </a:solidFill>
                <a:latin typeface="Roboto" panose="02000000000000000000" pitchFamily="2" charset="0"/>
                <a:ea typeface="Roboto" panose="02000000000000000000" pitchFamily="2" charset="0"/>
                <a:cs typeface="Roboto" panose="02000000000000000000" pitchFamily="2" charset="0"/>
              </a:rPr>
              <a:t>.</a:t>
            </a:r>
            <a:endParaRPr lang="fr-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0"/>
              </a:spcBef>
            </a:pPr>
            <a:endParaRPr lang="en-BE" sz="2200" b="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0"/>
              </a:spcBef>
            </a:pPr>
            <a:r>
              <a:rPr lang="fr-BE" sz="2200" b="1" i="1" u="sng" dirty="0">
                <a:solidFill>
                  <a:srgbClr val="D40646"/>
                </a:solidFill>
                <a:effectLst/>
                <a:latin typeface="Roboto" panose="02000000000000000000" pitchFamily="2" charset="0"/>
                <a:ea typeface="Roboto" panose="02000000000000000000" pitchFamily="2" charset="0"/>
                <a:cs typeface="Roboto" panose="02000000000000000000" pitchFamily="2" charset="0"/>
              </a:rPr>
              <a:t>Attention</a:t>
            </a:r>
            <a:r>
              <a:rPr lang="fr-BE" sz="2200" b="1" i="1" dirty="0">
                <a:solidFill>
                  <a:srgbClr val="243746"/>
                </a:solidFill>
                <a:effectLst/>
                <a:latin typeface="Roboto" panose="02000000000000000000" pitchFamily="2" charset="0"/>
                <a:ea typeface="Roboto" panose="02000000000000000000" pitchFamily="2" charset="0"/>
                <a:cs typeface="Roboto" panose="02000000000000000000" pitchFamily="2" charset="0"/>
              </a:rPr>
              <a:t> </a:t>
            </a:r>
            <a:r>
              <a:rPr lang="fr-BE" sz="2200" i="1" dirty="0">
                <a:solidFill>
                  <a:srgbClr val="243746"/>
                </a:solidFill>
                <a:effectLst/>
                <a:latin typeface="Roboto" panose="02000000000000000000" pitchFamily="2" charset="0"/>
                <a:ea typeface="Roboto" panose="02000000000000000000" pitchFamily="2" charset="0"/>
                <a:cs typeface="Roboto" panose="02000000000000000000" pitchFamily="2" charset="0"/>
              </a:rPr>
              <a:t>:</a:t>
            </a:r>
            <a:r>
              <a:rPr lang="fr-BE" sz="2200" dirty="0">
                <a:solidFill>
                  <a:srgbClr val="243746"/>
                </a:solidFill>
                <a:effectLst/>
                <a:latin typeface="Roboto" panose="02000000000000000000" pitchFamily="2" charset="0"/>
                <a:ea typeface="Roboto" panose="02000000000000000000" pitchFamily="2" charset="0"/>
                <a:cs typeface="Roboto" panose="02000000000000000000" pitchFamily="2" charset="0"/>
              </a:rPr>
              <a:t> Un projet qui ne respecte pas le DNSH ne sera pas financé par le Fonds européen de développement régional (FEDER) !</a:t>
            </a:r>
            <a:endParaRPr lang="fr-BE" sz="2200" b="1" dirty="0">
              <a:latin typeface="Roboto" panose="02000000000000000000" pitchFamily="2" charset="0"/>
              <a:ea typeface="Roboto" panose="02000000000000000000" pitchFamily="2" charset="0"/>
              <a:cs typeface="Roboto" panose="02000000000000000000" pitchFamily="2" charset="0"/>
            </a:endParaRPr>
          </a:p>
          <a:p>
            <a:pPr>
              <a:lnSpc>
                <a:spcPts val="3200"/>
              </a:lnSpc>
              <a:spcBef>
                <a:spcPts val="0"/>
              </a:spcBef>
            </a:pPr>
            <a:endParaRPr lang="fr-BE" sz="2200" dirty="0">
              <a:solidFill>
                <a:srgbClr val="243746"/>
              </a:solidFill>
              <a:effectLst/>
              <a:latin typeface="Roboto" panose="02000000000000000000" pitchFamily="2" charset="0"/>
              <a:ea typeface="Roboto" panose="02000000000000000000" pitchFamily="2" charset="0"/>
              <a:cs typeface="Roboto" panose="02000000000000000000" pitchFamily="2" charset="0"/>
            </a:endParaRPr>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3971394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1668</TotalTime>
  <Words>3119</Words>
  <Application>Microsoft Office PowerPoint</Application>
  <PresentationFormat>Grand écran</PresentationFormat>
  <Paragraphs>180</Paragraphs>
  <Slides>29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29</vt:i4>
      </vt:variant>
    </vt:vector>
  </HeadingPairs>
  <TitlesOfParts>
    <vt:vector size="37" baseType="lpstr">
      <vt:lpstr>Aller Light</vt:lpstr>
      <vt:lpstr>Arial</vt:lpstr>
      <vt:lpstr>Calibri</vt:lpstr>
      <vt:lpstr>Calibri Light</vt:lpstr>
      <vt:lpstr>inherit</vt:lpstr>
      <vt:lpstr>Roboto</vt:lpstr>
      <vt:lpstr>Wingdings</vt:lpstr>
      <vt:lpstr>Thème Office</vt:lpstr>
      <vt:lpstr>Présentation PowerPoint</vt:lpstr>
      <vt:lpstr>A l’ordre du jour </vt:lpstr>
      <vt:lpstr> I. Définition et origine du DNSH </vt:lpstr>
      <vt:lpstr> I. Définition et origine du DNSH </vt:lpstr>
      <vt:lpstr> I. Définition et origine du DNSH </vt:lpstr>
      <vt:lpstr> II. Les 6 objectifs environnementaux de l’UE </vt:lpstr>
      <vt:lpstr> II. Les 6 objectifs environnementaux de l’UE </vt:lpstr>
      <vt:lpstr> II. Les 6 objectifs environnementaux de l’UE </vt:lpstr>
      <vt:lpstr> III. Application du DNSH dans la nouvelle programmation FEDER  </vt:lpstr>
      <vt:lpstr> III. Application du DNSH dans la nouvelle programmation FEDER  </vt:lpstr>
      <vt:lpstr> III. Application du DNSH dans la nouvelle programmation FEDER  </vt:lpstr>
      <vt:lpstr> IV. Comment aborder le DNSH (analyse et template) </vt:lpstr>
      <vt:lpstr> IV. Comment aborder le DNSH (analyse et template) </vt:lpstr>
      <vt:lpstr> IV. Comment aborder le DNSH (analyse et template) </vt:lpstr>
      <vt:lpstr> IV. Comment aborder le DNSH (analyse et template) </vt:lpstr>
      <vt:lpstr> IV. Comment aborder le DNSH (analyse et template) : Exemple fictif d’un projet de rénovation énergétique </vt:lpstr>
      <vt:lpstr> IV. Comment aborder le DNSH (analyse et template) : Exemple fictif d’un projet de rénovation énergétique </vt:lpstr>
      <vt:lpstr> IV. Comment aborder le DNSH (analyse et template) : Exemple fictif d’un projet de rénovation énergétique </vt:lpstr>
      <vt:lpstr> IV. Comment aborder le DNSH (analyse et template) : Exemple fictif d’un projet de rénovation énergétique </vt:lpstr>
      <vt:lpstr> IV. Comment aborder le DNSH (analyse et template) : Exemple fictif d’un projet de rénovation énergétique </vt:lpstr>
      <vt:lpstr> IV. Comment aborder le DNSH (analyse et template) : Exemple fictif d’un projet de rénovation énergétique </vt:lpstr>
      <vt:lpstr> IV. Comment aborder le DNSH (analyse et template) </vt:lpstr>
      <vt:lpstr> IV. Comment aborder le DNSH (analyse et template) </vt:lpstr>
      <vt:lpstr> V. Le DNSH dans les marchés publics  </vt:lpstr>
      <vt:lpstr> V. Le DNSH dans les marchés publics  </vt:lpstr>
      <vt:lpstr> V. Le DNSH dans les marchés publics  </vt:lpstr>
      <vt:lpstr> V. Le DNSH dans les marchés publics  </vt:lpstr>
      <vt:lpstr> VI. Ressources utiles  </vt:lpstr>
      <vt:lpstr> VI. Ressources utiles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REISSE Diane</dc:creator>
  <cp:lastModifiedBy>BILLOUEZ Aurélie</cp:lastModifiedBy>
  <cp:revision>42</cp:revision>
  <dcterms:created xsi:type="dcterms:W3CDTF">2023-04-27T06:25:21Z</dcterms:created>
  <dcterms:modified xsi:type="dcterms:W3CDTF">2023-05-17T07:28:13Z</dcterms:modified>
</cp:coreProperties>
</file>