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9" r:id="rId2"/>
    <p:sldId id="410" r:id="rId3"/>
    <p:sldId id="260" r:id="rId4"/>
    <p:sldId id="356" r:id="rId5"/>
    <p:sldId id="357" r:id="rId6"/>
    <p:sldId id="358" r:id="rId7"/>
    <p:sldId id="361" r:id="rId8"/>
    <p:sldId id="362" r:id="rId9"/>
    <p:sldId id="369" r:id="rId10"/>
    <p:sldId id="279" r:id="rId11"/>
    <p:sldId id="425" r:id="rId12"/>
    <p:sldId id="427" r:id="rId13"/>
    <p:sldId id="428" r:id="rId14"/>
    <p:sldId id="429" r:id="rId15"/>
    <p:sldId id="430" r:id="rId16"/>
    <p:sldId id="426" r:id="rId17"/>
    <p:sldId id="431" r:id="rId18"/>
    <p:sldId id="363" r:id="rId19"/>
    <p:sldId id="342" r:id="rId20"/>
    <p:sldId id="418" r:id="rId21"/>
    <p:sldId id="364" r:id="rId22"/>
    <p:sldId id="387" r:id="rId23"/>
    <p:sldId id="345" r:id="rId24"/>
    <p:sldId id="411" r:id="rId25"/>
    <p:sldId id="434" r:id="rId26"/>
    <p:sldId id="344" r:id="rId27"/>
    <p:sldId id="407" r:id="rId28"/>
    <p:sldId id="390" r:id="rId29"/>
    <p:sldId id="435" r:id="rId30"/>
    <p:sldId id="436" r:id="rId31"/>
    <p:sldId id="404" r:id="rId32"/>
    <p:sldId id="405" r:id="rId33"/>
    <p:sldId id="432" r:id="rId34"/>
    <p:sldId id="391" r:id="rId35"/>
    <p:sldId id="433" r:id="rId36"/>
    <p:sldId id="393" r:id="rId37"/>
    <p:sldId id="394" r:id="rId38"/>
    <p:sldId id="324" r:id="rId39"/>
    <p:sldId id="290" r:id="rId40"/>
    <p:sldId id="264" r:id="rId41"/>
    <p:sldId id="273" r:id="rId4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3680" autoAdjust="0"/>
  </p:normalViewPr>
  <p:slideViewPr>
    <p:cSldViewPr snapToGrid="0">
      <p:cViewPr varScale="1">
        <p:scale>
          <a:sx n="81" d="100"/>
          <a:sy n="81" d="100"/>
        </p:scale>
        <p:origin x="677"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3D770E-457D-4B82-866C-D49325F9F2D5}" type="datetimeFigureOut">
              <a:rPr lang="fr-BE" smtClean="0"/>
              <a:t>19-04-23</a:t>
            </a:fld>
            <a:endParaRPr lang="fr-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5B0DC1-3530-48DB-A11A-120BA5E48C87}" type="slidenum">
              <a:rPr lang="fr-BE" smtClean="0"/>
              <a:t>‹N°›</a:t>
            </a:fld>
            <a:endParaRPr lang="fr-BE"/>
          </a:p>
        </p:txBody>
      </p:sp>
    </p:spTree>
    <p:extLst>
      <p:ext uri="{BB962C8B-B14F-4D97-AF65-F5344CB8AC3E}">
        <p14:creationId xmlns:p14="http://schemas.microsoft.com/office/powerpoint/2010/main" val="3287406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a:t>Expliquez la </a:t>
            </a:r>
            <a:r>
              <a:rPr lang="fr-BE" dirty="0" err="1"/>
              <a:t>prcoédure</a:t>
            </a:r>
            <a:r>
              <a:rPr lang="fr-BE" dirty="0"/>
              <a:t> en 2 phases:</a:t>
            </a:r>
          </a:p>
          <a:p>
            <a:endParaRPr lang="fr-BE" dirty="0"/>
          </a:p>
          <a:p>
            <a:pPr marL="228600" indent="-228600">
              <a:buAutoNum type="arabicParenR"/>
            </a:pPr>
            <a:r>
              <a:rPr lang="fr-BE" dirty="0" err="1"/>
              <a:t>Préselection</a:t>
            </a:r>
            <a:r>
              <a:rPr lang="fr-BE" dirty="0"/>
              <a:t> sur base des critères techniques : </a:t>
            </a:r>
            <a:r>
              <a:rPr lang="fr-BE" b="1" u="sng" dirty="0"/>
              <a:t>deadline 15/09/2023</a:t>
            </a:r>
          </a:p>
          <a:p>
            <a:pPr marL="685800" lvl="1" indent="-228600">
              <a:buAutoNum type="arabicParenR"/>
            </a:pPr>
            <a:r>
              <a:rPr lang="fr-BE" b="1" u="sng" dirty="0"/>
              <a:t>La proposition de présélection se base sur le classement mais limitera également la </a:t>
            </a:r>
            <a:r>
              <a:rPr lang="fr-BE" b="1" u="sng" dirty="0" err="1"/>
              <a:t>préselection</a:t>
            </a:r>
            <a:r>
              <a:rPr lang="fr-BE" b="1" u="sng" dirty="0"/>
              <a:t> afin de ne pas dépasser 120% des crédits disponibles (la sélection finale devant se limiter à 100%) et à ce qu’au moins 2 types d’actions soit représenté, et qu’un type d’action se limite à max 80% du budget disponible</a:t>
            </a:r>
          </a:p>
          <a:p>
            <a:pPr marL="228600" indent="-228600">
              <a:buAutoNum type="arabicParenR"/>
            </a:pPr>
            <a:r>
              <a:rPr lang="fr-BE" b="1" dirty="0"/>
              <a:t>Sélection sur base des critères techniques et de mise en œuvre</a:t>
            </a:r>
            <a:r>
              <a:rPr lang="fr-BE" dirty="0"/>
              <a:t>; lors de la sélection finale, </a:t>
            </a:r>
            <a:r>
              <a:rPr lang="fr-BE" b="1" dirty="0"/>
              <a:t>les scores des deux phases seront additionnés</a:t>
            </a:r>
            <a:r>
              <a:rPr lang="fr-BE" dirty="0"/>
              <a:t> , en tenant compte de la pondération 65% pour les critères techniques, 35% pour les critères de mise en œuvre. Avec un seuil de réussite fixé à 60% min par phase. Donc si vous obtenez par exemple 90% pour les critères techniques mais seulement 55% pour les critères de mise en œuvre, votre projet n’est malheureusement pas sélectionné. </a:t>
            </a:r>
          </a:p>
        </p:txBody>
      </p:sp>
      <p:sp>
        <p:nvSpPr>
          <p:cNvPr id="4" name="Espace réservé du numéro de diapositive 3"/>
          <p:cNvSpPr>
            <a:spLocks noGrp="1"/>
          </p:cNvSpPr>
          <p:nvPr>
            <p:ph type="sldNum" sz="quarter" idx="5"/>
          </p:nvPr>
        </p:nvSpPr>
        <p:spPr/>
        <p:txBody>
          <a:bodyPr/>
          <a:lstStyle/>
          <a:p>
            <a:fld id="{835B0DC1-3530-48DB-A11A-120BA5E48C87}" type="slidenum">
              <a:rPr lang="fr-BE" smtClean="0"/>
              <a:t>22</a:t>
            </a:fld>
            <a:endParaRPr lang="fr-BE"/>
          </a:p>
        </p:txBody>
      </p:sp>
    </p:spTree>
    <p:extLst>
      <p:ext uri="{BB962C8B-B14F-4D97-AF65-F5344CB8AC3E}">
        <p14:creationId xmlns:p14="http://schemas.microsoft.com/office/powerpoint/2010/main" val="3733607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800" dirty="0">
                <a:effectLst/>
                <a:latin typeface="Calibri" panose="020F0502020204030204" pitchFamily="34" charset="0"/>
                <a:ea typeface="Calibri" panose="020F0502020204030204" pitchFamily="34" charset="0"/>
                <a:cs typeface="Arial" panose="020B0604020202020204" pitchFamily="34" charset="0"/>
              </a:rPr>
              <a:t>Dans l’éventualité où un projet porterait sur différents types d’action, le critère serait évalué en établissant une moyenne au regard des attentes des types d’actions concernés. </a:t>
            </a:r>
          </a:p>
          <a:p>
            <a:endParaRPr lang="fr-BE" dirty="0"/>
          </a:p>
          <a:p>
            <a:r>
              <a:rPr lang="fr-BE" dirty="0"/>
              <a:t>Ici voir dossier de candidature pour les détails</a:t>
            </a:r>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26</a:t>
            </a:fld>
            <a:endParaRPr lang="fr-BE"/>
          </a:p>
        </p:txBody>
      </p:sp>
    </p:spTree>
    <p:extLst>
      <p:ext uri="{BB962C8B-B14F-4D97-AF65-F5344CB8AC3E}">
        <p14:creationId xmlns:p14="http://schemas.microsoft.com/office/powerpoint/2010/main" val="1754379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18C0B4-8EB6-6B38-98E1-29BE6CD7B721}"/>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fr-BE"/>
          </a:p>
        </p:txBody>
      </p:sp>
      <p:sp>
        <p:nvSpPr>
          <p:cNvPr id="3" name="Ondertitel 2">
            <a:extLst>
              <a:ext uri="{FF2B5EF4-FFF2-40B4-BE49-F238E27FC236}">
                <a16:creationId xmlns:a16="http://schemas.microsoft.com/office/drawing/2014/main" id="{3D2CEE94-02F4-D195-9EB5-EB0502CE70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fr-BE"/>
          </a:p>
        </p:txBody>
      </p:sp>
      <p:sp>
        <p:nvSpPr>
          <p:cNvPr id="4" name="Tijdelijke aanduiding voor datum 3">
            <a:extLst>
              <a:ext uri="{FF2B5EF4-FFF2-40B4-BE49-F238E27FC236}">
                <a16:creationId xmlns:a16="http://schemas.microsoft.com/office/drawing/2014/main" id="{BF4A5515-1C93-CC5B-1C94-12B8DABF3DFB}"/>
              </a:ext>
            </a:extLst>
          </p:cNvPr>
          <p:cNvSpPr>
            <a:spLocks noGrp="1"/>
          </p:cNvSpPr>
          <p:nvPr>
            <p:ph type="dt" sz="half" idx="10"/>
          </p:nvPr>
        </p:nvSpPr>
        <p:spPr/>
        <p:txBody>
          <a:bodyPr/>
          <a:lstStyle/>
          <a:p>
            <a:fld id="{71E9820A-7563-45E1-BD33-E454815A311F}" type="datetimeFigureOut">
              <a:rPr lang="fr-BE" smtClean="0"/>
              <a:t>19-04-23</a:t>
            </a:fld>
            <a:endParaRPr lang="fr-BE"/>
          </a:p>
        </p:txBody>
      </p:sp>
      <p:sp>
        <p:nvSpPr>
          <p:cNvPr id="5" name="Tijdelijke aanduiding voor voettekst 4">
            <a:extLst>
              <a:ext uri="{FF2B5EF4-FFF2-40B4-BE49-F238E27FC236}">
                <a16:creationId xmlns:a16="http://schemas.microsoft.com/office/drawing/2014/main" id="{93527C19-DB69-C4B1-D395-31CBB1A3A617}"/>
              </a:ext>
            </a:extLst>
          </p:cNvPr>
          <p:cNvSpPr>
            <a:spLocks noGrp="1"/>
          </p:cNvSpPr>
          <p:nvPr>
            <p:ph type="ftr" sz="quarter" idx="11"/>
          </p:nvPr>
        </p:nvSpPr>
        <p:spPr/>
        <p:txBody>
          <a:bodyPr/>
          <a:lstStyle/>
          <a:p>
            <a:endParaRPr lang="fr-BE"/>
          </a:p>
        </p:txBody>
      </p:sp>
      <p:sp>
        <p:nvSpPr>
          <p:cNvPr id="6" name="Tijdelijke aanduiding voor dianummer 5">
            <a:extLst>
              <a:ext uri="{FF2B5EF4-FFF2-40B4-BE49-F238E27FC236}">
                <a16:creationId xmlns:a16="http://schemas.microsoft.com/office/drawing/2014/main" id="{C5F7801E-4E5D-DB51-2659-454C765E0749}"/>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2884967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F8F514-A03C-B6BE-7427-403972D93357}"/>
              </a:ext>
            </a:extLst>
          </p:cNvPr>
          <p:cNvSpPr>
            <a:spLocks noGrp="1"/>
          </p:cNvSpPr>
          <p:nvPr>
            <p:ph type="title"/>
          </p:nvPr>
        </p:nvSpPr>
        <p:spPr/>
        <p:txBody>
          <a:bodyPr/>
          <a:lstStyle/>
          <a:p>
            <a:r>
              <a:rPr lang="nl-NL"/>
              <a:t>Klik om stijl te bewerken</a:t>
            </a:r>
            <a:endParaRPr lang="fr-BE"/>
          </a:p>
        </p:txBody>
      </p:sp>
      <p:sp>
        <p:nvSpPr>
          <p:cNvPr id="3" name="Tijdelijke aanduiding voor verticale tekst 2">
            <a:extLst>
              <a:ext uri="{FF2B5EF4-FFF2-40B4-BE49-F238E27FC236}">
                <a16:creationId xmlns:a16="http://schemas.microsoft.com/office/drawing/2014/main" id="{EBDBC067-77C1-8E55-9B81-E1F5ACC391F2}"/>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4" name="Tijdelijke aanduiding voor datum 3">
            <a:extLst>
              <a:ext uri="{FF2B5EF4-FFF2-40B4-BE49-F238E27FC236}">
                <a16:creationId xmlns:a16="http://schemas.microsoft.com/office/drawing/2014/main" id="{1EDDCF94-ED24-3A53-7DC1-4A87EEA7FD94}"/>
              </a:ext>
            </a:extLst>
          </p:cNvPr>
          <p:cNvSpPr>
            <a:spLocks noGrp="1"/>
          </p:cNvSpPr>
          <p:nvPr>
            <p:ph type="dt" sz="half" idx="10"/>
          </p:nvPr>
        </p:nvSpPr>
        <p:spPr/>
        <p:txBody>
          <a:bodyPr/>
          <a:lstStyle/>
          <a:p>
            <a:fld id="{71E9820A-7563-45E1-BD33-E454815A311F}" type="datetimeFigureOut">
              <a:rPr lang="fr-BE" smtClean="0"/>
              <a:t>19-04-23</a:t>
            </a:fld>
            <a:endParaRPr lang="fr-BE"/>
          </a:p>
        </p:txBody>
      </p:sp>
      <p:sp>
        <p:nvSpPr>
          <p:cNvPr id="5" name="Tijdelijke aanduiding voor voettekst 4">
            <a:extLst>
              <a:ext uri="{FF2B5EF4-FFF2-40B4-BE49-F238E27FC236}">
                <a16:creationId xmlns:a16="http://schemas.microsoft.com/office/drawing/2014/main" id="{1265791A-9BB4-F0B5-9391-9A6A48137EA2}"/>
              </a:ext>
            </a:extLst>
          </p:cNvPr>
          <p:cNvSpPr>
            <a:spLocks noGrp="1"/>
          </p:cNvSpPr>
          <p:nvPr>
            <p:ph type="ftr" sz="quarter" idx="11"/>
          </p:nvPr>
        </p:nvSpPr>
        <p:spPr/>
        <p:txBody>
          <a:bodyPr/>
          <a:lstStyle/>
          <a:p>
            <a:endParaRPr lang="fr-BE"/>
          </a:p>
        </p:txBody>
      </p:sp>
      <p:sp>
        <p:nvSpPr>
          <p:cNvPr id="6" name="Tijdelijke aanduiding voor dianummer 5">
            <a:extLst>
              <a:ext uri="{FF2B5EF4-FFF2-40B4-BE49-F238E27FC236}">
                <a16:creationId xmlns:a16="http://schemas.microsoft.com/office/drawing/2014/main" id="{D47EF7C6-9579-1B6D-6651-F0E7E31ED220}"/>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80638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8F495C0B-25BD-1460-93B2-2E86E1F496BD}"/>
              </a:ext>
            </a:extLst>
          </p:cNvPr>
          <p:cNvSpPr>
            <a:spLocks noGrp="1"/>
          </p:cNvSpPr>
          <p:nvPr>
            <p:ph type="title" orient="vert"/>
          </p:nvPr>
        </p:nvSpPr>
        <p:spPr>
          <a:xfrm>
            <a:off x="8724900" y="365125"/>
            <a:ext cx="2628900" cy="5811838"/>
          </a:xfrm>
        </p:spPr>
        <p:txBody>
          <a:bodyPr vert="eaVert"/>
          <a:lstStyle/>
          <a:p>
            <a:r>
              <a:rPr lang="nl-NL"/>
              <a:t>Klik om stijl te bewerken</a:t>
            </a:r>
            <a:endParaRPr lang="fr-BE"/>
          </a:p>
        </p:txBody>
      </p:sp>
      <p:sp>
        <p:nvSpPr>
          <p:cNvPr id="3" name="Tijdelijke aanduiding voor verticale tekst 2">
            <a:extLst>
              <a:ext uri="{FF2B5EF4-FFF2-40B4-BE49-F238E27FC236}">
                <a16:creationId xmlns:a16="http://schemas.microsoft.com/office/drawing/2014/main" id="{F1118670-31AC-1A5C-C17F-3355DA954AE0}"/>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4" name="Tijdelijke aanduiding voor datum 3">
            <a:extLst>
              <a:ext uri="{FF2B5EF4-FFF2-40B4-BE49-F238E27FC236}">
                <a16:creationId xmlns:a16="http://schemas.microsoft.com/office/drawing/2014/main" id="{F17D2C7B-639C-BE01-AB58-22A9A5E4869A}"/>
              </a:ext>
            </a:extLst>
          </p:cNvPr>
          <p:cNvSpPr>
            <a:spLocks noGrp="1"/>
          </p:cNvSpPr>
          <p:nvPr>
            <p:ph type="dt" sz="half" idx="10"/>
          </p:nvPr>
        </p:nvSpPr>
        <p:spPr/>
        <p:txBody>
          <a:bodyPr/>
          <a:lstStyle/>
          <a:p>
            <a:fld id="{71E9820A-7563-45E1-BD33-E454815A311F}" type="datetimeFigureOut">
              <a:rPr lang="fr-BE" smtClean="0"/>
              <a:t>19-04-23</a:t>
            </a:fld>
            <a:endParaRPr lang="fr-BE"/>
          </a:p>
        </p:txBody>
      </p:sp>
      <p:sp>
        <p:nvSpPr>
          <p:cNvPr id="5" name="Tijdelijke aanduiding voor voettekst 4">
            <a:extLst>
              <a:ext uri="{FF2B5EF4-FFF2-40B4-BE49-F238E27FC236}">
                <a16:creationId xmlns:a16="http://schemas.microsoft.com/office/drawing/2014/main" id="{50283618-806E-B034-8E15-C682433E62AE}"/>
              </a:ext>
            </a:extLst>
          </p:cNvPr>
          <p:cNvSpPr>
            <a:spLocks noGrp="1"/>
          </p:cNvSpPr>
          <p:nvPr>
            <p:ph type="ftr" sz="quarter" idx="11"/>
          </p:nvPr>
        </p:nvSpPr>
        <p:spPr/>
        <p:txBody>
          <a:bodyPr/>
          <a:lstStyle/>
          <a:p>
            <a:endParaRPr lang="fr-BE"/>
          </a:p>
        </p:txBody>
      </p:sp>
      <p:sp>
        <p:nvSpPr>
          <p:cNvPr id="6" name="Tijdelijke aanduiding voor dianummer 5">
            <a:extLst>
              <a:ext uri="{FF2B5EF4-FFF2-40B4-BE49-F238E27FC236}">
                <a16:creationId xmlns:a16="http://schemas.microsoft.com/office/drawing/2014/main" id="{CA505E43-AB4F-652C-1560-E69B888B76B9}"/>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655431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Espace réservé du numéro de diapositive 5"/>
          <p:cNvSpPr txBox="1">
            <a:spLocks/>
          </p:cNvSpPr>
          <p:nvPr userDrawn="1"/>
        </p:nvSpPr>
        <p:spPr>
          <a:xfrm>
            <a:off x="10896533" y="6345282"/>
            <a:ext cx="960107" cy="509623"/>
          </a:xfrm>
          <a:prstGeom prst="rect">
            <a:avLst/>
          </a:prstGeom>
        </p:spPr>
        <p:txBody>
          <a:bodyPr vert="horz" lIns="121920" tIns="60960" rIns="121920" bIns="60960" rtlCol="0" anchor="ctr"/>
          <a:lstStyle>
            <a:lvl1pPr algn="r">
              <a:defRPr sz="1200">
                <a:solidFill>
                  <a:schemeClr val="tx1">
                    <a:tint val="75000"/>
                  </a:schemeClr>
                </a:solidFill>
              </a:defRPr>
            </a:lvl1pPr>
          </a:lstStyle>
          <a:p>
            <a:pPr marL="0" marR="0" lvl="0" indent="0" algn="r" defTabSz="121917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333"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1219170" rtl="0" eaLnBrk="1" fontAlgn="auto" latinLnBrk="0" hangingPunct="1">
                <a:lnSpc>
                  <a:spcPct val="100000"/>
                </a:lnSpc>
                <a:spcBef>
                  <a:spcPts val="0"/>
                </a:spcBef>
                <a:spcAft>
                  <a:spcPts val="0"/>
                </a:spcAft>
                <a:buClrTx/>
                <a:buSzTx/>
                <a:buFontTx/>
                <a:buNone/>
                <a:tabLst/>
                <a:defRPr/>
              </a:pPr>
              <a:t>‹N°›</a:t>
            </a:fld>
            <a:r>
              <a:rPr kumimoji="0" lang="fr-BE" sz="1467"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333"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2237027" y="2046648"/>
            <a:ext cx="9601067" cy="4262672"/>
          </a:xfrm>
        </p:spPr>
        <p:txBody>
          <a:bodyPr/>
          <a:lstStyle>
            <a:lvl1pPr marL="0" indent="0">
              <a:lnSpc>
                <a:spcPts val="2933"/>
              </a:lnSpc>
              <a:buFont typeface="Arial" pitchFamily="34" charset="0"/>
              <a:buNone/>
              <a:defRPr sz="3200" b="1">
                <a:solidFill>
                  <a:schemeClr val="bg1">
                    <a:lumMod val="50000"/>
                  </a:schemeClr>
                </a:solidFill>
                <a:latin typeface="Arial" pitchFamily="34" charset="0"/>
                <a:cs typeface="Arial" pitchFamily="34" charset="0"/>
              </a:defRPr>
            </a:lvl1pPr>
            <a:lvl2pPr marL="364058" indent="-340775">
              <a:buFont typeface="Arial" panose="020B0604020202020204" pitchFamily="34" charset="0"/>
              <a:buChar char="•"/>
              <a:defRPr sz="2400">
                <a:solidFill>
                  <a:schemeClr val="bg1">
                    <a:lumMod val="50000"/>
                  </a:schemeClr>
                </a:solidFill>
                <a:latin typeface="Arial" panose="020B0604020202020204" pitchFamily="34" charset="0"/>
                <a:cs typeface="Arial" panose="020B0604020202020204" pitchFamily="34" charset="0"/>
              </a:defRPr>
            </a:lvl2pPr>
            <a:lvl3pPr marL="605352" indent="-304792">
              <a:buFont typeface="Arial" panose="020B0604020202020204" pitchFamily="34" charset="0"/>
              <a:buChar char="-"/>
              <a:defRPr sz="2133">
                <a:solidFill>
                  <a:schemeClr val="bg1">
                    <a:lumMod val="50000"/>
                  </a:schemeClr>
                </a:solidFill>
                <a:latin typeface="Arial" panose="020B0604020202020204" pitchFamily="34" charset="0"/>
                <a:cs typeface="Arial" panose="020B0604020202020204" pitchFamily="34" charset="0"/>
              </a:defRPr>
            </a:lvl3pPr>
            <a:lvl4pPr marL="719649" indent="0">
              <a:buFont typeface="Courier New" panose="02070309020205020404" pitchFamily="49" charset="0"/>
              <a:buNone/>
              <a:defRPr sz="2133"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extLst>
      <p:ext uri="{BB962C8B-B14F-4D97-AF65-F5344CB8AC3E}">
        <p14:creationId xmlns:p14="http://schemas.microsoft.com/office/powerpoint/2010/main" val="18245069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Espace réservé du numéro de diapositive 5"/>
          <p:cNvSpPr txBox="1">
            <a:spLocks/>
          </p:cNvSpPr>
          <p:nvPr userDrawn="1"/>
        </p:nvSpPr>
        <p:spPr>
          <a:xfrm>
            <a:off x="10896533" y="6345282"/>
            <a:ext cx="960107" cy="509623"/>
          </a:xfrm>
          <a:prstGeom prst="rect">
            <a:avLst/>
          </a:prstGeom>
        </p:spPr>
        <p:txBody>
          <a:bodyPr vert="horz" lIns="121920" tIns="60960" rIns="121920" bIns="60960" rtlCol="0" anchor="ctr"/>
          <a:lstStyle>
            <a:lvl1pPr algn="r">
              <a:defRPr sz="1200">
                <a:solidFill>
                  <a:schemeClr val="tx1">
                    <a:tint val="75000"/>
                  </a:schemeClr>
                </a:solidFill>
              </a:defRPr>
            </a:lvl1pPr>
          </a:lstStyle>
          <a:p>
            <a:pPr marL="0" marR="0" lvl="0" indent="0" algn="r" defTabSz="121917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333"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1219170" rtl="0" eaLnBrk="1" fontAlgn="auto" latinLnBrk="0" hangingPunct="1">
                <a:lnSpc>
                  <a:spcPct val="100000"/>
                </a:lnSpc>
                <a:spcBef>
                  <a:spcPts val="0"/>
                </a:spcBef>
                <a:spcAft>
                  <a:spcPts val="0"/>
                </a:spcAft>
                <a:buClrTx/>
                <a:buSzTx/>
                <a:buFontTx/>
                <a:buNone/>
                <a:tabLst/>
                <a:defRPr/>
              </a:pPr>
              <a:t>‹N°›</a:t>
            </a:fld>
            <a:r>
              <a:rPr kumimoji="0" lang="fr-BE" sz="1467"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333"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527381" y="274637"/>
            <a:ext cx="11233248" cy="778099"/>
          </a:xfrm>
        </p:spPr>
        <p:txBody>
          <a:bodyPr anchor="ctr">
            <a:normAutofit/>
          </a:bodyPr>
          <a:lstStyle>
            <a:lvl1pPr algn="l">
              <a:defRPr sz="32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479376" y="1316765"/>
            <a:ext cx="11233248" cy="4128459"/>
          </a:xfrm>
        </p:spPr>
        <p:txBody>
          <a:bodyPr/>
          <a:lstStyle>
            <a:lvl1pPr marL="0" indent="0">
              <a:lnSpc>
                <a:spcPts val="2933"/>
              </a:lnSpc>
              <a:buFont typeface="Arial" pitchFamily="34" charset="0"/>
              <a:buNone/>
              <a:defRPr sz="2667" b="0">
                <a:solidFill>
                  <a:schemeClr val="tx1">
                    <a:lumMod val="50000"/>
                    <a:lumOff val="50000"/>
                  </a:schemeClr>
                </a:solidFill>
                <a:latin typeface="Arial" pitchFamily="34" charset="0"/>
                <a:cs typeface="Arial" pitchFamily="34" charset="0"/>
              </a:defRPr>
            </a:lvl1pPr>
            <a:lvl2pPr marL="0" indent="-95998">
              <a:spcBef>
                <a:spcPts val="400"/>
              </a:spcBef>
              <a:spcAft>
                <a:spcPts val="1333"/>
              </a:spcAft>
              <a:buFont typeface="+mj-lt"/>
              <a:buNone/>
              <a:defRPr sz="2667" b="0">
                <a:solidFill>
                  <a:schemeClr val="bg1">
                    <a:lumMod val="50000"/>
                  </a:schemeClr>
                </a:solidFill>
                <a:latin typeface="Arial" pitchFamily="34" charset="0"/>
                <a:cs typeface="Arial" pitchFamily="34" charset="0"/>
              </a:defRPr>
            </a:lvl2pPr>
            <a:lvl3pPr marL="719982">
              <a:spcBef>
                <a:spcPts val="400"/>
              </a:spcBef>
              <a:buFont typeface="Aller Light" pitchFamily="2" charset="0"/>
              <a:buNone/>
              <a:defRPr sz="2667" b="1">
                <a:solidFill>
                  <a:schemeClr val="tx1">
                    <a:lumMod val="50000"/>
                    <a:lumOff val="50000"/>
                  </a:schemeClr>
                </a:solidFill>
                <a:latin typeface="Arial" pitchFamily="34" charset="0"/>
                <a:cs typeface="Arial" pitchFamily="34" charset="0"/>
              </a:defRPr>
            </a:lvl3pPr>
            <a:lvl4pPr marL="719982">
              <a:spcBef>
                <a:spcPts val="400"/>
              </a:spcBef>
              <a:buClr>
                <a:srgbClr val="7CA2D6"/>
              </a:buClr>
              <a:buFont typeface="Arial" pitchFamily="34" charset="0"/>
              <a:buNone/>
              <a:defRPr sz="2400">
                <a:solidFill>
                  <a:schemeClr val="bg1">
                    <a:lumMod val="50000"/>
                  </a:schemeClr>
                </a:solidFill>
                <a:latin typeface="Arial" pitchFamily="34" charset="0"/>
                <a:cs typeface="Arial" pitchFamily="34" charset="0"/>
              </a:defRPr>
            </a:lvl4pPr>
            <a:lvl5pPr marL="1103972">
              <a:spcBef>
                <a:spcPts val="400"/>
              </a:spcBef>
              <a:buClr>
                <a:schemeClr val="tx1">
                  <a:lumMod val="65000"/>
                  <a:lumOff val="35000"/>
                </a:schemeClr>
              </a:buClr>
              <a:buFont typeface="Arial" pitchFamily="34" charset="0"/>
              <a:buChar char="•"/>
              <a:defRPr sz="24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extLst>
      <p:ext uri="{BB962C8B-B14F-4D97-AF65-F5344CB8AC3E}">
        <p14:creationId xmlns:p14="http://schemas.microsoft.com/office/powerpoint/2010/main" val="21213661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Espace réservé du numéro de diapositive 5"/>
          <p:cNvSpPr txBox="1">
            <a:spLocks/>
          </p:cNvSpPr>
          <p:nvPr userDrawn="1"/>
        </p:nvSpPr>
        <p:spPr>
          <a:xfrm>
            <a:off x="10896533" y="6345282"/>
            <a:ext cx="960107" cy="509623"/>
          </a:xfrm>
          <a:prstGeom prst="rect">
            <a:avLst/>
          </a:prstGeom>
        </p:spPr>
        <p:txBody>
          <a:bodyPr vert="horz" lIns="121920" tIns="60960" rIns="121920" bIns="60960" rtlCol="0" anchor="ctr"/>
          <a:lstStyle>
            <a:lvl1pPr algn="r">
              <a:defRPr sz="1200">
                <a:solidFill>
                  <a:schemeClr val="tx1">
                    <a:tint val="75000"/>
                  </a:schemeClr>
                </a:solidFill>
              </a:defRPr>
            </a:lvl1pPr>
          </a:lstStyle>
          <a:p>
            <a:pPr marL="0" marR="0" lvl="0" indent="0" algn="r" defTabSz="121917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333"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1219170" rtl="0" eaLnBrk="1" fontAlgn="auto" latinLnBrk="0" hangingPunct="1">
                <a:lnSpc>
                  <a:spcPct val="100000"/>
                </a:lnSpc>
                <a:spcBef>
                  <a:spcPts val="0"/>
                </a:spcBef>
                <a:spcAft>
                  <a:spcPts val="0"/>
                </a:spcAft>
                <a:buClrTx/>
                <a:buSzTx/>
                <a:buFontTx/>
                <a:buNone/>
                <a:tabLst/>
                <a:defRPr/>
              </a:pPr>
              <a:t>‹N°›</a:t>
            </a:fld>
            <a:r>
              <a:rPr kumimoji="0" lang="fr-BE" sz="1467"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333"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967541" y="2823367"/>
            <a:ext cx="10081120" cy="1277708"/>
          </a:xfrm>
        </p:spPr>
        <p:txBody>
          <a:bodyPr>
            <a:noAutofit/>
          </a:bodyPr>
          <a:lstStyle>
            <a:lvl1pPr marL="0" indent="0">
              <a:lnSpc>
                <a:spcPts val="2933"/>
              </a:lnSpc>
              <a:buFont typeface="Arial" pitchFamily="34" charset="0"/>
              <a:buNone/>
              <a:defRPr sz="3200" b="1" cap="all" baseline="0">
                <a:solidFill>
                  <a:schemeClr val="bg1">
                    <a:lumMod val="50000"/>
                  </a:schemeClr>
                </a:solidFill>
                <a:latin typeface="Arial" pitchFamily="34" charset="0"/>
                <a:cs typeface="Arial" pitchFamily="34" charset="0"/>
              </a:defRPr>
            </a:lvl1pPr>
            <a:lvl2pPr marL="0" indent="-143996">
              <a:spcBef>
                <a:spcPts val="400"/>
              </a:spcBef>
              <a:buFont typeface="+mj-lt"/>
              <a:buNone/>
              <a:defRPr sz="2133" b="0">
                <a:solidFill>
                  <a:schemeClr val="bg1">
                    <a:lumMod val="50000"/>
                  </a:schemeClr>
                </a:solidFill>
                <a:latin typeface="Arial" pitchFamily="34" charset="0"/>
                <a:cs typeface="Arial" pitchFamily="34" charset="0"/>
              </a:defRPr>
            </a:lvl2pPr>
            <a:lvl3pPr marL="0">
              <a:spcBef>
                <a:spcPts val="400"/>
              </a:spcBef>
              <a:buFont typeface="Aller Light" pitchFamily="2" charset="0"/>
              <a:buNone/>
              <a:defRPr sz="2400" b="1">
                <a:solidFill>
                  <a:schemeClr val="bg1">
                    <a:lumMod val="50000"/>
                  </a:schemeClr>
                </a:solidFill>
                <a:latin typeface="Arial" pitchFamily="34" charset="0"/>
                <a:cs typeface="Arial" pitchFamily="34" charset="0"/>
              </a:defRPr>
            </a:lvl3pPr>
            <a:lvl4pPr marL="0" indent="-143996">
              <a:spcBef>
                <a:spcPts val="400"/>
              </a:spcBef>
              <a:buClr>
                <a:srgbClr val="7CA2D6"/>
              </a:buClr>
              <a:buFont typeface="Arial" pitchFamily="34" charset="0"/>
              <a:buNone/>
              <a:defRPr sz="2400">
                <a:solidFill>
                  <a:schemeClr val="bg1">
                    <a:lumMod val="50000"/>
                  </a:schemeClr>
                </a:solidFill>
                <a:latin typeface="Arial" pitchFamily="34" charset="0"/>
                <a:cs typeface="Arial" pitchFamily="34" charset="0"/>
              </a:defRPr>
            </a:lvl4pPr>
            <a:lvl5pPr marL="1103972" indent="-304792">
              <a:spcBef>
                <a:spcPts val="400"/>
              </a:spcBef>
              <a:buFont typeface="Arial" panose="020B0604020202020204" pitchFamily="34" charset="0"/>
              <a:buChar char="•"/>
              <a:defRPr sz="24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967541" y="4071506"/>
            <a:ext cx="10081120" cy="509623"/>
          </a:xfrm>
        </p:spPr>
        <p:txBody>
          <a:bodyPr>
            <a:normAutofit/>
          </a:bodyPr>
          <a:lstStyle>
            <a:lvl1pPr marL="0" indent="0">
              <a:lnSpc>
                <a:spcPts val="2933"/>
              </a:lnSpc>
              <a:buFont typeface="Arial" pitchFamily="34" charset="0"/>
              <a:buNone/>
              <a:defRPr sz="2400" b="1">
                <a:solidFill>
                  <a:schemeClr val="bg1">
                    <a:lumMod val="50000"/>
                  </a:schemeClr>
                </a:solidFill>
                <a:latin typeface="Arial" pitchFamily="34" charset="0"/>
                <a:cs typeface="Arial" pitchFamily="34" charset="0"/>
              </a:defRPr>
            </a:lvl1pPr>
            <a:lvl2pPr marL="0" indent="-143996">
              <a:spcBef>
                <a:spcPts val="400"/>
              </a:spcBef>
              <a:buFont typeface="+mj-lt"/>
              <a:buNone/>
              <a:defRPr sz="2667" b="0">
                <a:solidFill>
                  <a:schemeClr val="bg1">
                    <a:lumMod val="50000"/>
                  </a:schemeClr>
                </a:solidFill>
                <a:latin typeface="Arial" pitchFamily="34" charset="0"/>
                <a:cs typeface="Arial" pitchFamily="34" charset="0"/>
              </a:defRPr>
            </a:lvl2pPr>
            <a:lvl3pPr marL="0">
              <a:spcBef>
                <a:spcPts val="400"/>
              </a:spcBef>
              <a:buFont typeface="Aller Light" pitchFamily="2" charset="0"/>
              <a:buNone/>
              <a:defRPr sz="2400" b="1">
                <a:solidFill>
                  <a:schemeClr val="bg1">
                    <a:lumMod val="50000"/>
                  </a:schemeClr>
                </a:solidFill>
                <a:latin typeface="Arial" pitchFamily="34" charset="0"/>
                <a:cs typeface="Arial" pitchFamily="34" charset="0"/>
              </a:defRPr>
            </a:lvl3pPr>
            <a:lvl4pPr marL="0" indent="-143996">
              <a:spcBef>
                <a:spcPts val="400"/>
              </a:spcBef>
              <a:buClr>
                <a:srgbClr val="7CA2D6"/>
              </a:buClr>
              <a:buFont typeface="Arial" pitchFamily="34" charset="0"/>
              <a:buNone/>
              <a:defRPr sz="2400">
                <a:solidFill>
                  <a:schemeClr val="bg1">
                    <a:lumMod val="50000"/>
                  </a:schemeClr>
                </a:solidFill>
                <a:latin typeface="Arial" pitchFamily="34" charset="0"/>
                <a:cs typeface="Arial" pitchFamily="34" charset="0"/>
              </a:defRPr>
            </a:lvl4pPr>
            <a:lvl5pPr marL="1103972" indent="-304792">
              <a:spcBef>
                <a:spcPts val="400"/>
              </a:spcBef>
              <a:buFont typeface="Arial" panose="020B0604020202020204" pitchFamily="34" charset="0"/>
              <a:buChar char="•"/>
              <a:defRPr sz="24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extLst>
      <p:ext uri="{BB962C8B-B14F-4D97-AF65-F5344CB8AC3E}">
        <p14:creationId xmlns:p14="http://schemas.microsoft.com/office/powerpoint/2010/main" val="3006117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0E3FFA-0227-0C36-05D7-C4026248CDC9}"/>
              </a:ext>
            </a:extLst>
          </p:cNvPr>
          <p:cNvSpPr>
            <a:spLocks noGrp="1"/>
          </p:cNvSpPr>
          <p:nvPr>
            <p:ph type="title"/>
          </p:nvPr>
        </p:nvSpPr>
        <p:spPr/>
        <p:txBody>
          <a:bodyPr/>
          <a:lstStyle/>
          <a:p>
            <a:r>
              <a:rPr lang="nl-NL"/>
              <a:t>Klik om stijl te bewerken</a:t>
            </a:r>
            <a:endParaRPr lang="fr-BE"/>
          </a:p>
        </p:txBody>
      </p:sp>
      <p:sp>
        <p:nvSpPr>
          <p:cNvPr id="3" name="Tijdelijke aanduiding voor inhoud 2">
            <a:extLst>
              <a:ext uri="{FF2B5EF4-FFF2-40B4-BE49-F238E27FC236}">
                <a16:creationId xmlns:a16="http://schemas.microsoft.com/office/drawing/2014/main" id="{6CE0AA7B-0299-26CA-8776-5815E1DC32E2}"/>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4" name="Tijdelijke aanduiding voor datum 3">
            <a:extLst>
              <a:ext uri="{FF2B5EF4-FFF2-40B4-BE49-F238E27FC236}">
                <a16:creationId xmlns:a16="http://schemas.microsoft.com/office/drawing/2014/main" id="{8AD6073C-4871-9D2B-E20E-37DC0E1C415B}"/>
              </a:ext>
            </a:extLst>
          </p:cNvPr>
          <p:cNvSpPr>
            <a:spLocks noGrp="1"/>
          </p:cNvSpPr>
          <p:nvPr>
            <p:ph type="dt" sz="half" idx="10"/>
          </p:nvPr>
        </p:nvSpPr>
        <p:spPr/>
        <p:txBody>
          <a:bodyPr/>
          <a:lstStyle/>
          <a:p>
            <a:fld id="{71E9820A-7563-45E1-BD33-E454815A311F}" type="datetimeFigureOut">
              <a:rPr lang="fr-BE" smtClean="0"/>
              <a:t>19-04-23</a:t>
            </a:fld>
            <a:endParaRPr lang="fr-BE"/>
          </a:p>
        </p:txBody>
      </p:sp>
      <p:sp>
        <p:nvSpPr>
          <p:cNvPr id="5" name="Tijdelijke aanduiding voor voettekst 4">
            <a:extLst>
              <a:ext uri="{FF2B5EF4-FFF2-40B4-BE49-F238E27FC236}">
                <a16:creationId xmlns:a16="http://schemas.microsoft.com/office/drawing/2014/main" id="{A597F399-4468-5B74-E3B3-35B338E2DA25}"/>
              </a:ext>
            </a:extLst>
          </p:cNvPr>
          <p:cNvSpPr>
            <a:spLocks noGrp="1"/>
          </p:cNvSpPr>
          <p:nvPr>
            <p:ph type="ftr" sz="quarter" idx="11"/>
          </p:nvPr>
        </p:nvSpPr>
        <p:spPr/>
        <p:txBody>
          <a:bodyPr/>
          <a:lstStyle/>
          <a:p>
            <a:endParaRPr lang="fr-BE"/>
          </a:p>
        </p:txBody>
      </p:sp>
      <p:sp>
        <p:nvSpPr>
          <p:cNvPr id="6" name="Tijdelijke aanduiding voor dianummer 5">
            <a:extLst>
              <a:ext uri="{FF2B5EF4-FFF2-40B4-BE49-F238E27FC236}">
                <a16:creationId xmlns:a16="http://schemas.microsoft.com/office/drawing/2014/main" id="{F60EE74D-0A40-655A-CCD4-17C4BE562E49}"/>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4222923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998552-54BA-EB36-8367-7D870C714414}"/>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fr-BE"/>
          </a:p>
        </p:txBody>
      </p:sp>
      <p:sp>
        <p:nvSpPr>
          <p:cNvPr id="3" name="Tijdelijke aanduiding voor tekst 2">
            <a:extLst>
              <a:ext uri="{FF2B5EF4-FFF2-40B4-BE49-F238E27FC236}">
                <a16:creationId xmlns:a16="http://schemas.microsoft.com/office/drawing/2014/main" id="{08E530C3-19E1-A810-53E5-31E7EA5F1F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6D678D30-45CB-5A02-35DE-06FA8FB22FFE}"/>
              </a:ext>
            </a:extLst>
          </p:cNvPr>
          <p:cNvSpPr>
            <a:spLocks noGrp="1"/>
          </p:cNvSpPr>
          <p:nvPr>
            <p:ph type="dt" sz="half" idx="10"/>
          </p:nvPr>
        </p:nvSpPr>
        <p:spPr/>
        <p:txBody>
          <a:bodyPr/>
          <a:lstStyle/>
          <a:p>
            <a:fld id="{71E9820A-7563-45E1-BD33-E454815A311F}" type="datetimeFigureOut">
              <a:rPr lang="fr-BE" smtClean="0"/>
              <a:t>19-04-23</a:t>
            </a:fld>
            <a:endParaRPr lang="fr-BE"/>
          </a:p>
        </p:txBody>
      </p:sp>
      <p:sp>
        <p:nvSpPr>
          <p:cNvPr id="5" name="Tijdelijke aanduiding voor voettekst 4">
            <a:extLst>
              <a:ext uri="{FF2B5EF4-FFF2-40B4-BE49-F238E27FC236}">
                <a16:creationId xmlns:a16="http://schemas.microsoft.com/office/drawing/2014/main" id="{78585CEB-537D-ECC0-8C3D-7A2DFC17CBB5}"/>
              </a:ext>
            </a:extLst>
          </p:cNvPr>
          <p:cNvSpPr>
            <a:spLocks noGrp="1"/>
          </p:cNvSpPr>
          <p:nvPr>
            <p:ph type="ftr" sz="quarter" idx="11"/>
          </p:nvPr>
        </p:nvSpPr>
        <p:spPr/>
        <p:txBody>
          <a:bodyPr/>
          <a:lstStyle/>
          <a:p>
            <a:endParaRPr lang="fr-BE"/>
          </a:p>
        </p:txBody>
      </p:sp>
      <p:sp>
        <p:nvSpPr>
          <p:cNvPr id="6" name="Tijdelijke aanduiding voor dianummer 5">
            <a:extLst>
              <a:ext uri="{FF2B5EF4-FFF2-40B4-BE49-F238E27FC236}">
                <a16:creationId xmlns:a16="http://schemas.microsoft.com/office/drawing/2014/main" id="{0DE311FB-41C7-D1FB-87D9-957765E7C45D}"/>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3416638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0AC2E9-0AD7-06D0-D28B-301690EE0C1F}"/>
              </a:ext>
            </a:extLst>
          </p:cNvPr>
          <p:cNvSpPr>
            <a:spLocks noGrp="1"/>
          </p:cNvSpPr>
          <p:nvPr>
            <p:ph type="title"/>
          </p:nvPr>
        </p:nvSpPr>
        <p:spPr/>
        <p:txBody>
          <a:bodyPr/>
          <a:lstStyle/>
          <a:p>
            <a:r>
              <a:rPr lang="nl-NL"/>
              <a:t>Klik om stijl te bewerken</a:t>
            </a:r>
            <a:endParaRPr lang="fr-BE"/>
          </a:p>
        </p:txBody>
      </p:sp>
      <p:sp>
        <p:nvSpPr>
          <p:cNvPr id="3" name="Tijdelijke aanduiding voor inhoud 2">
            <a:extLst>
              <a:ext uri="{FF2B5EF4-FFF2-40B4-BE49-F238E27FC236}">
                <a16:creationId xmlns:a16="http://schemas.microsoft.com/office/drawing/2014/main" id="{71E700F3-2433-D417-5660-9E0E80753C9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4" name="Tijdelijke aanduiding voor inhoud 3">
            <a:extLst>
              <a:ext uri="{FF2B5EF4-FFF2-40B4-BE49-F238E27FC236}">
                <a16:creationId xmlns:a16="http://schemas.microsoft.com/office/drawing/2014/main" id="{D4C12F8E-24FB-02F2-8433-C63724BCA50B}"/>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5" name="Tijdelijke aanduiding voor datum 4">
            <a:extLst>
              <a:ext uri="{FF2B5EF4-FFF2-40B4-BE49-F238E27FC236}">
                <a16:creationId xmlns:a16="http://schemas.microsoft.com/office/drawing/2014/main" id="{60D6E3C7-745E-23C4-7B4D-9AE2F9347069}"/>
              </a:ext>
            </a:extLst>
          </p:cNvPr>
          <p:cNvSpPr>
            <a:spLocks noGrp="1"/>
          </p:cNvSpPr>
          <p:nvPr>
            <p:ph type="dt" sz="half" idx="10"/>
          </p:nvPr>
        </p:nvSpPr>
        <p:spPr/>
        <p:txBody>
          <a:bodyPr/>
          <a:lstStyle/>
          <a:p>
            <a:fld id="{71E9820A-7563-45E1-BD33-E454815A311F}" type="datetimeFigureOut">
              <a:rPr lang="fr-BE" smtClean="0"/>
              <a:t>19-04-23</a:t>
            </a:fld>
            <a:endParaRPr lang="fr-BE"/>
          </a:p>
        </p:txBody>
      </p:sp>
      <p:sp>
        <p:nvSpPr>
          <p:cNvPr id="6" name="Tijdelijke aanduiding voor voettekst 5">
            <a:extLst>
              <a:ext uri="{FF2B5EF4-FFF2-40B4-BE49-F238E27FC236}">
                <a16:creationId xmlns:a16="http://schemas.microsoft.com/office/drawing/2014/main" id="{56EB1E08-DEE2-9DF8-19AA-651C1B4F2499}"/>
              </a:ext>
            </a:extLst>
          </p:cNvPr>
          <p:cNvSpPr>
            <a:spLocks noGrp="1"/>
          </p:cNvSpPr>
          <p:nvPr>
            <p:ph type="ftr" sz="quarter" idx="11"/>
          </p:nvPr>
        </p:nvSpPr>
        <p:spPr/>
        <p:txBody>
          <a:bodyPr/>
          <a:lstStyle/>
          <a:p>
            <a:endParaRPr lang="fr-BE"/>
          </a:p>
        </p:txBody>
      </p:sp>
      <p:sp>
        <p:nvSpPr>
          <p:cNvPr id="7" name="Tijdelijke aanduiding voor dianummer 6">
            <a:extLst>
              <a:ext uri="{FF2B5EF4-FFF2-40B4-BE49-F238E27FC236}">
                <a16:creationId xmlns:a16="http://schemas.microsoft.com/office/drawing/2014/main" id="{D5FE0F95-B583-EB19-7007-C105E9029F47}"/>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1391165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38B3D7-2810-5DF8-E2A7-0B15918EE2F0}"/>
              </a:ext>
            </a:extLst>
          </p:cNvPr>
          <p:cNvSpPr>
            <a:spLocks noGrp="1"/>
          </p:cNvSpPr>
          <p:nvPr>
            <p:ph type="title"/>
          </p:nvPr>
        </p:nvSpPr>
        <p:spPr>
          <a:xfrm>
            <a:off x="839788" y="365125"/>
            <a:ext cx="10515600" cy="1325563"/>
          </a:xfrm>
        </p:spPr>
        <p:txBody>
          <a:bodyPr/>
          <a:lstStyle/>
          <a:p>
            <a:r>
              <a:rPr lang="nl-NL"/>
              <a:t>Klik om stijl te bewerken</a:t>
            </a:r>
            <a:endParaRPr lang="fr-BE"/>
          </a:p>
        </p:txBody>
      </p:sp>
      <p:sp>
        <p:nvSpPr>
          <p:cNvPr id="3" name="Tijdelijke aanduiding voor tekst 2">
            <a:extLst>
              <a:ext uri="{FF2B5EF4-FFF2-40B4-BE49-F238E27FC236}">
                <a16:creationId xmlns:a16="http://schemas.microsoft.com/office/drawing/2014/main" id="{1CD3CC37-D13C-61EA-22A3-F0D74FB1DB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4ED3E72B-46A6-2EF7-CF2D-D4EF4E2B771C}"/>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5" name="Tijdelijke aanduiding voor tekst 4">
            <a:extLst>
              <a:ext uri="{FF2B5EF4-FFF2-40B4-BE49-F238E27FC236}">
                <a16:creationId xmlns:a16="http://schemas.microsoft.com/office/drawing/2014/main" id="{2986CC69-74B7-C4A3-7B32-D1E8854FD3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F069F9D-DA58-8961-FC34-ADE5C569A4DC}"/>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7" name="Tijdelijke aanduiding voor datum 6">
            <a:extLst>
              <a:ext uri="{FF2B5EF4-FFF2-40B4-BE49-F238E27FC236}">
                <a16:creationId xmlns:a16="http://schemas.microsoft.com/office/drawing/2014/main" id="{F79AC9F4-D9AE-B9E1-0F7C-D0A717DA59B3}"/>
              </a:ext>
            </a:extLst>
          </p:cNvPr>
          <p:cNvSpPr>
            <a:spLocks noGrp="1"/>
          </p:cNvSpPr>
          <p:nvPr>
            <p:ph type="dt" sz="half" idx="10"/>
          </p:nvPr>
        </p:nvSpPr>
        <p:spPr/>
        <p:txBody>
          <a:bodyPr/>
          <a:lstStyle/>
          <a:p>
            <a:fld id="{71E9820A-7563-45E1-BD33-E454815A311F}" type="datetimeFigureOut">
              <a:rPr lang="fr-BE" smtClean="0"/>
              <a:t>19-04-23</a:t>
            </a:fld>
            <a:endParaRPr lang="fr-BE"/>
          </a:p>
        </p:txBody>
      </p:sp>
      <p:sp>
        <p:nvSpPr>
          <p:cNvPr id="8" name="Tijdelijke aanduiding voor voettekst 7">
            <a:extLst>
              <a:ext uri="{FF2B5EF4-FFF2-40B4-BE49-F238E27FC236}">
                <a16:creationId xmlns:a16="http://schemas.microsoft.com/office/drawing/2014/main" id="{E3CDE0AF-A5F2-3B21-7D93-D4FD593CC272}"/>
              </a:ext>
            </a:extLst>
          </p:cNvPr>
          <p:cNvSpPr>
            <a:spLocks noGrp="1"/>
          </p:cNvSpPr>
          <p:nvPr>
            <p:ph type="ftr" sz="quarter" idx="11"/>
          </p:nvPr>
        </p:nvSpPr>
        <p:spPr/>
        <p:txBody>
          <a:bodyPr/>
          <a:lstStyle/>
          <a:p>
            <a:endParaRPr lang="fr-BE"/>
          </a:p>
        </p:txBody>
      </p:sp>
      <p:sp>
        <p:nvSpPr>
          <p:cNvPr id="9" name="Tijdelijke aanduiding voor dianummer 8">
            <a:extLst>
              <a:ext uri="{FF2B5EF4-FFF2-40B4-BE49-F238E27FC236}">
                <a16:creationId xmlns:a16="http://schemas.microsoft.com/office/drawing/2014/main" id="{24AB2235-ACA1-8A26-4D16-67A202C3E6D9}"/>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396035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7EA32A-8D8D-C833-EB40-5030BAAB0EFD}"/>
              </a:ext>
            </a:extLst>
          </p:cNvPr>
          <p:cNvSpPr>
            <a:spLocks noGrp="1"/>
          </p:cNvSpPr>
          <p:nvPr>
            <p:ph type="title"/>
          </p:nvPr>
        </p:nvSpPr>
        <p:spPr/>
        <p:txBody>
          <a:bodyPr/>
          <a:lstStyle/>
          <a:p>
            <a:r>
              <a:rPr lang="nl-NL"/>
              <a:t>Klik om stijl te bewerken</a:t>
            </a:r>
            <a:endParaRPr lang="fr-BE"/>
          </a:p>
        </p:txBody>
      </p:sp>
      <p:sp>
        <p:nvSpPr>
          <p:cNvPr id="3" name="Tijdelijke aanduiding voor datum 2">
            <a:extLst>
              <a:ext uri="{FF2B5EF4-FFF2-40B4-BE49-F238E27FC236}">
                <a16:creationId xmlns:a16="http://schemas.microsoft.com/office/drawing/2014/main" id="{1A5F2369-B5AC-6D00-1781-4282E0E78EE7}"/>
              </a:ext>
            </a:extLst>
          </p:cNvPr>
          <p:cNvSpPr>
            <a:spLocks noGrp="1"/>
          </p:cNvSpPr>
          <p:nvPr>
            <p:ph type="dt" sz="half" idx="10"/>
          </p:nvPr>
        </p:nvSpPr>
        <p:spPr/>
        <p:txBody>
          <a:bodyPr/>
          <a:lstStyle/>
          <a:p>
            <a:fld id="{71E9820A-7563-45E1-BD33-E454815A311F}" type="datetimeFigureOut">
              <a:rPr lang="fr-BE" smtClean="0"/>
              <a:t>19-04-23</a:t>
            </a:fld>
            <a:endParaRPr lang="fr-BE"/>
          </a:p>
        </p:txBody>
      </p:sp>
      <p:sp>
        <p:nvSpPr>
          <p:cNvPr id="4" name="Tijdelijke aanduiding voor voettekst 3">
            <a:extLst>
              <a:ext uri="{FF2B5EF4-FFF2-40B4-BE49-F238E27FC236}">
                <a16:creationId xmlns:a16="http://schemas.microsoft.com/office/drawing/2014/main" id="{4B5FF14A-12E7-C062-FF2C-C1E2899EE761}"/>
              </a:ext>
            </a:extLst>
          </p:cNvPr>
          <p:cNvSpPr>
            <a:spLocks noGrp="1"/>
          </p:cNvSpPr>
          <p:nvPr>
            <p:ph type="ftr" sz="quarter" idx="11"/>
          </p:nvPr>
        </p:nvSpPr>
        <p:spPr/>
        <p:txBody>
          <a:bodyPr/>
          <a:lstStyle/>
          <a:p>
            <a:endParaRPr lang="fr-BE"/>
          </a:p>
        </p:txBody>
      </p:sp>
      <p:sp>
        <p:nvSpPr>
          <p:cNvPr id="5" name="Tijdelijke aanduiding voor dianummer 4">
            <a:extLst>
              <a:ext uri="{FF2B5EF4-FFF2-40B4-BE49-F238E27FC236}">
                <a16:creationId xmlns:a16="http://schemas.microsoft.com/office/drawing/2014/main" id="{73D92D74-1146-FE71-A88B-655301A718CA}"/>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2571932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6DC1445-C50E-ACBF-F11B-5B74FC3B10B4}"/>
              </a:ext>
            </a:extLst>
          </p:cNvPr>
          <p:cNvSpPr>
            <a:spLocks noGrp="1"/>
          </p:cNvSpPr>
          <p:nvPr>
            <p:ph type="dt" sz="half" idx="10"/>
          </p:nvPr>
        </p:nvSpPr>
        <p:spPr/>
        <p:txBody>
          <a:bodyPr/>
          <a:lstStyle/>
          <a:p>
            <a:fld id="{71E9820A-7563-45E1-BD33-E454815A311F}" type="datetimeFigureOut">
              <a:rPr lang="fr-BE" smtClean="0"/>
              <a:t>19-04-23</a:t>
            </a:fld>
            <a:endParaRPr lang="fr-BE"/>
          </a:p>
        </p:txBody>
      </p:sp>
      <p:sp>
        <p:nvSpPr>
          <p:cNvPr id="3" name="Tijdelijke aanduiding voor voettekst 2">
            <a:extLst>
              <a:ext uri="{FF2B5EF4-FFF2-40B4-BE49-F238E27FC236}">
                <a16:creationId xmlns:a16="http://schemas.microsoft.com/office/drawing/2014/main" id="{1C908B65-E0B3-9180-83D5-FD406B5FAC67}"/>
              </a:ext>
            </a:extLst>
          </p:cNvPr>
          <p:cNvSpPr>
            <a:spLocks noGrp="1"/>
          </p:cNvSpPr>
          <p:nvPr>
            <p:ph type="ftr" sz="quarter" idx="11"/>
          </p:nvPr>
        </p:nvSpPr>
        <p:spPr/>
        <p:txBody>
          <a:bodyPr/>
          <a:lstStyle/>
          <a:p>
            <a:endParaRPr lang="fr-BE"/>
          </a:p>
        </p:txBody>
      </p:sp>
      <p:sp>
        <p:nvSpPr>
          <p:cNvPr id="4" name="Tijdelijke aanduiding voor dianummer 3">
            <a:extLst>
              <a:ext uri="{FF2B5EF4-FFF2-40B4-BE49-F238E27FC236}">
                <a16:creationId xmlns:a16="http://schemas.microsoft.com/office/drawing/2014/main" id="{53DA53AE-0DBA-985F-DEE9-A7A6A5A98794}"/>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3258137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02848E-1183-6C3A-E4D1-C46C668634B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fr-BE"/>
          </a:p>
        </p:txBody>
      </p:sp>
      <p:sp>
        <p:nvSpPr>
          <p:cNvPr id="3" name="Tijdelijke aanduiding voor inhoud 2">
            <a:extLst>
              <a:ext uri="{FF2B5EF4-FFF2-40B4-BE49-F238E27FC236}">
                <a16:creationId xmlns:a16="http://schemas.microsoft.com/office/drawing/2014/main" id="{B8EB3563-D004-8129-44BA-48391564B4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4" name="Tijdelijke aanduiding voor tekst 3">
            <a:extLst>
              <a:ext uri="{FF2B5EF4-FFF2-40B4-BE49-F238E27FC236}">
                <a16:creationId xmlns:a16="http://schemas.microsoft.com/office/drawing/2014/main" id="{36519DD1-2FA7-1D0F-1FFF-3FA06B76AD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E42A99C-2BDE-83B3-4FFC-29D39D2DC691}"/>
              </a:ext>
            </a:extLst>
          </p:cNvPr>
          <p:cNvSpPr>
            <a:spLocks noGrp="1"/>
          </p:cNvSpPr>
          <p:nvPr>
            <p:ph type="dt" sz="half" idx="10"/>
          </p:nvPr>
        </p:nvSpPr>
        <p:spPr/>
        <p:txBody>
          <a:bodyPr/>
          <a:lstStyle/>
          <a:p>
            <a:fld id="{71E9820A-7563-45E1-BD33-E454815A311F}" type="datetimeFigureOut">
              <a:rPr lang="fr-BE" smtClean="0"/>
              <a:t>19-04-23</a:t>
            </a:fld>
            <a:endParaRPr lang="fr-BE"/>
          </a:p>
        </p:txBody>
      </p:sp>
      <p:sp>
        <p:nvSpPr>
          <p:cNvPr id="6" name="Tijdelijke aanduiding voor voettekst 5">
            <a:extLst>
              <a:ext uri="{FF2B5EF4-FFF2-40B4-BE49-F238E27FC236}">
                <a16:creationId xmlns:a16="http://schemas.microsoft.com/office/drawing/2014/main" id="{B03C21BE-48F8-C0E9-11A7-2837AEDB301A}"/>
              </a:ext>
            </a:extLst>
          </p:cNvPr>
          <p:cNvSpPr>
            <a:spLocks noGrp="1"/>
          </p:cNvSpPr>
          <p:nvPr>
            <p:ph type="ftr" sz="quarter" idx="11"/>
          </p:nvPr>
        </p:nvSpPr>
        <p:spPr/>
        <p:txBody>
          <a:bodyPr/>
          <a:lstStyle/>
          <a:p>
            <a:endParaRPr lang="fr-BE"/>
          </a:p>
        </p:txBody>
      </p:sp>
      <p:sp>
        <p:nvSpPr>
          <p:cNvPr id="7" name="Tijdelijke aanduiding voor dianummer 6">
            <a:extLst>
              <a:ext uri="{FF2B5EF4-FFF2-40B4-BE49-F238E27FC236}">
                <a16:creationId xmlns:a16="http://schemas.microsoft.com/office/drawing/2014/main" id="{A4DBA18F-1013-41A1-7112-5A37C8029A9A}"/>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3356644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13B930-F2DF-6CFA-5A3E-D97A30F45FB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fr-BE"/>
          </a:p>
        </p:txBody>
      </p:sp>
      <p:sp>
        <p:nvSpPr>
          <p:cNvPr id="3" name="Tijdelijke aanduiding voor afbeelding 2">
            <a:extLst>
              <a:ext uri="{FF2B5EF4-FFF2-40B4-BE49-F238E27FC236}">
                <a16:creationId xmlns:a16="http://schemas.microsoft.com/office/drawing/2014/main" id="{2D6D1897-43C3-CA94-26D0-435FEA677B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Tijdelijke aanduiding voor tekst 3">
            <a:extLst>
              <a:ext uri="{FF2B5EF4-FFF2-40B4-BE49-F238E27FC236}">
                <a16:creationId xmlns:a16="http://schemas.microsoft.com/office/drawing/2014/main" id="{B9CE2123-1120-56E9-EBD9-969E34C2BA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23D8C72-1052-6055-FA62-C54DEDCE3FC1}"/>
              </a:ext>
            </a:extLst>
          </p:cNvPr>
          <p:cNvSpPr>
            <a:spLocks noGrp="1"/>
          </p:cNvSpPr>
          <p:nvPr>
            <p:ph type="dt" sz="half" idx="10"/>
          </p:nvPr>
        </p:nvSpPr>
        <p:spPr/>
        <p:txBody>
          <a:bodyPr/>
          <a:lstStyle/>
          <a:p>
            <a:fld id="{71E9820A-7563-45E1-BD33-E454815A311F}" type="datetimeFigureOut">
              <a:rPr lang="fr-BE" smtClean="0"/>
              <a:t>19-04-23</a:t>
            </a:fld>
            <a:endParaRPr lang="fr-BE"/>
          </a:p>
        </p:txBody>
      </p:sp>
      <p:sp>
        <p:nvSpPr>
          <p:cNvPr id="6" name="Tijdelijke aanduiding voor voettekst 5">
            <a:extLst>
              <a:ext uri="{FF2B5EF4-FFF2-40B4-BE49-F238E27FC236}">
                <a16:creationId xmlns:a16="http://schemas.microsoft.com/office/drawing/2014/main" id="{EED02C35-AFE0-DA08-92D5-7CDF11F157EE}"/>
              </a:ext>
            </a:extLst>
          </p:cNvPr>
          <p:cNvSpPr>
            <a:spLocks noGrp="1"/>
          </p:cNvSpPr>
          <p:nvPr>
            <p:ph type="ftr" sz="quarter" idx="11"/>
          </p:nvPr>
        </p:nvSpPr>
        <p:spPr/>
        <p:txBody>
          <a:bodyPr/>
          <a:lstStyle/>
          <a:p>
            <a:endParaRPr lang="fr-BE"/>
          </a:p>
        </p:txBody>
      </p:sp>
      <p:sp>
        <p:nvSpPr>
          <p:cNvPr id="7" name="Tijdelijke aanduiding voor dianummer 6">
            <a:extLst>
              <a:ext uri="{FF2B5EF4-FFF2-40B4-BE49-F238E27FC236}">
                <a16:creationId xmlns:a16="http://schemas.microsoft.com/office/drawing/2014/main" id="{8994D9EE-A9BC-DB34-2D3D-AA961E764DBF}"/>
              </a:ext>
            </a:extLst>
          </p:cNvPr>
          <p:cNvSpPr>
            <a:spLocks noGrp="1"/>
          </p:cNvSpPr>
          <p:nvPr>
            <p:ph type="sldNum" sz="quarter" idx="12"/>
          </p:nvPr>
        </p:nvSpPr>
        <p:spPr/>
        <p:txBody>
          <a:bodyPr/>
          <a:lstStyle/>
          <a:p>
            <a:fld id="{50F5E4AA-4C3A-4AFE-B3FE-CE767F3D9A05}" type="slidenum">
              <a:rPr lang="fr-BE" smtClean="0"/>
              <a:t>‹N°›</a:t>
            </a:fld>
            <a:endParaRPr lang="fr-BE"/>
          </a:p>
        </p:txBody>
      </p:sp>
    </p:spTree>
    <p:extLst>
      <p:ext uri="{BB962C8B-B14F-4D97-AF65-F5344CB8AC3E}">
        <p14:creationId xmlns:p14="http://schemas.microsoft.com/office/powerpoint/2010/main" val="4040572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BF94A610-8A6A-DC43-F413-108344CC77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fr-BE"/>
          </a:p>
        </p:txBody>
      </p:sp>
      <p:sp>
        <p:nvSpPr>
          <p:cNvPr id="3" name="Tijdelijke aanduiding voor tekst 2">
            <a:extLst>
              <a:ext uri="{FF2B5EF4-FFF2-40B4-BE49-F238E27FC236}">
                <a16:creationId xmlns:a16="http://schemas.microsoft.com/office/drawing/2014/main" id="{DF7ED7D5-3538-5D91-E376-910FFF88AF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fr-BE"/>
          </a:p>
        </p:txBody>
      </p:sp>
      <p:sp>
        <p:nvSpPr>
          <p:cNvPr id="4" name="Tijdelijke aanduiding voor datum 3">
            <a:extLst>
              <a:ext uri="{FF2B5EF4-FFF2-40B4-BE49-F238E27FC236}">
                <a16:creationId xmlns:a16="http://schemas.microsoft.com/office/drawing/2014/main" id="{5D840696-4E39-76DF-AEAB-68F1E4A70A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E9820A-7563-45E1-BD33-E454815A311F}" type="datetimeFigureOut">
              <a:rPr lang="fr-BE" smtClean="0"/>
              <a:t>19-04-23</a:t>
            </a:fld>
            <a:endParaRPr lang="fr-BE"/>
          </a:p>
        </p:txBody>
      </p:sp>
      <p:sp>
        <p:nvSpPr>
          <p:cNvPr id="5" name="Tijdelijke aanduiding voor voettekst 4">
            <a:extLst>
              <a:ext uri="{FF2B5EF4-FFF2-40B4-BE49-F238E27FC236}">
                <a16:creationId xmlns:a16="http://schemas.microsoft.com/office/drawing/2014/main" id="{E734B901-7594-C845-C2D4-451FF4AD83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Tijdelijke aanduiding voor dianummer 5">
            <a:extLst>
              <a:ext uri="{FF2B5EF4-FFF2-40B4-BE49-F238E27FC236}">
                <a16:creationId xmlns:a16="http://schemas.microsoft.com/office/drawing/2014/main" id="{52B3609B-6977-FC8E-051B-B4C3E8009E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F5E4AA-4C3A-4AFE-B3FE-CE767F3D9A05}" type="slidenum">
              <a:rPr lang="fr-BE" smtClean="0"/>
              <a:t>‹N°›</a:t>
            </a:fld>
            <a:endParaRPr lang="fr-BE"/>
          </a:p>
        </p:txBody>
      </p:sp>
    </p:spTree>
    <p:extLst>
      <p:ext uri="{BB962C8B-B14F-4D97-AF65-F5344CB8AC3E}">
        <p14:creationId xmlns:p14="http://schemas.microsoft.com/office/powerpoint/2010/main" val="3301836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hyperlink" Target="mailto:Feder@sprb.brussels" TargetMode="External"/><Relationship Id="rId2" Type="http://schemas.openxmlformats.org/officeDocument/2006/relationships/hyperlink" Target="mailto:Efro@gob.brussels/" TargetMode="External"/><Relationship Id="rId1" Type="http://schemas.openxmlformats.org/officeDocument/2006/relationships/slideLayout" Target="../slideLayouts/slideLayout13.xml"/><Relationship Id="rId6" Type="http://schemas.openxmlformats.org/officeDocument/2006/relationships/image" Target="../media/image14.png"/><Relationship Id="rId5" Type="http://schemas.openxmlformats.org/officeDocument/2006/relationships/hyperlink" Target="http://www.efro.brussels/" TargetMode="External"/><Relationship Id="rId4" Type="http://schemas.openxmlformats.org/officeDocument/2006/relationships/hyperlink" Target="http://www.feder.brussels/"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12.xml"/><Relationship Id="rId4" Type="http://schemas.openxmlformats.org/officeDocument/2006/relationships/image" Target="../media/image15.png"/></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1007435" y="1220755"/>
            <a:ext cx="10177131" cy="4742725"/>
          </a:xfrm>
        </p:spPr>
        <p:txBody>
          <a:bodyPr>
            <a:normAutofit/>
          </a:bodyPr>
          <a:lstStyle/>
          <a:p>
            <a:pPr algn="ctr" defTabSz="1219170">
              <a:spcBef>
                <a:spcPct val="20000"/>
              </a:spcBef>
              <a:defRPr/>
            </a:pPr>
            <a:endParaRPr lang="fr-FR" sz="2133" cap="all" dirty="0">
              <a:solidFill>
                <a:srgbClr val="1F497D">
                  <a:lumMod val="75000"/>
                </a:srgbClr>
              </a:solidFill>
            </a:endParaRPr>
          </a:p>
          <a:p>
            <a:pPr algn="ctr" defTabSz="1219170">
              <a:spcBef>
                <a:spcPct val="20000"/>
              </a:spcBef>
              <a:defRPr/>
            </a:pPr>
            <a:r>
              <a:rPr lang="fr-FR" sz="2133" cap="all" dirty="0">
                <a:solidFill>
                  <a:srgbClr val="1F497D">
                    <a:lumMod val="75000"/>
                  </a:srgbClr>
                </a:solidFill>
              </a:rPr>
              <a:t>Session d’information 19/04/2023</a:t>
            </a:r>
          </a:p>
          <a:p>
            <a:pPr algn="ctr" defTabSz="1219170">
              <a:spcBef>
                <a:spcPct val="20000"/>
              </a:spcBef>
              <a:defRPr/>
            </a:pPr>
            <a:r>
              <a:rPr lang="fr-FR" sz="2133" cap="all" dirty="0">
                <a:solidFill>
                  <a:srgbClr val="1F497D">
                    <a:lumMod val="75000"/>
                  </a:srgbClr>
                </a:solidFill>
              </a:rPr>
              <a:t>Programme FEDER 2021-2027: Objectif 2.6 – Appels à projets </a:t>
            </a:r>
          </a:p>
          <a:p>
            <a:pPr algn="ctr" defTabSz="1219170">
              <a:spcBef>
                <a:spcPct val="20000"/>
              </a:spcBef>
              <a:defRPr/>
            </a:pPr>
            <a:r>
              <a:rPr lang="fr-BE" sz="1867" cap="all" dirty="0">
                <a:solidFill>
                  <a:schemeClr val="accent1"/>
                </a:solidFill>
              </a:rPr>
              <a:t>« Favoriser la transition vers une économie circulaire et efficace dans l’utilisation des ressources FEDER »</a:t>
            </a:r>
          </a:p>
          <a:p>
            <a:pPr algn="ctr" defTabSz="1219170">
              <a:spcBef>
                <a:spcPct val="20000"/>
              </a:spcBef>
              <a:defRPr/>
            </a:pPr>
            <a:endParaRPr lang="fr-BE" sz="1867" cap="all" dirty="0">
              <a:solidFill>
                <a:schemeClr val="accent1"/>
              </a:solidFill>
            </a:endParaRPr>
          </a:p>
          <a:p>
            <a:pPr algn="ctr" defTabSz="1219170">
              <a:spcBef>
                <a:spcPct val="20000"/>
              </a:spcBef>
              <a:defRPr/>
            </a:pPr>
            <a:r>
              <a:rPr lang="fr-BE" sz="2133" cap="all" dirty="0" err="1">
                <a:solidFill>
                  <a:srgbClr val="1F497D">
                    <a:lumMod val="75000"/>
                  </a:srgbClr>
                </a:solidFill>
              </a:rPr>
              <a:t>Infosessie</a:t>
            </a:r>
            <a:r>
              <a:rPr lang="fr-BE" sz="2133" cap="all" dirty="0">
                <a:solidFill>
                  <a:srgbClr val="1F497D">
                    <a:lumMod val="75000"/>
                  </a:srgbClr>
                </a:solidFill>
              </a:rPr>
              <a:t> 19/04/2023</a:t>
            </a:r>
          </a:p>
          <a:p>
            <a:pPr algn="ctr" defTabSz="1219170">
              <a:spcBef>
                <a:spcPct val="20000"/>
              </a:spcBef>
              <a:defRPr/>
            </a:pPr>
            <a:r>
              <a:rPr lang="fr-BE" sz="2133" cap="all" dirty="0">
                <a:solidFill>
                  <a:srgbClr val="1F497D">
                    <a:lumMod val="75000"/>
                  </a:srgbClr>
                </a:solidFill>
              </a:rPr>
              <a:t>EFRO programma 2021 – 2027: </a:t>
            </a:r>
            <a:r>
              <a:rPr lang="fr-BE" sz="2133" cap="all" dirty="0" err="1">
                <a:solidFill>
                  <a:srgbClr val="1F497D">
                    <a:lumMod val="75000"/>
                  </a:srgbClr>
                </a:solidFill>
              </a:rPr>
              <a:t>Doelstelling</a:t>
            </a:r>
            <a:r>
              <a:rPr lang="fr-BE" sz="2133" cap="all" dirty="0">
                <a:solidFill>
                  <a:srgbClr val="1F497D">
                    <a:lumMod val="75000"/>
                  </a:srgbClr>
                </a:solidFill>
              </a:rPr>
              <a:t> 2.6 – </a:t>
            </a:r>
            <a:r>
              <a:rPr lang="fr-BE" sz="2133" cap="all" dirty="0" err="1">
                <a:solidFill>
                  <a:srgbClr val="1F497D">
                    <a:lumMod val="75000"/>
                  </a:srgbClr>
                </a:solidFill>
              </a:rPr>
              <a:t>Projectoproep</a:t>
            </a:r>
            <a:r>
              <a:rPr lang="nl-NL" sz="1867" cap="all" dirty="0">
                <a:solidFill>
                  <a:schemeClr val="accent1"/>
                </a:solidFill>
              </a:rPr>
              <a:t> “Bevorderen van de transitie naar een efficiënte, circulaire economie door middel van de EFRO-middelen"</a:t>
            </a: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1072029" y="320534"/>
            <a:ext cx="9106240" cy="1188253"/>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5519937" y="5938822"/>
            <a:ext cx="5763252" cy="747841"/>
          </a:xfrm>
          <a:prstGeom prst="rect">
            <a:avLst/>
          </a:prstGeom>
        </p:spPr>
      </p:pic>
      <p:sp>
        <p:nvSpPr>
          <p:cNvPr id="2" name="Titre 1">
            <a:extLst>
              <a:ext uri="{FF2B5EF4-FFF2-40B4-BE49-F238E27FC236}">
                <a16:creationId xmlns:a16="http://schemas.microsoft.com/office/drawing/2014/main" id="{BC74E6BA-89E5-1498-8D5C-9BF86F4EB78B}"/>
              </a:ext>
            </a:extLst>
          </p:cNvPr>
          <p:cNvSpPr>
            <a:spLocks noGrp="1"/>
          </p:cNvSpPr>
          <p:nvPr>
            <p:ph type="title"/>
          </p:nvPr>
        </p:nvSpPr>
        <p:spPr>
          <a:xfrm>
            <a:off x="532077" y="267348"/>
            <a:ext cx="11233248" cy="1248139"/>
          </a:xfrm>
        </p:spPr>
        <p:txBody>
          <a:bodyPr>
            <a:normAutofit/>
          </a:bodyPr>
          <a:lstStyle/>
          <a:p>
            <a:r>
              <a:rPr lang="fr-FR" dirty="0"/>
              <a:t>II. Présentation de l’appel à projets / </a:t>
            </a:r>
            <a:r>
              <a:rPr lang="fr-BE" i="1" dirty="0" err="1">
                <a:solidFill>
                  <a:schemeClr val="tx1">
                    <a:lumMod val="65000"/>
                    <a:lumOff val="35000"/>
                  </a:schemeClr>
                </a:solidFill>
              </a:rPr>
              <a:t>Voorstelling</a:t>
            </a:r>
            <a:r>
              <a:rPr lang="fr-BE" i="1" dirty="0">
                <a:solidFill>
                  <a:schemeClr val="tx1">
                    <a:lumMod val="65000"/>
                    <a:lumOff val="35000"/>
                  </a:schemeClr>
                </a:solidFill>
              </a:rPr>
              <a:t> van de </a:t>
            </a:r>
            <a:r>
              <a:rPr lang="fr-BE" i="1" dirty="0" err="1">
                <a:solidFill>
                  <a:schemeClr val="tx1">
                    <a:lumMod val="65000"/>
                    <a:lumOff val="35000"/>
                  </a:schemeClr>
                </a:solidFill>
              </a:rPr>
              <a:t>projectoproep</a:t>
            </a:r>
            <a:endParaRPr lang="fr-BE" dirty="0"/>
          </a:p>
        </p:txBody>
      </p:sp>
      <p:sp>
        <p:nvSpPr>
          <p:cNvPr id="3" name="Espace réservé du texte 2">
            <a:extLst>
              <a:ext uri="{FF2B5EF4-FFF2-40B4-BE49-F238E27FC236}">
                <a16:creationId xmlns:a16="http://schemas.microsoft.com/office/drawing/2014/main" id="{ADEDAEF8-3DC7-76C1-2E12-D79A41CCEFC1}"/>
              </a:ext>
            </a:extLst>
          </p:cNvPr>
          <p:cNvSpPr>
            <a:spLocks noGrp="1"/>
          </p:cNvSpPr>
          <p:nvPr>
            <p:ph type="body" sz="quarter" idx="10"/>
          </p:nvPr>
        </p:nvSpPr>
        <p:spPr>
          <a:xfrm>
            <a:off x="532077" y="1796819"/>
            <a:ext cx="11233248" cy="4032448"/>
          </a:xfrm>
        </p:spPr>
        <p:txBody>
          <a:bodyPr/>
          <a:lstStyle/>
          <a:p>
            <a:pPr marL="609585" indent="-609585">
              <a:buAutoNum type="arabicPeriod"/>
            </a:pPr>
            <a:r>
              <a:rPr lang="fr-BE" sz="2400" dirty="0"/>
              <a:t>Les actions de l’appel /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fr-BE" sz="2400" i="1" dirty="0">
              <a:solidFill>
                <a:schemeClr val="tx1"/>
              </a:solidFill>
              <a:latin typeface="Arial"/>
            </a:endParaRPr>
          </a:p>
          <a:p>
            <a:pPr marL="609585" indent="-609585">
              <a:buAutoNum type="arabicPeriod"/>
            </a:pPr>
            <a:r>
              <a:rPr lang="fr-BE" sz="2400" dirty="0"/>
              <a:t>Les résultats attendus / </a:t>
            </a:r>
            <a:r>
              <a:rPr lang="fr-BE" sz="2400" i="1" dirty="0">
                <a:solidFill>
                  <a:schemeClr val="tx1"/>
                </a:solidFill>
                <a:latin typeface="Arial"/>
              </a:rPr>
              <a:t>De </a:t>
            </a:r>
            <a:r>
              <a:rPr lang="fr-BE" sz="2400" i="1" dirty="0" err="1">
                <a:solidFill>
                  <a:schemeClr val="tx1"/>
                </a:solidFill>
                <a:latin typeface="Arial"/>
              </a:rPr>
              <a:t>verwachte</a:t>
            </a:r>
            <a:r>
              <a:rPr lang="fr-BE" sz="2400" i="1" dirty="0">
                <a:solidFill>
                  <a:schemeClr val="tx1"/>
                </a:solidFill>
                <a:latin typeface="Arial"/>
              </a:rPr>
              <a:t> </a:t>
            </a:r>
            <a:r>
              <a:rPr lang="fr-BE" sz="2400" i="1" dirty="0" err="1">
                <a:solidFill>
                  <a:schemeClr val="tx1"/>
                </a:solidFill>
                <a:latin typeface="Arial"/>
              </a:rPr>
              <a:t>resultaten</a:t>
            </a:r>
            <a:r>
              <a:rPr lang="fr-BE" sz="2400" i="1" dirty="0">
                <a:solidFill>
                  <a:schemeClr val="tx1"/>
                </a:solidFill>
                <a:latin typeface="Arial"/>
              </a:rPr>
              <a:t> </a:t>
            </a:r>
          </a:p>
          <a:p>
            <a:pPr marL="609585" indent="-609585">
              <a:buAutoNum type="arabicPeriod"/>
            </a:pPr>
            <a:r>
              <a:rPr lang="fr-BE" sz="2400" dirty="0"/>
              <a:t>Les critères d’éligibilité et le financement des projets /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sz="2400" i="1" dirty="0">
              <a:solidFill>
                <a:schemeClr val="tx1"/>
              </a:solidFill>
              <a:latin typeface="Arial"/>
            </a:endParaRPr>
          </a:p>
          <a:p>
            <a:pPr marL="609585" indent="-609585">
              <a:buAutoNum type="arabicPeriod"/>
            </a:pPr>
            <a:r>
              <a:rPr lang="fr-BE" sz="2400" dirty="0"/>
              <a:t>Procédure de sélection + dossier de candidature / </a:t>
            </a:r>
            <a:r>
              <a:rPr lang="fr-BE" sz="2400" i="1" dirty="0" err="1">
                <a:solidFill>
                  <a:schemeClr val="tx1"/>
                </a:solidFill>
                <a:latin typeface="Arial"/>
              </a:rPr>
              <a:t>Selectieprocedure</a:t>
            </a:r>
            <a:r>
              <a:rPr lang="fr-BE" sz="2400" i="1" dirty="0">
                <a:solidFill>
                  <a:schemeClr val="tx1"/>
                </a:solidFill>
                <a:latin typeface="Arial"/>
              </a:rPr>
              <a:t> + </a:t>
            </a:r>
            <a:r>
              <a:rPr lang="fr-BE" sz="2400" i="1" dirty="0" err="1">
                <a:solidFill>
                  <a:schemeClr val="tx1"/>
                </a:solidFill>
                <a:latin typeface="Arial"/>
              </a:rPr>
              <a:t>Projectvoorstel</a:t>
            </a:r>
            <a:r>
              <a:rPr lang="fr-BE" sz="2400" i="1" dirty="0">
                <a:solidFill>
                  <a:schemeClr val="tx1"/>
                </a:solidFill>
                <a:latin typeface="Arial"/>
              </a:rPr>
              <a:t> </a:t>
            </a:r>
          </a:p>
          <a:p>
            <a:pPr marL="609585" indent="-609585">
              <a:buAutoNum type="arabicPeriod"/>
            </a:pPr>
            <a:r>
              <a:rPr lang="fr-BE" sz="2400" dirty="0">
                <a:solidFill>
                  <a:prstClr val="white">
                    <a:lumMod val="50000"/>
                  </a:prstClr>
                </a:solidFill>
                <a:latin typeface="Arial" pitchFamily="34" charset="0"/>
                <a:cs typeface="Arial" pitchFamily="34" charset="0"/>
              </a:rPr>
              <a:t>Les bénéficiaires / porteurs de projets / </a:t>
            </a:r>
            <a:r>
              <a:rPr lang="fr-BE" sz="2400" i="1" dirty="0" err="1">
                <a:solidFill>
                  <a:schemeClr val="tx1"/>
                </a:solidFill>
                <a:latin typeface="Arial"/>
                <a:cs typeface="Arial" pitchFamily="34" charset="0"/>
              </a:rPr>
              <a:t>Begunstigden</a:t>
            </a:r>
            <a:r>
              <a:rPr lang="fr-BE" sz="2400" i="1" dirty="0">
                <a:solidFill>
                  <a:schemeClr val="tx1"/>
                </a:solidFill>
                <a:latin typeface="Arial"/>
                <a:cs typeface="Arial" pitchFamily="34" charset="0"/>
              </a:rPr>
              <a:t> / </a:t>
            </a:r>
            <a:r>
              <a:rPr lang="fr-BE" sz="2400" i="1" dirty="0" err="1">
                <a:solidFill>
                  <a:schemeClr val="tx1"/>
                </a:solidFill>
                <a:latin typeface="Arial"/>
                <a:cs typeface="Arial" pitchFamily="34" charset="0"/>
              </a:rPr>
              <a:t>Projectdragers</a:t>
            </a:r>
            <a:r>
              <a:rPr lang="fr-BE" sz="2400" i="1" dirty="0">
                <a:solidFill>
                  <a:schemeClr val="tx1"/>
                </a:solidFill>
                <a:latin typeface="Arial"/>
              </a:rPr>
              <a:t> </a:t>
            </a:r>
          </a:p>
        </p:txBody>
      </p:sp>
    </p:spTree>
    <p:extLst>
      <p:ext uri="{BB962C8B-B14F-4D97-AF65-F5344CB8AC3E}">
        <p14:creationId xmlns:p14="http://schemas.microsoft.com/office/powerpoint/2010/main" val="2361805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479376" y="274637"/>
            <a:ext cx="11281253" cy="778099"/>
          </a:xfrm>
        </p:spPr>
        <p:txBody>
          <a:bodyPr/>
          <a:lstStyle/>
          <a:p>
            <a:r>
              <a:rPr lang="fr-BE" dirty="0"/>
              <a:t>1. Les actions de l’appel / </a:t>
            </a:r>
            <a:r>
              <a:rPr lang="fr-BE" i="1" dirty="0">
                <a:solidFill>
                  <a:schemeClr val="tx1"/>
                </a:solidFill>
                <a:latin typeface="Arial"/>
              </a:rPr>
              <a:t>De </a:t>
            </a:r>
            <a:r>
              <a:rPr lang="fr-BE" i="1" dirty="0" err="1">
                <a:solidFill>
                  <a:schemeClr val="tx1"/>
                </a:solidFill>
                <a:latin typeface="Arial"/>
              </a:rPr>
              <a:t>acties</a:t>
            </a:r>
            <a:r>
              <a:rPr lang="fr-BE" i="1" dirty="0">
                <a:solidFill>
                  <a:schemeClr val="tx1"/>
                </a:solidFill>
                <a:latin typeface="Arial"/>
              </a:rPr>
              <a:t> van de </a:t>
            </a:r>
            <a:r>
              <a:rPr lang="fr-BE"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479376" y="1052736"/>
            <a:ext cx="11233248" cy="4680520"/>
          </a:xfrm>
        </p:spPr>
        <p:txBody>
          <a:bodyPr>
            <a:normAutofit fontScale="85000" lnSpcReduction="10000"/>
          </a:bodyPr>
          <a:lstStyle/>
          <a:p>
            <a:r>
              <a:rPr lang="fr-BE" sz="2400" dirty="0"/>
              <a:t>Cet appel à projets vise spécifiquement à soutenir </a:t>
            </a:r>
            <a:r>
              <a:rPr lang="fr-BE" sz="2400" b="1" dirty="0"/>
              <a:t>5 types d’actions</a:t>
            </a:r>
            <a:r>
              <a:rPr lang="fr-BE" sz="2400" dirty="0"/>
              <a:t>:</a:t>
            </a:r>
          </a:p>
          <a:p>
            <a:pPr marL="457189" indent="-457189">
              <a:buFont typeface="+mj-lt"/>
              <a:buAutoNum type="arabicParenR"/>
            </a:pPr>
            <a:r>
              <a:rPr lang="fr-BE" sz="2400" b="1" dirty="0"/>
              <a:t>Renforcement des chaînons (infrastructurels) logistiques</a:t>
            </a:r>
            <a:r>
              <a:rPr lang="fr-BE" sz="2400" dirty="0"/>
              <a:t> manquant en RBC en termes de collecte, de tri et de regroupement ainsi que de préparation au recyclage et au réemploi</a:t>
            </a:r>
          </a:p>
          <a:p>
            <a:pPr marL="1177171" lvl="2" indent="-457189">
              <a:buFont typeface="Courier New" panose="02070309020205020404" pitchFamily="49" charset="0"/>
              <a:buChar char="o"/>
            </a:pPr>
            <a:r>
              <a:rPr lang="fr-BE" sz="2400" b="0" dirty="0"/>
              <a:t>Investissements soutenus dans ce cadre veilleront à démontrer à quel besoin ou opportunité de développement de la filière pertinente ils contribuent (en visant une augmentation du volume de déchets traités)</a:t>
            </a:r>
          </a:p>
          <a:p>
            <a:endParaRPr lang="fr-BE" sz="2400" b="1" dirty="0"/>
          </a:p>
          <a:p>
            <a:pPr marL="457189" indent="-457189">
              <a:buFont typeface="+mj-lt"/>
              <a:buAutoNum type="arabicParenR"/>
            </a:pPr>
            <a:r>
              <a:rPr lang="nl-NL" sz="2400" b="1" i="1" dirty="0">
                <a:solidFill>
                  <a:schemeClr val="tx1"/>
                </a:solidFill>
              </a:rPr>
              <a:t>Versterking van de ontbrekende (infrastructurele) logistieke schakels</a:t>
            </a:r>
            <a:r>
              <a:rPr lang="nl-NL" sz="2400" i="1" dirty="0">
                <a:solidFill>
                  <a:schemeClr val="tx1"/>
                </a:solidFill>
              </a:rPr>
              <a:t> in het BHG op het gebied van inzamelen, sorteren en hergroeperen, en voorbereiden van recycling en hergebruik</a:t>
            </a:r>
          </a:p>
          <a:p>
            <a:pPr marL="1177171" lvl="2" indent="-457189">
              <a:buFont typeface="Courier New" panose="02070309020205020404" pitchFamily="49" charset="0"/>
              <a:buChar char="o"/>
            </a:pPr>
            <a:r>
              <a:rPr lang="nl-NL" sz="2400" b="0" i="1" dirty="0">
                <a:solidFill>
                  <a:schemeClr val="tx1"/>
                </a:solidFill>
              </a:rPr>
              <a:t>Gesteunde investeringen moeten aantonen dat de ontwikkeling van de betrokken sector noodzakelijk of opportuun is (met oog op een toename van de hoeveelheid verwerkt afval).</a:t>
            </a:r>
            <a:endParaRPr lang="fr-BE" sz="2400" b="0" i="1" dirty="0">
              <a:solidFill>
                <a:schemeClr val="tx1"/>
              </a:solidFill>
            </a:endParaRPr>
          </a:p>
        </p:txBody>
      </p:sp>
    </p:spTree>
    <p:extLst>
      <p:ext uri="{BB962C8B-B14F-4D97-AF65-F5344CB8AC3E}">
        <p14:creationId xmlns:p14="http://schemas.microsoft.com/office/powerpoint/2010/main" val="3837756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479376" y="274637"/>
            <a:ext cx="11281253" cy="778099"/>
          </a:xfrm>
        </p:spPr>
        <p:txBody>
          <a:bodyPr/>
          <a:lstStyle/>
          <a:p>
            <a:r>
              <a:rPr lang="fr-BE" dirty="0"/>
              <a:t>1. Les actions de l’appel / </a:t>
            </a:r>
            <a:r>
              <a:rPr lang="fr-BE" i="1" dirty="0">
                <a:solidFill>
                  <a:schemeClr val="tx1"/>
                </a:solidFill>
                <a:latin typeface="Arial"/>
              </a:rPr>
              <a:t>De </a:t>
            </a:r>
            <a:r>
              <a:rPr lang="fr-BE" i="1" dirty="0" err="1">
                <a:solidFill>
                  <a:schemeClr val="tx1"/>
                </a:solidFill>
                <a:latin typeface="Arial"/>
              </a:rPr>
              <a:t>acties</a:t>
            </a:r>
            <a:r>
              <a:rPr lang="fr-BE" i="1" dirty="0">
                <a:solidFill>
                  <a:schemeClr val="tx1"/>
                </a:solidFill>
                <a:latin typeface="Arial"/>
              </a:rPr>
              <a:t> van de </a:t>
            </a:r>
            <a:r>
              <a:rPr lang="fr-BE"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479376" y="1220755"/>
            <a:ext cx="11233248" cy="4680520"/>
          </a:xfrm>
        </p:spPr>
        <p:txBody>
          <a:bodyPr>
            <a:normAutofit/>
          </a:bodyPr>
          <a:lstStyle/>
          <a:p>
            <a:pPr marL="457189" indent="-457189">
              <a:buFont typeface="+mj-lt"/>
              <a:buAutoNum type="arabicParenR" startAt="2"/>
            </a:pPr>
            <a:r>
              <a:rPr lang="fr-BE" sz="2133" dirty="0"/>
              <a:t>Investissements dans le développement du réseau des </a:t>
            </a:r>
            <a:r>
              <a:rPr lang="fr-BE" sz="2133" b="1" dirty="0"/>
              <a:t>parcs de recyclage (tous flux), de parcs de recyclage de proximité ainsi que de ressourceries/recycleries/matériauthèques </a:t>
            </a:r>
            <a:r>
              <a:rPr lang="fr-BE" sz="2133" dirty="0"/>
              <a:t>(vente de produits et d'objets recyclés)</a:t>
            </a:r>
          </a:p>
          <a:p>
            <a:pPr marL="1177171" lvl="2" indent="-457189">
              <a:buFont typeface="Courier New" panose="02070309020205020404" pitchFamily="49" charset="0"/>
              <a:buChar char="o"/>
            </a:pPr>
            <a:r>
              <a:rPr lang="fr-BE" sz="2133" b="0" dirty="0"/>
              <a:t>Augmenter attrait des citoyens et des entreprises pour le recyclage                               </a:t>
            </a:r>
            <a:r>
              <a:rPr lang="fr-BE" sz="2133" b="0" dirty="0">
                <a:sym typeface="Wingdings" panose="05000000000000000000" pitchFamily="2" charset="2"/>
              </a:rPr>
              <a:t> </a:t>
            </a:r>
            <a:r>
              <a:rPr lang="fr-BE" sz="2133" b="0" dirty="0"/>
              <a:t>Faciliter accès à des lieux de dépôt et d’acquisition</a:t>
            </a:r>
          </a:p>
          <a:p>
            <a:endParaRPr lang="fr-BE" sz="2133" b="1" dirty="0"/>
          </a:p>
          <a:p>
            <a:pPr marL="457189" indent="-457189">
              <a:buFont typeface="+mj-lt"/>
              <a:buAutoNum type="arabicParenR" startAt="2"/>
            </a:pPr>
            <a:r>
              <a:rPr lang="nl-NL" sz="2133" i="1" dirty="0">
                <a:solidFill>
                  <a:schemeClr val="tx1"/>
                </a:solidFill>
              </a:rPr>
              <a:t>Investeringen in de ontwikkeling van het netwerk van </a:t>
            </a:r>
            <a:r>
              <a:rPr lang="nl-NL" sz="2133" b="1" i="1" dirty="0">
                <a:solidFill>
                  <a:schemeClr val="tx1"/>
                </a:solidFill>
              </a:rPr>
              <a:t>recyclageparken (voor alle soorten afval), lokale recyclageparken, kringloopwinkels/materiaalbibliotheken </a:t>
            </a:r>
            <a:r>
              <a:rPr lang="nl-NL" sz="2133" i="1" dirty="0">
                <a:solidFill>
                  <a:schemeClr val="tx1"/>
                </a:solidFill>
              </a:rPr>
              <a:t>(verkoop van gerecycleerde producten en voorwerpen)</a:t>
            </a:r>
          </a:p>
          <a:p>
            <a:pPr marL="1177171" lvl="2" indent="-457189">
              <a:buFont typeface="Courier New" panose="02070309020205020404" pitchFamily="49" charset="0"/>
              <a:buChar char="o"/>
            </a:pPr>
            <a:r>
              <a:rPr lang="nl-NL" sz="2133" b="0" i="1" dirty="0">
                <a:solidFill>
                  <a:schemeClr val="tx1"/>
                </a:solidFill>
              </a:rPr>
              <a:t>Recyclage aantrekkelijker maken voor burgers en bedrijven                                          </a:t>
            </a:r>
            <a:r>
              <a:rPr lang="nl-NL" sz="2133" b="0" i="1" dirty="0">
                <a:solidFill>
                  <a:schemeClr val="tx1"/>
                </a:solidFill>
                <a:sym typeface="Wingdings" panose="05000000000000000000" pitchFamily="2" charset="2"/>
              </a:rPr>
              <a:t> Toegang tot afgifte- en inzamelpunten vergemakkelijken</a:t>
            </a:r>
            <a:endParaRPr lang="fr-BE" sz="2133" i="1" dirty="0">
              <a:solidFill>
                <a:schemeClr val="tx1"/>
              </a:solidFill>
            </a:endParaRPr>
          </a:p>
        </p:txBody>
      </p:sp>
    </p:spTree>
    <p:extLst>
      <p:ext uri="{BB962C8B-B14F-4D97-AF65-F5344CB8AC3E}">
        <p14:creationId xmlns:p14="http://schemas.microsoft.com/office/powerpoint/2010/main" val="35515743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479376" y="274637"/>
            <a:ext cx="11281253" cy="778099"/>
          </a:xfrm>
        </p:spPr>
        <p:txBody>
          <a:bodyPr/>
          <a:lstStyle/>
          <a:p>
            <a:r>
              <a:rPr lang="fr-BE" dirty="0"/>
              <a:t>1. Les actions de l’appel / </a:t>
            </a:r>
            <a:r>
              <a:rPr lang="fr-BE" i="1" dirty="0">
                <a:solidFill>
                  <a:schemeClr val="tx1"/>
                </a:solidFill>
                <a:latin typeface="Arial"/>
              </a:rPr>
              <a:t>De </a:t>
            </a:r>
            <a:r>
              <a:rPr lang="fr-BE" i="1" dirty="0" err="1">
                <a:solidFill>
                  <a:schemeClr val="tx1"/>
                </a:solidFill>
                <a:latin typeface="Arial"/>
              </a:rPr>
              <a:t>acties</a:t>
            </a:r>
            <a:r>
              <a:rPr lang="fr-BE" i="1" dirty="0">
                <a:solidFill>
                  <a:schemeClr val="tx1"/>
                </a:solidFill>
                <a:latin typeface="Arial"/>
              </a:rPr>
              <a:t> van de </a:t>
            </a:r>
            <a:r>
              <a:rPr lang="fr-BE"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479376" y="1220755"/>
            <a:ext cx="11233248" cy="4680520"/>
          </a:xfrm>
        </p:spPr>
        <p:txBody>
          <a:bodyPr>
            <a:normAutofit fontScale="92500" lnSpcReduction="10000"/>
          </a:bodyPr>
          <a:lstStyle/>
          <a:p>
            <a:pPr marL="457189" indent="-457189">
              <a:buFont typeface="+mj-lt"/>
              <a:buAutoNum type="arabicParenR" startAt="3"/>
            </a:pPr>
            <a:r>
              <a:rPr lang="fr-BE" sz="2133" dirty="0"/>
              <a:t>Création de </a:t>
            </a:r>
            <a:r>
              <a:rPr lang="fr-BE" sz="2133" b="1" dirty="0"/>
              <a:t>plateformes de transfert, de rassemblement, de tri, démantèlement, traitement et reconditionnement</a:t>
            </a:r>
            <a:r>
              <a:rPr lang="fr-BE" sz="2133" dirty="0"/>
              <a:t> des ressources/déchets/matériaux (</a:t>
            </a:r>
            <a:r>
              <a:rPr lang="fr-BE" sz="2133" b="1" dirty="0"/>
              <a:t>de construction et de déconstruction</a:t>
            </a:r>
            <a:r>
              <a:rPr lang="fr-BE" sz="2133" dirty="0"/>
              <a:t>) en vue de leur réemploi </a:t>
            </a:r>
          </a:p>
          <a:p>
            <a:pPr marL="1177171" lvl="2" indent="-457189">
              <a:buFont typeface="Courier New" panose="02070309020205020404" pitchFamily="49" charset="0"/>
              <a:buChar char="o"/>
            </a:pPr>
            <a:r>
              <a:rPr lang="fr-BE" sz="2133" b="0" dirty="0"/>
              <a:t>+ de chantiers de rénovation </a:t>
            </a:r>
            <a:r>
              <a:rPr lang="fr-BE" sz="2133" b="0" dirty="0">
                <a:sym typeface="Wingdings" panose="05000000000000000000" pitchFamily="2" charset="2"/>
              </a:rPr>
              <a:t> + de matériaux de construction démontés/démantelés</a:t>
            </a:r>
          </a:p>
          <a:p>
            <a:pPr marL="1177171" lvl="2" indent="-457189">
              <a:buFont typeface="Courier New" panose="02070309020205020404" pitchFamily="49" charset="0"/>
              <a:buChar char="o"/>
            </a:pPr>
            <a:r>
              <a:rPr lang="fr-BE" sz="2133" b="0" dirty="0">
                <a:sym typeface="Wingdings" panose="05000000000000000000" pitchFamily="2" charset="2"/>
              </a:rPr>
              <a:t>Favoriser le stockage et le traitement sur le territoire bruxellois, ce qui permettra à d’autres chantiers de réutiliser les matériaux en question</a:t>
            </a:r>
          </a:p>
          <a:p>
            <a:endParaRPr lang="nl-NL" sz="2133" dirty="0"/>
          </a:p>
          <a:p>
            <a:pPr marL="457189" indent="-457189">
              <a:buFont typeface="+mj-lt"/>
              <a:buAutoNum type="arabicParenR" startAt="3"/>
            </a:pPr>
            <a:r>
              <a:rPr lang="nl-NL" sz="2133" i="1" dirty="0">
                <a:solidFill>
                  <a:schemeClr val="tx1"/>
                </a:solidFill>
              </a:rPr>
              <a:t>Creëren van platforms voor het </a:t>
            </a:r>
            <a:r>
              <a:rPr lang="nl-NL" sz="2133" b="1" i="1" dirty="0">
                <a:solidFill>
                  <a:schemeClr val="tx1"/>
                </a:solidFill>
              </a:rPr>
              <a:t>overbrengen, verzamelen, sorteren, ontmantelen, verwerken en </a:t>
            </a:r>
            <a:r>
              <a:rPr lang="nl-NL" sz="2133" b="1" i="1" dirty="0" err="1">
                <a:solidFill>
                  <a:schemeClr val="tx1"/>
                </a:solidFill>
              </a:rPr>
              <a:t>reconditioneren</a:t>
            </a:r>
            <a:r>
              <a:rPr lang="nl-NL" sz="2133" i="1" dirty="0">
                <a:solidFill>
                  <a:schemeClr val="tx1"/>
                </a:solidFill>
              </a:rPr>
              <a:t> van grondstoffen/afval/materialen (</a:t>
            </a:r>
            <a:r>
              <a:rPr lang="nl-NL" sz="2133" b="1" i="1" dirty="0">
                <a:solidFill>
                  <a:schemeClr val="tx1"/>
                </a:solidFill>
              </a:rPr>
              <a:t>bouw en afbraak</a:t>
            </a:r>
            <a:r>
              <a:rPr lang="nl-NL" sz="2133" i="1" dirty="0">
                <a:solidFill>
                  <a:schemeClr val="tx1"/>
                </a:solidFill>
              </a:rPr>
              <a:t>) voor hergebruik</a:t>
            </a:r>
          </a:p>
          <a:p>
            <a:pPr marL="1177171" lvl="2" indent="-457189">
              <a:buFont typeface="Courier New" panose="02070309020205020404" pitchFamily="49" charset="0"/>
              <a:buChar char="o"/>
            </a:pPr>
            <a:r>
              <a:rPr lang="nl-NL" sz="2133" b="0" i="1" dirty="0">
                <a:solidFill>
                  <a:schemeClr val="tx1"/>
                </a:solidFill>
              </a:rPr>
              <a:t>Meer renovatiewerven </a:t>
            </a:r>
            <a:r>
              <a:rPr lang="nl-NL" sz="2133" b="0" i="1" dirty="0">
                <a:solidFill>
                  <a:schemeClr val="tx1"/>
                </a:solidFill>
                <a:sym typeface="Wingdings" panose="05000000000000000000" pitchFamily="2" charset="2"/>
              </a:rPr>
              <a:t> Meer gedemonteerde/ontmantelde bouwmaterialen</a:t>
            </a:r>
          </a:p>
          <a:p>
            <a:pPr marL="1177171" lvl="2" indent="-457189">
              <a:buFont typeface="Courier New" panose="02070309020205020404" pitchFamily="49" charset="0"/>
              <a:buChar char="o"/>
            </a:pPr>
            <a:r>
              <a:rPr lang="nl-NL" sz="2133" b="0" i="1" dirty="0">
                <a:solidFill>
                  <a:schemeClr val="tx1"/>
                </a:solidFill>
              </a:rPr>
              <a:t>Opslag en verwerking op Brussels territorium aanmoedigen, zodat andere bouwplaatsen de materialen in kwestie kunnen hergebruiken</a:t>
            </a:r>
            <a:endParaRPr lang="fr-BE" sz="2133" b="0" i="1" dirty="0">
              <a:solidFill>
                <a:schemeClr val="tx1"/>
              </a:solidFill>
            </a:endParaRPr>
          </a:p>
        </p:txBody>
      </p:sp>
    </p:spTree>
    <p:extLst>
      <p:ext uri="{BB962C8B-B14F-4D97-AF65-F5344CB8AC3E}">
        <p14:creationId xmlns:p14="http://schemas.microsoft.com/office/powerpoint/2010/main" val="1928079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479376" y="274637"/>
            <a:ext cx="11281253" cy="778099"/>
          </a:xfrm>
        </p:spPr>
        <p:txBody>
          <a:bodyPr/>
          <a:lstStyle/>
          <a:p>
            <a:r>
              <a:rPr lang="fr-BE" dirty="0"/>
              <a:t>1. Les actions de l’appel / </a:t>
            </a:r>
            <a:r>
              <a:rPr lang="fr-BE" i="1" dirty="0">
                <a:solidFill>
                  <a:schemeClr val="tx1"/>
                </a:solidFill>
                <a:latin typeface="Arial"/>
              </a:rPr>
              <a:t>De </a:t>
            </a:r>
            <a:r>
              <a:rPr lang="fr-BE" i="1" dirty="0" err="1">
                <a:solidFill>
                  <a:schemeClr val="tx1"/>
                </a:solidFill>
                <a:latin typeface="Arial"/>
              </a:rPr>
              <a:t>acties</a:t>
            </a:r>
            <a:r>
              <a:rPr lang="fr-BE" i="1" dirty="0">
                <a:solidFill>
                  <a:schemeClr val="tx1"/>
                </a:solidFill>
                <a:latin typeface="Arial"/>
              </a:rPr>
              <a:t> van de </a:t>
            </a:r>
            <a:r>
              <a:rPr lang="fr-BE"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479376" y="1220755"/>
            <a:ext cx="11233248" cy="4680520"/>
          </a:xfrm>
        </p:spPr>
        <p:txBody>
          <a:bodyPr>
            <a:normAutofit/>
          </a:bodyPr>
          <a:lstStyle/>
          <a:p>
            <a:pPr marL="457189" indent="-457189">
              <a:buFont typeface="+mj-lt"/>
              <a:buAutoNum type="arabicParenR" startAt="4"/>
            </a:pPr>
            <a:r>
              <a:rPr lang="fr-BE" sz="2133" dirty="0"/>
              <a:t>Développement d’infrastructures d’ampleur régionale améliorant la </a:t>
            </a:r>
            <a:r>
              <a:rPr lang="fr-BE" sz="2133" b="1" dirty="0"/>
              <a:t>valorisation des déchets organiques</a:t>
            </a:r>
            <a:r>
              <a:rPr lang="fr-BE" sz="2133" dirty="0"/>
              <a:t> (unité de biométhanisation et centres de compostage</a:t>
            </a:r>
            <a:r>
              <a:rPr lang="fr-BE" sz="2133" dirty="0">
                <a:sym typeface="Wingdings" panose="05000000000000000000" pitchFamily="2" charset="2"/>
              </a:rPr>
              <a:t>)</a:t>
            </a:r>
          </a:p>
          <a:p>
            <a:pPr marL="1177171" lvl="2" indent="-457189">
              <a:buFont typeface="Courier New" panose="02070309020205020404" pitchFamily="49" charset="0"/>
              <a:buChar char="o"/>
            </a:pPr>
            <a:r>
              <a:rPr lang="fr-BE" sz="2133" b="0" dirty="0">
                <a:sym typeface="Wingdings" panose="05000000000000000000" pitchFamily="2" charset="2"/>
              </a:rPr>
              <a:t>Échelle régionale &gt; échelle locale</a:t>
            </a:r>
          </a:p>
          <a:p>
            <a:pPr marL="1177171" lvl="2" indent="-457189">
              <a:buFont typeface="Courier New" panose="02070309020205020404" pitchFamily="49" charset="0"/>
              <a:buChar char="o"/>
            </a:pPr>
            <a:r>
              <a:rPr lang="fr-BE" sz="2133" b="0" dirty="0">
                <a:sym typeface="Wingdings" panose="05000000000000000000" pitchFamily="2" charset="2"/>
              </a:rPr>
              <a:t>Valorisation à des fins de production énergétique </a:t>
            </a:r>
            <a:r>
              <a:rPr lang="fr-BE" sz="2133" dirty="0">
                <a:solidFill>
                  <a:srgbClr val="FF0000"/>
                </a:solidFill>
                <a:sym typeface="Wingdings" panose="05000000000000000000" pitchFamily="2" charset="2"/>
              </a:rPr>
              <a:t>X</a:t>
            </a:r>
            <a:r>
              <a:rPr lang="fr-BE" sz="2133" b="0" dirty="0">
                <a:sym typeface="Wingdings" panose="05000000000000000000" pitchFamily="2" charset="2"/>
              </a:rPr>
              <a:t> inclus</a:t>
            </a:r>
          </a:p>
          <a:p>
            <a:endParaRPr lang="nl-NL" sz="2133" dirty="0"/>
          </a:p>
          <a:p>
            <a:pPr marL="457189" indent="-457189">
              <a:buFont typeface="+mj-lt"/>
              <a:buAutoNum type="arabicParenR" startAt="4"/>
            </a:pPr>
            <a:r>
              <a:rPr lang="nl-NL" sz="2133" i="1" dirty="0">
                <a:solidFill>
                  <a:schemeClr val="tx1"/>
                </a:solidFill>
              </a:rPr>
              <a:t>Ontwikkeling van regionale infrastructuur ter verbetering van de </a:t>
            </a:r>
            <a:r>
              <a:rPr lang="nl-NL" sz="2133" b="1" i="1" dirty="0">
                <a:solidFill>
                  <a:schemeClr val="tx1"/>
                </a:solidFill>
              </a:rPr>
              <a:t>herwinning van organisch afval </a:t>
            </a:r>
            <a:r>
              <a:rPr lang="nl-NL" sz="2133" i="1" dirty="0">
                <a:solidFill>
                  <a:schemeClr val="tx1"/>
                </a:solidFill>
              </a:rPr>
              <a:t>(</a:t>
            </a:r>
            <a:r>
              <a:rPr lang="nl-NL" sz="2133" i="1" dirty="0" err="1">
                <a:solidFill>
                  <a:schemeClr val="tx1"/>
                </a:solidFill>
              </a:rPr>
              <a:t>biomethanisatie</a:t>
            </a:r>
            <a:r>
              <a:rPr lang="nl-NL" sz="2133" i="1" dirty="0">
                <a:solidFill>
                  <a:schemeClr val="tx1"/>
                </a:solidFill>
              </a:rPr>
              <a:t>-eenheden en composteringscentra)</a:t>
            </a:r>
          </a:p>
          <a:p>
            <a:pPr marL="1177171" lvl="2" indent="-457189">
              <a:buFont typeface="Courier New" panose="02070309020205020404" pitchFamily="49" charset="0"/>
              <a:buChar char="o"/>
            </a:pPr>
            <a:r>
              <a:rPr lang="nl-NL" sz="2133" b="0" i="1" dirty="0">
                <a:solidFill>
                  <a:schemeClr val="tx1"/>
                </a:solidFill>
              </a:rPr>
              <a:t>Gewestelijke schaal &gt; lokale schaal</a:t>
            </a:r>
          </a:p>
          <a:p>
            <a:pPr marL="1177171" lvl="2" indent="-457189">
              <a:buFont typeface="Courier New" panose="02070309020205020404" pitchFamily="49" charset="0"/>
              <a:buChar char="o"/>
            </a:pPr>
            <a:r>
              <a:rPr lang="nl-NL" sz="2133" b="0" i="1" dirty="0">
                <a:solidFill>
                  <a:schemeClr val="tx1"/>
                </a:solidFill>
              </a:rPr>
              <a:t>Herwinningen met energieproductie als einddoel </a:t>
            </a:r>
            <a:r>
              <a:rPr lang="nl-NL" sz="2133" i="1" dirty="0">
                <a:solidFill>
                  <a:srgbClr val="FF0000"/>
                </a:solidFill>
              </a:rPr>
              <a:t>X</a:t>
            </a:r>
            <a:r>
              <a:rPr lang="nl-NL" sz="2133" b="0" i="1" dirty="0">
                <a:solidFill>
                  <a:schemeClr val="tx1"/>
                </a:solidFill>
              </a:rPr>
              <a:t> inbegrepen</a:t>
            </a:r>
            <a:endParaRPr lang="fr-BE" sz="2133" b="0" i="1" dirty="0">
              <a:solidFill>
                <a:schemeClr val="tx1"/>
              </a:solidFill>
            </a:endParaRPr>
          </a:p>
        </p:txBody>
      </p:sp>
    </p:spTree>
    <p:extLst>
      <p:ext uri="{BB962C8B-B14F-4D97-AF65-F5344CB8AC3E}">
        <p14:creationId xmlns:p14="http://schemas.microsoft.com/office/powerpoint/2010/main" val="2589301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479376" y="274637"/>
            <a:ext cx="11281253" cy="778099"/>
          </a:xfrm>
        </p:spPr>
        <p:txBody>
          <a:bodyPr/>
          <a:lstStyle/>
          <a:p>
            <a:r>
              <a:rPr lang="fr-BE" dirty="0"/>
              <a:t>1. Les actions de l’appel / </a:t>
            </a:r>
            <a:r>
              <a:rPr lang="fr-BE" i="1" dirty="0">
                <a:solidFill>
                  <a:schemeClr val="tx1"/>
                </a:solidFill>
                <a:latin typeface="Arial"/>
              </a:rPr>
              <a:t>De </a:t>
            </a:r>
            <a:r>
              <a:rPr lang="fr-BE" i="1" dirty="0" err="1">
                <a:solidFill>
                  <a:schemeClr val="tx1"/>
                </a:solidFill>
                <a:latin typeface="Arial"/>
              </a:rPr>
              <a:t>acties</a:t>
            </a:r>
            <a:r>
              <a:rPr lang="fr-BE" i="1" dirty="0">
                <a:solidFill>
                  <a:schemeClr val="tx1"/>
                </a:solidFill>
                <a:latin typeface="Arial"/>
              </a:rPr>
              <a:t> van de </a:t>
            </a:r>
            <a:r>
              <a:rPr lang="fr-BE"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479376" y="1220755"/>
            <a:ext cx="11233248" cy="4680520"/>
          </a:xfrm>
        </p:spPr>
        <p:txBody>
          <a:bodyPr>
            <a:normAutofit lnSpcReduction="10000"/>
          </a:bodyPr>
          <a:lstStyle/>
          <a:p>
            <a:pPr marL="457189" indent="-457189">
              <a:buFont typeface="+mj-lt"/>
              <a:buAutoNum type="arabicParenR" startAt="5"/>
            </a:pPr>
            <a:r>
              <a:rPr lang="fr-BE" sz="2133" dirty="0"/>
              <a:t>Investissements liés aux </a:t>
            </a:r>
            <a:r>
              <a:rPr lang="fr-BE" sz="2133" b="1" dirty="0"/>
              <a:t>stratégies locales de circularité liées </a:t>
            </a:r>
            <a:r>
              <a:rPr lang="fr-BE" sz="2133" dirty="0"/>
              <a:t>à la mise en œuvre des </a:t>
            </a:r>
            <a:r>
              <a:rPr lang="fr-BE" sz="2133" b="1" dirty="0"/>
              <a:t>pôles de développement</a:t>
            </a:r>
            <a:endParaRPr lang="fr-BE" sz="2133" b="1" dirty="0">
              <a:sym typeface="Wingdings" panose="05000000000000000000" pitchFamily="2" charset="2"/>
            </a:endParaRPr>
          </a:p>
          <a:p>
            <a:pPr marL="1177171" lvl="2" indent="-457189">
              <a:buFont typeface="Courier New" panose="02070309020205020404" pitchFamily="49" charset="0"/>
              <a:buChar char="o"/>
            </a:pPr>
            <a:r>
              <a:rPr lang="fr-BE" sz="2133" b="0" dirty="0">
                <a:sym typeface="Wingdings" panose="05000000000000000000" pitchFamily="2" charset="2"/>
              </a:rPr>
              <a:t>Seulement éligible si le projet se trouve dans les pôles de </a:t>
            </a:r>
            <a:r>
              <a:rPr lang="fr-BE" sz="2133" b="0" dirty="0" err="1">
                <a:sym typeface="Wingdings" panose="05000000000000000000" pitchFamily="2" charset="2"/>
              </a:rPr>
              <a:t>dév</a:t>
            </a:r>
            <a:r>
              <a:rPr lang="fr-BE" sz="2133" b="0" dirty="0">
                <a:sym typeface="Wingdings" panose="05000000000000000000" pitchFamily="2" charset="2"/>
              </a:rPr>
              <a:t>. prioritaires du PRDD = zones où les questions d’aménagement et d’équipements sont repensés</a:t>
            </a:r>
          </a:p>
          <a:p>
            <a:pPr marL="1177171" lvl="2" indent="-457189">
              <a:buFont typeface="Courier New" panose="02070309020205020404" pitchFamily="49" charset="0"/>
              <a:buChar char="o"/>
            </a:pPr>
            <a:r>
              <a:rPr lang="fr-BE" sz="2133" b="0" dirty="0">
                <a:sym typeface="Wingdings" panose="05000000000000000000" pitchFamily="2" charset="2"/>
              </a:rPr>
              <a:t>Stratégies locales  Collaboration, mutualisation et échange des idées sur circularité et recyclage</a:t>
            </a:r>
          </a:p>
          <a:p>
            <a:endParaRPr lang="nl-NL" sz="2133" dirty="0"/>
          </a:p>
          <a:p>
            <a:pPr marL="457189" indent="-457189">
              <a:buFont typeface="+mj-lt"/>
              <a:buAutoNum type="arabicParenR" startAt="5"/>
            </a:pPr>
            <a:r>
              <a:rPr lang="nl-NL" sz="2133" i="1" dirty="0">
                <a:solidFill>
                  <a:schemeClr val="tx1"/>
                </a:solidFill>
              </a:rPr>
              <a:t>Investeringen in </a:t>
            </a:r>
            <a:r>
              <a:rPr lang="nl-NL" sz="2133" b="1" i="1" dirty="0">
                <a:solidFill>
                  <a:schemeClr val="tx1"/>
                </a:solidFill>
              </a:rPr>
              <a:t>lokale circulariteitsstrategieën </a:t>
            </a:r>
            <a:r>
              <a:rPr lang="nl-NL" sz="2133" i="1" dirty="0">
                <a:solidFill>
                  <a:schemeClr val="tx1"/>
                </a:solidFill>
              </a:rPr>
              <a:t>gekoppeld aan de </a:t>
            </a:r>
            <a:r>
              <a:rPr lang="nl-NL" sz="2133" b="1" i="1" dirty="0">
                <a:solidFill>
                  <a:schemeClr val="tx1"/>
                </a:solidFill>
              </a:rPr>
              <a:t>ontwikkelingspolen</a:t>
            </a:r>
          </a:p>
          <a:p>
            <a:pPr marL="1177171" lvl="2" indent="-457189">
              <a:buFont typeface="Courier New" panose="02070309020205020404" pitchFamily="49" charset="0"/>
              <a:buChar char="o"/>
            </a:pPr>
            <a:r>
              <a:rPr lang="nl-NL" sz="2133" b="0" i="1" dirty="0">
                <a:solidFill>
                  <a:schemeClr val="tx1"/>
                </a:solidFill>
              </a:rPr>
              <a:t>Alleen subsidiabel indien project zich bevindt in prioritaire ontwikkelingspolen van het GPDO = zones waar zaken als ontwikkeling en uitrusting herbekeken worden</a:t>
            </a:r>
          </a:p>
          <a:p>
            <a:pPr marL="1177171" lvl="2" indent="-457189">
              <a:buFont typeface="Courier New" panose="02070309020205020404" pitchFamily="49" charset="0"/>
              <a:buChar char="o"/>
            </a:pPr>
            <a:r>
              <a:rPr lang="fr-BE" sz="2133" b="0" i="1" dirty="0" err="1">
                <a:solidFill>
                  <a:schemeClr val="tx1"/>
                </a:solidFill>
              </a:rPr>
              <a:t>Lokale</a:t>
            </a:r>
            <a:r>
              <a:rPr lang="fr-BE" sz="2133" b="0" i="1" dirty="0">
                <a:solidFill>
                  <a:schemeClr val="tx1"/>
                </a:solidFill>
              </a:rPr>
              <a:t> </a:t>
            </a:r>
            <a:r>
              <a:rPr lang="fr-BE" sz="2133" b="0" i="1" dirty="0" err="1">
                <a:solidFill>
                  <a:schemeClr val="tx1"/>
                </a:solidFill>
              </a:rPr>
              <a:t>strategieën</a:t>
            </a:r>
            <a:r>
              <a:rPr lang="fr-BE" sz="2133" b="0" i="1" dirty="0">
                <a:solidFill>
                  <a:schemeClr val="tx1"/>
                </a:solidFill>
              </a:rPr>
              <a:t> </a:t>
            </a:r>
            <a:r>
              <a:rPr lang="fr-BE" sz="2133" b="0" i="1" dirty="0">
                <a:solidFill>
                  <a:schemeClr val="tx1"/>
                </a:solidFill>
                <a:sym typeface="Wingdings" panose="05000000000000000000" pitchFamily="2" charset="2"/>
              </a:rPr>
              <a:t> </a:t>
            </a:r>
            <a:r>
              <a:rPr lang="fr-BE" sz="2133" b="0" i="1" dirty="0" err="1">
                <a:solidFill>
                  <a:schemeClr val="tx1"/>
                </a:solidFill>
                <a:sym typeface="Wingdings" panose="05000000000000000000" pitchFamily="2" charset="2"/>
              </a:rPr>
              <a:t>Samenwerking</a:t>
            </a:r>
            <a:r>
              <a:rPr lang="fr-BE" sz="2133" b="0" i="1" dirty="0">
                <a:solidFill>
                  <a:schemeClr val="tx1"/>
                </a:solidFill>
                <a:sym typeface="Wingdings" panose="05000000000000000000" pitchFamily="2" charset="2"/>
              </a:rPr>
              <a:t>, </a:t>
            </a:r>
            <a:r>
              <a:rPr lang="fr-BE" sz="2133" b="0" i="1" dirty="0" err="1">
                <a:solidFill>
                  <a:schemeClr val="tx1"/>
                </a:solidFill>
                <a:sym typeface="Wingdings" panose="05000000000000000000" pitchFamily="2" charset="2"/>
              </a:rPr>
              <a:t>mutualisering</a:t>
            </a:r>
            <a:r>
              <a:rPr lang="fr-BE" sz="2133" b="0" i="1" dirty="0">
                <a:solidFill>
                  <a:schemeClr val="tx1"/>
                </a:solidFill>
                <a:sym typeface="Wingdings" panose="05000000000000000000" pitchFamily="2" charset="2"/>
              </a:rPr>
              <a:t>, </a:t>
            </a:r>
            <a:r>
              <a:rPr lang="fr-BE" sz="2133" b="0" i="1" dirty="0" err="1">
                <a:solidFill>
                  <a:schemeClr val="tx1"/>
                </a:solidFill>
                <a:sym typeface="Wingdings" panose="05000000000000000000" pitchFamily="2" charset="2"/>
              </a:rPr>
              <a:t>uitwisseling</a:t>
            </a:r>
            <a:r>
              <a:rPr lang="fr-BE" sz="2133" b="0" i="1" dirty="0">
                <a:solidFill>
                  <a:schemeClr val="tx1"/>
                </a:solidFill>
                <a:sym typeface="Wingdings" panose="05000000000000000000" pitchFamily="2" charset="2"/>
              </a:rPr>
              <a:t> van </a:t>
            </a:r>
            <a:r>
              <a:rPr lang="fr-BE" sz="2133" b="0" i="1" dirty="0" err="1">
                <a:solidFill>
                  <a:schemeClr val="tx1"/>
                </a:solidFill>
                <a:sym typeface="Wingdings" panose="05000000000000000000" pitchFamily="2" charset="2"/>
              </a:rPr>
              <a:t>ideeën</a:t>
            </a:r>
            <a:r>
              <a:rPr lang="fr-BE" sz="2133" b="0" i="1" dirty="0">
                <a:solidFill>
                  <a:schemeClr val="tx1"/>
                </a:solidFill>
                <a:sym typeface="Wingdings" panose="05000000000000000000" pitchFamily="2" charset="2"/>
              </a:rPr>
              <a:t> rond </a:t>
            </a:r>
            <a:r>
              <a:rPr lang="fr-BE" sz="2133" b="0" i="1" dirty="0" err="1">
                <a:solidFill>
                  <a:schemeClr val="tx1"/>
                </a:solidFill>
                <a:sym typeface="Wingdings" panose="05000000000000000000" pitchFamily="2" charset="2"/>
              </a:rPr>
              <a:t>circulariteit</a:t>
            </a:r>
            <a:r>
              <a:rPr lang="fr-BE" sz="2133" b="0" i="1" dirty="0">
                <a:solidFill>
                  <a:schemeClr val="tx1"/>
                </a:solidFill>
                <a:sym typeface="Wingdings" panose="05000000000000000000" pitchFamily="2" charset="2"/>
              </a:rPr>
              <a:t> en recyclage</a:t>
            </a:r>
            <a:endParaRPr lang="fr-BE" sz="2133" b="0" i="1" dirty="0">
              <a:solidFill>
                <a:schemeClr val="tx1"/>
              </a:solidFill>
            </a:endParaRPr>
          </a:p>
        </p:txBody>
      </p:sp>
    </p:spTree>
    <p:extLst>
      <p:ext uri="{BB962C8B-B14F-4D97-AF65-F5344CB8AC3E}">
        <p14:creationId xmlns:p14="http://schemas.microsoft.com/office/powerpoint/2010/main" val="28344032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479376" y="274637"/>
            <a:ext cx="11281253" cy="778099"/>
          </a:xfrm>
        </p:spPr>
        <p:txBody>
          <a:bodyPr/>
          <a:lstStyle/>
          <a:p>
            <a:r>
              <a:rPr lang="fr-BE" dirty="0"/>
              <a:t>1. Les actions de l’appel / </a:t>
            </a:r>
            <a:r>
              <a:rPr lang="fr-BE" i="1" dirty="0">
                <a:solidFill>
                  <a:schemeClr val="tx1"/>
                </a:solidFill>
                <a:latin typeface="Arial"/>
              </a:rPr>
              <a:t>De </a:t>
            </a:r>
            <a:r>
              <a:rPr lang="fr-BE" i="1" dirty="0" err="1">
                <a:solidFill>
                  <a:schemeClr val="tx1"/>
                </a:solidFill>
                <a:latin typeface="Arial"/>
              </a:rPr>
              <a:t>acties</a:t>
            </a:r>
            <a:r>
              <a:rPr lang="fr-BE" i="1" dirty="0">
                <a:solidFill>
                  <a:schemeClr val="tx1"/>
                </a:solidFill>
                <a:latin typeface="Arial"/>
              </a:rPr>
              <a:t> van de </a:t>
            </a:r>
            <a:r>
              <a:rPr lang="fr-BE"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479376" y="1052736"/>
            <a:ext cx="11233248" cy="4680520"/>
          </a:xfrm>
        </p:spPr>
        <p:txBody>
          <a:bodyPr>
            <a:normAutofit/>
          </a:bodyPr>
          <a:lstStyle/>
          <a:p>
            <a:r>
              <a:rPr lang="fr-BE" sz="2400" dirty="0"/>
              <a:t>Remarques supplémentaires:</a:t>
            </a:r>
          </a:p>
          <a:p>
            <a:pPr marL="457189" indent="-457189">
              <a:buFont typeface="Arial" panose="020B0604020202020204" pitchFamily="34" charset="0"/>
              <a:buChar char="•"/>
            </a:pPr>
            <a:r>
              <a:rPr lang="fr-BE" sz="1867" dirty="0">
                <a:sym typeface="Wingdings" panose="05000000000000000000" pitchFamily="2" charset="2"/>
              </a:rPr>
              <a:t>Projet doit sélectionner </a:t>
            </a:r>
            <a:r>
              <a:rPr lang="fr-BE" sz="1867" b="1" dirty="0">
                <a:sym typeface="Wingdings" panose="05000000000000000000" pitchFamily="2" charset="2"/>
              </a:rPr>
              <a:t>un type d’action de référence</a:t>
            </a:r>
          </a:p>
          <a:p>
            <a:pPr marL="1177171" lvl="2" indent="-457189">
              <a:buFont typeface="Courier New" panose="02070309020205020404" pitchFamily="49" charset="0"/>
              <a:buChar char="o"/>
            </a:pPr>
            <a:r>
              <a:rPr lang="fr-BE" sz="1867" b="0" dirty="0">
                <a:sym typeface="Wingdings" panose="05000000000000000000" pitchFamily="2" charset="2"/>
              </a:rPr>
              <a:t>Si le projet permettra de poursuivre les objectifs d’un autre type d’action, il le mentionnera dans le dossier de candidature</a:t>
            </a:r>
            <a:endParaRPr lang="fr-BE" sz="1867" dirty="0">
              <a:sym typeface="Wingdings" panose="05000000000000000000" pitchFamily="2" charset="2"/>
            </a:endParaRPr>
          </a:p>
          <a:p>
            <a:pPr marL="457189" indent="-457189">
              <a:buFont typeface="Arial" panose="020B0604020202020204" pitchFamily="34" charset="0"/>
              <a:buChar char="•"/>
            </a:pPr>
            <a:r>
              <a:rPr lang="fr-BE" sz="1867" dirty="0">
                <a:sym typeface="Wingdings" panose="05000000000000000000" pitchFamily="2" charset="2"/>
              </a:rPr>
              <a:t>Investissement dans des installations de traitement des déchets résiduels (collecte non sélective) </a:t>
            </a:r>
            <a:r>
              <a:rPr lang="fr-BE" sz="1867" b="1" dirty="0">
                <a:solidFill>
                  <a:srgbClr val="FF0000"/>
                </a:solidFill>
                <a:sym typeface="Wingdings" panose="05000000000000000000" pitchFamily="2" charset="2"/>
              </a:rPr>
              <a:t>X</a:t>
            </a:r>
            <a:r>
              <a:rPr lang="fr-BE" sz="1867" dirty="0">
                <a:sym typeface="Wingdings" panose="05000000000000000000" pitchFamily="2" charset="2"/>
              </a:rPr>
              <a:t> financé par FEDER</a:t>
            </a:r>
          </a:p>
          <a:p>
            <a:pPr marL="1177171" lvl="2" indent="-457189">
              <a:buFont typeface="Courier New" panose="02070309020205020404" pitchFamily="49" charset="0"/>
              <a:buChar char="o"/>
            </a:pPr>
            <a:r>
              <a:rPr lang="fr-BE" sz="1867" b="0" dirty="0">
                <a:sym typeface="Wingdings" panose="05000000000000000000" pitchFamily="2" charset="2"/>
              </a:rPr>
              <a:t>Sauf s’il vise des technologies qui récupèrent des matériaux à des fins d’</a:t>
            </a:r>
            <a:r>
              <a:rPr lang="fr-BE" sz="1867" b="0" dirty="0" err="1">
                <a:sym typeface="Wingdings" panose="05000000000000000000" pitchFamily="2" charset="2"/>
              </a:rPr>
              <a:t>écon</a:t>
            </a:r>
            <a:r>
              <a:rPr lang="fr-BE" sz="1867" b="0" dirty="0">
                <a:sym typeface="Wingdings" panose="05000000000000000000" pitchFamily="2" charset="2"/>
              </a:rPr>
              <a:t>. circulaire</a:t>
            </a:r>
          </a:p>
          <a:p>
            <a:pPr marL="457189" indent="-457189">
              <a:buFont typeface="Arial" panose="020B0604020202020204" pitchFamily="34" charset="0"/>
              <a:buChar char="•"/>
            </a:pPr>
            <a:r>
              <a:rPr lang="fr-BE" sz="1867" dirty="0">
                <a:sym typeface="Wingdings" panose="05000000000000000000" pitchFamily="2" charset="2"/>
              </a:rPr>
              <a:t>Respect pour les </a:t>
            </a:r>
            <a:r>
              <a:rPr lang="fr-BE" sz="1867" b="1" dirty="0">
                <a:sym typeface="Wingdings" panose="05000000000000000000" pitchFamily="2" charset="2"/>
              </a:rPr>
              <a:t>principes transversaux</a:t>
            </a:r>
            <a:r>
              <a:rPr lang="fr-BE" sz="1867" dirty="0">
                <a:sym typeface="Wingdings" panose="05000000000000000000" pitchFamily="2" charset="2"/>
              </a:rPr>
              <a:t>:</a:t>
            </a:r>
          </a:p>
          <a:p>
            <a:pPr marL="1177171" lvl="2" indent="-457189">
              <a:buFont typeface="Courier New" panose="02070309020205020404" pitchFamily="49" charset="0"/>
              <a:buChar char="o"/>
            </a:pPr>
            <a:r>
              <a:rPr lang="fr-BE" sz="1867" b="0" dirty="0">
                <a:sym typeface="Wingdings" panose="05000000000000000000" pitchFamily="2" charset="2"/>
              </a:rPr>
              <a:t>Contribution à l’égalité des chances (des sexes, personnes handicapées, non-discrimination)</a:t>
            </a:r>
          </a:p>
          <a:p>
            <a:pPr marL="1177171" lvl="2" indent="-457189">
              <a:buFont typeface="Courier New" panose="02070309020205020404" pitchFamily="49" charset="0"/>
              <a:buChar char="o"/>
            </a:pPr>
            <a:r>
              <a:rPr lang="fr-BE" sz="1867" b="0" dirty="0">
                <a:sym typeface="Wingdings" panose="05000000000000000000" pitchFamily="2" charset="2"/>
              </a:rPr>
              <a:t>Do No </a:t>
            </a:r>
            <a:r>
              <a:rPr lang="fr-BE" sz="1867" b="0" dirty="0" err="1">
                <a:sym typeface="Wingdings" panose="05000000000000000000" pitchFamily="2" charset="2"/>
              </a:rPr>
              <a:t>Significant</a:t>
            </a:r>
            <a:r>
              <a:rPr lang="fr-BE" sz="1867" b="0" dirty="0">
                <a:sym typeface="Wingdings" panose="05000000000000000000" pitchFamily="2" charset="2"/>
              </a:rPr>
              <a:t> </a:t>
            </a:r>
            <a:r>
              <a:rPr lang="fr-BE" sz="1867" b="0" dirty="0" err="1">
                <a:sym typeface="Wingdings" panose="05000000000000000000" pitchFamily="2" charset="2"/>
              </a:rPr>
              <a:t>Harm</a:t>
            </a:r>
            <a:r>
              <a:rPr lang="fr-BE" sz="1867" b="0" dirty="0">
                <a:sym typeface="Wingdings" panose="05000000000000000000" pitchFamily="2" charset="2"/>
              </a:rPr>
              <a:t> (DNSH)</a:t>
            </a:r>
          </a:p>
          <a:p>
            <a:pPr marL="1177171" lvl="2" indent="-457189">
              <a:buFont typeface="Courier New" panose="02070309020205020404" pitchFamily="49" charset="0"/>
              <a:buChar char="o"/>
            </a:pPr>
            <a:r>
              <a:rPr lang="fr-BE" sz="1867" b="0" dirty="0">
                <a:sym typeface="Wingdings" panose="05000000000000000000" pitchFamily="2" charset="2"/>
              </a:rPr>
              <a:t>Nouveau Bauhaus Européen (infrastructure durable, esthétique et inclusive)</a:t>
            </a:r>
          </a:p>
        </p:txBody>
      </p:sp>
    </p:spTree>
    <p:extLst>
      <p:ext uri="{BB962C8B-B14F-4D97-AF65-F5344CB8AC3E}">
        <p14:creationId xmlns:p14="http://schemas.microsoft.com/office/powerpoint/2010/main" val="538710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479376" y="274637"/>
            <a:ext cx="11281253" cy="778099"/>
          </a:xfrm>
        </p:spPr>
        <p:txBody>
          <a:bodyPr/>
          <a:lstStyle/>
          <a:p>
            <a:r>
              <a:rPr lang="fr-BE" dirty="0"/>
              <a:t>1. Les actions de l’appel / </a:t>
            </a:r>
            <a:r>
              <a:rPr lang="fr-BE" i="1" dirty="0">
                <a:solidFill>
                  <a:schemeClr val="tx1"/>
                </a:solidFill>
                <a:latin typeface="Arial"/>
              </a:rPr>
              <a:t>De </a:t>
            </a:r>
            <a:r>
              <a:rPr lang="fr-BE" i="1" dirty="0" err="1">
                <a:solidFill>
                  <a:schemeClr val="tx1"/>
                </a:solidFill>
                <a:latin typeface="Arial"/>
              </a:rPr>
              <a:t>acties</a:t>
            </a:r>
            <a:r>
              <a:rPr lang="fr-BE" i="1" dirty="0">
                <a:solidFill>
                  <a:schemeClr val="tx1"/>
                </a:solidFill>
                <a:latin typeface="Arial"/>
              </a:rPr>
              <a:t> van de </a:t>
            </a:r>
            <a:r>
              <a:rPr lang="fr-BE"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479376" y="1052736"/>
            <a:ext cx="11233248" cy="4680520"/>
          </a:xfrm>
        </p:spPr>
        <p:txBody>
          <a:bodyPr>
            <a:normAutofit/>
          </a:bodyPr>
          <a:lstStyle/>
          <a:p>
            <a:r>
              <a:rPr lang="fr-BE" sz="2400" dirty="0" err="1"/>
              <a:t>Aanvullende</a:t>
            </a:r>
            <a:r>
              <a:rPr lang="fr-BE" sz="2400" dirty="0"/>
              <a:t> </a:t>
            </a:r>
            <a:r>
              <a:rPr lang="fr-BE" sz="2400" dirty="0" err="1"/>
              <a:t>opmerkingen</a:t>
            </a:r>
            <a:r>
              <a:rPr lang="fr-BE" sz="2400" dirty="0"/>
              <a:t>:</a:t>
            </a:r>
          </a:p>
          <a:p>
            <a:pPr marL="457189" indent="-457189">
              <a:buFont typeface="Arial" panose="020B0604020202020204" pitchFamily="34" charset="0"/>
              <a:buChar char="•"/>
            </a:pPr>
            <a:r>
              <a:rPr lang="fr-BE" sz="1867" dirty="0">
                <a:sym typeface="Wingdings" panose="05000000000000000000" pitchFamily="2" charset="2"/>
              </a:rPr>
              <a:t>Het </a:t>
            </a:r>
            <a:r>
              <a:rPr lang="fr-BE" sz="1867" dirty="0" err="1">
                <a:sym typeface="Wingdings" panose="05000000000000000000" pitchFamily="2" charset="2"/>
              </a:rPr>
              <a:t>project</a:t>
            </a:r>
            <a:r>
              <a:rPr lang="fr-BE" sz="1867" dirty="0">
                <a:sym typeface="Wingdings" panose="05000000000000000000" pitchFamily="2" charset="2"/>
              </a:rPr>
              <a:t> </a:t>
            </a:r>
            <a:r>
              <a:rPr lang="fr-BE" sz="1867" dirty="0" err="1">
                <a:sym typeface="Wingdings" panose="05000000000000000000" pitchFamily="2" charset="2"/>
              </a:rPr>
              <a:t>kiest</a:t>
            </a:r>
            <a:r>
              <a:rPr lang="fr-BE" sz="1867" dirty="0">
                <a:sym typeface="Wingdings" panose="05000000000000000000" pitchFamily="2" charset="2"/>
              </a:rPr>
              <a:t> </a:t>
            </a:r>
            <a:r>
              <a:rPr lang="fr-BE" sz="1867" dirty="0" err="1">
                <a:sym typeface="Wingdings" panose="05000000000000000000" pitchFamily="2" charset="2"/>
              </a:rPr>
              <a:t>één</a:t>
            </a:r>
            <a:r>
              <a:rPr lang="fr-BE" sz="1867" dirty="0">
                <a:sym typeface="Wingdings" panose="05000000000000000000" pitchFamily="2" charset="2"/>
              </a:rPr>
              <a:t> </a:t>
            </a:r>
            <a:r>
              <a:rPr lang="fr-BE" sz="1867" dirty="0" err="1">
                <a:sym typeface="Wingdings" panose="05000000000000000000" pitchFamily="2" charset="2"/>
              </a:rPr>
              <a:t>actietype</a:t>
            </a:r>
            <a:r>
              <a:rPr lang="fr-BE" sz="1867" dirty="0">
                <a:sym typeface="Wingdings" panose="05000000000000000000" pitchFamily="2" charset="2"/>
              </a:rPr>
              <a:t> </a:t>
            </a:r>
            <a:r>
              <a:rPr lang="fr-BE" sz="1867" dirty="0" err="1">
                <a:sym typeface="Wingdings" panose="05000000000000000000" pitchFamily="2" charset="2"/>
              </a:rPr>
              <a:t>als</a:t>
            </a:r>
            <a:r>
              <a:rPr lang="fr-BE" sz="1867" dirty="0">
                <a:sym typeface="Wingdings" panose="05000000000000000000" pitchFamily="2" charset="2"/>
              </a:rPr>
              <a:t> </a:t>
            </a:r>
            <a:r>
              <a:rPr lang="fr-BE" sz="1867" dirty="0" err="1">
                <a:sym typeface="Wingdings" panose="05000000000000000000" pitchFamily="2" charset="2"/>
              </a:rPr>
              <a:t>referentiepunt</a:t>
            </a:r>
            <a:endParaRPr lang="fr-BE" sz="1867" dirty="0">
              <a:sym typeface="Wingdings" panose="05000000000000000000" pitchFamily="2" charset="2"/>
            </a:endParaRPr>
          </a:p>
          <a:p>
            <a:pPr marL="1177171" lvl="2" indent="-457189">
              <a:buFont typeface="Courier New" panose="02070309020205020404" pitchFamily="49" charset="0"/>
              <a:buChar char="o"/>
            </a:pPr>
            <a:r>
              <a:rPr lang="fr-BE" sz="1867" b="0" dirty="0">
                <a:sym typeface="Wingdings" panose="05000000000000000000" pitchFamily="2" charset="2"/>
              </a:rPr>
              <a:t>Indien het </a:t>
            </a:r>
            <a:r>
              <a:rPr lang="fr-BE" sz="1867" b="0" dirty="0" err="1">
                <a:sym typeface="Wingdings" panose="05000000000000000000" pitchFamily="2" charset="2"/>
              </a:rPr>
              <a:t>project</a:t>
            </a:r>
            <a:r>
              <a:rPr lang="fr-BE" sz="1867" b="0" dirty="0">
                <a:sym typeface="Wingdings" panose="05000000000000000000" pitchFamily="2" charset="2"/>
              </a:rPr>
              <a:t> de </a:t>
            </a:r>
            <a:r>
              <a:rPr lang="fr-BE" sz="1867" b="0" dirty="0" err="1">
                <a:sym typeface="Wingdings" panose="05000000000000000000" pitchFamily="2" charset="2"/>
              </a:rPr>
              <a:t>objectieven</a:t>
            </a:r>
            <a:r>
              <a:rPr lang="fr-BE" sz="1867" b="0" dirty="0">
                <a:sym typeface="Wingdings" panose="05000000000000000000" pitchFamily="2" charset="2"/>
              </a:rPr>
              <a:t> van </a:t>
            </a:r>
            <a:r>
              <a:rPr lang="fr-BE" sz="1867" b="0" dirty="0" err="1">
                <a:sym typeface="Wingdings" panose="05000000000000000000" pitchFamily="2" charset="2"/>
              </a:rPr>
              <a:t>nog</a:t>
            </a:r>
            <a:r>
              <a:rPr lang="fr-BE" sz="1867" b="0" dirty="0">
                <a:sym typeface="Wingdings" panose="05000000000000000000" pitchFamily="2" charset="2"/>
              </a:rPr>
              <a:t> (</a:t>
            </a:r>
            <a:r>
              <a:rPr lang="fr-BE" sz="1867" b="0" dirty="0" err="1">
                <a:sym typeface="Wingdings" panose="05000000000000000000" pitchFamily="2" charset="2"/>
              </a:rPr>
              <a:t>een</a:t>
            </a:r>
            <a:r>
              <a:rPr lang="fr-BE" sz="1867" b="0" dirty="0">
                <a:sym typeface="Wingdings" panose="05000000000000000000" pitchFamily="2" charset="2"/>
              </a:rPr>
              <a:t>) </a:t>
            </a:r>
            <a:r>
              <a:rPr lang="fr-BE" sz="1867" b="0" dirty="0" err="1">
                <a:sym typeface="Wingdings" panose="05000000000000000000" pitchFamily="2" charset="2"/>
              </a:rPr>
              <a:t>andere</a:t>
            </a:r>
            <a:r>
              <a:rPr lang="fr-BE" sz="1867" b="0" dirty="0">
                <a:sym typeface="Wingdings" panose="05000000000000000000" pitchFamily="2" charset="2"/>
              </a:rPr>
              <a:t> </a:t>
            </a:r>
            <a:r>
              <a:rPr lang="fr-BE" sz="1867" b="0" dirty="0" err="1">
                <a:sym typeface="Wingdings" panose="05000000000000000000" pitchFamily="2" charset="2"/>
              </a:rPr>
              <a:t>actie</a:t>
            </a:r>
            <a:r>
              <a:rPr lang="fr-BE" sz="1867" b="0" dirty="0">
                <a:sym typeface="Wingdings" panose="05000000000000000000" pitchFamily="2" charset="2"/>
              </a:rPr>
              <a:t>(s) </a:t>
            </a:r>
            <a:r>
              <a:rPr lang="fr-BE" sz="1867" b="0" dirty="0" err="1">
                <a:sym typeface="Wingdings" panose="05000000000000000000" pitchFamily="2" charset="2"/>
              </a:rPr>
              <a:t>beïnvloedt</a:t>
            </a:r>
            <a:r>
              <a:rPr lang="fr-BE" sz="1867" b="0" dirty="0">
                <a:sym typeface="Wingdings" panose="05000000000000000000" pitchFamily="2" charset="2"/>
              </a:rPr>
              <a:t>, </a:t>
            </a:r>
            <a:r>
              <a:rPr lang="fr-BE" sz="1867" b="0" dirty="0" err="1">
                <a:sym typeface="Wingdings" panose="05000000000000000000" pitchFamily="2" charset="2"/>
              </a:rPr>
              <a:t>moet</a:t>
            </a:r>
            <a:r>
              <a:rPr lang="fr-BE" sz="1867" b="0" dirty="0">
                <a:sym typeface="Wingdings" panose="05000000000000000000" pitchFamily="2" charset="2"/>
              </a:rPr>
              <a:t> dit </a:t>
            </a:r>
            <a:r>
              <a:rPr lang="fr-BE" sz="1867" b="0" dirty="0" err="1">
                <a:sym typeface="Wingdings" panose="05000000000000000000" pitchFamily="2" charset="2"/>
              </a:rPr>
              <a:t>vermeld</a:t>
            </a:r>
            <a:r>
              <a:rPr lang="fr-BE" sz="1867" b="0" dirty="0">
                <a:sym typeface="Wingdings" panose="05000000000000000000" pitchFamily="2" charset="2"/>
              </a:rPr>
              <a:t> </a:t>
            </a:r>
            <a:r>
              <a:rPr lang="fr-BE" sz="1867" b="0" dirty="0" err="1">
                <a:sym typeface="Wingdings" panose="05000000000000000000" pitchFamily="2" charset="2"/>
              </a:rPr>
              <a:t>worden</a:t>
            </a:r>
            <a:r>
              <a:rPr lang="fr-BE" sz="1867" b="0" dirty="0">
                <a:sym typeface="Wingdings" panose="05000000000000000000" pitchFamily="2" charset="2"/>
              </a:rPr>
              <a:t> in het </a:t>
            </a:r>
            <a:r>
              <a:rPr lang="fr-BE" sz="1867" b="0" dirty="0" err="1">
                <a:sym typeface="Wingdings" panose="05000000000000000000" pitchFamily="2" charset="2"/>
              </a:rPr>
              <a:t>kandidatuursdossier</a:t>
            </a:r>
            <a:endParaRPr lang="fr-BE" sz="1867" b="0" dirty="0">
              <a:sym typeface="Wingdings" panose="05000000000000000000" pitchFamily="2" charset="2"/>
            </a:endParaRPr>
          </a:p>
          <a:p>
            <a:pPr lvl="2" indent="0"/>
            <a:endParaRPr lang="fr-BE" sz="1867" dirty="0">
              <a:sym typeface="Wingdings" panose="05000000000000000000" pitchFamily="2" charset="2"/>
            </a:endParaRPr>
          </a:p>
          <a:p>
            <a:pPr marL="457189" indent="-457189">
              <a:buFont typeface="Arial" panose="020B0604020202020204" pitchFamily="34" charset="0"/>
              <a:buChar char="•"/>
            </a:pPr>
            <a:r>
              <a:rPr lang="fr-BE" sz="1867" dirty="0" err="1">
                <a:sym typeface="Wingdings" panose="05000000000000000000" pitchFamily="2" charset="2"/>
              </a:rPr>
              <a:t>Investeringen</a:t>
            </a:r>
            <a:r>
              <a:rPr lang="fr-BE" sz="1867" dirty="0">
                <a:sym typeface="Wingdings" panose="05000000000000000000" pitchFamily="2" charset="2"/>
              </a:rPr>
              <a:t> in </a:t>
            </a:r>
            <a:r>
              <a:rPr lang="fr-BE" sz="1867" dirty="0" err="1">
                <a:sym typeface="Wingdings" panose="05000000000000000000" pitchFamily="2" charset="2"/>
              </a:rPr>
              <a:t>huisvuilbehandelingsinstallaties</a:t>
            </a:r>
            <a:r>
              <a:rPr lang="fr-BE" sz="1867" dirty="0">
                <a:sym typeface="Wingdings" panose="05000000000000000000" pitchFamily="2" charset="2"/>
              </a:rPr>
              <a:t> (niet-</a:t>
            </a:r>
            <a:r>
              <a:rPr lang="fr-BE" sz="1867" dirty="0" err="1">
                <a:sym typeface="Wingdings" panose="05000000000000000000" pitchFamily="2" charset="2"/>
              </a:rPr>
              <a:t>selectieve</a:t>
            </a:r>
            <a:r>
              <a:rPr lang="fr-BE" sz="1867" dirty="0">
                <a:sym typeface="Wingdings" panose="05000000000000000000" pitchFamily="2" charset="2"/>
              </a:rPr>
              <a:t> </a:t>
            </a:r>
            <a:r>
              <a:rPr lang="fr-BE" sz="1867" dirty="0" err="1">
                <a:sym typeface="Wingdings" panose="05000000000000000000" pitchFamily="2" charset="2"/>
              </a:rPr>
              <a:t>ophaling</a:t>
            </a:r>
            <a:r>
              <a:rPr lang="fr-BE" sz="1867" dirty="0">
                <a:sym typeface="Wingdings" panose="05000000000000000000" pitchFamily="2" charset="2"/>
              </a:rPr>
              <a:t>) </a:t>
            </a:r>
            <a:r>
              <a:rPr lang="fr-BE" sz="1867" b="1" dirty="0">
                <a:solidFill>
                  <a:srgbClr val="FF0000"/>
                </a:solidFill>
                <a:sym typeface="Wingdings" panose="05000000000000000000" pitchFamily="2" charset="2"/>
              </a:rPr>
              <a:t>X</a:t>
            </a:r>
            <a:r>
              <a:rPr lang="fr-BE" sz="1867" dirty="0">
                <a:sym typeface="Wingdings" panose="05000000000000000000" pitchFamily="2" charset="2"/>
              </a:rPr>
              <a:t> </a:t>
            </a:r>
            <a:r>
              <a:rPr lang="fr-BE" sz="1867" dirty="0" err="1">
                <a:sym typeface="Wingdings" panose="05000000000000000000" pitchFamily="2" charset="2"/>
              </a:rPr>
              <a:t>gefinancierd</a:t>
            </a:r>
            <a:r>
              <a:rPr lang="fr-BE" sz="1867" dirty="0">
                <a:sym typeface="Wingdings" panose="05000000000000000000" pitchFamily="2" charset="2"/>
              </a:rPr>
              <a:t> </a:t>
            </a:r>
            <a:r>
              <a:rPr lang="fr-BE" sz="1867" dirty="0" err="1">
                <a:sym typeface="Wingdings" panose="05000000000000000000" pitchFamily="2" charset="2"/>
              </a:rPr>
              <a:t>door</a:t>
            </a:r>
            <a:r>
              <a:rPr lang="fr-BE" sz="1867" dirty="0">
                <a:sym typeface="Wingdings" panose="05000000000000000000" pitchFamily="2" charset="2"/>
              </a:rPr>
              <a:t> EFRO</a:t>
            </a:r>
          </a:p>
          <a:p>
            <a:pPr marL="1177171" lvl="2" indent="-457189">
              <a:buFont typeface="Courier New" panose="02070309020205020404" pitchFamily="49" charset="0"/>
              <a:buChar char="o"/>
            </a:pPr>
            <a:r>
              <a:rPr lang="fr-BE" sz="1867" b="0" dirty="0" err="1">
                <a:sym typeface="Wingdings" panose="05000000000000000000" pitchFamily="2" charset="2"/>
              </a:rPr>
              <a:t>Tenzij</a:t>
            </a:r>
            <a:r>
              <a:rPr lang="fr-BE" sz="1867" b="0" dirty="0">
                <a:sym typeface="Wingdings" panose="05000000000000000000" pitchFamily="2" charset="2"/>
              </a:rPr>
              <a:t> het </a:t>
            </a:r>
            <a:r>
              <a:rPr lang="fr-BE" sz="1867" b="0" dirty="0" err="1">
                <a:sym typeface="Wingdings" panose="05000000000000000000" pitchFamily="2" charset="2"/>
              </a:rPr>
              <a:t>project</a:t>
            </a:r>
            <a:r>
              <a:rPr lang="fr-BE" sz="1867" b="0" dirty="0">
                <a:sym typeface="Wingdings" panose="05000000000000000000" pitchFamily="2" charset="2"/>
              </a:rPr>
              <a:t> technologie </a:t>
            </a:r>
            <a:r>
              <a:rPr lang="fr-BE" sz="1867" b="0" dirty="0" err="1">
                <a:sym typeface="Wingdings" panose="05000000000000000000" pitchFamily="2" charset="2"/>
              </a:rPr>
              <a:t>betreft</a:t>
            </a:r>
            <a:r>
              <a:rPr lang="fr-BE" sz="1867" b="0" dirty="0">
                <a:sym typeface="Wingdings" panose="05000000000000000000" pitchFamily="2" charset="2"/>
              </a:rPr>
              <a:t> die </a:t>
            </a:r>
            <a:r>
              <a:rPr lang="fr-BE" sz="1867" b="0" dirty="0" err="1">
                <a:sym typeface="Wingdings" panose="05000000000000000000" pitchFamily="2" charset="2"/>
              </a:rPr>
              <a:t>materialen</a:t>
            </a:r>
            <a:r>
              <a:rPr lang="fr-BE" sz="1867" b="0" dirty="0">
                <a:sym typeface="Wingdings" panose="05000000000000000000" pitchFamily="2" charset="2"/>
              </a:rPr>
              <a:t> </a:t>
            </a:r>
            <a:r>
              <a:rPr lang="fr-BE" sz="1867" b="0" dirty="0" err="1">
                <a:sym typeface="Wingdings" panose="05000000000000000000" pitchFamily="2" charset="2"/>
              </a:rPr>
              <a:t>recupereert</a:t>
            </a:r>
            <a:r>
              <a:rPr lang="fr-BE" sz="1867" b="0" dirty="0">
                <a:sym typeface="Wingdings" panose="05000000000000000000" pitchFamily="2" charset="2"/>
              </a:rPr>
              <a:t> met </a:t>
            </a:r>
            <a:r>
              <a:rPr lang="fr-BE" sz="1867" b="0" dirty="0" err="1">
                <a:sym typeface="Wingdings" panose="05000000000000000000" pitchFamily="2" charset="2"/>
              </a:rPr>
              <a:t>oog</a:t>
            </a:r>
            <a:r>
              <a:rPr lang="fr-BE" sz="1867" b="0" dirty="0">
                <a:sym typeface="Wingdings" panose="05000000000000000000" pitchFamily="2" charset="2"/>
              </a:rPr>
              <a:t> op de circulaire </a:t>
            </a:r>
            <a:r>
              <a:rPr lang="fr-BE" sz="1867" b="0" dirty="0" err="1">
                <a:sym typeface="Wingdings" panose="05000000000000000000" pitchFamily="2" charset="2"/>
              </a:rPr>
              <a:t>econ</a:t>
            </a:r>
            <a:r>
              <a:rPr lang="fr-BE" sz="1867" b="0" dirty="0">
                <a:sym typeface="Wingdings" panose="05000000000000000000" pitchFamily="2" charset="2"/>
              </a:rPr>
              <a:t>.</a:t>
            </a:r>
          </a:p>
          <a:p>
            <a:pPr lvl="2" indent="0"/>
            <a:endParaRPr lang="fr-BE" sz="1867" b="0" dirty="0">
              <a:sym typeface="Wingdings" panose="05000000000000000000" pitchFamily="2" charset="2"/>
            </a:endParaRPr>
          </a:p>
          <a:p>
            <a:pPr marL="457189" indent="-457189">
              <a:buFont typeface="Arial" panose="020B0604020202020204" pitchFamily="34" charset="0"/>
              <a:buChar char="•"/>
            </a:pPr>
            <a:r>
              <a:rPr lang="fr-BE" sz="1867" dirty="0">
                <a:sym typeface="Wingdings" panose="05000000000000000000" pitchFamily="2" charset="2"/>
              </a:rPr>
              <a:t>Respect </a:t>
            </a:r>
            <a:r>
              <a:rPr lang="fr-BE" sz="1867" dirty="0" err="1">
                <a:sym typeface="Wingdings" panose="05000000000000000000" pitchFamily="2" charset="2"/>
              </a:rPr>
              <a:t>voor</a:t>
            </a:r>
            <a:r>
              <a:rPr lang="fr-BE" sz="1867" dirty="0">
                <a:sym typeface="Wingdings" panose="05000000000000000000" pitchFamily="2" charset="2"/>
              </a:rPr>
              <a:t> </a:t>
            </a:r>
            <a:r>
              <a:rPr lang="fr-BE" sz="1867" b="1" dirty="0">
                <a:sym typeface="Wingdings" panose="05000000000000000000" pitchFamily="2" charset="2"/>
              </a:rPr>
              <a:t>transversale principes</a:t>
            </a:r>
            <a:r>
              <a:rPr lang="fr-BE" sz="1867" dirty="0">
                <a:sym typeface="Wingdings" panose="05000000000000000000" pitchFamily="2" charset="2"/>
              </a:rPr>
              <a:t>:</a:t>
            </a:r>
          </a:p>
          <a:p>
            <a:pPr marL="1177171" lvl="2" indent="-457189">
              <a:buFont typeface="Courier New" panose="02070309020205020404" pitchFamily="49" charset="0"/>
              <a:buChar char="o"/>
            </a:pPr>
            <a:r>
              <a:rPr lang="fr-BE" sz="1867" b="0" dirty="0" err="1">
                <a:sym typeface="Wingdings" panose="05000000000000000000" pitchFamily="2" charset="2"/>
              </a:rPr>
              <a:t>Bijdrage</a:t>
            </a:r>
            <a:r>
              <a:rPr lang="fr-BE" sz="1867" b="0" dirty="0">
                <a:sym typeface="Wingdings" panose="05000000000000000000" pitchFamily="2" charset="2"/>
              </a:rPr>
              <a:t> </a:t>
            </a:r>
            <a:r>
              <a:rPr lang="fr-BE" sz="1867" b="0" dirty="0" err="1">
                <a:sym typeface="Wingdings" panose="05000000000000000000" pitchFamily="2" charset="2"/>
              </a:rPr>
              <a:t>aan</a:t>
            </a:r>
            <a:r>
              <a:rPr lang="fr-BE" sz="1867" b="0" dirty="0">
                <a:sym typeface="Wingdings" panose="05000000000000000000" pitchFamily="2" charset="2"/>
              </a:rPr>
              <a:t> </a:t>
            </a:r>
            <a:r>
              <a:rPr lang="fr-BE" sz="1867" b="0" dirty="0" err="1">
                <a:sym typeface="Wingdings" panose="05000000000000000000" pitchFamily="2" charset="2"/>
              </a:rPr>
              <a:t>gelijke</a:t>
            </a:r>
            <a:r>
              <a:rPr lang="fr-BE" sz="1867" b="0" dirty="0">
                <a:sym typeface="Wingdings" panose="05000000000000000000" pitchFamily="2" charset="2"/>
              </a:rPr>
              <a:t> </a:t>
            </a:r>
            <a:r>
              <a:rPr lang="fr-BE" sz="1867" b="0" dirty="0" err="1">
                <a:sym typeface="Wingdings" panose="05000000000000000000" pitchFamily="2" charset="2"/>
              </a:rPr>
              <a:t>kansen</a:t>
            </a:r>
            <a:r>
              <a:rPr lang="fr-BE" sz="1867" b="0" dirty="0">
                <a:sym typeface="Wingdings" panose="05000000000000000000" pitchFamily="2" charset="2"/>
              </a:rPr>
              <a:t> (op basis van </a:t>
            </a:r>
            <a:r>
              <a:rPr lang="fr-BE" sz="1867" b="0" dirty="0" err="1">
                <a:sym typeface="Wingdings" panose="05000000000000000000" pitchFamily="2" charset="2"/>
              </a:rPr>
              <a:t>sekse</a:t>
            </a:r>
            <a:r>
              <a:rPr lang="fr-BE" sz="1867" b="0" dirty="0">
                <a:sym typeface="Wingdings" panose="05000000000000000000" pitchFamily="2" charset="2"/>
              </a:rPr>
              <a:t>, </a:t>
            </a:r>
            <a:r>
              <a:rPr lang="fr-BE" sz="1867" b="0" dirty="0" err="1">
                <a:sym typeface="Wingdings" panose="05000000000000000000" pitchFamily="2" charset="2"/>
              </a:rPr>
              <a:t>beperking</a:t>
            </a:r>
            <a:r>
              <a:rPr lang="fr-BE" sz="1867" b="0" dirty="0">
                <a:sym typeface="Wingdings" panose="05000000000000000000" pitchFamily="2" charset="2"/>
              </a:rPr>
              <a:t>, non-</a:t>
            </a:r>
            <a:r>
              <a:rPr lang="fr-BE" sz="1867" b="0" dirty="0" err="1">
                <a:sym typeface="Wingdings" panose="05000000000000000000" pitchFamily="2" charset="2"/>
              </a:rPr>
              <a:t>discriminatie</a:t>
            </a:r>
            <a:r>
              <a:rPr lang="fr-BE" sz="1867" b="0" dirty="0">
                <a:sym typeface="Wingdings" panose="05000000000000000000" pitchFamily="2" charset="2"/>
              </a:rPr>
              <a:t>)</a:t>
            </a:r>
          </a:p>
          <a:p>
            <a:pPr marL="1177171" lvl="2" indent="-457189">
              <a:buFont typeface="Courier New" panose="02070309020205020404" pitchFamily="49" charset="0"/>
              <a:buChar char="o"/>
            </a:pPr>
            <a:r>
              <a:rPr lang="fr-BE" sz="1867" b="0" dirty="0">
                <a:sym typeface="Wingdings" panose="05000000000000000000" pitchFamily="2" charset="2"/>
              </a:rPr>
              <a:t>Do No </a:t>
            </a:r>
            <a:r>
              <a:rPr lang="fr-BE" sz="1867" b="0" dirty="0" err="1">
                <a:sym typeface="Wingdings" panose="05000000000000000000" pitchFamily="2" charset="2"/>
              </a:rPr>
              <a:t>Significant</a:t>
            </a:r>
            <a:r>
              <a:rPr lang="fr-BE" sz="1867" b="0" dirty="0">
                <a:sym typeface="Wingdings" panose="05000000000000000000" pitchFamily="2" charset="2"/>
              </a:rPr>
              <a:t> </a:t>
            </a:r>
            <a:r>
              <a:rPr lang="fr-BE" sz="1867" b="0" dirty="0" err="1">
                <a:sym typeface="Wingdings" panose="05000000000000000000" pitchFamily="2" charset="2"/>
              </a:rPr>
              <a:t>Harm</a:t>
            </a:r>
            <a:r>
              <a:rPr lang="fr-BE" sz="1867" b="0" dirty="0">
                <a:sym typeface="Wingdings" panose="05000000000000000000" pitchFamily="2" charset="2"/>
              </a:rPr>
              <a:t> (DNSH)</a:t>
            </a:r>
          </a:p>
          <a:p>
            <a:pPr marL="1177171" lvl="2" indent="-457189">
              <a:buFont typeface="Courier New" panose="02070309020205020404" pitchFamily="49" charset="0"/>
              <a:buChar char="o"/>
            </a:pPr>
            <a:r>
              <a:rPr lang="fr-BE" sz="1867" b="0" dirty="0" err="1">
                <a:sym typeface="Wingdings" panose="05000000000000000000" pitchFamily="2" charset="2"/>
              </a:rPr>
              <a:t>Nieuwe</a:t>
            </a:r>
            <a:r>
              <a:rPr lang="fr-BE" sz="1867" b="0" dirty="0">
                <a:sym typeface="Wingdings" panose="05000000000000000000" pitchFamily="2" charset="2"/>
              </a:rPr>
              <a:t> </a:t>
            </a:r>
            <a:r>
              <a:rPr lang="fr-BE" sz="1867" b="0" dirty="0" err="1">
                <a:sym typeface="Wingdings" panose="05000000000000000000" pitchFamily="2" charset="2"/>
              </a:rPr>
              <a:t>Europese</a:t>
            </a:r>
            <a:r>
              <a:rPr lang="fr-BE" sz="1867" b="0" dirty="0">
                <a:sym typeface="Wingdings" panose="05000000000000000000" pitchFamily="2" charset="2"/>
              </a:rPr>
              <a:t> Bauhaus (</a:t>
            </a:r>
            <a:r>
              <a:rPr lang="fr-BE" sz="1867" b="0" dirty="0" err="1">
                <a:sym typeface="Wingdings" panose="05000000000000000000" pitchFamily="2" charset="2"/>
              </a:rPr>
              <a:t>duurzame</a:t>
            </a:r>
            <a:r>
              <a:rPr lang="fr-BE" sz="1867" b="0" dirty="0">
                <a:sym typeface="Wingdings" panose="05000000000000000000" pitchFamily="2" charset="2"/>
              </a:rPr>
              <a:t>, </a:t>
            </a:r>
            <a:r>
              <a:rPr lang="fr-BE" sz="1867" b="0" dirty="0" err="1">
                <a:sym typeface="Wingdings" panose="05000000000000000000" pitchFamily="2" charset="2"/>
              </a:rPr>
              <a:t>esthetische</a:t>
            </a:r>
            <a:r>
              <a:rPr lang="fr-BE" sz="1867" b="0" dirty="0">
                <a:sym typeface="Wingdings" panose="05000000000000000000" pitchFamily="2" charset="2"/>
              </a:rPr>
              <a:t> en </a:t>
            </a:r>
            <a:r>
              <a:rPr lang="fr-BE" sz="1867" b="0" dirty="0" err="1">
                <a:sym typeface="Wingdings" panose="05000000000000000000" pitchFamily="2" charset="2"/>
              </a:rPr>
              <a:t>inclusieve</a:t>
            </a:r>
            <a:r>
              <a:rPr lang="fr-BE" sz="1867" b="0" dirty="0">
                <a:sym typeface="Wingdings" panose="05000000000000000000" pitchFamily="2" charset="2"/>
              </a:rPr>
              <a:t> </a:t>
            </a:r>
            <a:r>
              <a:rPr lang="fr-BE" sz="1867" b="0" dirty="0" err="1">
                <a:sym typeface="Wingdings" panose="05000000000000000000" pitchFamily="2" charset="2"/>
              </a:rPr>
              <a:t>infrastructuur</a:t>
            </a:r>
            <a:r>
              <a:rPr lang="fr-BE" sz="1867" b="0" dirty="0">
                <a:sym typeface="Wingdings" panose="05000000000000000000" pitchFamily="2" charset="2"/>
              </a:rPr>
              <a:t>)</a:t>
            </a:r>
          </a:p>
        </p:txBody>
      </p:sp>
    </p:spTree>
    <p:extLst>
      <p:ext uri="{BB962C8B-B14F-4D97-AF65-F5344CB8AC3E}">
        <p14:creationId xmlns:p14="http://schemas.microsoft.com/office/powerpoint/2010/main" val="4081537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rmAutofit/>
          </a:bodyPr>
          <a:lstStyle/>
          <a:p>
            <a:r>
              <a:rPr lang="fr-BE" dirty="0"/>
              <a:t>2. Résultats attendus /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dirty="0"/>
          </a:p>
        </p:txBody>
      </p:sp>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nvGraphicFramePr>
        <p:xfrm>
          <a:off x="335361" y="1316765"/>
          <a:ext cx="8607110" cy="3645355"/>
        </p:xfrm>
        <a:graphic>
          <a:graphicData uri="http://schemas.openxmlformats.org/drawingml/2006/table">
            <a:tbl>
              <a:tblPr firstRow="1" bandRow="1">
                <a:tableStyleId>{5C22544A-7EE6-4342-B048-85BDC9FD1C3A}</a:tableStyleId>
              </a:tblPr>
              <a:tblGrid>
                <a:gridCol w="646809">
                  <a:extLst>
                    <a:ext uri="{9D8B030D-6E8A-4147-A177-3AD203B41FA5}">
                      <a16:colId xmlns:a16="http://schemas.microsoft.com/office/drawing/2014/main" val="3317052868"/>
                    </a:ext>
                  </a:extLst>
                </a:gridCol>
                <a:gridCol w="2252428">
                  <a:extLst>
                    <a:ext uri="{9D8B030D-6E8A-4147-A177-3AD203B41FA5}">
                      <a16:colId xmlns:a16="http://schemas.microsoft.com/office/drawing/2014/main" val="1998263689"/>
                    </a:ext>
                  </a:extLst>
                </a:gridCol>
                <a:gridCol w="1325232">
                  <a:extLst>
                    <a:ext uri="{9D8B030D-6E8A-4147-A177-3AD203B41FA5}">
                      <a16:colId xmlns:a16="http://schemas.microsoft.com/office/drawing/2014/main" val="2397499294"/>
                    </a:ext>
                  </a:extLst>
                </a:gridCol>
                <a:gridCol w="1440160">
                  <a:extLst>
                    <a:ext uri="{9D8B030D-6E8A-4147-A177-3AD203B41FA5}">
                      <a16:colId xmlns:a16="http://schemas.microsoft.com/office/drawing/2014/main" val="3417819595"/>
                    </a:ext>
                  </a:extLst>
                </a:gridCol>
                <a:gridCol w="1583464">
                  <a:extLst>
                    <a:ext uri="{9D8B030D-6E8A-4147-A177-3AD203B41FA5}">
                      <a16:colId xmlns:a16="http://schemas.microsoft.com/office/drawing/2014/main" val="3222927850"/>
                    </a:ext>
                  </a:extLst>
                </a:gridCol>
                <a:gridCol w="1359017">
                  <a:extLst>
                    <a:ext uri="{9D8B030D-6E8A-4147-A177-3AD203B41FA5}">
                      <a16:colId xmlns:a16="http://schemas.microsoft.com/office/drawing/2014/main" val="1755427994"/>
                    </a:ext>
                  </a:extLst>
                </a:gridCol>
              </a:tblGrid>
              <a:tr h="1016000">
                <a:tc>
                  <a:txBody>
                    <a:bodyPr/>
                    <a:lstStyle/>
                    <a:p>
                      <a:r>
                        <a:rPr lang="nl-BE" sz="1500" dirty="0"/>
                        <a:t>ID</a:t>
                      </a:r>
                      <a:endParaRPr lang="fr-BE" sz="1500" dirty="0"/>
                    </a:p>
                  </a:txBody>
                  <a:tcPr marL="121920" marR="121920" marT="60960" marB="60960"/>
                </a:tc>
                <a:tc>
                  <a:txBody>
                    <a:bodyPr/>
                    <a:lstStyle/>
                    <a:p>
                      <a:r>
                        <a:rPr lang="nl-BE" sz="1500" dirty="0"/>
                        <a:t>Indicateur / </a:t>
                      </a:r>
                      <a:r>
                        <a:rPr lang="nl-BE" sz="1500" i="1" dirty="0">
                          <a:solidFill>
                            <a:schemeClr val="tx1"/>
                          </a:solidFill>
                        </a:rPr>
                        <a:t>Indicator</a:t>
                      </a:r>
                      <a:endParaRPr lang="fr-BE" sz="1500" i="1" dirty="0">
                        <a:solidFill>
                          <a:schemeClr val="tx1"/>
                        </a:solidFill>
                      </a:endParaRPr>
                    </a:p>
                  </a:txBody>
                  <a:tcPr marL="121920" marR="121920" marT="60960" marB="60960"/>
                </a:tc>
                <a:tc>
                  <a:txBody>
                    <a:bodyPr/>
                    <a:lstStyle/>
                    <a:p>
                      <a:r>
                        <a:rPr lang="nl-BE" sz="1500" dirty="0" err="1"/>
                        <a:t>Unité</a:t>
                      </a:r>
                      <a:r>
                        <a:rPr lang="nl-BE" sz="1500" dirty="0"/>
                        <a:t> de </a:t>
                      </a:r>
                      <a:r>
                        <a:rPr lang="nl-BE" sz="1500" dirty="0" err="1"/>
                        <a:t>mesure</a:t>
                      </a:r>
                      <a:r>
                        <a:rPr lang="nl-BE" sz="1500" dirty="0"/>
                        <a:t> / </a:t>
                      </a:r>
                      <a:r>
                        <a:rPr lang="nl-BE" sz="1500" i="1" dirty="0">
                          <a:solidFill>
                            <a:schemeClr val="tx1"/>
                          </a:solidFill>
                        </a:rPr>
                        <a:t>Meeteenheid</a:t>
                      </a:r>
                      <a:endParaRPr lang="fr-BE" sz="1500" i="1" dirty="0">
                        <a:solidFill>
                          <a:schemeClr val="tx1"/>
                        </a:solidFill>
                      </a:endParaRPr>
                    </a:p>
                  </a:txBody>
                  <a:tcPr marL="121920" marR="121920" marT="60960" marB="60960"/>
                </a:tc>
                <a:tc>
                  <a:txBody>
                    <a:bodyPr/>
                    <a:lstStyle/>
                    <a:p>
                      <a:r>
                        <a:rPr lang="nl-BE" sz="1500" dirty="0" err="1"/>
                        <a:t>Valeur</a:t>
                      </a:r>
                      <a:r>
                        <a:rPr lang="nl-BE" sz="1500" dirty="0"/>
                        <a:t> intermédiaire / </a:t>
                      </a:r>
                      <a:r>
                        <a:rPr lang="nl-BE" sz="1500" i="1" dirty="0">
                          <a:solidFill>
                            <a:schemeClr val="tx1"/>
                          </a:solidFill>
                        </a:rPr>
                        <a:t>Tussentijdse waarde </a:t>
                      </a:r>
                      <a:r>
                        <a:rPr lang="nl-BE" sz="1500" dirty="0"/>
                        <a:t>(2024)</a:t>
                      </a:r>
                      <a:endParaRPr lang="fr-BE" sz="1500" dirty="0"/>
                    </a:p>
                  </a:txBody>
                  <a:tcPr marL="121920" marR="121920" marT="60960" marB="60960"/>
                </a:tc>
                <a:tc>
                  <a:txBody>
                    <a:bodyPr/>
                    <a:lstStyle/>
                    <a:p>
                      <a:r>
                        <a:rPr lang="nl-BE" sz="1500" dirty="0" err="1"/>
                        <a:t>Valeur</a:t>
                      </a:r>
                      <a:r>
                        <a:rPr lang="nl-BE" sz="1500" dirty="0"/>
                        <a:t> </a:t>
                      </a:r>
                      <a:r>
                        <a:rPr lang="nl-BE" sz="1500" dirty="0" err="1"/>
                        <a:t>cible</a:t>
                      </a:r>
                      <a:r>
                        <a:rPr lang="nl-BE" sz="1500" dirty="0"/>
                        <a:t> / </a:t>
                      </a:r>
                      <a:r>
                        <a:rPr lang="nl-BE" sz="1500" i="1" dirty="0">
                          <a:solidFill>
                            <a:schemeClr val="tx1"/>
                          </a:solidFill>
                        </a:rPr>
                        <a:t>Streefwaarde</a:t>
                      </a:r>
                      <a:r>
                        <a:rPr lang="nl-BE" sz="1500" dirty="0"/>
                        <a:t> (2029)</a:t>
                      </a:r>
                      <a:endParaRPr lang="fr-BE" sz="1500" dirty="0"/>
                    </a:p>
                  </a:txBody>
                  <a:tcPr marL="121920" marR="121920" marT="60960" marB="60960"/>
                </a:tc>
                <a:tc>
                  <a:txBody>
                    <a:bodyPr/>
                    <a:lstStyle/>
                    <a:p>
                      <a:r>
                        <a:rPr lang="nl-BE" sz="1500" dirty="0"/>
                        <a:t>Type </a:t>
                      </a:r>
                      <a:r>
                        <a:rPr lang="nl-BE" sz="1500" dirty="0" err="1"/>
                        <a:t>d’action</a:t>
                      </a:r>
                      <a:r>
                        <a:rPr lang="nl-BE" sz="1500" dirty="0"/>
                        <a:t> pertinent* / </a:t>
                      </a:r>
                      <a:r>
                        <a:rPr lang="nl-BE" sz="1500" i="1" dirty="0">
                          <a:solidFill>
                            <a:schemeClr val="tx1"/>
                          </a:solidFill>
                        </a:rPr>
                        <a:t>Betreffend actietype*</a:t>
                      </a:r>
                      <a:endParaRPr lang="fr-BE" sz="1500" i="1" dirty="0">
                        <a:solidFill>
                          <a:schemeClr val="tx1"/>
                        </a:solidFill>
                      </a:endParaRPr>
                    </a:p>
                  </a:txBody>
                  <a:tcPr marL="121920" marR="121920" marT="60960" marB="60960"/>
                </a:tc>
                <a:extLst>
                  <a:ext uri="{0D108BD9-81ED-4DB2-BD59-A6C34878D82A}">
                    <a16:rowId xmlns:a16="http://schemas.microsoft.com/office/drawing/2014/main" val="525661615"/>
                  </a:ext>
                </a:extLst>
              </a:tr>
              <a:tr h="957899">
                <a:tc>
                  <a:txBody>
                    <a:bodyPr/>
                    <a:lstStyle/>
                    <a:p>
                      <a:pPr algn="l"/>
                      <a:r>
                        <a:rPr lang="nl-BE" sz="1200" dirty="0"/>
                        <a:t>RCO 34</a:t>
                      </a:r>
                      <a:endParaRPr lang="fr-BE" sz="1200" dirty="0"/>
                    </a:p>
                  </a:txBody>
                  <a:tcPr marL="121920" marR="121920" marT="60960" marB="60960"/>
                </a:tc>
                <a:tc>
                  <a:txBody>
                    <a:bodyPr/>
                    <a:lstStyle/>
                    <a:p>
                      <a:pPr algn="l"/>
                      <a:r>
                        <a:rPr lang="fr-BE" sz="1300" dirty="0"/>
                        <a:t>Capacités supplémentaires de recyclage des déchets </a:t>
                      </a:r>
                      <a:r>
                        <a:rPr lang="nl-BE" sz="1300" dirty="0"/>
                        <a:t>/ </a:t>
                      </a:r>
                      <a:r>
                        <a:rPr lang="nl-NL" sz="1300" i="1" dirty="0">
                          <a:solidFill>
                            <a:schemeClr val="tx1">
                              <a:lumMod val="65000"/>
                              <a:lumOff val="35000"/>
                            </a:schemeClr>
                          </a:solidFill>
                        </a:rPr>
                        <a:t>Extra capaciteit voor afvalrecyclage </a:t>
                      </a:r>
                      <a:endParaRPr lang="fr-BE" sz="1300" i="1" dirty="0">
                        <a:solidFill>
                          <a:schemeClr val="tx1">
                            <a:lumMod val="65000"/>
                            <a:lumOff val="35000"/>
                          </a:schemeClr>
                        </a:solidFill>
                      </a:endParaRPr>
                    </a:p>
                  </a:txBody>
                  <a:tcPr marL="121920" marR="121920" marT="60960" marB="60960"/>
                </a:tc>
                <a:tc>
                  <a:txBody>
                    <a:bodyPr/>
                    <a:lstStyle/>
                    <a:p>
                      <a:pPr algn="ctr"/>
                      <a:r>
                        <a:rPr lang="nl-BE" sz="1300" dirty="0" err="1"/>
                        <a:t>Tonnes</a:t>
                      </a:r>
                      <a:r>
                        <a:rPr lang="nl-BE" sz="1300" dirty="0"/>
                        <a:t>/</a:t>
                      </a:r>
                      <a:r>
                        <a:rPr lang="nl-BE" sz="1300" dirty="0" err="1"/>
                        <a:t>an</a:t>
                      </a:r>
                      <a:endParaRPr lang="nl-BE" sz="1300" dirty="0"/>
                    </a:p>
                    <a:p>
                      <a:pPr algn="ctr"/>
                      <a:r>
                        <a:rPr lang="nl-BE" sz="1300" i="1" dirty="0">
                          <a:solidFill>
                            <a:schemeClr val="tx1">
                              <a:lumMod val="65000"/>
                              <a:lumOff val="35000"/>
                            </a:schemeClr>
                          </a:solidFill>
                        </a:rPr>
                        <a:t>Ton/jaar</a:t>
                      </a:r>
                      <a:endParaRPr lang="fr-BE" sz="1300" i="1" dirty="0">
                        <a:solidFill>
                          <a:schemeClr val="tx1">
                            <a:lumMod val="65000"/>
                            <a:lumOff val="35000"/>
                          </a:schemeClr>
                        </a:solidFill>
                      </a:endParaRPr>
                    </a:p>
                  </a:txBody>
                  <a:tcPr marL="121920" marR="121920" marT="60960" marB="60960"/>
                </a:tc>
                <a:tc>
                  <a:txBody>
                    <a:bodyPr/>
                    <a:lstStyle/>
                    <a:p>
                      <a:pPr algn="ctr"/>
                      <a:r>
                        <a:rPr lang="nl-BE" sz="1300" dirty="0"/>
                        <a:t>0</a:t>
                      </a:r>
                      <a:endParaRPr lang="fr-BE" sz="1300" dirty="0"/>
                    </a:p>
                  </a:txBody>
                  <a:tcPr marL="121920" marR="121920" marT="60960" marB="60960"/>
                </a:tc>
                <a:tc>
                  <a:txBody>
                    <a:bodyPr/>
                    <a:lstStyle/>
                    <a:p>
                      <a:pPr algn="ctr"/>
                      <a:r>
                        <a:rPr lang="nl-BE" sz="1300" dirty="0"/>
                        <a:t>8.755,00</a:t>
                      </a:r>
                      <a:endParaRPr lang="fr-BE" sz="1300" dirty="0"/>
                    </a:p>
                  </a:txBody>
                  <a:tcPr marL="121920" marR="121920" marT="60960" marB="60960"/>
                </a:tc>
                <a:tc>
                  <a:txBody>
                    <a:bodyPr/>
                    <a:lstStyle/>
                    <a:p>
                      <a:pPr algn="ctr"/>
                      <a:r>
                        <a:rPr lang="nl-BE" sz="1300" dirty="0"/>
                        <a:t>1, 2, 5</a:t>
                      </a:r>
                      <a:endParaRPr lang="fr-BE" sz="1300" dirty="0"/>
                    </a:p>
                  </a:txBody>
                  <a:tcPr marL="121920" marR="121920" marT="60960" marB="60960"/>
                </a:tc>
                <a:extLst>
                  <a:ext uri="{0D108BD9-81ED-4DB2-BD59-A6C34878D82A}">
                    <a16:rowId xmlns:a16="http://schemas.microsoft.com/office/drawing/2014/main" val="2245295972"/>
                  </a:ext>
                </a:extLst>
              </a:tr>
              <a:tr h="934720">
                <a:tc>
                  <a:txBody>
                    <a:bodyPr/>
                    <a:lstStyle/>
                    <a:p>
                      <a:pPr algn="l"/>
                      <a:r>
                        <a:rPr lang="nl-BE" sz="1200" dirty="0"/>
                        <a:t>RCO 119</a:t>
                      </a:r>
                      <a:endParaRPr lang="fr-BE" sz="1200" dirty="0"/>
                    </a:p>
                  </a:txBody>
                  <a:tcPr marL="121920" marR="121920" marT="60960" marB="60960"/>
                </a:tc>
                <a:tc>
                  <a:txBody>
                    <a:bodyPr/>
                    <a:lstStyle/>
                    <a:p>
                      <a:pPr algn="l"/>
                      <a:r>
                        <a:rPr lang="fr-BE" sz="1300" dirty="0"/>
                        <a:t>Déchets préparés en vue de leur réemploi / </a:t>
                      </a:r>
                      <a:r>
                        <a:rPr lang="nl-NL" sz="1300" i="1" dirty="0">
                          <a:solidFill>
                            <a:schemeClr val="tx1">
                              <a:lumMod val="65000"/>
                              <a:lumOff val="35000"/>
                            </a:schemeClr>
                          </a:solidFill>
                        </a:rPr>
                        <a:t>Afval dat voorbereid werd voor hergebruik</a:t>
                      </a:r>
                      <a:endParaRPr lang="fr-BE" sz="1300" i="1" dirty="0">
                        <a:solidFill>
                          <a:schemeClr val="tx1">
                            <a:lumMod val="65000"/>
                            <a:lumOff val="35000"/>
                          </a:schemeClr>
                        </a:solidFill>
                      </a:endParaRPr>
                    </a:p>
                  </a:txBody>
                  <a:tcPr marL="121920" marR="121920" marT="60960" marB="60960"/>
                </a:tc>
                <a:tc>
                  <a:txBody>
                    <a:bodyPr/>
                    <a:lstStyle/>
                    <a:p>
                      <a:pPr algn="ctr"/>
                      <a:r>
                        <a:rPr lang="nl-BE" sz="1300" dirty="0" err="1"/>
                        <a:t>Tonnes</a:t>
                      </a:r>
                      <a:r>
                        <a:rPr lang="nl-BE" sz="1300" dirty="0"/>
                        <a:t>/</a:t>
                      </a:r>
                      <a:r>
                        <a:rPr lang="nl-BE" sz="1300" dirty="0" err="1"/>
                        <a:t>an</a:t>
                      </a:r>
                      <a:endParaRPr lang="nl-BE" sz="1300" dirty="0"/>
                    </a:p>
                    <a:p>
                      <a:pPr algn="ctr"/>
                      <a:r>
                        <a:rPr lang="nl-BE" sz="1300" i="1" dirty="0">
                          <a:solidFill>
                            <a:schemeClr val="tx1">
                              <a:lumMod val="65000"/>
                              <a:lumOff val="35000"/>
                            </a:schemeClr>
                          </a:solidFill>
                        </a:rPr>
                        <a:t>Ton/jaar</a:t>
                      </a:r>
                      <a:endParaRPr lang="fr-BE" sz="1300" i="1" dirty="0">
                        <a:solidFill>
                          <a:schemeClr val="tx1">
                            <a:lumMod val="65000"/>
                            <a:lumOff val="35000"/>
                          </a:schemeClr>
                        </a:solidFill>
                      </a:endParaRPr>
                    </a:p>
                    <a:p>
                      <a:pPr algn="ctr"/>
                      <a:endParaRPr lang="fr-BE" sz="1300" dirty="0"/>
                    </a:p>
                  </a:txBody>
                  <a:tcPr marL="121920" marR="121920" marT="60960" marB="60960"/>
                </a:tc>
                <a:tc>
                  <a:txBody>
                    <a:bodyPr/>
                    <a:lstStyle/>
                    <a:p>
                      <a:pPr algn="ctr"/>
                      <a:r>
                        <a:rPr lang="nl-BE" sz="1300" dirty="0"/>
                        <a:t>0</a:t>
                      </a:r>
                      <a:endParaRPr lang="fr-BE" sz="1300" dirty="0"/>
                    </a:p>
                  </a:txBody>
                  <a:tcPr marL="121920" marR="121920" marT="60960" marB="60960"/>
                </a:tc>
                <a:tc>
                  <a:txBody>
                    <a:bodyPr/>
                    <a:lstStyle/>
                    <a:p>
                      <a:pPr algn="ctr"/>
                      <a:r>
                        <a:rPr lang="nl-BE" sz="1300" dirty="0"/>
                        <a:t>669,00</a:t>
                      </a:r>
                      <a:endParaRPr lang="fr-BE" sz="1300" dirty="0"/>
                    </a:p>
                  </a:txBody>
                  <a:tcPr marL="121920" marR="121920" marT="60960" marB="60960"/>
                </a:tc>
                <a:tc>
                  <a:txBody>
                    <a:bodyPr/>
                    <a:lstStyle/>
                    <a:p>
                      <a:pPr algn="ctr"/>
                      <a:r>
                        <a:rPr lang="nl-BE" sz="1300" dirty="0"/>
                        <a:t>1, 2, 3, 5</a:t>
                      </a:r>
                      <a:endParaRPr lang="fr-BE" sz="1300" dirty="0"/>
                    </a:p>
                  </a:txBody>
                  <a:tcPr marL="121920" marR="121920" marT="60960" marB="60960"/>
                </a:tc>
                <a:extLst>
                  <a:ext uri="{0D108BD9-81ED-4DB2-BD59-A6C34878D82A}">
                    <a16:rowId xmlns:a16="http://schemas.microsoft.com/office/drawing/2014/main" val="2195566815"/>
                  </a:ext>
                </a:extLst>
              </a:tr>
              <a:tr h="716416">
                <a:tc>
                  <a:txBody>
                    <a:bodyPr/>
                    <a:lstStyle/>
                    <a:p>
                      <a:pPr algn="l"/>
                      <a:r>
                        <a:rPr lang="nl-BE" sz="1200" dirty="0"/>
                        <a:t>RCR 47</a:t>
                      </a:r>
                      <a:endParaRPr lang="fr-BE" sz="1200" dirty="0"/>
                    </a:p>
                  </a:txBody>
                  <a:tcPr marL="121920" marR="121920" marT="60960" marB="60960"/>
                </a:tc>
                <a:tc>
                  <a:txBody>
                    <a:bodyPr/>
                    <a:lstStyle/>
                    <a:p>
                      <a:pPr algn="l"/>
                      <a:r>
                        <a:rPr lang="fr-BE" sz="1300" dirty="0"/>
                        <a:t>Déchets recyclés / </a:t>
                      </a:r>
                      <a:r>
                        <a:rPr lang="fr-BE" sz="1300" i="1" dirty="0" err="1">
                          <a:solidFill>
                            <a:schemeClr val="tx1">
                              <a:lumMod val="65000"/>
                              <a:lumOff val="35000"/>
                            </a:schemeClr>
                          </a:solidFill>
                        </a:rPr>
                        <a:t>Gerecycleerd</a:t>
                      </a:r>
                      <a:r>
                        <a:rPr lang="fr-BE" sz="1300" i="1" dirty="0">
                          <a:solidFill>
                            <a:schemeClr val="tx1">
                              <a:lumMod val="65000"/>
                              <a:lumOff val="35000"/>
                            </a:schemeClr>
                          </a:solidFill>
                        </a:rPr>
                        <a:t> </a:t>
                      </a:r>
                      <a:r>
                        <a:rPr lang="fr-BE" sz="1300" i="1" dirty="0" err="1">
                          <a:solidFill>
                            <a:schemeClr val="tx1">
                              <a:lumMod val="65000"/>
                              <a:lumOff val="35000"/>
                            </a:schemeClr>
                          </a:solidFill>
                        </a:rPr>
                        <a:t>afval</a:t>
                      </a:r>
                      <a:endParaRPr lang="fr-BE" sz="1300" i="1" dirty="0">
                        <a:solidFill>
                          <a:schemeClr val="tx1">
                            <a:lumMod val="65000"/>
                            <a:lumOff val="35000"/>
                          </a:schemeClr>
                        </a:solidFill>
                      </a:endParaRPr>
                    </a:p>
                  </a:txBody>
                  <a:tcPr marL="121920" marR="121920" marT="60960" marB="60960"/>
                </a:tc>
                <a:tc>
                  <a:txBody>
                    <a:bodyPr/>
                    <a:lstStyle/>
                    <a:p>
                      <a:pPr algn="ctr"/>
                      <a:r>
                        <a:rPr lang="nl-BE" sz="1300" dirty="0" err="1"/>
                        <a:t>Tonnes</a:t>
                      </a:r>
                      <a:r>
                        <a:rPr lang="nl-BE" sz="1300" dirty="0"/>
                        <a:t>/</a:t>
                      </a:r>
                      <a:r>
                        <a:rPr lang="nl-BE" sz="1300" dirty="0" err="1"/>
                        <a:t>an</a:t>
                      </a:r>
                      <a:endParaRPr lang="nl-BE" sz="1300" dirty="0"/>
                    </a:p>
                    <a:p>
                      <a:pPr algn="ctr"/>
                      <a:r>
                        <a:rPr lang="nl-BE" sz="1300" i="1" dirty="0">
                          <a:solidFill>
                            <a:schemeClr val="tx1">
                              <a:lumMod val="65000"/>
                              <a:lumOff val="35000"/>
                            </a:schemeClr>
                          </a:solidFill>
                        </a:rPr>
                        <a:t>Ton/jaar</a:t>
                      </a:r>
                      <a:endParaRPr lang="fr-BE" sz="1300" i="1" dirty="0">
                        <a:solidFill>
                          <a:schemeClr val="tx1">
                            <a:lumMod val="65000"/>
                            <a:lumOff val="35000"/>
                          </a:schemeClr>
                        </a:solidFill>
                      </a:endParaRPr>
                    </a:p>
                  </a:txBody>
                  <a:tcPr marL="121920" marR="121920" marT="60960" marB="60960"/>
                </a:tc>
                <a:tc>
                  <a:txBody>
                    <a:bodyPr/>
                    <a:lstStyle/>
                    <a:p>
                      <a:pPr algn="ctr"/>
                      <a:r>
                        <a:rPr lang="nl-BE" sz="1300" dirty="0"/>
                        <a:t>n/a</a:t>
                      </a:r>
                    </a:p>
                    <a:p>
                      <a:pPr algn="ctr"/>
                      <a:r>
                        <a:rPr lang="nl-BE" sz="1300" i="1" dirty="0">
                          <a:solidFill>
                            <a:schemeClr val="tx1">
                              <a:lumMod val="65000"/>
                              <a:lumOff val="35000"/>
                            </a:schemeClr>
                          </a:solidFill>
                        </a:rPr>
                        <a:t>n.v.t.</a:t>
                      </a:r>
                      <a:endParaRPr lang="fr-BE" sz="1300" dirty="0"/>
                    </a:p>
                  </a:txBody>
                  <a:tcPr marL="121920" marR="121920" marT="60960" marB="60960"/>
                </a:tc>
                <a:tc>
                  <a:txBody>
                    <a:bodyPr/>
                    <a:lstStyle/>
                    <a:p>
                      <a:pPr algn="ctr"/>
                      <a:r>
                        <a:rPr lang="nl-BE" sz="1300" dirty="0"/>
                        <a:t>8.755,00</a:t>
                      </a:r>
                      <a:endParaRPr lang="fr-BE" sz="1300" dirty="0"/>
                    </a:p>
                  </a:txBody>
                  <a:tcPr marL="121920" marR="121920" marT="60960" marB="60960"/>
                </a:tc>
                <a:tc>
                  <a:txBody>
                    <a:bodyPr/>
                    <a:lstStyle/>
                    <a:p>
                      <a:pPr algn="ctr"/>
                      <a:r>
                        <a:rPr lang="nl-BE" sz="1300" dirty="0"/>
                        <a:t>1, 2, 5</a:t>
                      </a:r>
                      <a:endParaRPr lang="fr-BE" sz="1300" dirty="0"/>
                    </a:p>
                  </a:txBody>
                  <a:tcPr marL="121920" marR="121920" marT="60960" marB="60960"/>
                </a:tc>
                <a:extLst>
                  <a:ext uri="{0D108BD9-81ED-4DB2-BD59-A6C34878D82A}">
                    <a16:rowId xmlns:a16="http://schemas.microsoft.com/office/drawing/2014/main" val="535463935"/>
                  </a:ext>
                </a:extLst>
              </a:tr>
            </a:tbl>
          </a:graphicData>
        </a:graphic>
      </p:graphicFrame>
      <p:sp>
        <p:nvSpPr>
          <p:cNvPr id="3" name="Tekstvak 2">
            <a:extLst>
              <a:ext uri="{FF2B5EF4-FFF2-40B4-BE49-F238E27FC236}">
                <a16:creationId xmlns:a16="http://schemas.microsoft.com/office/drawing/2014/main" id="{CCD6A4A6-40F2-7AFD-9F66-879E6D6C6846}"/>
              </a:ext>
            </a:extLst>
          </p:cNvPr>
          <p:cNvSpPr txBox="1"/>
          <p:nvPr/>
        </p:nvSpPr>
        <p:spPr>
          <a:xfrm>
            <a:off x="1199457" y="5151385"/>
            <a:ext cx="7743015" cy="749179"/>
          </a:xfrm>
          <a:prstGeom prst="rect">
            <a:avLst/>
          </a:prstGeom>
          <a:noFill/>
        </p:spPr>
        <p:txBody>
          <a:bodyPr wrap="square" rtlCol="0">
            <a:spAutoFit/>
          </a:bodyPr>
          <a:lstStyle/>
          <a:p>
            <a:r>
              <a:rPr lang="nl-BE" sz="1067" dirty="0">
                <a:solidFill>
                  <a:schemeClr val="tx1">
                    <a:lumMod val="50000"/>
                    <a:lumOff val="50000"/>
                  </a:schemeClr>
                </a:solidFill>
              </a:rPr>
              <a:t>* </a:t>
            </a:r>
            <a:r>
              <a:rPr lang="fr-BE" sz="1067" dirty="0">
                <a:solidFill>
                  <a:schemeClr val="tx1">
                    <a:lumMod val="50000"/>
                    <a:lumOff val="50000"/>
                  </a:schemeClr>
                </a:solidFill>
              </a:rPr>
              <a:t>Les projets ne visant ni le recyclage ni le réemploi, c’est-à-dire ceux visant une autre sorte de valorisation des déchets, ne contribueront pas à ces indicateurs. Pour ces derniers, un ou plusieurs indicateurs spécifiques pourront être proposés</a:t>
            </a:r>
            <a:r>
              <a:rPr lang="nl-BE" sz="1067" dirty="0">
                <a:solidFill>
                  <a:schemeClr val="tx1">
                    <a:lumMod val="50000"/>
                    <a:lumOff val="50000"/>
                  </a:schemeClr>
                </a:solidFill>
              </a:rPr>
              <a:t>.</a:t>
            </a:r>
          </a:p>
          <a:p>
            <a:r>
              <a:rPr lang="fr-BE" sz="1067" i="1" dirty="0"/>
              <a:t>* </a:t>
            </a:r>
            <a:r>
              <a:rPr lang="nl-NL" sz="1067" i="1" dirty="0"/>
              <a:t>Projecten die niet gericht zijn op recyclage of hergebruik, d.w.z. projecten die gericht zijn op een andere vorm van afvalherwinning, zullen niet bijdragen aan deze indicatoren. Voor deze laatste kunnen een of meer specifieke indicatoren worden voorgesteld.</a:t>
            </a:r>
            <a:endParaRPr lang="fr-BE" sz="1067" i="1" dirty="0"/>
          </a:p>
        </p:txBody>
      </p:sp>
      <p:sp>
        <p:nvSpPr>
          <p:cNvPr id="5" name="Rechteraccolade 4">
            <a:extLst>
              <a:ext uri="{FF2B5EF4-FFF2-40B4-BE49-F238E27FC236}">
                <a16:creationId xmlns:a16="http://schemas.microsoft.com/office/drawing/2014/main" id="{7AF8D359-96BF-6CE4-722E-D101426B90D0}"/>
              </a:ext>
            </a:extLst>
          </p:cNvPr>
          <p:cNvSpPr/>
          <p:nvPr/>
        </p:nvSpPr>
        <p:spPr>
          <a:xfrm>
            <a:off x="8942471" y="2372883"/>
            <a:ext cx="129860" cy="182420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sz="2400"/>
          </a:p>
        </p:txBody>
      </p:sp>
      <p:sp>
        <p:nvSpPr>
          <p:cNvPr id="6" name="Rechteraccolade 5">
            <a:extLst>
              <a:ext uri="{FF2B5EF4-FFF2-40B4-BE49-F238E27FC236}">
                <a16:creationId xmlns:a16="http://schemas.microsoft.com/office/drawing/2014/main" id="{0F6257BE-C963-2C0A-1F6B-2A4E1CAB7B86}"/>
              </a:ext>
            </a:extLst>
          </p:cNvPr>
          <p:cNvSpPr/>
          <p:nvPr/>
        </p:nvSpPr>
        <p:spPr>
          <a:xfrm>
            <a:off x="8946442" y="4233405"/>
            <a:ext cx="125889" cy="67207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sz="2400"/>
          </a:p>
        </p:txBody>
      </p:sp>
      <p:sp>
        <p:nvSpPr>
          <p:cNvPr id="7" name="Tekstvak 6">
            <a:extLst>
              <a:ext uri="{FF2B5EF4-FFF2-40B4-BE49-F238E27FC236}">
                <a16:creationId xmlns:a16="http://schemas.microsoft.com/office/drawing/2014/main" id="{94C35EC7-4B9D-0EB7-422D-841B211ADA3D}"/>
              </a:ext>
            </a:extLst>
          </p:cNvPr>
          <p:cNvSpPr txBox="1"/>
          <p:nvPr/>
        </p:nvSpPr>
        <p:spPr>
          <a:xfrm>
            <a:off x="9072331" y="3059282"/>
            <a:ext cx="1728192" cy="420756"/>
          </a:xfrm>
          <a:prstGeom prst="rect">
            <a:avLst/>
          </a:prstGeom>
          <a:noFill/>
        </p:spPr>
        <p:txBody>
          <a:bodyPr wrap="square" rtlCol="0">
            <a:spAutoFit/>
          </a:bodyPr>
          <a:lstStyle/>
          <a:p>
            <a:r>
              <a:rPr lang="nl-BE" sz="1067" dirty="0">
                <a:solidFill>
                  <a:schemeClr val="tx1">
                    <a:lumMod val="50000"/>
                    <a:lumOff val="50000"/>
                  </a:schemeClr>
                </a:solidFill>
              </a:rPr>
              <a:t>Indicateurs de </a:t>
            </a:r>
            <a:r>
              <a:rPr lang="nl-BE" sz="1067" dirty="0" err="1">
                <a:solidFill>
                  <a:schemeClr val="tx1">
                    <a:lumMod val="50000"/>
                    <a:lumOff val="50000"/>
                  </a:schemeClr>
                </a:solidFill>
              </a:rPr>
              <a:t>réalisation</a:t>
            </a:r>
            <a:endParaRPr lang="nl-BE" sz="1067" dirty="0">
              <a:solidFill>
                <a:schemeClr val="tx1">
                  <a:lumMod val="50000"/>
                  <a:lumOff val="50000"/>
                </a:schemeClr>
              </a:solidFill>
            </a:endParaRPr>
          </a:p>
          <a:p>
            <a:r>
              <a:rPr lang="nl-BE" sz="1067" i="1" dirty="0"/>
              <a:t>Outputindicatoren</a:t>
            </a:r>
            <a:endParaRPr lang="fr-BE" sz="1067" i="1" dirty="0"/>
          </a:p>
        </p:txBody>
      </p:sp>
      <p:sp>
        <p:nvSpPr>
          <p:cNvPr id="8" name="Tekstvak 7">
            <a:extLst>
              <a:ext uri="{FF2B5EF4-FFF2-40B4-BE49-F238E27FC236}">
                <a16:creationId xmlns:a16="http://schemas.microsoft.com/office/drawing/2014/main" id="{31FC040D-73DC-40FB-AF6D-2D12B53A958A}"/>
              </a:ext>
            </a:extLst>
          </p:cNvPr>
          <p:cNvSpPr txBox="1"/>
          <p:nvPr/>
        </p:nvSpPr>
        <p:spPr>
          <a:xfrm>
            <a:off x="9072331" y="4332742"/>
            <a:ext cx="1728192" cy="420756"/>
          </a:xfrm>
          <a:prstGeom prst="rect">
            <a:avLst/>
          </a:prstGeom>
          <a:noFill/>
        </p:spPr>
        <p:txBody>
          <a:bodyPr wrap="square" rtlCol="0">
            <a:spAutoFit/>
          </a:bodyPr>
          <a:lstStyle/>
          <a:p>
            <a:r>
              <a:rPr lang="nl-BE" sz="1067" dirty="0">
                <a:solidFill>
                  <a:schemeClr val="tx1">
                    <a:lumMod val="50000"/>
                    <a:lumOff val="50000"/>
                  </a:schemeClr>
                </a:solidFill>
              </a:rPr>
              <a:t>Indicateur de </a:t>
            </a:r>
            <a:r>
              <a:rPr lang="nl-BE" sz="1067" dirty="0" err="1">
                <a:solidFill>
                  <a:schemeClr val="tx1">
                    <a:lumMod val="50000"/>
                    <a:lumOff val="50000"/>
                  </a:schemeClr>
                </a:solidFill>
              </a:rPr>
              <a:t>résultat</a:t>
            </a:r>
            <a:endParaRPr lang="nl-BE" sz="1067" dirty="0">
              <a:solidFill>
                <a:schemeClr val="tx1">
                  <a:lumMod val="50000"/>
                  <a:lumOff val="50000"/>
                </a:schemeClr>
              </a:solidFill>
            </a:endParaRPr>
          </a:p>
          <a:p>
            <a:r>
              <a:rPr lang="nl-BE" sz="1067" i="1" dirty="0"/>
              <a:t>Resultaatindicator</a:t>
            </a:r>
            <a:endParaRPr lang="fr-BE" sz="1067" i="1" dirty="0"/>
          </a:p>
        </p:txBody>
      </p:sp>
    </p:spTree>
    <p:extLst>
      <p:ext uri="{BB962C8B-B14F-4D97-AF65-F5344CB8AC3E}">
        <p14:creationId xmlns:p14="http://schemas.microsoft.com/office/powerpoint/2010/main" val="290605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527381" y="274637"/>
            <a:ext cx="11233248" cy="1138139"/>
          </a:xfrm>
        </p:spPr>
        <p:txBody>
          <a:bodyPr>
            <a:normAutofit/>
          </a:bodyPr>
          <a:lstStyle/>
          <a:p>
            <a:r>
              <a:rPr lang="fr-BE" dirty="0"/>
              <a:t>3. Les critères d’éligibilité et le financement des projets /</a:t>
            </a:r>
            <a:r>
              <a:rPr lang="fr-BE" i="1" dirty="0">
                <a:solidFill>
                  <a:schemeClr val="tx1"/>
                </a:solidFill>
                <a:latin typeface="Arial"/>
              </a:rPr>
              <a:t> </a:t>
            </a:r>
            <a:r>
              <a:rPr lang="fr-BE" i="1" dirty="0" err="1">
                <a:solidFill>
                  <a:schemeClr val="tx1"/>
                </a:solidFill>
                <a:latin typeface="Arial"/>
              </a:rPr>
              <a:t>Subsidiabiliteitsregels</a:t>
            </a:r>
            <a:r>
              <a:rPr lang="fr-BE" i="1" dirty="0">
                <a:solidFill>
                  <a:schemeClr val="tx1"/>
                </a:solidFill>
                <a:latin typeface="Arial"/>
              </a:rPr>
              <a:t> en </a:t>
            </a:r>
            <a:r>
              <a:rPr lang="fr-BE" i="1" dirty="0" err="1">
                <a:solidFill>
                  <a:schemeClr val="tx1"/>
                </a:solidFill>
                <a:latin typeface="Arial"/>
              </a:rPr>
              <a:t>financiering</a:t>
            </a:r>
            <a:r>
              <a:rPr lang="fr-BE" i="1" dirty="0">
                <a:solidFill>
                  <a:schemeClr val="tx1"/>
                </a:solidFill>
                <a:latin typeface="Arial"/>
              </a:rPr>
              <a:t> van de </a:t>
            </a:r>
            <a:r>
              <a:rPr lang="fr-BE"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527381" y="1508787"/>
            <a:ext cx="11185243" cy="4320480"/>
          </a:xfrm>
        </p:spPr>
        <p:txBody>
          <a:bodyPr>
            <a:noAutofit/>
          </a:bodyPr>
          <a:lstStyle/>
          <a:p>
            <a:r>
              <a:rPr lang="fr-BE" sz="1600" dirty="0"/>
              <a:t>Les dépenses relatives au projet seront éligibles si: / </a:t>
            </a:r>
            <a:r>
              <a:rPr lang="nl-NL" sz="1600" i="1" dirty="0">
                <a:solidFill>
                  <a:schemeClr val="tx1"/>
                </a:solidFill>
              </a:rPr>
              <a:t>Projectuitgaven komen in aanmerking indien ze:</a:t>
            </a:r>
            <a:endParaRPr lang="fr-BE" sz="1600" i="1" dirty="0">
              <a:solidFill>
                <a:schemeClr val="tx1"/>
              </a:solidFill>
            </a:endParaRPr>
          </a:p>
          <a:p>
            <a:pPr marL="457189" indent="-457189">
              <a:buFont typeface="Arial" panose="020B0604020202020204" pitchFamily="34" charset="0"/>
              <a:buChar char="•"/>
            </a:pPr>
            <a:r>
              <a:rPr lang="fr-BE" sz="1600" dirty="0"/>
              <a:t>Elles ont été </a:t>
            </a:r>
            <a:r>
              <a:rPr lang="fr-BE" sz="1600" b="1" dirty="0"/>
              <a:t>réellement engagées et payées </a:t>
            </a:r>
            <a:r>
              <a:rPr lang="fr-BE" sz="1600" dirty="0"/>
              <a:t>par le bénéficiaire entre 01/01/2021 et 31/12/2029 / </a:t>
            </a:r>
            <a:r>
              <a:rPr lang="nl-NL" sz="1600" i="1" dirty="0">
                <a:solidFill>
                  <a:schemeClr val="tx1"/>
                </a:solidFill>
              </a:rPr>
              <a:t>Vastgelegd en betaald werden door de begunstigde tussen 01/01/2021 en 31/12/2029</a:t>
            </a:r>
            <a:endParaRPr lang="fr-BE" sz="1600" dirty="0"/>
          </a:p>
          <a:p>
            <a:pPr marL="457189" indent="-457189">
              <a:buFont typeface="Arial" panose="020B0604020202020204" pitchFamily="34" charset="0"/>
              <a:buChar char="•"/>
            </a:pPr>
            <a:r>
              <a:rPr lang="fr-BE" sz="1600" dirty="0"/>
              <a:t>Elles sont des investissements </a:t>
            </a:r>
            <a:r>
              <a:rPr lang="fr-BE" sz="1600" b="1" dirty="0"/>
              <a:t>corporels</a:t>
            </a:r>
            <a:r>
              <a:rPr lang="fr-BE" sz="1600" dirty="0"/>
              <a:t> liés à la réalisation d’infrastructures et d’équipements / </a:t>
            </a:r>
            <a:r>
              <a:rPr lang="fr-BE" sz="1600" i="1" dirty="0" err="1">
                <a:solidFill>
                  <a:schemeClr val="tx1"/>
                </a:solidFill>
              </a:rPr>
              <a:t>Tastbare</a:t>
            </a:r>
            <a:r>
              <a:rPr lang="fr-BE" sz="1600" i="1" dirty="0">
                <a:solidFill>
                  <a:schemeClr val="tx1"/>
                </a:solidFill>
              </a:rPr>
              <a:t> </a:t>
            </a:r>
            <a:r>
              <a:rPr lang="fr-BE" sz="1600" i="1" dirty="0" err="1">
                <a:solidFill>
                  <a:schemeClr val="tx1"/>
                </a:solidFill>
              </a:rPr>
              <a:t>investeringen</a:t>
            </a:r>
            <a:r>
              <a:rPr lang="fr-BE" sz="1600" i="1" dirty="0">
                <a:solidFill>
                  <a:schemeClr val="tx1"/>
                </a:solidFill>
              </a:rPr>
              <a:t> </a:t>
            </a:r>
            <a:r>
              <a:rPr lang="fr-BE" sz="1600" i="1" dirty="0" err="1">
                <a:solidFill>
                  <a:schemeClr val="tx1"/>
                </a:solidFill>
              </a:rPr>
              <a:t>zijn</a:t>
            </a:r>
            <a:r>
              <a:rPr lang="fr-BE" sz="1600" i="1" dirty="0">
                <a:solidFill>
                  <a:schemeClr val="tx1"/>
                </a:solidFill>
              </a:rPr>
              <a:t>, in </a:t>
            </a:r>
            <a:r>
              <a:rPr lang="fr-BE" sz="1600" i="1" dirty="0" err="1">
                <a:solidFill>
                  <a:schemeClr val="tx1"/>
                </a:solidFill>
              </a:rPr>
              <a:t>verband</a:t>
            </a:r>
            <a:r>
              <a:rPr lang="fr-BE" sz="1600" i="1" dirty="0">
                <a:solidFill>
                  <a:schemeClr val="tx1"/>
                </a:solidFill>
              </a:rPr>
              <a:t> met de </a:t>
            </a:r>
            <a:r>
              <a:rPr lang="fr-BE" sz="1600" i="1" dirty="0" err="1">
                <a:solidFill>
                  <a:schemeClr val="tx1"/>
                </a:solidFill>
              </a:rPr>
              <a:t>realisering</a:t>
            </a:r>
            <a:r>
              <a:rPr lang="fr-BE" sz="1600" i="1" dirty="0">
                <a:solidFill>
                  <a:schemeClr val="tx1"/>
                </a:solidFill>
              </a:rPr>
              <a:t> van </a:t>
            </a:r>
            <a:r>
              <a:rPr lang="fr-BE" sz="1600" i="1" dirty="0" err="1">
                <a:solidFill>
                  <a:schemeClr val="tx1"/>
                </a:solidFill>
              </a:rPr>
              <a:t>infrastructuur</a:t>
            </a:r>
            <a:r>
              <a:rPr lang="fr-BE" sz="1600" i="1" dirty="0">
                <a:solidFill>
                  <a:schemeClr val="tx1"/>
                </a:solidFill>
              </a:rPr>
              <a:t> en </a:t>
            </a:r>
            <a:r>
              <a:rPr lang="fr-BE" sz="1600" i="1" dirty="0" err="1">
                <a:solidFill>
                  <a:schemeClr val="tx1"/>
                </a:solidFill>
              </a:rPr>
              <a:t>uitrustingen</a:t>
            </a:r>
            <a:endParaRPr lang="fr-BE" sz="1600" dirty="0"/>
          </a:p>
          <a:p>
            <a:r>
              <a:rPr lang="fr-BE" sz="1600" dirty="0"/>
              <a:t>Le projet doit être matériellement achevé ou intégralement mis en œuvre + tous les paiements effectués + participation publique versée aux bénéficiaires </a:t>
            </a:r>
            <a:r>
              <a:rPr lang="fr-BE" sz="1600" b="1" dirty="0"/>
              <a:t>au plus tard le 15/02/2031 / </a:t>
            </a:r>
            <a:r>
              <a:rPr lang="nl-NL" sz="1600" i="1" dirty="0">
                <a:solidFill>
                  <a:schemeClr val="tx1"/>
                </a:solidFill>
              </a:rPr>
              <a:t>Het project moet fysiek voltooid of volledig uitgevoerd zijn + alle betalingen verricht + overheidsbijdrage betaald aan begunstigden</a:t>
            </a:r>
            <a:r>
              <a:rPr lang="nl-NL" sz="1600" b="1" i="1" dirty="0">
                <a:solidFill>
                  <a:schemeClr val="tx1"/>
                </a:solidFill>
              </a:rPr>
              <a:t> tegen 15/02/2031.</a:t>
            </a:r>
            <a:endParaRPr lang="fr-BE" sz="1600" b="1" dirty="0"/>
          </a:p>
          <a:p>
            <a:pPr marL="457189" indent="-457189">
              <a:buFont typeface="Arial" panose="020B0604020202020204" pitchFamily="34" charset="0"/>
              <a:buChar char="•"/>
            </a:pPr>
            <a:r>
              <a:rPr lang="fr-BE" sz="1600" dirty="0"/>
              <a:t>Si le projet a été achevé avant soumission de la candidature FEDER, le projet n’est pas retenu / </a:t>
            </a:r>
            <a:r>
              <a:rPr lang="nl-NL" sz="1600" i="1" dirty="0">
                <a:solidFill>
                  <a:schemeClr val="tx1"/>
                </a:solidFill>
              </a:rPr>
              <a:t>Als het project voltooid werd vóór de indiening van de EFRO-subsidieaanvraag, wordt het project niet geselecteerd</a:t>
            </a:r>
            <a:endParaRPr lang="fr-BE" sz="1600" i="1" dirty="0">
              <a:solidFill>
                <a:schemeClr val="tx1"/>
              </a:solidFill>
            </a:endParaRPr>
          </a:p>
          <a:p>
            <a:endParaRPr lang="fr-BE" sz="1600" b="1" dirty="0"/>
          </a:p>
        </p:txBody>
      </p:sp>
    </p:spTree>
    <p:extLst>
      <p:ext uri="{BB962C8B-B14F-4D97-AF65-F5344CB8AC3E}">
        <p14:creationId xmlns:p14="http://schemas.microsoft.com/office/powerpoint/2010/main" val="2459767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35A7B-16A5-A7F2-819C-9EF4A02CF410}"/>
              </a:ext>
            </a:extLst>
          </p:cNvPr>
          <p:cNvSpPr>
            <a:spLocks noGrp="1"/>
          </p:cNvSpPr>
          <p:nvPr>
            <p:ph type="title"/>
          </p:nvPr>
        </p:nvSpPr>
        <p:spPr/>
        <p:txBody>
          <a:bodyPr/>
          <a:lstStyle/>
          <a:p>
            <a:r>
              <a:rPr lang="fr-BE" dirty="0"/>
              <a:t>Participation en ligne</a:t>
            </a:r>
            <a:endParaRPr lang="en-BE" dirty="0"/>
          </a:p>
        </p:txBody>
      </p:sp>
      <p:sp>
        <p:nvSpPr>
          <p:cNvPr id="3" name="Espace réservé du texte 2">
            <a:extLst>
              <a:ext uri="{FF2B5EF4-FFF2-40B4-BE49-F238E27FC236}">
                <a16:creationId xmlns:a16="http://schemas.microsoft.com/office/drawing/2014/main" id="{F52A90DA-16ED-03BF-4D10-7305D6D5F03C}"/>
              </a:ext>
            </a:extLst>
          </p:cNvPr>
          <p:cNvSpPr>
            <a:spLocks noGrp="1"/>
          </p:cNvSpPr>
          <p:nvPr>
            <p:ph type="body" sz="quarter" idx="10"/>
          </p:nvPr>
        </p:nvSpPr>
        <p:spPr>
          <a:xfrm>
            <a:off x="2063552" y="1316765"/>
            <a:ext cx="9649072" cy="4416491"/>
          </a:xfrm>
        </p:spPr>
        <p:txBody>
          <a:bodyPr>
            <a:normAutofit fontScale="47500" lnSpcReduction="20000"/>
          </a:bodyPr>
          <a:lstStyle/>
          <a:p>
            <a:r>
              <a:rPr lang="fr-FR" dirty="0"/>
              <a:t>Coupez votre microphone lorsque vous ne parlez pas </a:t>
            </a:r>
          </a:p>
          <a:p>
            <a:r>
              <a:rPr lang="fr-FR" dirty="0" err="1">
                <a:solidFill>
                  <a:schemeClr val="tx1"/>
                </a:solidFill>
              </a:rPr>
              <a:t>Demp</a:t>
            </a:r>
            <a:r>
              <a:rPr lang="fr-FR" dirty="0">
                <a:solidFill>
                  <a:schemeClr val="tx1"/>
                </a:solidFill>
              </a:rPr>
              <a:t> je </a:t>
            </a:r>
            <a:r>
              <a:rPr lang="fr-FR" dirty="0" err="1">
                <a:solidFill>
                  <a:schemeClr val="tx1"/>
                </a:solidFill>
              </a:rPr>
              <a:t>microfoon</a:t>
            </a:r>
            <a:r>
              <a:rPr lang="fr-FR" dirty="0">
                <a:solidFill>
                  <a:schemeClr val="tx1"/>
                </a:solidFill>
              </a:rPr>
              <a:t> </a:t>
            </a:r>
            <a:r>
              <a:rPr lang="fr-FR" dirty="0" err="1">
                <a:solidFill>
                  <a:schemeClr val="tx1"/>
                </a:solidFill>
              </a:rPr>
              <a:t>wanneer</a:t>
            </a:r>
            <a:r>
              <a:rPr lang="fr-FR" dirty="0">
                <a:solidFill>
                  <a:schemeClr val="tx1"/>
                </a:solidFill>
              </a:rPr>
              <a:t> je niet </a:t>
            </a:r>
            <a:r>
              <a:rPr lang="fr-FR" dirty="0" err="1">
                <a:solidFill>
                  <a:schemeClr val="tx1"/>
                </a:solidFill>
              </a:rPr>
              <a:t>aan</a:t>
            </a:r>
            <a:r>
              <a:rPr lang="fr-FR" dirty="0">
                <a:solidFill>
                  <a:schemeClr val="tx1"/>
                </a:solidFill>
              </a:rPr>
              <a:t> het </a:t>
            </a:r>
            <a:r>
              <a:rPr lang="fr-FR" dirty="0" err="1">
                <a:solidFill>
                  <a:schemeClr val="tx1"/>
                </a:solidFill>
              </a:rPr>
              <a:t>woord</a:t>
            </a:r>
            <a:r>
              <a:rPr lang="fr-FR" dirty="0">
                <a:solidFill>
                  <a:schemeClr val="tx1"/>
                </a:solidFill>
              </a:rPr>
              <a:t> </a:t>
            </a:r>
            <a:r>
              <a:rPr lang="fr-FR" dirty="0" err="1">
                <a:solidFill>
                  <a:schemeClr val="tx1"/>
                </a:solidFill>
              </a:rPr>
              <a:t>bent</a:t>
            </a:r>
            <a:r>
              <a:rPr lang="fr-FR" dirty="0">
                <a:solidFill>
                  <a:schemeClr val="tx1"/>
                </a:solidFill>
              </a:rPr>
              <a:t>    </a:t>
            </a:r>
          </a:p>
          <a:p>
            <a:endParaRPr lang="fr-FR" dirty="0"/>
          </a:p>
          <a:p>
            <a:r>
              <a:rPr lang="fr-FR" dirty="0"/>
              <a:t>Éteignez votre caméra sauf si vous voulez prendre la parole</a:t>
            </a:r>
          </a:p>
          <a:p>
            <a:r>
              <a:rPr lang="fr-FR" dirty="0" err="1">
                <a:solidFill>
                  <a:schemeClr val="tx1"/>
                </a:solidFill>
              </a:rPr>
              <a:t>Schakel</a:t>
            </a:r>
            <a:r>
              <a:rPr lang="fr-FR" dirty="0">
                <a:solidFill>
                  <a:schemeClr val="tx1"/>
                </a:solidFill>
              </a:rPr>
              <a:t> je camera </a:t>
            </a:r>
            <a:r>
              <a:rPr lang="fr-FR" dirty="0" err="1">
                <a:solidFill>
                  <a:schemeClr val="tx1"/>
                </a:solidFill>
              </a:rPr>
              <a:t>uit</a:t>
            </a:r>
            <a:r>
              <a:rPr lang="fr-FR" dirty="0">
                <a:solidFill>
                  <a:schemeClr val="tx1"/>
                </a:solidFill>
              </a:rPr>
              <a:t> </a:t>
            </a:r>
            <a:r>
              <a:rPr lang="fr-FR" dirty="0" err="1">
                <a:solidFill>
                  <a:schemeClr val="tx1"/>
                </a:solidFill>
              </a:rPr>
              <a:t>tenzij</a:t>
            </a:r>
            <a:r>
              <a:rPr lang="fr-FR" dirty="0">
                <a:solidFill>
                  <a:schemeClr val="tx1"/>
                </a:solidFill>
              </a:rPr>
              <a:t> je het </a:t>
            </a:r>
            <a:r>
              <a:rPr lang="fr-FR" dirty="0" err="1">
                <a:solidFill>
                  <a:schemeClr val="tx1"/>
                </a:solidFill>
              </a:rPr>
              <a:t>woord</a:t>
            </a:r>
            <a:r>
              <a:rPr lang="fr-FR" dirty="0">
                <a:solidFill>
                  <a:schemeClr val="tx1"/>
                </a:solidFill>
              </a:rPr>
              <a:t> </a:t>
            </a:r>
            <a:r>
              <a:rPr lang="fr-FR" dirty="0" err="1">
                <a:solidFill>
                  <a:schemeClr val="tx1"/>
                </a:solidFill>
              </a:rPr>
              <a:t>wil</a:t>
            </a:r>
            <a:r>
              <a:rPr lang="fr-FR" dirty="0">
                <a:solidFill>
                  <a:schemeClr val="tx1"/>
                </a:solidFill>
              </a:rPr>
              <a:t> </a:t>
            </a:r>
            <a:r>
              <a:rPr lang="fr-FR" dirty="0" err="1">
                <a:solidFill>
                  <a:schemeClr val="tx1"/>
                </a:solidFill>
              </a:rPr>
              <a:t>nemen</a:t>
            </a:r>
            <a:r>
              <a:rPr lang="fr-FR" dirty="0">
                <a:solidFill>
                  <a:schemeClr val="tx1"/>
                </a:solidFill>
              </a:rPr>
              <a:t>    </a:t>
            </a:r>
          </a:p>
          <a:p>
            <a:r>
              <a:rPr lang="fr-FR" dirty="0"/>
              <a:t>    </a:t>
            </a:r>
          </a:p>
          <a:p>
            <a:r>
              <a:rPr lang="fr-FR" dirty="0"/>
              <a:t>Levez la main si vous voulez intervenir (en fin de présentation), ou / </a:t>
            </a:r>
            <a:r>
              <a:rPr lang="fr-FR" dirty="0" err="1">
                <a:solidFill>
                  <a:schemeClr val="tx1"/>
                </a:solidFill>
              </a:rPr>
              <a:t>Steek</a:t>
            </a:r>
            <a:r>
              <a:rPr lang="fr-FR" dirty="0">
                <a:solidFill>
                  <a:schemeClr val="tx1"/>
                </a:solidFill>
              </a:rPr>
              <a:t> je hand op (op het </a:t>
            </a:r>
            <a:r>
              <a:rPr lang="fr-FR" dirty="0" err="1">
                <a:solidFill>
                  <a:schemeClr val="tx1"/>
                </a:solidFill>
              </a:rPr>
              <a:t>einde</a:t>
            </a:r>
            <a:r>
              <a:rPr lang="fr-FR" dirty="0">
                <a:solidFill>
                  <a:schemeClr val="tx1"/>
                </a:solidFill>
              </a:rPr>
              <a:t> van de </a:t>
            </a:r>
            <a:r>
              <a:rPr lang="fr-FR" dirty="0" err="1">
                <a:solidFill>
                  <a:schemeClr val="tx1"/>
                </a:solidFill>
              </a:rPr>
              <a:t>presentatie</a:t>
            </a:r>
            <a:r>
              <a:rPr lang="fr-FR" dirty="0">
                <a:solidFill>
                  <a:schemeClr val="tx1"/>
                </a:solidFill>
              </a:rPr>
              <a:t>), of     </a:t>
            </a:r>
          </a:p>
          <a:p>
            <a:r>
              <a:rPr lang="fr-FR" dirty="0"/>
              <a:t>  </a:t>
            </a:r>
          </a:p>
          <a:p>
            <a:r>
              <a:rPr lang="fr-FR" dirty="0"/>
              <a:t>Posez votre question dans le chat / </a:t>
            </a:r>
            <a:r>
              <a:rPr lang="fr-FR" dirty="0" err="1">
                <a:solidFill>
                  <a:schemeClr val="tx1"/>
                </a:solidFill>
              </a:rPr>
              <a:t>Stel</a:t>
            </a:r>
            <a:r>
              <a:rPr lang="fr-FR" dirty="0">
                <a:solidFill>
                  <a:schemeClr val="tx1"/>
                </a:solidFill>
              </a:rPr>
              <a:t> je </a:t>
            </a:r>
            <a:r>
              <a:rPr lang="fr-FR" dirty="0" err="1">
                <a:solidFill>
                  <a:schemeClr val="tx1"/>
                </a:solidFill>
              </a:rPr>
              <a:t>vraag</a:t>
            </a:r>
            <a:r>
              <a:rPr lang="fr-FR" dirty="0">
                <a:solidFill>
                  <a:schemeClr val="tx1"/>
                </a:solidFill>
              </a:rPr>
              <a:t> in de chat</a:t>
            </a:r>
            <a:endParaRPr lang="en-BE" dirty="0">
              <a:solidFill>
                <a:schemeClr val="tx1"/>
              </a:solidFill>
            </a:endParaRPr>
          </a:p>
        </p:txBody>
      </p:sp>
      <p:pic>
        <p:nvPicPr>
          <p:cNvPr id="4" name="Graphic 10" descr="Luidspreker dempen silhouet">
            <a:extLst>
              <a:ext uri="{FF2B5EF4-FFF2-40B4-BE49-F238E27FC236}">
                <a16:creationId xmlns:a16="http://schemas.microsoft.com/office/drawing/2014/main" id="{16605FEB-9D45-6BC5-2931-2D5A35AB14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67689" y="1331677"/>
            <a:ext cx="803193" cy="803193"/>
          </a:xfrm>
          <a:prstGeom prst="rect">
            <a:avLst/>
          </a:prstGeom>
        </p:spPr>
      </p:pic>
      <p:pic>
        <p:nvPicPr>
          <p:cNvPr id="5" name="Graphic 17" descr="Webcam silhouet">
            <a:extLst>
              <a:ext uri="{FF2B5EF4-FFF2-40B4-BE49-F238E27FC236}">
                <a16:creationId xmlns:a16="http://schemas.microsoft.com/office/drawing/2014/main" id="{2B1ACFF5-28C1-3D17-9B0E-6981882E60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67689" y="2598937"/>
            <a:ext cx="803193" cy="803193"/>
          </a:xfrm>
          <a:prstGeom prst="rect">
            <a:avLst/>
          </a:prstGeom>
        </p:spPr>
      </p:pic>
      <p:pic>
        <p:nvPicPr>
          <p:cNvPr id="6" name="Graphic 12" descr="Opgestoken hand silhouet">
            <a:extLst>
              <a:ext uri="{FF2B5EF4-FFF2-40B4-BE49-F238E27FC236}">
                <a16:creationId xmlns:a16="http://schemas.microsoft.com/office/drawing/2014/main" id="{2D830D90-FEA6-C125-FAC2-0B36C62A14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67689" y="3813043"/>
            <a:ext cx="803192" cy="803192"/>
          </a:xfrm>
          <a:prstGeom prst="rect">
            <a:avLst/>
          </a:prstGeom>
        </p:spPr>
      </p:pic>
      <p:pic>
        <p:nvPicPr>
          <p:cNvPr id="7" name="Graphic 14" descr="Chatballon silhouet">
            <a:extLst>
              <a:ext uri="{FF2B5EF4-FFF2-40B4-BE49-F238E27FC236}">
                <a16:creationId xmlns:a16="http://schemas.microsoft.com/office/drawing/2014/main" id="{BDD0365B-6034-F2CC-74CB-590C7EEFFE2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67689" y="4869160"/>
            <a:ext cx="803192" cy="803192"/>
          </a:xfrm>
          <a:prstGeom prst="rect">
            <a:avLst/>
          </a:prstGeom>
        </p:spPr>
      </p:pic>
    </p:spTree>
    <p:extLst>
      <p:ext uri="{BB962C8B-B14F-4D97-AF65-F5344CB8AC3E}">
        <p14:creationId xmlns:p14="http://schemas.microsoft.com/office/powerpoint/2010/main" val="1193334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527381" y="274637"/>
            <a:ext cx="11233248" cy="1138139"/>
          </a:xfrm>
        </p:spPr>
        <p:txBody>
          <a:bodyPr>
            <a:normAutofit/>
          </a:bodyPr>
          <a:lstStyle/>
          <a:p>
            <a:r>
              <a:rPr lang="fr-BE" dirty="0"/>
              <a:t>3.Les critères d’éligibilité et le financement des projets /</a:t>
            </a:r>
            <a:r>
              <a:rPr lang="fr-BE" i="1" dirty="0">
                <a:solidFill>
                  <a:schemeClr val="tx1"/>
                </a:solidFill>
                <a:latin typeface="Arial"/>
              </a:rPr>
              <a:t> </a:t>
            </a:r>
            <a:r>
              <a:rPr lang="fr-BE" i="1" dirty="0" err="1">
                <a:solidFill>
                  <a:schemeClr val="tx1"/>
                </a:solidFill>
                <a:latin typeface="Arial"/>
              </a:rPr>
              <a:t>Subsidiabiliteitsregels</a:t>
            </a:r>
            <a:r>
              <a:rPr lang="fr-BE" i="1" dirty="0">
                <a:solidFill>
                  <a:schemeClr val="tx1"/>
                </a:solidFill>
                <a:latin typeface="Arial"/>
              </a:rPr>
              <a:t> en </a:t>
            </a:r>
            <a:r>
              <a:rPr lang="fr-BE" i="1" dirty="0" err="1">
                <a:solidFill>
                  <a:schemeClr val="tx1"/>
                </a:solidFill>
                <a:latin typeface="Arial"/>
              </a:rPr>
              <a:t>financiering</a:t>
            </a:r>
            <a:r>
              <a:rPr lang="fr-BE" i="1" dirty="0">
                <a:solidFill>
                  <a:schemeClr val="tx1"/>
                </a:solidFill>
                <a:latin typeface="Arial"/>
              </a:rPr>
              <a:t> van de </a:t>
            </a:r>
            <a:r>
              <a:rPr lang="fr-BE"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527381" y="1508787"/>
            <a:ext cx="11185243" cy="4320480"/>
          </a:xfrm>
        </p:spPr>
        <p:txBody>
          <a:bodyPr>
            <a:noAutofit/>
          </a:bodyPr>
          <a:lstStyle/>
          <a:p>
            <a:r>
              <a:rPr lang="fr-BE" sz="1467" b="1" dirty="0"/>
              <a:t>Localisation</a:t>
            </a:r>
            <a:r>
              <a:rPr lang="fr-BE" sz="1467" dirty="0"/>
              <a:t> des infrastructures d’économie circulaire / </a:t>
            </a:r>
            <a:r>
              <a:rPr lang="nl-NL" sz="1467" b="1" i="1" dirty="0" err="1">
                <a:solidFill>
                  <a:schemeClr val="tx1"/>
                </a:solidFill>
              </a:rPr>
              <a:t>Localisatie</a:t>
            </a:r>
            <a:r>
              <a:rPr lang="nl-NL" sz="1467" i="1" dirty="0">
                <a:solidFill>
                  <a:schemeClr val="tx1"/>
                </a:solidFill>
              </a:rPr>
              <a:t> van infrastructuur voor circulaire economie </a:t>
            </a:r>
            <a:endParaRPr lang="fr-BE" sz="1467" i="1" dirty="0">
              <a:solidFill>
                <a:schemeClr val="tx1"/>
              </a:solidFill>
            </a:endParaRPr>
          </a:p>
          <a:p>
            <a:pPr marL="228594" indent="-228594">
              <a:buFont typeface="Arial" panose="020B0604020202020204" pitchFamily="34" charset="0"/>
              <a:buChar char="•"/>
            </a:pPr>
            <a:r>
              <a:rPr lang="fr-BE" sz="1200" dirty="0"/>
              <a:t>Projets sont invités à présenter les éléments relatifs à leur lieu d’implantation (en ce compris rapports avec le voisinage) </a:t>
            </a:r>
            <a:r>
              <a:rPr lang="fr-BE" sz="1200" dirty="0">
                <a:sym typeface="Wingdings" panose="05000000000000000000" pitchFamily="2" charset="2"/>
              </a:rPr>
              <a:t> Infrastructures pourraient nécessiter un </a:t>
            </a:r>
            <a:r>
              <a:rPr lang="fr-BE" sz="1200" b="1" dirty="0">
                <a:sym typeface="Wingdings" panose="05000000000000000000" pitchFamily="2" charset="2"/>
              </a:rPr>
              <a:t>rapport d’incidence </a:t>
            </a:r>
            <a:r>
              <a:rPr lang="fr-BE" sz="1200" dirty="0">
                <a:sym typeface="Wingdings" panose="05000000000000000000" pitchFamily="2" charset="2"/>
              </a:rPr>
              <a:t>avant leur exploitation</a:t>
            </a:r>
          </a:p>
          <a:p>
            <a:pPr marL="228594" indent="-228594">
              <a:buFont typeface="Arial" panose="020B0604020202020204" pitchFamily="34" charset="0"/>
              <a:buChar char="•"/>
            </a:pPr>
            <a:r>
              <a:rPr lang="fr-BE" sz="1200" i="1" dirty="0" err="1">
                <a:solidFill>
                  <a:schemeClr val="tx1"/>
                </a:solidFill>
                <a:sym typeface="Wingdings" panose="05000000000000000000" pitchFamily="2" charset="2"/>
              </a:rPr>
              <a:t>Projecten</a:t>
            </a:r>
            <a:r>
              <a:rPr lang="fr-BE" sz="1200" i="1" dirty="0">
                <a:solidFill>
                  <a:schemeClr val="tx1"/>
                </a:solidFill>
                <a:sym typeface="Wingdings" panose="05000000000000000000" pitchFamily="2" charset="2"/>
              </a:rPr>
              <a:t> </a:t>
            </a:r>
            <a:r>
              <a:rPr lang="fr-BE" sz="1200" i="1" dirty="0" err="1">
                <a:solidFill>
                  <a:schemeClr val="tx1"/>
                </a:solidFill>
                <a:sym typeface="Wingdings" panose="05000000000000000000" pitchFamily="2" charset="2"/>
              </a:rPr>
              <a:t>moeten</a:t>
            </a:r>
            <a:r>
              <a:rPr lang="fr-BE" sz="1200" i="1" dirty="0">
                <a:solidFill>
                  <a:schemeClr val="tx1"/>
                </a:solidFill>
                <a:sym typeface="Wingdings" panose="05000000000000000000" pitchFamily="2" charset="2"/>
              </a:rPr>
              <a:t> hun </a:t>
            </a:r>
            <a:r>
              <a:rPr lang="fr-BE" sz="1200" i="1" dirty="0" err="1">
                <a:solidFill>
                  <a:schemeClr val="tx1"/>
                </a:solidFill>
                <a:sym typeface="Wingdings" panose="05000000000000000000" pitchFamily="2" charset="2"/>
              </a:rPr>
              <a:t>elementen</a:t>
            </a:r>
            <a:r>
              <a:rPr lang="fr-BE" sz="1200" i="1" dirty="0">
                <a:solidFill>
                  <a:schemeClr val="tx1"/>
                </a:solidFill>
                <a:sym typeface="Wingdings" panose="05000000000000000000" pitchFamily="2" charset="2"/>
              </a:rPr>
              <a:t> </a:t>
            </a:r>
            <a:r>
              <a:rPr lang="fr-BE" sz="1200" i="1" dirty="0" err="1">
                <a:solidFill>
                  <a:schemeClr val="tx1"/>
                </a:solidFill>
                <a:sym typeface="Wingdings" panose="05000000000000000000" pitchFamily="2" charset="2"/>
              </a:rPr>
              <a:t>gelinkt</a:t>
            </a:r>
            <a:r>
              <a:rPr lang="fr-BE" sz="1200" i="1" dirty="0">
                <a:solidFill>
                  <a:schemeClr val="tx1"/>
                </a:solidFill>
                <a:sym typeface="Wingdings" panose="05000000000000000000" pitchFamily="2" charset="2"/>
              </a:rPr>
              <a:t> </a:t>
            </a:r>
            <a:r>
              <a:rPr lang="fr-BE" sz="1200" i="1" dirty="0" err="1">
                <a:solidFill>
                  <a:schemeClr val="tx1"/>
                </a:solidFill>
                <a:sym typeface="Wingdings" panose="05000000000000000000" pitchFamily="2" charset="2"/>
              </a:rPr>
              <a:t>aan</a:t>
            </a:r>
            <a:r>
              <a:rPr lang="fr-BE" sz="1200" i="1" dirty="0">
                <a:solidFill>
                  <a:schemeClr val="tx1"/>
                </a:solidFill>
                <a:sym typeface="Wingdings" panose="05000000000000000000" pitchFamily="2" charset="2"/>
              </a:rPr>
              <a:t> hun </a:t>
            </a:r>
            <a:r>
              <a:rPr lang="fr-BE" sz="1200" i="1" dirty="0" err="1">
                <a:solidFill>
                  <a:schemeClr val="tx1"/>
                </a:solidFill>
                <a:sym typeface="Wingdings" panose="05000000000000000000" pitchFamily="2" charset="2"/>
              </a:rPr>
              <a:t>locatie</a:t>
            </a:r>
            <a:r>
              <a:rPr lang="fr-BE" sz="1200" i="1" dirty="0">
                <a:solidFill>
                  <a:schemeClr val="tx1"/>
                </a:solidFill>
                <a:sym typeface="Wingdings" panose="05000000000000000000" pitchFamily="2" charset="2"/>
              </a:rPr>
              <a:t> </a:t>
            </a:r>
            <a:r>
              <a:rPr lang="fr-BE" sz="1200" i="1" dirty="0" err="1">
                <a:solidFill>
                  <a:schemeClr val="tx1"/>
                </a:solidFill>
                <a:sym typeface="Wingdings" panose="05000000000000000000" pitchFamily="2" charset="2"/>
              </a:rPr>
              <a:t>aangeven</a:t>
            </a:r>
            <a:r>
              <a:rPr lang="fr-BE" sz="1200" i="1" dirty="0">
                <a:solidFill>
                  <a:schemeClr val="tx1"/>
                </a:solidFill>
                <a:sym typeface="Wingdings" panose="05000000000000000000" pitchFamily="2" charset="2"/>
              </a:rPr>
              <a:t> (incl. </a:t>
            </a:r>
            <a:r>
              <a:rPr lang="fr-BE" sz="1200" i="1" dirty="0" err="1">
                <a:solidFill>
                  <a:schemeClr val="tx1"/>
                </a:solidFill>
                <a:sym typeface="Wingdings" panose="05000000000000000000" pitchFamily="2" charset="2"/>
              </a:rPr>
              <a:t>buurtvergaderingen</a:t>
            </a:r>
            <a:r>
              <a:rPr lang="fr-BE" sz="1200" i="1" dirty="0">
                <a:solidFill>
                  <a:schemeClr val="tx1"/>
                </a:solidFill>
                <a:sym typeface="Wingdings" panose="05000000000000000000" pitchFamily="2" charset="2"/>
              </a:rPr>
              <a:t>)  </a:t>
            </a:r>
            <a:r>
              <a:rPr lang="fr-BE" sz="1200" i="1" dirty="0" err="1">
                <a:solidFill>
                  <a:schemeClr val="tx1"/>
                </a:solidFill>
                <a:sym typeface="Wingdings" panose="05000000000000000000" pitchFamily="2" charset="2"/>
              </a:rPr>
              <a:t>Voor</a:t>
            </a:r>
            <a:r>
              <a:rPr lang="fr-BE" sz="1200" i="1" dirty="0">
                <a:solidFill>
                  <a:schemeClr val="tx1"/>
                </a:solidFill>
                <a:sym typeface="Wingdings" panose="05000000000000000000" pitchFamily="2" charset="2"/>
              </a:rPr>
              <a:t> </a:t>
            </a:r>
            <a:r>
              <a:rPr lang="fr-BE" sz="1200" i="1" dirty="0" err="1">
                <a:solidFill>
                  <a:schemeClr val="tx1"/>
                </a:solidFill>
                <a:sym typeface="Wingdings" panose="05000000000000000000" pitchFamily="2" charset="2"/>
              </a:rPr>
              <a:t>sommige</a:t>
            </a:r>
            <a:r>
              <a:rPr lang="fr-BE" sz="1200" i="1" dirty="0">
                <a:solidFill>
                  <a:schemeClr val="tx1"/>
                </a:solidFill>
                <a:sym typeface="Wingdings" panose="05000000000000000000" pitchFamily="2" charset="2"/>
              </a:rPr>
              <a:t> </a:t>
            </a:r>
            <a:r>
              <a:rPr lang="fr-BE" sz="1200" i="1" dirty="0" err="1">
                <a:solidFill>
                  <a:schemeClr val="tx1"/>
                </a:solidFill>
                <a:sym typeface="Wingdings" panose="05000000000000000000" pitchFamily="2" charset="2"/>
              </a:rPr>
              <a:t>infrastructuren</a:t>
            </a:r>
            <a:r>
              <a:rPr lang="fr-BE" sz="1200" i="1" dirty="0">
                <a:solidFill>
                  <a:schemeClr val="tx1"/>
                </a:solidFill>
                <a:sym typeface="Wingdings" panose="05000000000000000000" pitchFamily="2" charset="2"/>
              </a:rPr>
              <a:t> </a:t>
            </a:r>
            <a:r>
              <a:rPr lang="fr-BE" sz="1200" i="1" dirty="0" err="1">
                <a:solidFill>
                  <a:schemeClr val="tx1"/>
                </a:solidFill>
                <a:sym typeface="Wingdings" panose="05000000000000000000" pitchFamily="2" charset="2"/>
              </a:rPr>
              <a:t>zal</a:t>
            </a:r>
            <a:r>
              <a:rPr lang="fr-BE" sz="1200" i="1" dirty="0">
                <a:solidFill>
                  <a:schemeClr val="tx1"/>
                </a:solidFill>
                <a:sym typeface="Wingdings" panose="05000000000000000000" pitchFamily="2" charset="2"/>
              </a:rPr>
              <a:t> </a:t>
            </a:r>
            <a:r>
              <a:rPr lang="fr-BE" sz="1200" i="1" dirty="0" err="1">
                <a:solidFill>
                  <a:schemeClr val="tx1"/>
                </a:solidFill>
                <a:sym typeface="Wingdings" panose="05000000000000000000" pitchFamily="2" charset="2"/>
              </a:rPr>
              <a:t>een</a:t>
            </a:r>
            <a:r>
              <a:rPr lang="fr-BE" sz="1200" i="1" dirty="0">
                <a:solidFill>
                  <a:schemeClr val="tx1"/>
                </a:solidFill>
                <a:sym typeface="Wingdings" panose="05000000000000000000" pitchFamily="2" charset="2"/>
              </a:rPr>
              <a:t> </a:t>
            </a:r>
            <a:r>
              <a:rPr lang="fr-BE" sz="1200" b="1" i="1" dirty="0" err="1">
                <a:solidFill>
                  <a:schemeClr val="tx1"/>
                </a:solidFill>
                <a:sym typeface="Wingdings" panose="05000000000000000000" pitchFamily="2" charset="2"/>
              </a:rPr>
              <a:t>effectenrapport</a:t>
            </a:r>
            <a:r>
              <a:rPr lang="fr-BE" sz="1200" i="1" dirty="0">
                <a:solidFill>
                  <a:schemeClr val="tx1"/>
                </a:solidFill>
                <a:sym typeface="Wingdings" panose="05000000000000000000" pitchFamily="2" charset="2"/>
              </a:rPr>
              <a:t> </a:t>
            </a:r>
            <a:r>
              <a:rPr lang="fr-BE" sz="1200" i="1" dirty="0" err="1">
                <a:solidFill>
                  <a:schemeClr val="tx1"/>
                </a:solidFill>
                <a:sym typeface="Wingdings" panose="05000000000000000000" pitchFamily="2" charset="2"/>
              </a:rPr>
              <a:t>noodzakelijk</a:t>
            </a:r>
            <a:r>
              <a:rPr lang="fr-BE" sz="1200" i="1" dirty="0">
                <a:solidFill>
                  <a:schemeClr val="tx1"/>
                </a:solidFill>
                <a:sym typeface="Wingdings" panose="05000000000000000000" pitchFamily="2" charset="2"/>
              </a:rPr>
              <a:t> </a:t>
            </a:r>
            <a:r>
              <a:rPr lang="fr-BE" sz="1200" i="1" dirty="0" err="1">
                <a:solidFill>
                  <a:schemeClr val="tx1"/>
                </a:solidFill>
                <a:sym typeface="Wingdings" panose="05000000000000000000" pitchFamily="2" charset="2"/>
              </a:rPr>
              <a:t>zijn</a:t>
            </a:r>
            <a:r>
              <a:rPr lang="fr-BE" sz="1200" i="1" dirty="0">
                <a:solidFill>
                  <a:schemeClr val="tx1"/>
                </a:solidFill>
                <a:sym typeface="Wingdings" panose="05000000000000000000" pitchFamily="2" charset="2"/>
              </a:rPr>
              <a:t> </a:t>
            </a:r>
            <a:r>
              <a:rPr lang="fr-BE" sz="1200" i="1" dirty="0" err="1">
                <a:solidFill>
                  <a:schemeClr val="tx1"/>
                </a:solidFill>
                <a:sym typeface="Wingdings" panose="05000000000000000000" pitchFamily="2" charset="2"/>
              </a:rPr>
              <a:t>vóór</a:t>
            </a:r>
            <a:r>
              <a:rPr lang="fr-BE" sz="1200" i="1" dirty="0">
                <a:solidFill>
                  <a:schemeClr val="tx1"/>
                </a:solidFill>
                <a:sym typeface="Wingdings" panose="05000000000000000000" pitchFamily="2" charset="2"/>
              </a:rPr>
              <a:t> hun </a:t>
            </a:r>
            <a:r>
              <a:rPr lang="fr-BE" sz="1200" i="1" dirty="0" err="1">
                <a:solidFill>
                  <a:schemeClr val="tx1"/>
                </a:solidFill>
                <a:sym typeface="Wingdings" panose="05000000000000000000" pitchFamily="2" charset="2"/>
              </a:rPr>
              <a:t>uitbating</a:t>
            </a:r>
            <a:endParaRPr lang="fr-BE" sz="1400" dirty="0"/>
          </a:p>
          <a:p>
            <a:r>
              <a:rPr lang="fr-BE" sz="1467" b="1" dirty="0"/>
              <a:t>Taux forfaitaire de 7% </a:t>
            </a:r>
            <a:r>
              <a:rPr lang="fr-BE" sz="1467" dirty="0"/>
              <a:t>qui couvre les coûts indirects / </a:t>
            </a:r>
            <a:r>
              <a:rPr lang="fr-BE" sz="1467" i="1" dirty="0">
                <a:solidFill>
                  <a:schemeClr val="tx1"/>
                </a:solidFill>
              </a:rPr>
              <a:t>Forfait van 7% om indirecte </a:t>
            </a:r>
            <a:r>
              <a:rPr lang="fr-BE" sz="1467" i="1" dirty="0" err="1">
                <a:solidFill>
                  <a:schemeClr val="tx1"/>
                </a:solidFill>
              </a:rPr>
              <a:t>kosten</a:t>
            </a:r>
            <a:r>
              <a:rPr lang="fr-BE" sz="1467" i="1" dirty="0">
                <a:solidFill>
                  <a:schemeClr val="tx1"/>
                </a:solidFill>
              </a:rPr>
              <a:t> te </a:t>
            </a:r>
            <a:r>
              <a:rPr lang="fr-BE" sz="1467" i="1" dirty="0" err="1">
                <a:solidFill>
                  <a:schemeClr val="tx1"/>
                </a:solidFill>
              </a:rPr>
              <a:t>dekken</a:t>
            </a:r>
            <a:endParaRPr lang="fr-BE" sz="1467" i="1" dirty="0">
              <a:solidFill>
                <a:schemeClr val="tx1"/>
              </a:solidFill>
            </a:endParaRPr>
          </a:p>
          <a:p>
            <a:pPr marL="457189" lvl="1" indent="-457189">
              <a:buFont typeface="Arial" panose="020B0604020202020204" pitchFamily="34" charset="0"/>
              <a:buChar char="•"/>
            </a:pPr>
            <a:r>
              <a:rPr lang="fr-BE" sz="1200" dirty="0"/>
              <a:t>Frais de personnel coordonnant / </a:t>
            </a:r>
            <a:r>
              <a:rPr lang="fr-BE" sz="1200" i="1" dirty="0" err="1">
                <a:solidFill>
                  <a:schemeClr val="tx1"/>
                </a:solidFill>
              </a:rPr>
              <a:t>Personeelskosten</a:t>
            </a:r>
            <a:r>
              <a:rPr lang="fr-BE" sz="1200" i="1" dirty="0">
                <a:solidFill>
                  <a:schemeClr val="tx1"/>
                </a:solidFill>
              </a:rPr>
              <a:t> </a:t>
            </a:r>
            <a:r>
              <a:rPr lang="fr-BE" sz="1200" i="1" dirty="0" err="1">
                <a:solidFill>
                  <a:schemeClr val="tx1"/>
                </a:solidFill>
              </a:rPr>
              <a:t>voor</a:t>
            </a:r>
            <a:r>
              <a:rPr lang="fr-BE" sz="1200" i="1" dirty="0">
                <a:solidFill>
                  <a:schemeClr val="tx1"/>
                </a:solidFill>
              </a:rPr>
              <a:t> het </a:t>
            </a:r>
            <a:r>
              <a:rPr lang="fr-BE" sz="1200" i="1" dirty="0" err="1">
                <a:solidFill>
                  <a:schemeClr val="tx1"/>
                </a:solidFill>
              </a:rPr>
              <a:t>coördinerend</a:t>
            </a:r>
            <a:r>
              <a:rPr lang="fr-BE" sz="1200" i="1" dirty="0">
                <a:solidFill>
                  <a:schemeClr val="tx1"/>
                </a:solidFill>
              </a:rPr>
              <a:t> </a:t>
            </a:r>
            <a:r>
              <a:rPr lang="fr-BE" sz="1200" i="1" dirty="0" err="1">
                <a:solidFill>
                  <a:schemeClr val="tx1"/>
                </a:solidFill>
              </a:rPr>
              <a:t>personeel</a:t>
            </a:r>
            <a:endParaRPr lang="fr-BE" sz="1200" i="1" dirty="0">
              <a:solidFill>
                <a:schemeClr val="tx1"/>
              </a:solidFill>
            </a:endParaRPr>
          </a:p>
          <a:p>
            <a:pPr marL="457189" lvl="1" indent="-457189">
              <a:buFont typeface="Arial" panose="020B0604020202020204" pitchFamily="34" charset="0"/>
              <a:buChar char="•"/>
            </a:pPr>
            <a:r>
              <a:rPr lang="fr-BE" sz="1200" dirty="0"/>
              <a:t>Frais de fonctionnement (</a:t>
            </a:r>
            <a:r>
              <a:rPr lang="fr-BE" sz="1200" dirty="0" err="1"/>
              <a:t>p.e</a:t>
            </a:r>
            <a:r>
              <a:rPr lang="fr-BE" sz="1200" dirty="0"/>
              <a:t>. frais de traduction, …) / </a:t>
            </a:r>
            <a:r>
              <a:rPr lang="fr-BE" sz="1200" i="1" dirty="0" err="1">
                <a:solidFill>
                  <a:schemeClr val="tx1"/>
                </a:solidFill>
              </a:rPr>
              <a:t>Functionele</a:t>
            </a:r>
            <a:r>
              <a:rPr lang="fr-BE" sz="1200" i="1" dirty="0">
                <a:solidFill>
                  <a:schemeClr val="tx1"/>
                </a:solidFill>
              </a:rPr>
              <a:t> </a:t>
            </a:r>
            <a:r>
              <a:rPr lang="fr-BE" sz="1200" i="1" dirty="0" err="1">
                <a:solidFill>
                  <a:schemeClr val="tx1"/>
                </a:solidFill>
              </a:rPr>
              <a:t>kosten</a:t>
            </a:r>
            <a:r>
              <a:rPr lang="fr-BE" sz="1200" i="1" dirty="0">
                <a:solidFill>
                  <a:schemeClr val="tx1"/>
                </a:solidFill>
              </a:rPr>
              <a:t> (</a:t>
            </a:r>
            <a:r>
              <a:rPr lang="fr-BE" sz="1200" i="1" dirty="0" err="1">
                <a:solidFill>
                  <a:schemeClr val="tx1"/>
                </a:solidFill>
              </a:rPr>
              <a:t>bv</a:t>
            </a:r>
            <a:r>
              <a:rPr lang="fr-BE" sz="1200" i="1" dirty="0">
                <a:solidFill>
                  <a:schemeClr val="tx1"/>
                </a:solidFill>
              </a:rPr>
              <a:t>. </a:t>
            </a:r>
            <a:r>
              <a:rPr lang="fr-BE" sz="1200" i="1" dirty="0" err="1">
                <a:solidFill>
                  <a:schemeClr val="tx1"/>
                </a:solidFill>
              </a:rPr>
              <a:t>vertalingen</a:t>
            </a:r>
            <a:r>
              <a:rPr lang="fr-BE" sz="1200" i="1" dirty="0">
                <a:solidFill>
                  <a:schemeClr val="tx1"/>
                </a:solidFill>
              </a:rPr>
              <a:t>, …)</a:t>
            </a:r>
          </a:p>
          <a:p>
            <a:pPr marL="457189" lvl="1" indent="-457189">
              <a:buFont typeface="Arial" panose="020B0604020202020204" pitchFamily="34" charset="0"/>
              <a:buChar char="•"/>
            </a:pPr>
            <a:r>
              <a:rPr lang="fr-BE" sz="1200" dirty="0"/>
              <a:t>Investissements indirects (</a:t>
            </a:r>
            <a:r>
              <a:rPr lang="fr-BE" sz="1200" dirty="0" err="1"/>
              <a:t>p.e</a:t>
            </a:r>
            <a:r>
              <a:rPr lang="fr-BE" sz="1200" dirty="0"/>
              <a:t>. achats de matériel informatique pour le personnel) / </a:t>
            </a:r>
            <a:r>
              <a:rPr lang="fr-BE" sz="1200" i="1" dirty="0">
                <a:solidFill>
                  <a:schemeClr val="tx1"/>
                </a:solidFill>
              </a:rPr>
              <a:t>Indirecte </a:t>
            </a:r>
            <a:r>
              <a:rPr lang="fr-BE" sz="1200" i="1" dirty="0" err="1">
                <a:solidFill>
                  <a:schemeClr val="tx1"/>
                </a:solidFill>
              </a:rPr>
              <a:t>investeringen</a:t>
            </a:r>
            <a:r>
              <a:rPr lang="fr-BE" sz="1200" i="1" dirty="0">
                <a:solidFill>
                  <a:schemeClr val="tx1"/>
                </a:solidFill>
              </a:rPr>
              <a:t> (</a:t>
            </a:r>
            <a:r>
              <a:rPr lang="fr-BE" sz="1200" i="1" dirty="0" err="1">
                <a:solidFill>
                  <a:schemeClr val="tx1"/>
                </a:solidFill>
              </a:rPr>
              <a:t>bv</a:t>
            </a:r>
            <a:r>
              <a:rPr lang="fr-BE" sz="1200" i="1" dirty="0">
                <a:solidFill>
                  <a:schemeClr val="tx1"/>
                </a:solidFill>
              </a:rPr>
              <a:t>. </a:t>
            </a:r>
            <a:r>
              <a:rPr lang="fr-BE" sz="1200" i="1" dirty="0" err="1">
                <a:solidFill>
                  <a:schemeClr val="tx1"/>
                </a:solidFill>
              </a:rPr>
              <a:t>aankoop</a:t>
            </a:r>
            <a:r>
              <a:rPr lang="fr-BE" sz="1200" i="1" dirty="0">
                <a:solidFill>
                  <a:schemeClr val="tx1"/>
                </a:solidFill>
              </a:rPr>
              <a:t> van IT-</a:t>
            </a:r>
            <a:r>
              <a:rPr lang="fr-BE" sz="1200" i="1" dirty="0" err="1">
                <a:solidFill>
                  <a:schemeClr val="tx1"/>
                </a:solidFill>
              </a:rPr>
              <a:t>materiaal</a:t>
            </a:r>
            <a:r>
              <a:rPr lang="fr-BE" sz="1200" i="1" dirty="0">
                <a:solidFill>
                  <a:schemeClr val="tx1"/>
                </a:solidFill>
              </a:rPr>
              <a:t> </a:t>
            </a:r>
            <a:r>
              <a:rPr lang="fr-BE" sz="1200" i="1" dirty="0" err="1">
                <a:solidFill>
                  <a:schemeClr val="tx1"/>
                </a:solidFill>
              </a:rPr>
              <a:t>voor</a:t>
            </a:r>
            <a:r>
              <a:rPr lang="fr-BE" sz="1200" i="1" dirty="0">
                <a:solidFill>
                  <a:schemeClr val="tx1"/>
                </a:solidFill>
              </a:rPr>
              <a:t> </a:t>
            </a:r>
            <a:r>
              <a:rPr lang="fr-BE" sz="1200" i="1" dirty="0" err="1">
                <a:solidFill>
                  <a:schemeClr val="tx1"/>
                </a:solidFill>
              </a:rPr>
              <a:t>personeel</a:t>
            </a:r>
            <a:r>
              <a:rPr lang="fr-BE" sz="1200" i="1" dirty="0">
                <a:solidFill>
                  <a:schemeClr val="tx1"/>
                </a:solidFill>
              </a:rPr>
              <a:t>)</a:t>
            </a:r>
          </a:p>
          <a:p>
            <a:r>
              <a:rPr lang="fr-BE" sz="1467" dirty="0"/>
              <a:t>Respect pour les règles concernant les </a:t>
            </a:r>
            <a:r>
              <a:rPr lang="fr-BE" sz="1467" b="1" dirty="0"/>
              <a:t>Aides d’État </a:t>
            </a:r>
            <a:r>
              <a:rPr lang="fr-BE" sz="1467" dirty="0"/>
              <a:t>/ </a:t>
            </a:r>
            <a:r>
              <a:rPr lang="fr-BE" sz="1467" i="1" dirty="0" err="1">
                <a:solidFill>
                  <a:schemeClr val="tx1"/>
                </a:solidFill>
              </a:rPr>
              <a:t>Respecteren</a:t>
            </a:r>
            <a:r>
              <a:rPr lang="fr-BE" sz="1467" i="1" dirty="0">
                <a:solidFill>
                  <a:schemeClr val="tx1"/>
                </a:solidFill>
              </a:rPr>
              <a:t> van de regels </a:t>
            </a:r>
            <a:r>
              <a:rPr lang="fr-BE" sz="1467" i="1" dirty="0" err="1">
                <a:solidFill>
                  <a:schemeClr val="tx1"/>
                </a:solidFill>
              </a:rPr>
              <a:t>aangaande</a:t>
            </a:r>
            <a:r>
              <a:rPr lang="fr-BE" sz="1467" i="1" dirty="0">
                <a:solidFill>
                  <a:schemeClr val="tx1"/>
                </a:solidFill>
              </a:rPr>
              <a:t> </a:t>
            </a:r>
            <a:r>
              <a:rPr lang="fr-BE" sz="1467" b="1" i="1" dirty="0" err="1">
                <a:solidFill>
                  <a:schemeClr val="tx1"/>
                </a:solidFill>
              </a:rPr>
              <a:t>Staatssteun</a:t>
            </a:r>
            <a:endParaRPr lang="fr-BE" sz="1467" b="1" i="1" dirty="0">
              <a:solidFill>
                <a:schemeClr val="tx1"/>
              </a:solidFill>
            </a:endParaRPr>
          </a:p>
          <a:p>
            <a:pPr lvl="1" indent="0"/>
            <a:endParaRPr lang="fr-BE" sz="1200" i="1" dirty="0">
              <a:solidFill>
                <a:schemeClr val="tx1"/>
              </a:solidFill>
            </a:endParaRPr>
          </a:p>
        </p:txBody>
      </p:sp>
    </p:spTree>
    <p:extLst>
      <p:ext uri="{BB962C8B-B14F-4D97-AF65-F5344CB8AC3E}">
        <p14:creationId xmlns:p14="http://schemas.microsoft.com/office/powerpoint/2010/main" val="3673902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527381" y="274638"/>
            <a:ext cx="11185243" cy="1234149"/>
          </a:xfrm>
        </p:spPr>
        <p:txBody>
          <a:bodyPr>
            <a:normAutofit/>
          </a:bodyPr>
          <a:lstStyle/>
          <a:p>
            <a:r>
              <a:rPr lang="fr-BE" dirty="0"/>
              <a:t>3. Les critères d’éligibilité et le financement des projets / </a:t>
            </a:r>
            <a:r>
              <a:rPr lang="fr-BE" i="1" dirty="0" err="1">
                <a:solidFill>
                  <a:schemeClr val="tx1"/>
                </a:solidFill>
                <a:latin typeface="Arial"/>
              </a:rPr>
              <a:t>Subsidiabiliteitsregels</a:t>
            </a:r>
            <a:r>
              <a:rPr lang="fr-BE" i="1" dirty="0">
                <a:solidFill>
                  <a:schemeClr val="tx1"/>
                </a:solidFill>
                <a:latin typeface="Arial"/>
              </a:rPr>
              <a:t> en </a:t>
            </a:r>
            <a:r>
              <a:rPr lang="fr-BE" i="1" dirty="0" err="1">
                <a:solidFill>
                  <a:schemeClr val="tx1"/>
                </a:solidFill>
                <a:latin typeface="Arial"/>
              </a:rPr>
              <a:t>financiering</a:t>
            </a:r>
            <a:r>
              <a:rPr lang="fr-BE" i="1" dirty="0">
                <a:solidFill>
                  <a:schemeClr val="tx1"/>
                </a:solidFill>
                <a:latin typeface="Arial"/>
              </a:rPr>
              <a:t> van de </a:t>
            </a:r>
            <a:r>
              <a:rPr lang="fr-BE"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572439" y="1508787"/>
            <a:ext cx="11377264" cy="4608512"/>
          </a:xfrm>
        </p:spPr>
        <p:txBody>
          <a:bodyPr>
            <a:normAutofit fontScale="55000" lnSpcReduction="20000"/>
          </a:bodyPr>
          <a:lstStyle/>
          <a:p>
            <a:r>
              <a:rPr lang="fr-BE" sz="1600" dirty="0"/>
              <a:t>Financement du projet  </a:t>
            </a:r>
          </a:p>
          <a:p>
            <a:pPr marL="457189" indent="-457189">
              <a:buFontTx/>
              <a:buChar char="-"/>
            </a:pPr>
            <a:r>
              <a:rPr lang="fr-BE" sz="1600" dirty="0"/>
              <a:t>Budget total FEDER+RBC = € 27.830.896,18 </a:t>
            </a:r>
            <a:r>
              <a:rPr lang="fr-BE" sz="1600" dirty="0">
                <a:sym typeface="Wingdings" panose="05000000000000000000" pitchFamily="2" charset="2"/>
              </a:rPr>
              <a:t> Couvrant 95% des dépenses éligibles</a:t>
            </a:r>
            <a:endParaRPr lang="fr-BE" sz="1600" dirty="0"/>
          </a:p>
          <a:p>
            <a:pPr marL="457189" indent="-457189">
              <a:buFontTx/>
              <a:buChar char="-"/>
            </a:pPr>
            <a:r>
              <a:rPr lang="fr-BE" sz="1600" dirty="0"/>
              <a:t>Financement de min. €750.000 de subvention FEDER+RBC par projet (forfait de 7% compris)</a:t>
            </a:r>
          </a:p>
          <a:p>
            <a:pPr marL="457189" indent="-457189">
              <a:buFontTx/>
              <a:buChar char="-"/>
            </a:pPr>
            <a:r>
              <a:rPr lang="fr-BE" sz="1600" dirty="0"/>
              <a:t>Opérateurs candidats sont invités à apporter un volume de cofinancement public additionnel, au minimum de 5% des dépenses éligibles (total cofinancement public pour cet appel: € 1.464.784 ,01) </a:t>
            </a:r>
          </a:p>
          <a:p>
            <a:r>
              <a:rPr lang="fr-BE" sz="1600" i="1" dirty="0" err="1">
                <a:solidFill>
                  <a:schemeClr val="tx1"/>
                </a:solidFill>
                <a:latin typeface="Arial"/>
              </a:rPr>
              <a:t>Financiering</a:t>
            </a:r>
            <a:r>
              <a:rPr lang="fr-BE" sz="1600" i="1" dirty="0">
                <a:solidFill>
                  <a:schemeClr val="tx1"/>
                </a:solidFill>
                <a:latin typeface="Arial"/>
              </a:rPr>
              <a:t> van het </a:t>
            </a:r>
            <a:r>
              <a:rPr lang="fr-BE" sz="1600" i="1" dirty="0" err="1">
                <a:solidFill>
                  <a:schemeClr val="tx1"/>
                </a:solidFill>
                <a:latin typeface="Arial"/>
              </a:rPr>
              <a:t>project</a:t>
            </a:r>
            <a:r>
              <a:rPr lang="fr-BE" sz="1600" i="1" dirty="0">
                <a:solidFill>
                  <a:schemeClr val="tx1"/>
                </a:solidFill>
                <a:latin typeface="Arial"/>
              </a:rPr>
              <a:t> </a:t>
            </a:r>
          </a:p>
          <a:p>
            <a:pPr marL="457189" indent="-457189">
              <a:buFontTx/>
              <a:buChar char="-"/>
            </a:pPr>
            <a:r>
              <a:rPr lang="fr-BE" sz="1600" i="1" dirty="0" err="1">
                <a:solidFill>
                  <a:schemeClr val="tx1"/>
                </a:solidFill>
                <a:latin typeface="Arial"/>
              </a:rPr>
              <a:t>Totaalbudget</a:t>
            </a:r>
            <a:r>
              <a:rPr lang="fr-BE" sz="1600" i="1" dirty="0">
                <a:solidFill>
                  <a:schemeClr val="tx1"/>
                </a:solidFill>
                <a:latin typeface="Arial"/>
              </a:rPr>
              <a:t> EFRO+BHG = € 27.830.896,18</a:t>
            </a:r>
            <a:r>
              <a:rPr lang="fr-BE" sz="1600" i="1" dirty="0">
                <a:solidFill>
                  <a:schemeClr val="tx1"/>
                </a:solidFill>
                <a:latin typeface="Arial"/>
                <a:sym typeface="Wingdings" panose="05000000000000000000" pitchFamily="2" charset="2"/>
              </a:rPr>
              <a:t> </a:t>
            </a:r>
            <a:r>
              <a:rPr lang="fr-BE" sz="1600" i="1" dirty="0" err="1">
                <a:solidFill>
                  <a:schemeClr val="tx1"/>
                </a:solidFill>
                <a:latin typeface="Arial"/>
                <a:sym typeface="Wingdings" panose="05000000000000000000" pitchFamily="2" charset="2"/>
              </a:rPr>
              <a:t>Dekt</a:t>
            </a:r>
            <a:r>
              <a:rPr lang="fr-BE" sz="1600" i="1" dirty="0">
                <a:solidFill>
                  <a:schemeClr val="tx1"/>
                </a:solidFill>
                <a:latin typeface="Arial"/>
                <a:sym typeface="Wingdings" panose="05000000000000000000" pitchFamily="2" charset="2"/>
              </a:rPr>
              <a:t> 95% van de </a:t>
            </a:r>
            <a:r>
              <a:rPr lang="fr-BE" sz="1600" i="1" dirty="0" err="1">
                <a:solidFill>
                  <a:schemeClr val="tx1"/>
                </a:solidFill>
                <a:latin typeface="Arial"/>
                <a:sym typeface="Wingdings" panose="05000000000000000000" pitchFamily="2" charset="2"/>
              </a:rPr>
              <a:t>subsidiabele</a:t>
            </a:r>
            <a:r>
              <a:rPr lang="fr-BE" sz="1600" i="1" dirty="0">
                <a:solidFill>
                  <a:schemeClr val="tx1"/>
                </a:solidFill>
                <a:latin typeface="Arial"/>
                <a:sym typeface="Wingdings" panose="05000000000000000000" pitchFamily="2" charset="2"/>
              </a:rPr>
              <a:t> </a:t>
            </a:r>
            <a:r>
              <a:rPr lang="fr-BE" sz="1600" i="1" dirty="0" err="1">
                <a:solidFill>
                  <a:schemeClr val="tx1"/>
                </a:solidFill>
                <a:latin typeface="Arial"/>
                <a:sym typeface="Wingdings" panose="05000000000000000000" pitchFamily="2" charset="2"/>
              </a:rPr>
              <a:t>kosten</a:t>
            </a:r>
            <a:endParaRPr lang="fr-BE" sz="1600" i="1" dirty="0">
              <a:solidFill>
                <a:schemeClr val="tx1"/>
              </a:solidFill>
              <a:latin typeface="Arial"/>
              <a:sym typeface="Wingdings" panose="05000000000000000000" pitchFamily="2" charset="2"/>
            </a:endParaRPr>
          </a:p>
          <a:p>
            <a:pPr marL="457189" indent="-457189">
              <a:buFontTx/>
              <a:buChar char="-"/>
            </a:pPr>
            <a:r>
              <a:rPr lang="fr-BE" sz="1600" i="1" dirty="0">
                <a:solidFill>
                  <a:schemeClr val="tx1"/>
                </a:solidFill>
                <a:latin typeface="Arial"/>
              </a:rPr>
              <a:t>Min. €750.000 </a:t>
            </a:r>
            <a:r>
              <a:rPr lang="fr-BE" sz="1600" i="1" dirty="0" err="1">
                <a:solidFill>
                  <a:schemeClr val="tx1"/>
                </a:solidFill>
                <a:latin typeface="Arial"/>
              </a:rPr>
              <a:t>gesubsidieerd</a:t>
            </a:r>
            <a:r>
              <a:rPr lang="fr-BE" sz="1600" i="1" dirty="0">
                <a:solidFill>
                  <a:schemeClr val="tx1"/>
                </a:solidFill>
                <a:latin typeface="Arial"/>
              </a:rPr>
              <a:t> </a:t>
            </a:r>
            <a:r>
              <a:rPr lang="fr-BE" sz="1600" i="1" dirty="0" err="1">
                <a:solidFill>
                  <a:schemeClr val="tx1"/>
                </a:solidFill>
                <a:latin typeface="Arial"/>
              </a:rPr>
              <a:t>door</a:t>
            </a:r>
            <a:r>
              <a:rPr lang="fr-BE" sz="1600" i="1" dirty="0">
                <a:solidFill>
                  <a:schemeClr val="tx1"/>
                </a:solidFill>
                <a:latin typeface="Arial"/>
              </a:rPr>
              <a:t> EFRO+BHG per </a:t>
            </a:r>
            <a:r>
              <a:rPr lang="fr-BE" sz="1600" i="1" dirty="0" err="1">
                <a:solidFill>
                  <a:schemeClr val="tx1"/>
                </a:solidFill>
                <a:latin typeface="Arial"/>
              </a:rPr>
              <a:t>project</a:t>
            </a:r>
            <a:r>
              <a:rPr lang="fr-BE" sz="1600" i="1" dirty="0">
                <a:solidFill>
                  <a:schemeClr val="tx1"/>
                </a:solidFill>
                <a:latin typeface="Arial"/>
              </a:rPr>
              <a:t> (incl. 7% forfait)</a:t>
            </a:r>
          </a:p>
          <a:p>
            <a:pPr marL="457189" indent="-457189">
              <a:buFontTx/>
              <a:buChar char="-"/>
            </a:pPr>
            <a:r>
              <a:rPr lang="fr-BE" sz="1600" i="1" dirty="0" err="1">
                <a:solidFill>
                  <a:schemeClr val="tx1"/>
                </a:solidFill>
                <a:latin typeface="Arial"/>
              </a:rPr>
              <a:t>Kandidaat-operatoren</a:t>
            </a:r>
            <a:r>
              <a:rPr lang="fr-BE" sz="1600" i="1" dirty="0">
                <a:solidFill>
                  <a:schemeClr val="tx1"/>
                </a:solidFill>
                <a:latin typeface="Arial"/>
              </a:rPr>
              <a:t> </a:t>
            </a:r>
            <a:r>
              <a:rPr lang="fr-BE" sz="1600" i="1" dirty="0" err="1">
                <a:solidFill>
                  <a:schemeClr val="tx1"/>
                </a:solidFill>
                <a:latin typeface="Arial"/>
              </a:rPr>
              <a:t>worden</a:t>
            </a:r>
            <a:r>
              <a:rPr lang="fr-BE" sz="1600" i="1" dirty="0">
                <a:solidFill>
                  <a:schemeClr val="tx1"/>
                </a:solidFill>
                <a:latin typeface="Arial"/>
              </a:rPr>
              <a:t> </a:t>
            </a:r>
            <a:r>
              <a:rPr lang="fr-BE" sz="1600" i="1" dirty="0" err="1">
                <a:solidFill>
                  <a:schemeClr val="tx1"/>
                </a:solidFill>
                <a:latin typeface="Arial"/>
              </a:rPr>
              <a:t>gevraagd</a:t>
            </a:r>
            <a:r>
              <a:rPr lang="fr-BE" sz="1600" i="1" dirty="0">
                <a:solidFill>
                  <a:schemeClr val="tx1"/>
                </a:solidFill>
                <a:latin typeface="Arial"/>
              </a:rPr>
              <a:t> </a:t>
            </a:r>
            <a:r>
              <a:rPr lang="fr-BE" sz="1600" i="1" dirty="0" err="1">
                <a:solidFill>
                  <a:schemeClr val="tx1"/>
                </a:solidFill>
                <a:latin typeface="Arial"/>
              </a:rPr>
              <a:t>bijkomende</a:t>
            </a:r>
            <a:r>
              <a:rPr lang="fr-BE" sz="1600" i="1" dirty="0">
                <a:solidFill>
                  <a:schemeClr val="tx1"/>
                </a:solidFill>
                <a:latin typeface="Arial"/>
              </a:rPr>
              <a:t> </a:t>
            </a:r>
            <a:r>
              <a:rPr lang="fr-BE" sz="1600" i="1" dirty="0" err="1">
                <a:solidFill>
                  <a:schemeClr val="tx1"/>
                </a:solidFill>
                <a:latin typeface="Arial"/>
              </a:rPr>
              <a:t>publieke</a:t>
            </a:r>
            <a:r>
              <a:rPr lang="fr-BE" sz="1600" i="1" dirty="0">
                <a:solidFill>
                  <a:schemeClr val="tx1"/>
                </a:solidFill>
                <a:latin typeface="Arial"/>
              </a:rPr>
              <a:t> </a:t>
            </a:r>
            <a:r>
              <a:rPr lang="fr-BE" sz="1600" i="1" dirty="0" err="1">
                <a:solidFill>
                  <a:schemeClr val="tx1"/>
                </a:solidFill>
                <a:latin typeface="Arial"/>
              </a:rPr>
              <a:t>medefinanciering</a:t>
            </a:r>
            <a:r>
              <a:rPr lang="fr-BE" sz="1600" i="1" dirty="0">
                <a:solidFill>
                  <a:schemeClr val="tx1"/>
                </a:solidFill>
                <a:latin typeface="Arial"/>
              </a:rPr>
              <a:t> te </a:t>
            </a:r>
            <a:r>
              <a:rPr lang="fr-BE" sz="1600" i="1" dirty="0" err="1">
                <a:solidFill>
                  <a:schemeClr val="tx1"/>
                </a:solidFill>
                <a:latin typeface="Arial"/>
              </a:rPr>
              <a:t>voorzien</a:t>
            </a:r>
            <a:r>
              <a:rPr lang="fr-BE" sz="1600" i="1" dirty="0">
                <a:solidFill>
                  <a:schemeClr val="tx1"/>
                </a:solidFill>
                <a:latin typeface="Arial"/>
              </a:rPr>
              <a:t>, </a:t>
            </a:r>
            <a:r>
              <a:rPr lang="fr-BE" sz="1600" i="1" dirty="0" err="1">
                <a:solidFill>
                  <a:schemeClr val="tx1"/>
                </a:solidFill>
                <a:latin typeface="Arial"/>
              </a:rPr>
              <a:t>overeenkomstig</a:t>
            </a:r>
            <a:r>
              <a:rPr lang="fr-BE" sz="1600" i="1" dirty="0">
                <a:solidFill>
                  <a:schemeClr val="tx1"/>
                </a:solidFill>
                <a:latin typeface="Arial"/>
              </a:rPr>
              <a:t> met min. 5% van de </a:t>
            </a:r>
            <a:r>
              <a:rPr lang="fr-BE" sz="1600" i="1" dirty="0" err="1">
                <a:solidFill>
                  <a:schemeClr val="tx1"/>
                </a:solidFill>
                <a:latin typeface="Arial"/>
              </a:rPr>
              <a:t>subsidiabele</a:t>
            </a:r>
            <a:r>
              <a:rPr lang="fr-BE" sz="1600" i="1" dirty="0">
                <a:solidFill>
                  <a:schemeClr val="tx1"/>
                </a:solidFill>
                <a:latin typeface="Arial"/>
              </a:rPr>
              <a:t> </a:t>
            </a:r>
            <a:r>
              <a:rPr lang="fr-BE" sz="1600" i="1" dirty="0" err="1">
                <a:solidFill>
                  <a:schemeClr val="tx1"/>
                </a:solidFill>
                <a:latin typeface="Arial"/>
              </a:rPr>
              <a:t>uitgaven</a:t>
            </a:r>
            <a:r>
              <a:rPr lang="fr-BE" sz="1600" i="1" dirty="0">
                <a:solidFill>
                  <a:schemeClr val="tx1"/>
                </a:solidFill>
                <a:latin typeface="Arial"/>
              </a:rPr>
              <a:t> (</a:t>
            </a:r>
            <a:r>
              <a:rPr lang="fr-BE" sz="1600" i="1" dirty="0" err="1">
                <a:solidFill>
                  <a:schemeClr val="tx1"/>
                </a:solidFill>
                <a:latin typeface="Arial"/>
              </a:rPr>
              <a:t>totaal</a:t>
            </a:r>
            <a:r>
              <a:rPr lang="fr-BE" sz="1600" i="1" dirty="0">
                <a:solidFill>
                  <a:schemeClr val="tx1"/>
                </a:solidFill>
                <a:latin typeface="Arial"/>
              </a:rPr>
              <a:t> </a:t>
            </a:r>
            <a:r>
              <a:rPr lang="fr-BE" sz="1600" i="1" dirty="0" err="1">
                <a:solidFill>
                  <a:schemeClr val="tx1"/>
                </a:solidFill>
                <a:latin typeface="Arial"/>
              </a:rPr>
              <a:t>publieke</a:t>
            </a:r>
            <a:r>
              <a:rPr lang="fr-BE" sz="1600" i="1" dirty="0">
                <a:solidFill>
                  <a:schemeClr val="tx1"/>
                </a:solidFill>
                <a:latin typeface="Arial"/>
              </a:rPr>
              <a:t> </a:t>
            </a:r>
            <a:r>
              <a:rPr lang="fr-BE" sz="1600" i="1" dirty="0" err="1">
                <a:solidFill>
                  <a:schemeClr val="tx1"/>
                </a:solidFill>
                <a:latin typeface="Arial"/>
              </a:rPr>
              <a:t>medefinanciering</a:t>
            </a:r>
            <a:r>
              <a:rPr lang="fr-BE" sz="1600" i="1" dirty="0">
                <a:solidFill>
                  <a:schemeClr val="tx1"/>
                </a:solidFill>
                <a:latin typeface="Arial"/>
              </a:rPr>
              <a:t> </a:t>
            </a:r>
            <a:r>
              <a:rPr lang="fr-BE" sz="1600" i="1" dirty="0" err="1">
                <a:solidFill>
                  <a:schemeClr val="tx1"/>
                </a:solidFill>
                <a:latin typeface="Arial"/>
              </a:rPr>
              <a:t>voor</a:t>
            </a:r>
            <a:r>
              <a:rPr lang="fr-BE" sz="1600" i="1" dirty="0">
                <a:solidFill>
                  <a:schemeClr val="tx1"/>
                </a:solidFill>
                <a:latin typeface="Arial"/>
              </a:rPr>
              <a:t> </a:t>
            </a:r>
            <a:r>
              <a:rPr lang="fr-BE" sz="1600" i="1" dirty="0" err="1">
                <a:solidFill>
                  <a:schemeClr val="tx1"/>
                </a:solidFill>
                <a:latin typeface="Arial"/>
              </a:rPr>
              <a:t>deze</a:t>
            </a:r>
            <a:r>
              <a:rPr lang="fr-BE" sz="1600" i="1" dirty="0">
                <a:solidFill>
                  <a:schemeClr val="tx1"/>
                </a:solidFill>
                <a:latin typeface="Arial"/>
              </a:rPr>
              <a:t> </a:t>
            </a:r>
            <a:r>
              <a:rPr lang="fr-BE" sz="1600" i="1" dirty="0" err="1">
                <a:solidFill>
                  <a:schemeClr val="tx1"/>
                </a:solidFill>
                <a:latin typeface="Arial"/>
              </a:rPr>
              <a:t>oproep</a:t>
            </a:r>
            <a:r>
              <a:rPr lang="fr-BE" sz="1600" i="1" dirty="0">
                <a:solidFill>
                  <a:schemeClr val="tx1"/>
                </a:solidFill>
                <a:latin typeface="Arial"/>
              </a:rPr>
              <a:t>: € 1.464.784 ,01)</a:t>
            </a:r>
            <a:endParaRPr lang="fr-BE" dirty="0"/>
          </a:p>
          <a:p>
            <a:endParaRPr lang="fr-BE" dirty="0"/>
          </a:p>
        </p:txBody>
      </p:sp>
    </p:spTree>
    <p:extLst>
      <p:ext uri="{BB962C8B-B14F-4D97-AF65-F5344CB8AC3E}">
        <p14:creationId xmlns:p14="http://schemas.microsoft.com/office/powerpoint/2010/main" val="1023760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a:xfrm>
            <a:off x="479376" y="246062"/>
            <a:ext cx="11233248" cy="778099"/>
          </a:xfrm>
        </p:spPr>
        <p:txBody>
          <a:bodyPr/>
          <a:lstStyle/>
          <a:p>
            <a:r>
              <a:rPr lang="fr-BE" dirty="0"/>
              <a:t>4. Procédure de sélection / </a:t>
            </a:r>
            <a:r>
              <a:rPr lang="fr-BE" i="1" dirty="0" err="1">
                <a:solidFill>
                  <a:schemeClr val="tx1"/>
                </a:solidFill>
              </a:rPr>
              <a:t>Selectieprocedure</a:t>
            </a:r>
            <a:endParaRPr lang="en-BE" i="1" dirty="0">
              <a:solidFill>
                <a:schemeClr val="tx1"/>
              </a:solidFill>
            </a:endParaRPr>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2 phases / </a:t>
            </a:r>
            <a:r>
              <a:rPr lang="nl-NL" dirty="0">
                <a:solidFill>
                  <a:schemeClr val="tx1"/>
                </a:solidFill>
              </a:rPr>
              <a:t>Deze projectoproep verloopt in </a:t>
            </a:r>
            <a:r>
              <a:rPr lang="nl-BE" dirty="0">
                <a:solidFill>
                  <a:schemeClr val="tx1"/>
                </a:solidFill>
              </a:rPr>
              <a:t>2 fases</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1533830868"/>
              </p:ext>
            </p:extLst>
          </p:nvPr>
        </p:nvGraphicFramePr>
        <p:xfrm>
          <a:off x="431371" y="2180862"/>
          <a:ext cx="9505052" cy="3061021"/>
        </p:xfrm>
        <a:graphic>
          <a:graphicData uri="http://schemas.openxmlformats.org/drawingml/2006/table">
            <a:tbl>
              <a:tblPr firstRow="1" firstCol="1" bandRow="1">
                <a:tableStyleId>{5C22544A-7EE6-4342-B048-85BDC9FD1C3A}</a:tableStyleId>
              </a:tblPr>
              <a:tblGrid>
                <a:gridCol w="2496277">
                  <a:extLst>
                    <a:ext uri="{9D8B030D-6E8A-4147-A177-3AD203B41FA5}">
                      <a16:colId xmlns:a16="http://schemas.microsoft.com/office/drawing/2014/main" val="656779719"/>
                    </a:ext>
                  </a:extLst>
                </a:gridCol>
                <a:gridCol w="1344149">
                  <a:extLst>
                    <a:ext uri="{9D8B030D-6E8A-4147-A177-3AD203B41FA5}">
                      <a16:colId xmlns:a16="http://schemas.microsoft.com/office/drawing/2014/main" val="2290301142"/>
                    </a:ext>
                  </a:extLst>
                </a:gridCol>
                <a:gridCol w="1691521">
                  <a:extLst>
                    <a:ext uri="{9D8B030D-6E8A-4147-A177-3AD203B41FA5}">
                      <a16:colId xmlns:a16="http://schemas.microsoft.com/office/drawing/2014/main" val="3917863290"/>
                    </a:ext>
                  </a:extLst>
                </a:gridCol>
                <a:gridCol w="1893253">
                  <a:extLst>
                    <a:ext uri="{9D8B030D-6E8A-4147-A177-3AD203B41FA5}">
                      <a16:colId xmlns:a16="http://schemas.microsoft.com/office/drawing/2014/main" val="3732988070"/>
                    </a:ext>
                  </a:extLst>
                </a:gridCol>
                <a:gridCol w="2079852">
                  <a:extLst>
                    <a:ext uri="{9D8B030D-6E8A-4147-A177-3AD203B41FA5}">
                      <a16:colId xmlns:a16="http://schemas.microsoft.com/office/drawing/2014/main" val="2221299829"/>
                    </a:ext>
                  </a:extLst>
                </a:gridCol>
              </a:tblGrid>
              <a:tr h="864096">
                <a:tc>
                  <a:txBody>
                    <a:bodyPr/>
                    <a:lstStyle/>
                    <a:p>
                      <a:pPr algn="ctr">
                        <a:lnSpc>
                          <a:spcPct val="115000"/>
                        </a:lnSpc>
                        <a:spcAft>
                          <a:spcPts val="800"/>
                        </a:spcAft>
                      </a:pPr>
                      <a:r>
                        <a:rPr lang="fr-BE" sz="1500" dirty="0">
                          <a:effectLst/>
                        </a:rPr>
                        <a:t> </a:t>
                      </a:r>
                      <a:endParaRPr lang="en-BE" sz="1500" dirty="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gn="ctr">
                        <a:lnSpc>
                          <a:spcPct val="115000"/>
                        </a:lnSpc>
                        <a:spcAft>
                          <a:spcPts val="800"/>
                        </a:spcAft>
                      </a:pPr>
                      <a:r>
                        <a:rPr lang="fr-BE" sz="1500" dirty="0">
                          <a:effectLst/>
                        </a:rPr>
                        <a:t>Phase / </a:t>
                      </a:r>
                      <a:r>
                        <a:rPr lang="fr-BE" sz="1500" i="1" dirty="0" err="1">
                          <a:solidFill>
                            <a:schemeClr val="bg2"/>
                          </a:solidFill>
                          <a:effectLst/>
                        </a:rPr>
                        <a:t>Fase</a:t>
                      </a:r>
                      <a:endParaRPr lang="en-BE" sz="15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gn="ctr">
                        <a:lnSpc>
                          <a:spcPct val="115000"/>
                        </a:lnSpc>
                        <a:spcAft>
                          <a:spcPts val="800"/>
                        </a:spcAft>
                      </a:pPr>
                      <a:r>
                        <a:rPr lang="fr-BE" sz="1500" dirty="0">
                          <a:effectLst/>
                        </a:rPr>
                        <a:t>Type de cotation / </a:t>
                      </a:r>
                      <a:r>
                        <a:rPr lang="fr-BE" sz="1500" i="1" dirty="0">
                          <a:solidFill>
                            <a:schemeClr val="bg2"/>
                          </a:solidFill>
                          <a:effectLst/>
                        </a:rPr>
                        <a:t>Type score</a:t>
                      </a:r>
                      <a:endParaRPr lang="en-BE" sz="15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gn="ctr">
                        <a:lnSpc>
                          <a:spcPct val="115000"/>
                        </a:lnSpc>
                        <a:spcAft>
                          <a:spcPts val="800"/>
                        </a:spcAft>
                      </a:pPr>
                      <a:r>
                        <a:rPr lang="fr-BE" sz="1500" dirty="0">
                          <a:effectLst/>
                        </a:rPr>
                        <a:t>Seuil de réussite / </a:t>
                      </a:r>
                      <a:r>
                        <a:rPr lang="fr-BE" sz="1500" i="1" dirty="0" err="1">
                          <a:solidFill>
                            <a:schemeClr val="bg2"/>
                          </a:solidFill>
                          <a:effectLst/>
                        </a:rPr>
                        <a:t>Slaagdrempel</a:t>
                      </a:r>
                      <a:endParaRPr lang="en-BE" sz="15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gn="ctr">
                        <a:lnSpc>
                          <a:spcPct val="115000"/>
                        </a:lnSpc>
                        <a:spcAft>
                          <a:spcPts val="800"/>
                        </a:spcAft>
                      </a:pPr>
                      <a:r>
                        <a:rPr lang="fr-BE" sz="1500" dirty="0">
                          <a:effectLst/>
                        </a:rPr>
                        <a:t>Pondération finale / </a:t>
                      </a:r>
                      <a:r>
                        <a:rPr lang="fr-BE" sz="1500" i="1" dirty="0" err="1">
                          <a:solidFill>
                            <a:schemeClr val="bg2"/>
                          </a:solidFill>
                          <a:effectLst/>
                        </a:rPr>
                        <a:t>Eindweging</a:t>
                      </a:r>
                      <a:endParaRPr lang="en-BE" sz="15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extLst>
                  <a:ext uri="{0D108BD9-81ED-4DB2-BD59-A6C34878D82A}">
                    <a16:rowId xmlns:a16="http://schemas.microsoft.com/office/drawing/2014/main" val="1411721870"/>
                  </a:ext>
                </a:extLst>
              </a:tr>
              <a:tr h="768085">
                <a:tc>
                  <a:txBody>
                    <a:bodyPr/>
                    <a:lstStyle/>
                    <a:p>
                      <a:pPr>
                        <a:lnSpc>
                          <a:spcPct val="115000"/>
                        </a:lnSpc>
                        <a:spcAft>
                          <a:spcPts val="800"/>
                        </a:spcAft>
                      </a:pPr>
                      <a:r>
                        <a:rPr lang="fr-BE" sz="1500" dirty="0">
                          <a:effectLst/>
                        </a:rPr>
                        <a:t>Conditions d’accès / </a:t>
                      </a:r>
                      <a:r>
                        <a:rPr lang="fr-BE" sz="1500" i="1" dirty="0" err="1">
                          <a:solidFill>
                            <a:schemeClr val="bg2"/>
                          </a:solidFill>
                          <a:effectLst/>
                        </a:rPr>
                        <a:t>Toegangsvoorwaarden</a:t>
                      </a:r>
                      <a:endParaRPr lang="en-BE" sz="15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15000"/>
                        </a:lnSpc>
                        <a:spcAft>
                          <a:spcPts val="800"/>
                        </a:spcAft>
                      </a:pPr>
                      <a:r>
                        <a:rPr lang="fr-BE" sz="1500">
                          <a:effectLst/>
                        </a:rPr>
                        <a:t>1</a:t>
                      </a:r>
                      <a:endParaRPr lang="en-BE" sz="150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15000"/>
                        </a:lnSpc>
                        <a:spcAft>
                          <a:spcPts val="800"/>
                        </a:spcAft>
                      </a:pPr>
                      <a:r>
                        <a:rPr lang="fr-BE" sz="1500" dirty="0">
                          <a:effectLst/>
                        </a:rPr>
                        <a:t>Binaire / </a:t>
                      </a:r>
                      <a:r>
                        <a:rPr lang="fr-BE" sz="1500" i="1" dirty="0" err="1">
                          <a:solidFill>
                            <a:schemeClr val="tx1">
                              <a:lumMod val="50000"/>
                              <a:lumOff val="50000"/>
                            </a:schemeClr>
                          </a:solidFill>
                          <a:effectLst/>
                        </a:rPr>
                        <a:t>Binair</a:t>
                      </a:r>
                      <a:endParaRPr lang="en-BE" sz="15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15000"/>
                        </a:lnSpc>
                        <a:spcAft>
                          <a:spcPts val="800"/>
                        </a:spcAft>
                      </a:pPr>
                      <a:r>
                        <a:rPr lang="fr-BE" sz="1500" dirty="0">
                          <a:effectLst/>
                        </a:rPr>
                        <a:t>n/a</a:t>
                      </a:r>
                      <a:endParaRPr lang="en-BE" sz="1500" dirty="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15000"/>
                        </a:lnSpc>
                        <a:spcAft>
                          <a:spcPts val="800"/>
                        </a:spcAft>
                      </a:pPr>
                      <a:r>
                        <a:rPr lang="fr-BE" sz="1500" dirty="0">
                          <a:effectLst/>
                        </a:rPr>
                        <a:t>Eliminatoire / </a:t>
                      </a:r>
                      <a:r>
                        <a:rPr lang="fr-BE" sz="1500" i="1" dirty="0" err="1">
                          <a:solidFill>
                            <a:schemeClr val="tx1">
                              <a:lumMod val="50000"/>
                              <a:lumOff val="50000"/>
                            </a:schemeClr>
                          </a:solidFill>
                          <a:effectLst/>
                        </a:rPr>
                        <a:t>Eliminerend</a:t>
                      </a:r>
                      <a:endParaRPr lang="en-BE" sz="15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extLst>
                  <a:ext uri="{0D108BD9-81ED-4DB2-BD59-A6C34878D82A}">
                    <a16:rowId xmlns:a16="http://schemas.microsoft.com/office/drawing/2014/main" val="676072206"/>
                  </a:ext>
                </a:extLst>
              </a:tr>
              <a:tr h="768085">
                <a:tc>
                  <a:txBody>
                    <a:bodyPr/>
                    <a:lstStyle/>
                    <a:p>
                      <a:pPr>
                        <a:lnSpc>
                          <a:spcPct val="115000"/>
                        </a:lnSpc>
                        <a:spcAft>
                          <a:spcPts val="800"/>
                        </a:spcAft>
                      </a:pPr>
                      <a:r>
                        <a:rPr lang="fr-BE" sz="1500" dirty="0">
                          <a:effectLst/>
                        </a:rPr>
                        <a:t>Critères techniques / </a:t>
                      </a:r>
                      <a:r>
                        <a:rPr lang="fr-BE" sz="1500" i="1" dirty="0" err="1">
                          <a:solidFill>
                            <a:schemeClr val="bg2"/>
                          </a:solidFill>
                          <a:effectLst/>
                        </a:rPr>
                        <a:t>Technische</a:t>
                      </a:r>
                      <a:r>
                        <a:rPr lang="fr-BE" sz="1500" i="1" dirty="0">
                          <a:solidFill>
                            <a:schemeClr val="bg2"/>
                          </a:solidFill>
                          <a:effectLst/>
                        </a:rPr>
                        <a:t> </a:t>
                      </a:r>
                      <a:r>
                        <a:rPr lang="fr-BE" sz="1500" i="1" dirty="0" err="1">
                          <a:solidFill>
                            <a:schemeClr val="bg2"/>
                          </a:solidFill>
                          <a:effectLst/>
                        </a:rPr>
                        <a:t>criteria</a:t>
                      </a:r>
                      <a:endParaRPr lang="en-BE" sz="15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15000"/>
                        </a:lnSpc>
                        <a:spcAft>
                          <a:spcPts val="800"/>
                        </a:spcAft>
                      </a:pPr>
                      <a:r>
                        <a:rPr lang="fr-BE" sz="1500">
                          <a:effectLst/>
                        </a:rPr>
                        <a:t>1</a:t>
                      </a:r>
                      <a:endParaRPr lang="en-BE" sz="150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15000"/>
                        </a:lnSpc>
                        <a:spcAft>
                          <a:spcPts val="800"/>
                        </a:spcAft>
                      </a:pPr>
                      <a:r>
                        <a:rPr lang="fr-BE" sz="1500" dirty="0">
                          <a:effectLst/>
                        </a:rPr>
                        <a:t>Points / </a:t>
                      </a:r>
                      <a:r>
                        <a:rPr lang="fr-BE" sz="1500" i="1" dirty="0" err="1">
                          <a:solidFill>
                            <a:schemeClr val="tx1">
                              <a:lumMod val="50000"/>
                              <a:lumOff val="50000"/>
                            </a:schemeClr>
                          </a:solidFill>
                          <a:effectLst/>
                        </a:rPr>
                        <a:t>Punten</a:t>
                      </a:r>
                      <a:endParaRPr lang="en-BE" sz="15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15000"/>
                        </a:lnSpc>
                        <a:spcAft>
                          <a:spcPts val="800"/>
                        </a:spcAft>
                      </a:pPr>
                      <a:r>
                        <a:rPr lang="fr-BE" sz="1500" dirty="0">
                          <a:effectLst/>
                        </a:rPr>
                        <a:t>Min. 60% au total / </a:t>
                      </a:r>
                      <a:r>
                        <a:rPr lang="fr-BE" sz="1500" i="1" dirty="0">
                          <a:solidFill>
                            <a:schemeClr val="tx1">
                              <a:lumMod val="50000"/>
                              <a:lumOff val="50000"/>
                            </a:schemeClr>
                          </a:solidFill>
                          <a:effectLst/>
                        </a:rPr>
                        <a:t>in </a:t>
                      </a:r>
                      <a:r>
                        <a:rPr lang="fr-BE" sz="1500" i="1" dirty="0" err="1">
                          <a:solidFill>
                            <a:schemeClr val="tx1">
                              <a:lumMod val="50000"/>
                              <a:lumOff val="50000"/>
                            </a:schemeClr>
                          </a:solidFill>
                          <a:effectLst/>
                        </a:rPr>
                        <a:t>totaal</a:t>
                      </a:r>
                      <a:endParaRPr lang="en-BE" sz="15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15000"/>
                        </a:lnSpc>
                        <a:spcAft>
                          <a:spcPts val="800"/>
                        </a:spcAft>
                      </a:pPr>
                      <a:r>
                        <a:rPr lang="fr-BE" sz="1500">
                          <a:effectLst/>
                        </a:rPr>
                        <a:t>65%</a:t>
                      </a:r>
                      <a:endParaRPr lang="en-BE" sz="150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extLst>
                  <a:ext uri="{0D108BD9-81ED-4DB2-BD59-A6C34878D82A}">
                    <a16:rowId xmlns:a16="http://schemas.microsoft.com/office/drawing/2014/main" val="3653278728"/>
                  </a:ext>
                </a:extLst>
              </a:tr>
              <a:tr h="660755">
                <a:tc>
                  <a:txBody>
                    <a:bodyPr/>
                    <a:lstStyle/>
                    <a:p>
                      <a:pPr>
                        <a:lnSpc>
                          <a:spcPct val="115000"/>
                        </a:lnSpc>
                        <a:spcAft>
                          <a:spcPts val="800"/>
                        </a:spcAft>
                      </a:pPr>
                      <a:r>
                        <a:rPr lang="fr-BE" sz="1500" dirty="0">
                          <a:effectLst/>
                        </a:rPr>
                        <a:t>Critères de mise en œuvre / </a:t>
                      </a:r>
                      <a:r>
                        <a:rPr lang="fr-BE" sz="1500" i="1" dirty="0" err="1">
                          <a:solidFill>
                            <a:schemeClr val="bg2"/>
                          </a:solidFill>
                          <a:effectLst/>
                        </a:rPr>
                        <a:t>Uitvoeringscriteria</a:t>
                      </a:r>
                      <a:endParaRPr lang="en-BE" sz="1500" i="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15000"/>
                        </a:lnSpc>
                        <a:spcAft>
                          <a:spcPts val="800"/>
                        </a:spcAft>
                      </a:pPr>
                      <a:r>
                        <a:rPr lang="nl-BE" sz="1500" dirty="0">
                          <a:effectLst/>
                          <a:latin typeface="Calibri" panose="020F0502020204030204" pitchFamily="34" charset="0"/>
                          <a:ea typeface="Calibri" panose="020F0502020204030204" pitchFamily="34" charset="0"/>
                          <a:cs typeface="Times New Roman" panose="02020603050405020304" pitchFamily="18" charset="0"/>
                        </a:rPr>
                        <a:t>2</a:t>
                      </a:r>
                      <a:endParaRPr lang="en-BE" sz="1500" dirty="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15000"/>
                        </a:lnSpc>
                        <a:spcAft>
                          <a:spcPts val="800"/>
                        </a:spcAft>
                      </a:pPr>
                      <a:r>
                        <a:rPr lang="fr-BE" sz="1500" dirty="0">
                          <a:effectLst/>
                        </a:rPr>
                        <a:t>Points / </a:t>
                      </a:r>
                      <a:r>
                        <a:rPr lang="fr-BE" sz="1500" i="1" dirty="0" err="1">
                          <a:solidFill>
                            <a:schemeClr val="tx1">
                              <a:lumMod val="50000"/>
                              <a:lumOff val="50000"/>
                            </a:schemeClr>
                          </a:solidFill>
                          <a:effectLst/>
                        </a:rPr>
                        <a:t>Punten</a:t>
                      </a:r>
                      <a:endParaRPr lang="en-BE" sz="15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15000"/>
                        </a:lnSpc>
                        <a:spcAft>
                          <a:spcPts val="800"/>
                        </a:spcAft>
                      </a:pPr>
                      <a:r>
                        <a:rPr lang="fr-BE" sz="1500" dirty="0">
                          <a:effectLst/>
                        </a:rPr>
                        <a:t>Min. 60% au total / </a:t>
                      </a:r>
                      <a:r>
                        <a:rPr lang="fr-BE" sz="1500" i="1" dirty="0">
                          <a:solidFill>
                            <a:schemeClr val="tx1">
                              <a:lumMod val="50000"/>
                              <a:lumOff val="50000"/>
                            </a:schemeClr>
                          </a:solidFill>
                          <a:effectLst/>
                        </a:rPr>
                        <a:t>in  </a:t>
                      </a:r>
                      <a:r>
                        <a:rPr lang="fr-BE" sz="1500" i="1" dirty="0" err="1">
                          <a:solidFill>
                            <a:schemeClr val="tx1">
                              <a:lumMod val="50000"/>
                              <a:lumOff val="50000"/>
                            </a:schemeClr>
                          </a:solidFill>
                          <a:effectLst/>
                        </a:rPr>
                        <a:t>totaal</a:t>
                      </a:r>
                      <a:endParaRPr lang="en-BE" sz="15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15000"/>
                        </a:lnSpc>
                        <a:spcAft>
                          <a:spcPts val="800"/>
                        </a:spcAft>
                      </a:pPr>
                      <a:r>
                        <a:rPr lang="fr-BE" sz="1500" dirty="0">
                          <a:effectLst/>
                        </a:rPr>
                        <a:t>35%</a:t>
                      </a:r>
                      <a:endParaRPr lang="en-BE" sz="1500" dirty="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extLst>
                  <a:ext uri="{0D108BD9-81ED-4DB2-BD59-A6C34878D82A}">
                    <a16:rowId xmlns:a16="http://schemas.microsoft.com/office/drawing/2014/main" val="1499867734"/>
                  </a:ext>
                </a:extLst>
              </a:tr>
            </a:tbl>
          </a:graphicData>
        </a:graphic>
      </p:graphicFrame>
      <p:cxnSp>
        <p:nvCxnSpPr>
          <p:cNvPr id="6" name="Rechte verbindingslijn met pijl 5">
            <a:extLst>
              <a:ext uri="{FF2B5EF4-FFF2-40B4-BE49-F238E27FC236}">
                <a16:creationId xmlns:a16="http://schemas.microsoft.com/office/drawing/2014/main" id="{E721A199-497A-B34D-537D-5CF3155F366D}"/>
              </a:ext>
            </a:extLst>
          </p:cNvPr>
          <p:cNvCxnSpPr/>
          <p:nvPr/>
        </p:nvCxnSpPr>
        <p:spPr>
          <a:xfrm>
            <a:off x="9936424" y="4581128"/>
            <a:ext cx="57606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kstvak 6">
            <a:extLst>
              <a:ext uri="{FF2B5EF4-FFF2-40B4-BE49-F238E27FC236}">
                <a16:creationId xmlns:a16="http://schemas.microsoft.com/office/drawing/2014/main" id="{465C03E9-1F87-9666-487E-45FF4E2A5355}"/>
              </a:ext>
            </a:extLst>
          </p:cNvPr>
          <p:cNvSpPr txBox="1"/>
          <p:nvPr/>
        </p:nvSpPr>
        <p:spPr>
          <a:xfrm>
            <a:off x="10559659" y="4349820"/>
            <a:ext cx="1344149" cy="584775"/>
          </a:xfrm>
          <a:prstGeom prst="rect">
            <a:avLst/>
          </a:prstGeom>
          <a:noFill/>
        </p:spPr>
        <p:txBody>
          <a:bodyPr wrap="square" rtlCol="0">
            <a:spAutoFit/>
          </a:bodyPr>
          <a:lstStyle/>
          <a:p>
            <a:r>
              <a:rPr lang="nl-BE" sz="1600" dirty="0" err="1">
                <a:solidFill>
                  <a:schemeClr val="tx1">
                    <a:lumMod val="50000"/>
                    <a:lumOff val="50000"/>
                  </a:schemeClr>
                </a:solidFill>
              </a:rPr>
              <a:t>Présélection</a:t>
            </a:r>
            <a:endParaRPr lang="nl-BE" sz="1600" dirty="0">
              <a:solidFill>
                <a:schemeClr val="tx1">
                  <a:lumMod val="50000"/>
                  <a:lumOff val="50000"/>
                </a:schemeClr>
              </a:solidFill>
            </a:endParaRPr>
          </a:p>
          <a:p>
            <a:r>
              <a:rPr lang="nl-BE" sz="1600" i="1" dirty="0"/>
              <a:t>Preselectie</a:t>
            </a:r>
            <a:endParaRPr lang="fr-BE" sz="1600" i="1" dirty="0"/>
          </a:p>
        </p:txBody>
      </p:sp>
      <p:cxnSp>
        <p:nvCxnSpPr>
          <p:cNvPr id="8" name="Rechte verbindingslijn met pijl 7">
            <a:extLst>
              <a:ext uri="{FF2B5EF4-FFF2-40B4-BE49-F238E27FC236}">
                <a16:creationId xmlns:a16="http://schemas.microsoft.com/office/drawing/2014/main" id="{E06A3D97-5DCF-D0FE-832F-0C76F9D8532E}"/>
              </a:ext>
            </a:extLst>
          </p:cNvPr>
          <p:cNvCxnSpPr/>
          <p:nvPr/>
        </p:nvCxnSpPr>
        <p:spPr>
          <a:xfrm>
            <a:off x="9936424" y="5241883"/>
            <a:ext cx="57606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kstvak 8">
            <a:extLst>
              <a:ext uri="{FF2B5EF4-FFF2-40B4-BE49-F238E27FC236}">
                <a16:creationId xmlns:a16="http://schemas.microsoft.com/office/drawing/2014/main" id="{4E7FBD6D-3074-DBFF-D572-949D40766BFB}"/>
              </a:ext>
            </a:extLst>
          </p:cNvPr>
          <p:cNvSpPr txBox="1"/>
          <p:nvPr/>
        </p:nvSpPr>
        <p:spPr>
          <a:xfrm>
            <a:off x="10559659" y="5010575"/>
            <a:ext cx="1344149" cy="584775"/>
          </a:xfrm>
          <a:prstGeom prst="rect">
            <a:avLst/>
          </a:prstGeom>
          <a:noFill/>
        </p:spPr>
        <p:txBody>
          <a:bodyPr wrap="square" rtlCol="0">
            <a:spAutoFit/>
          </a:bodyPr>
          <a:lstStyle/>
          <a:p>
            <a:r>
              <a:rPr lang="nl-BE" sz="1600" dirty="0" err="1">
                <a:solidFill>
                  <a:schemeClr val="tx1">
                    <a:lumMod val="50000"/>
                    <a:lumOff val="50000"/>
                  </a:schemeClr>
                </a:solidFill>
              </a:rPr>
              <a:t>Sélection</a:t>
            </a:r>
            <a:endParaRPr lang="nl-BE" sz="1600" dirty="0">
              <a:solidFill>
                <a:schemeClr val="tx1">
                  <a:lumMod val="50000"/>
                  <a:lumOff val="50000"/>
                </a:schemeClr>
              </a:solidFill>
            </a:endParaRPr>
          </a:p>
          <a:p>
            <a:r>
              <a:rPr lang="nl-BE" sz="1600" i="1" dirty="0"/>
              <a:t>Selectie</a:t>
            </a:r>
            <a:endParaRPr lang="fr-BE" sz="1600" i="1" dirty="0"/>
          </a:p>
        </p:txBody>
      </p:sp>
    </p:spTree>
    <p:extLst>
      <p:ext uri="{BB962C8B-B14F-4D97-AF65-F5344CB8AC3E}">
        <p14:creationId xmlns:p14="http://schemas.microsoft.com/office/powerpoint/2010/main" val="556653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527381" y="530288"/>
            <a:ext cx="11233248" cy="778099"/>
          </a:xfrm>
        </p:spPr>
        <p:txBody>
          <a:bodyPr>
            <a:normAutofit fontScale="90000"/>
          </a:bodyPr>
          <a:lstStyle/>
          <a:p>
            <a:r>
              <a:rPr lang="fr-BE" sz="2933" dirty="0"/>
              <a:t>4.1  Principes de sélection / </a:t>
            </a:r>
            <a:r>
              <a:rPr lang="fr-BE" sz="2933" i="1" dirty="0" err="1">
                <a:solidFill>
                  <a:schemeClr val="tx1"/>
                </a:solidFill>
              </a:rPr>
              <a:t>Principiële</a:t>
            </a:r>
            <a:r>
              <a:rPr lang="fr-BE" sz="2933" i="1" dirty="0">
                <a:solidFill>
                  <a:schemeClr val="tx1"/>
                </a:solidFill>
              </a:rPr>
              <a:t> </a:t>
            </a:r>
            <a:r>
              <a:rPr lang="fr-BE" sz="2933" i="1" dirty="0" err="1">
                <a:solidFill>
                  <a:schemeClr val="tx1"/>
                </a:solidFill>
              </a:rPr>
              <a:t>selectiecriteria</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431371" y="1028733"/>
            <a:ext cx="11281253" cy="4992555"/>
          </a:xfrm>
        </p:spPr>
        <p:txBody>
          <a:bodyPr>
            <a:normAutofit/>
          </a:bodyPr>
          <a:lstStyle/>
          <a:p>
            <a:pPr marL="914377">
              <a:lnSpc>
                <a:spcPct val="120000"/>
              </a:lnSpc>
              <a:spcBef>
                <a:spcPts val="0"/>
              </a:spcBef>
              <a:buFont typeface="Arial" panose="020B0604020202020204" pitchFamily="34" charset="0"/>
              <a:buChar char="•"/>
            </a:pPr>
            <a:r>
              <a:rPr lang="fr-BE" sz="2933" dirty="0"/>
              <a:t>Respect des conditions d’accès </a:t>
            </a:r>
            <a:r>
              <a:rPr lang="fr-BE" sz="3200" dirty="0"/>
              <a:t>/ </a:t>
            </a:r>
            <a:r>
              <a:rPr lang="fr-BE" sz="2933" i="1" dirty="0" err="1">
                <a:solidFill>
                  <a:schemeClr val="tx1"/>
                </a:solidFill>
                <a:latin typeface="Arial"/>
              </a:rPr>
              <a:t>Voldoen</a:t>
            </a:r>
            <a:r>
              <a:rPr lang="fr-BE" sz="2933" i="1" dirty="0">
                <a:solidFill>
                  <a:schemeClr val="tx1"/>
                </a:solidFill>
                <a:latin typeface="Arial"/>
              </a:rPr>
              <a:t> </a:t>
            </a:r>
            <a:r>
              <a:rPr lang="fr-BE" sz="2933" i="1" dirty="0" err="1">
                <a:solidFill>
                  <a:schemeClr val="tx1"/>
                </a:solidFill>
                <a:latin typeface="Arial"/>
              </a:rPr>
              <a:t>aan</a:t>
            </a:r>
            <a:r>
              <a:rPr lang="fr-BE" sz="2933" i="1" dirty="0">
                <a:solidFill>
                  <a:schemeClr val="tx1"/>
                </a:solidFill>
                <a:latin typeface="Arial"/>
              </a:rPr>
              <a:t> de </a:t>
            </a:r>
            <a:r>
              <a:rPr lang="fr-BE" sz="2933" i="1" dirty="0" err="1">
                <a:solidFill>
                  <a:schemeClr val="tx1"/>
                </a:solidFill>
                <a:latin typeface="Arial"/>
              </a:rPr>
              <a:t>toegangscriteria</a:t>
            </a:r>
            <a:endParaRPr lang="fr-BE" sz="2933" i="1" dirty="0">
              <a:solidFill>
                <a:schemeClr val="tx1"/>
              </a:solidFill>
              <a:latin typeface="Arial"/>
            </a:endParaRPr>
          </a:p>
          <a:p>
            <a:pPr marL="914377">
              <a:lnSpc>
                <a:spcPct val="120000"/>
              </a:lnSpc>
              <a:spcBef>
                <a:spcPts val="0"/>
              </a:spcBef>
              <a:buFont typeface="Arial" panose="020B0604020202020204" pitchFamily="34" charset="0"/>
              <a:buChar char="•"/>
            </a:pPr>
            <a:r>
              <a:rPr lang="fr-BE" sz="2933" dirty="0"/>
              <a:t>Min. 60% des points total </a:t>
            </a:r>
            <a:r>
              <a:rPr lang="fr-BE" sz="2933" i="1" dirty="0">
                <a:solidFill>
                  <a:schemeClr val="tx1"/>
                </a:solidFill>
                <a:latin typeface="Arial"/>
              </a:rPr>
              <a:t>/ Minimum 60% van het </a:t>
            </a:r>
            <a:r>
              <a:rPr lang="fr-BE" sz="2933" i="1" dirty="0" err="1">
                <a:solidFill>
                  <a:schemeClr val="tx1"/>
                </a:solidFill>
                <a:latin typeface="Arial"/>
              </a:rPr>
              <a:t>totaal</a:t>
            </a:r>
            <a:r>
              <a:rPr lang="fr-BE" sz="2933" i="1" dirty="0">
                <a:solidFill>
                  <a:schemeClr val="tx1"/>
                </a:solidFill>
                <a:latin typeface="Arial"/>
              </a:rPr>
              <a:t> </a:t>
            </a:r>
            <a:r>
              <a:rPr lang="fr-BE" sz="2933" i="1" dirty="0" err="1">
                <a:solidFill>
                  <a:schemeClr val="tx1"/>
                </a:solidFill>
                <a:latin typeface="Arial"/>
              </a:rPr>
              <a:t>aantal</a:t>
            </a:r>
            <a:r>
              <a:rPr lang="fr-BE" sz="2933" i="1" dirty="0">
                <a:solidFill>
                  <a:schemeClr val="tx1"/>
                </a:solidFill>
                <a:latin typeface="Arial"/>
              </a:rPr>
              <a:t> </a:t>
            </a:r>
            <a:r>
              <a:rPr lang="fr-BE" sz="2933" i="1" dirty="0" err="1">
                <a:solidFill>
                  <a:schemeClr val="tx1"/>
                </a:solidFill>
                <a:latin typeface="Arial"/>
              </a:rPr>
              <a:t>punten</a:t>
            </a:r>
            <a:endParaRPr lang="fr-BE" sz="2933" i="1" dirty="0">
              <a:solidFill>
                <a:schemeClr val="tx1"/>
              </a:solidFill>
              <a:latin typeface="Arial"/>
            </a:endParaRPr>
          </a:p>
          <a:p>
            <a:pPr marL="914377">
              <a:lnSpc>
                <a:spcPct val="120000"/>
              </a:lnSpc>
              <a:spcBef>
                <a:spcPts val="0"/>
              </a:spcBef>
              <a:buFont typeface="Arial" panose="020B0604020202020204" pitchFamily="34" charset="0"/>
              <a:buChar char="•"/>
            </a:pPr>
            <a:r>
              <a:rPr lang="fr-BE" dirty="0"/>
              <a:t>Min. 50% des points par critère pour les critères qui ont une valeur de 10 points ou plus </a:t>
            </a:r>
            <a:r>
              <a:rPr lang="fr-BE" i="1" dirty="0">
                <a:solidFill>
                  <a:schemeClr val="tx1"/>
                </a:solidFill>
                <a:latin typeface="Arial"/>
              </a:rPr>
              <a:t>/ Minimum 50% op </a:t>
            </a:r>
            <a:r>
              <a:rPr lang="fr-BE" i="1" dirty="0" err="1">
                <a:solidFill>
                  <a:schemeClr val="tx1"/>
                </a:solidFill>
                <a:latin typeface="Arial"/>
              </a:rPr>
              <a:t>criteria</a:t>
            </a:r>
            <a:r>
              <a:rPr lang="fr-BE" i="1" dirty="0">
                <a:solidFill>
                  <a:schemeClr val="tx1"/>
                </a:solidFill>
                <a:latin typeface="Arial"/>
              </a:rPr>
              <a:t> met </a:t>
            </a:r>
            <a:r>
              <a:rPr lang="fr-BE" i="1" dirty="0" err="1">
                <a:solidFill>
                  <a:schemeClr val="tx1"/>
                </a:solidFill>
                <a:latin typeface="Arial"/>
              </a:rPr>
              <a:t>een</a:t>
            </a:r>
            <a:r>
              <a:rPr lang="fr-BE" i="1" dirty="0">
                <a:solidFill>
                  <a:schemeClr val="tx1"/>
                </a:solidFill>
                <a:latin typeface="Arial"/>
              </a:rPr>
              <a:t> </a:t>
            </a:r>
            <a:r>
              <a:rPr lang="fr-BE" i="1" dirty="0" err="1">
                <a:solidFill>
                  <a:schemeClr val="tx1"/>
                </a:solidFill>
                <a:latin typeface="Arial"/>
              </a:rPr>
              <a:t>waarde</a:t>
            </a:r>
            <a:r>
              <a:rPr lang="fr-BE" i="1" dirty="0">
                <a:solidFill>
                  <a:schemeClr val="tx1"/>
                </a:solidFill>
                <a:latin typeface="Arial"/>
              </a:rPr>
              <a:t> van minimum 10 </a:t>
            </a:r>
            <a:r>
              <a:rPr lang="fr-BE" i="1" dirty="0" err="1">
                <a:solidFill>
                  <a:schemeClr val="tx1"/>
                </a:solidFill>
                <a:latin typeface="Arial"/>
              </a:rPr>
              <a:t>punten</a:t>
            </a:r>
            <a:endParaRPr lang="fr-BE" i="1" dirty="0">
              <a:solidFill>
                <a:schemeClr val="tx1"/>
              </a:solidFill>
              <a:latin typeface="Arial"/>
            </a:endParaRPr>
          </a:p>
          <a:p>
            <a:pPr marL="914377">
              <a:lnSpc>
                <a:spcPct val="120000"/>
              </a:lnSpc>
              <a:spcBef>
                <a:spcPts val="0"/>
              </a:spcBef>
            </a:pPr>
            <a:endParaRPr lang="fr-BE" i="1" dirty="0">
              <a:solidFill>
                <a:schemeClr val="tx1"/>
              </a:solidFill>
              <a:latin typeface="Arial"/>
            </a:endParaRPr>
          </a:p>
          <a:p>
            <a:pPr marL="914377">
              <a:lnSpc>
                <a:spcPct val="120000"/>
              </a:lnSpc>
              <a:spcBef>
                <a:spcPts val="0"/>
              </a:spcBef>
              <a:buFont typeface="Arial" panose="020B0604020202020204" pitchFamily="34" charset="0"/>
              <a:buChar char="•"/>
            </a:pPr>
            <a:endParaRPr lang="fr-BE" i="1" dirty="0">
              <a:solidFill>
                <a:schemeClr val="tx1"/>
              </a:solidFill>
              <a:latin typeface="Arial"/>
            </a:endParaRPr>
          </a:p>
          <a:p>
            <a:pPr marL="914377">
              <a:lnSpc>
                <a:spcPct val="120000"/>
              </a:lnSpc>
              <a:spcBef>
                <a:spcPts val="0"/>
              </a:spcBef>
              <a:buFont typeface="Arial" panose="020B0604020202020204" pitchFamily="34" charset="0"/>
              <a:buChar char="•"/>
            </a:pPr>
            <a:endParaRPr lang="fr-BE" sz="6400" dirty="0">
              <a:solidFill>
                <a:srgbClr val="FF0000"/>
              </a:solidFill>
            </a:endParaRPr>
          </a:p>
          <a:p>
            <a:endParaRPr lang="fr-BE" sz="6400" dirty="0"/>
          </a:p>
          <a:p>
            <a:endParaRPr lang="fr-BE" dirty="0"/>
          </a:p>
        </p:txBody>
      </p:sp>
    </p:spTree>
    <p:extLst>
      <p:ext uri="{BB962C8B-B14F-4D97-AF65-F5344CB8AC3E}">
        <p14:creationId xmlns:p14="http://schemas.microsoft.com/office/powerpoint/2010/main" val="13615782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BBE2EC-D14C-9FB9-ADCF-2BFAD9E92801}"/>
              </a:ext>
            </a:extLst>
          </p:cNvPr>
          <p:cNvSpPr>
            <a:spLocks noGrp="1"/>
          </p:cNvSpPr>
          <p:nvPr>
            <p:ph type="title"/>
          </p:nvPr>
        </p:nvSpPr>
        <p:spPr/>
        <p:txBody>
          <a:bodyPr/>
          <a:lstStyle/>
          <a:p>
            <a:r>
              <a:rPr kumimoji="0" lang="fr-BE" sz="2600" b="1" i="0" u="none" strike="noStrike" kern="1200" cap="none" spc="0" normalizeH="0" baseline="0" noProof="0" dirty="0">
                <a:ln>
                  <a:noFill/>
                </a:ln>
                <a:solidFill>
                  <a:prstClr val="white">
                    <a:lumMod val="50000"/>
                  </a:prstClr>
                </a:solidFill>
                <a:effectLst/>
                <a:uLnTx/>
                <a:uFillTx/>
                <a:latin typeface="Arial" pitchFamily="34" charset="0"/>
                <a:ea typeface="+mj-ea"/>
                <a:cs typeface="Arial" pitchFamily="34" charset="0"/>
              </a:rPr>
              <a:t>4.1  Principes de sélection / </a:t>
            </a:r>
            <a:r>
              <a:rPr kumimoji="0" lang="fr-BE" sz="2600" b="1" i="1" u="none" strike="noStrike" kern="1200" cap="none" spc="0" normalizeH="0" baseline="0" noProof="0" dirty="0" err="1">
                <a:ln>
                  <a:noFill/>
                </a:ln>
                <a:solidFill>
                  <a:prstClr val="black"/>
                </a:solidFill>
                <a:effectLst/>
                <a:uLnTx/>
                <a:uFillTx/>
                <a:latin typeface="Arial" pitchFamily="34" charset="0"/>
                <a:ea typeface="+mj-ea"/>
                <a:cs typeface="Arial" pitchFamily="34" charset="0"/>
              </a:rPr>
              <a:t>Principiële</a:t>
            </a:r>
            <a:r>
              <a:rPr kumimoji="0" lang="fr-BE" sz="2600" b="1" i="1" u="none" strike="noStrike" kern="1200" cap="none" spc="0" normalizeH="0" baseline="0" noProof="0" dirty="0">
                <a:ln>
                  <a:noFill/>
                </a:ln>
                <a:solidFill>
                  <a:prstClr val="black"/>
                </a:solidFill>
                <a:effectLst/>
                <a:uLnTx/>
                <a:uFillTx/>
                <a:latin typeface="Arial" pitchFamily="34" charset="0"/>
                <a:ea typeface="+mj-ea"/>
                <a:cs typeface="Arial" pitchFamily="34" charset="0"/>
              </a:rPr>
              <a:t> </a:t>
            </a:r>
            <a:r>
              <a:rPr kumimoji="0" lang="fr-BE" sz="2600" b="1" i="1" u="none" strike="noStrike" kern="1200" cap="none" spc="0" normalizeH="0" baseline="0" noProof="0" dirty="0" err="1">
                <a:ln>
                  <a:noFill/>
                </a:ln>
                <a:solidFill>
                  <a:prstClr val="black"/>
                </a:solidFill>
                <a:effectLst/>
                <a:uLnTx/>
                <a:uFillTx/>
                <a:latin typeface="Arial" pitchFamily="34" charset="0"/>
                <a:ea typeface="+mj-ea"/>
                <a:cs typeface="Arial" pitchFamily="34" charset="0"/>
              </a:rPr>
              <a:t>selectiecriteria</a:t>
            </a:r>
            <a:endParaRPr lang="fr-BE"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idx="1"/>
          </p:nvPr>
        </p:nvSpPr>
        <p:spPr/>
        <p:txBody>
          <a:bodyPr>
            <a:normAutofit fontScale="62500" lnSpcReduction="20000"/>
          </a:bodyPr>
          <a:lstStyle/>
          <a:p>
            <a:pPr marL="914377">
              <a:lnSpc>
                <a:spcPct val="100000"/>
              </a:lnSpc>
              <a:spcBef>
                <a:spcPts val="0"/>
              </a:spcBef>
              <a:buFont typeface="Arial" panose="020B0604020202020204" pitchFamily="34" charset="0"/>
              <a:buChar char="•"/>
            </a:pPr>
            <a:r>
              <a:rPr lang="fr-BE" sz="4667" dirty="0"/>
              <a:t>Un classement des candidatures est établi sur base des critères techniques et de mise en œuvre </a:t>
            </a:r>
            <a:r>
              <a:rPr lang="fr-BE" sz="4667" dirty="0">
                <a:sym typeface="Wingdings" panose="05000000000000000000" pitchFamily="2" charset="2"/>
              </a:rPr>
              <a:t> proposition de sélection au Gouvernement / </a:t>
            </a:r>
            <a:r>
              <a:rPr lang="fr-BE" sz="4667" i="1" dirty="0" err="1">
                <a:solidFill>
                  <a:schemeClr val="tx1"/>
                </a:solidFill>
                <a:latin typeface="Arial"/>
                <a:sym typeface="Wingdings" panose="05000000000000000000" pitchFamily="2" charset="2"/>
              </a:rPr>
              <a:t>Rangschikking</a:t>
            </a:r>
            <a:r>
              <a:rPr lang="fr-BE" sz="4667" i="1" dirty="0">
                <a:solidFill>
                  <a:schemeClr val="tx1"/>
                </a:solidFill>
                <a:latin typeface="Arial"/>
                <a:sym typeface="Wingdings" panose="05000000000000000000" pitchFamily="2" charset="2"/>
              </a:rPr>
              <a:t> van de </a:t>
            </a:r>
            <a:r>
              <a:rPr lang="fr-BE" sz="4667" i="1" dirty="0" err="1">
                <a:solidFill>
                  <a:schemeClr val="tx1"/>
                </a:solidFill>
                <a:latin typeface="Arial"/>
                <a:sym typeface="Wingdings" panose="05000000000000000000" pitchFamily="2" charset="2"/>
              </a:rPr>
              <a:t>voorstellen</a:t>
            </a:r>
            <a:r>
              <a:rPr lang="fr-BE" sz="4667" i="1" dirty="0">
                <a:solidFill>
                  <a:schemeClr val="tx1"/>
                </a:solidFill>
                <a:latin typeface="Arial"/>
                <a:sym typeface="Wingdings" panose="05000000000000000000" pitchFamily="2" charset="2"/>
              </a:rPr>
              <a:t> op basis van de </a:t>
            </a:r>
            <a:r>
              <a:rPr lang="fr-BE" sz="4667" i="1" dirty="0" err="1">
                <a:solidFill>
                  <a:schemeClr val="tx1"/>
                </a:solidFill>
                <a:latin typeface="Arial"/>
                <a:sym typeface="Wingdings" panose="05000000000000000000" pitchFamily="2" charset="2"/>
              </a:rPr>
              <a:t>technische</a:t>
            </a:r>
            <a:r>
              <a:rPr lang="fr-BE" sz="4667" i="1" dirty="0">
                <a:solidFill>
                  <a:schemeClr val="tx1"/>
                </a:solidFill>
                <a:latin typeface="Arial"/>
                <a:sym typeface="Wingdings" panose="05000000000000000000" pitchFamily="2" charset="2"/>
              </a:rPr>
              <a:t> </a:t>
            </a:r>
            <a:r>
              <a:rPr lang="fr-BE" sz="4667" i="1" dirty="0" err="1">
                <a:solidFill>
                  <a:schemeClr val="tx1"/>
                </a:solidFill>
                <a:latin typeface="Arial"/>
                <a:sym typeface="Wingdings" panose="05000000000000000000" pitchFamily="2" charset="2"/>
              </a:rPr>
              <a:t>criteria</a:t>
            </a:r>
            <a:r>
              <a:rPr lang="fr-BE" sz="4667" i="1" dirty="0">
                <a:solidFill>
                  <a:schemeClr val="tx1"/>
                </a:solidFill>
                <a:latin typeface="Arial"/>
                <a:sym typeface="Wingdings" panose="05000000000000000000" pitchFamily="2" charset="2"/>
              </a:rPr>
              <a:t> en </a:t>
            </a:r>
            <a:r>
              <a:rPr lang="fr-BE" sz="4667" i="1" dirty="0" err="1">
                <a:solidFill>
                  <a:schemeClr val="tx1"/>
                </a:solidFill>
                <a:latin typeface="Arial"/>
                <a:sym typeface="Wingdings" panose="05000000000000000000" pitchFamily="2" charset="2"/>
              </a:rPr>
              <a:t>uitvoeringscriteria</a:t>
            </a:r>
            <a:r>
              <a:rPr lang="fr-BE" sz="4667" i="1" dirty="0">
                <a:solidFill>
                  <a:schemeClr val="tx1"/>
                </a:solidFill>
                <a:latin typeface="Arial"/>
                <a:sym typeface="Wingdings" panose="05000000000000000000" pitchFamily="2" charset="2"/>
              </a:rPr>
              <a:t>  </a:t>
            </a:r>
            <a:r>
              <a:rPr lang="fr-BE" sz="4667" i="1" dirty="0" err="1">
                <a:solidFill>
                  <a:schemeClr val="tx1"/>
                </a:solidFill>
                <a:latin typeface="Arial"/>
                <a:sym typeface="Wingdings" panose="05000000000000000000" pitchFamily="2" charset="2"/>
              </a:rPr>
              <a:t>voorstel</a:t>
            </a:r>
            <a:r>
              <a:rPr lang="fr-BE" sz="4667" i="1" dirty="0">
                <a:solidFill>
                  <a:schemeClr val="tx1"/>
                </a:solidFill>
                <a:latin typeface="Arial"/>
                <a:sym typeface="Wingdings" panose="05000000000000000000" pitchFamily="2" charset="2"/>
              </a:rPr>
              <a:t> </a:t>
            </a:r>
            <a:r>
              <a:rPr lang="fr-BE" sz="4667" i="1" dirty="0" err="1">
                <a:solidFill>
                  <a:schemeClr val="tx1"/>
                </a:solidFill>
                <a:latin typeface="Arial"/>
                <a:sym typeface="Wingdings" panose="05000000000000000000" pitchFamily="2" charset="2"/>
              </a:rPr>
              <a:t>voor</a:t>
            </a:r>
            <a:r>
              <a:rPr lang="fr-BE" sz="4667" i="1" dirty="0">
                <a:solidFill>
                  <a:schemeClr val="tx1"/>
                </a:solidFill>
                <a:latin typeface="Arial"/>
                <a:sym typeface="Wingdings" panose="05000000000000000000" pitchFamily="2" charset="2"/>
              </a:rPr>
              <a:t> de </a:t>
            </a:r>
            <a:r>
              <a:rPr lang="fr-BE" sz="4667" i="1" dirty="0" err="1">
                <a:solidFill>
                  <a:schemeClr val="tx1"/>
                </a:solidFill>
                <a:latin typeface="Arial"/>
                <a:sym typeface="Wingdings" panose="05000000000000000000" pitchFamily="2" charset="2"/>
              </a:rPr>
              <a:t>Regering</a:t>
            </a:r>
            <a:endParaRPr lang="fr-BE" sz="4667" i="1" dirty="0">
              <a:solidFill>
                <a:schemeClr val="tx1"/>
              </a:solidFill>
              <a:latin typeface="Arial"/>
              <a:sym typeface="Wingdings" panose="05000000000000000000" pitchFamily="2" charset="2"/>
            </a:endParaRPr>
          </a:p>
          <a:p>
            <a:pPr marL="914377">
              <a:lnSpc>
                <a:spcPct val="100000"/>
              </a:lnSpc>
              <a:spcBef>
                <a:spcPts val="0"/>
              </a:spcBef>
              <a:buFont typeface="Arial" panose="020B0604020202020204" pitchFamily="34" charset="0"/>
              <a:buChar char="•"/>
            </a:pPr>
            <a:endParaRPr lang="fr-BE" sz="4533" dirty="0">
              <a:solidFill>
                <a:srgbClr val="FF0000"/>
              </a:solidFill>
              <a:sym typeface="Wingdings" panose="05000000000000000000" pitchFamily="2" charset="2"/>
            </a:endParaRPr>
          </a:p>
          <a:p>
            <a:pPr marL="914377">
              <a:lnSpc>
                <a:spcPct val="100000"/>
              </a:lnSpc>
              <a:spcBef>
                <a:spcPts val="0"/>
              </a:spcBef>
            </a:pPr>
            <a:endParaRPr lang="fr-BE" sz="4533" dirty="0">
              <a:solidFill>
                <a:srgbClr val="FF0000"/>
              </a:solidFill>
            </a:endParaRPr>
          </a:p>
          <a:p>
            <a:pPr marL="914377">
              <a:lnSpc>
                <a:spcPct val="100000"/>
              </a:lnSpc>
              <a:spcBef>
                <a:spcPts val="0"/>
              </a:spcBef>
              <a:buFont typeface="Arial" panose="020B0604020202020204" pitchFamily="34" charset="0"/>
              <a:buChar char="•"/>
            </a:pPr>
            <a:r>
              <a:rPr lang="fr-BE" sz="4533" dirty="0">
                <a:solidFill>
                  <a:schemeClr val="bg1">
                    <a:lumMod val="50000"/>
                  </a:schemeClr>
                </a:solidFill>
              </a:rPr>
              <a:t>Sélection globale (plusieurs projets) liée avec les objectifs définis par le Programme /</a:t>
            </a:r>
            <a:r>
              <a:rPr lang="fr-BE" sz="4533" dirty="0">
                <a:solidFill>
                  <a:schemeClr val="tx1"/>
                </a:solidFill>
                <a:sym typeface="Wingdings" panose="05000000000000000000" pitchFamily="2" charset="2"/>
              </a:rPr>
              <a:t> Globale </a:t>
            </a:r>
            <a:r>
              <a:rPr lang="fr-BE" sz="4533" dirty="0" err="1">
                <a:solidFill>
                  <a:schemeClr val="tx1"/>
                </a:solidFill>
                <a:sym typeface="Wingdings" panose="05000000000000000000" pitchFamily="2" charset="2"/>
              </a:rPr>
              <a:t>selectie</a:t>
            </a:r>
            <a:r>
              <a:rPr lang="fr-BE" sz="4533" dirty="0">
                <a:solidFill>
                  <a:schemeClr val="tx1"/>
                </a:solidFill>
                <a:sym typeface="Wingdings" panose="05000000000000000000" pitchFamily="2" charset="2"/>
              </a:rPr>
              <a:t> </a:t>
            </a:r>
            <a:r>
              <a:rPr lang="fr-BE" sz="4533" dirty="0" err="1">
                <a:solidFill>
                  <a:schemeClr val="tx1"/>
                </a:solidFill>
                <a:sym typeface="Wingdings" panose="05000000000000000000" pitchFamily="2" charset="2"/>
              </a:rPr>
              <a:t>gelinkt</a:t>
            </a:r>
            <a:r>
              <a:rPr lang="fr-BE" sz="4533" dirty="0">
                <a:solidFill>
                  <a:schemeClr val="tx1"/>
                </a:solidFill>
                <a:sym typeface="Wingdings" panose="05000000000000000000" pitchFamily="2" charset="2"/>
              </a:rPr>
              <a:t> </a:t>
            </a:r>
            <a:r>
              <a:rPr lang="fr-BE" sz="4533" dirty="0" err="1">
                <a:solidFill>
                  <a:schemeClr val="tx1"/>
                </a:solidFill>
                <a:sym typeface="Wingdings" panose="05000000000000000000" pitchFamily="2" charset="2"/>
              </a:rPr>
              <a:t>aan</a:t>
            </a:r>
            <a:r>
              <a:rPr lang="fr-BE" sz="4533" dirty="0">
                <a:solidFill>
                  <a:schemeClr val="tx1"/>
                </a:solidFill>
                <a:sym typeface="Wingdings" panose="05000000000000000000" pitchFamily="2" charset="2"/>
              </a:rPr>
              <a:t> de </a:t>
            </a:r>
            <a:r>
              <a:rPr lang="fr-BE" sz="4533" dirty="0" err="1">
                <a:solidFill>
                  <a:schemeClr val="tx1"/>
                </a:solidFill>
                <a:sym typeface="Wingdings" panose="05000000000000000000" pitchFamily="2" charset="2"/>
              </a:rPr>
              <a:t>doelstellingen</a:t>
            </a:r>
            <a:r>
              <a:rPr lang="fr-BE" sz="4533" dirty="0">
                <a:solidFill>
                  <a:schemeClr val="tx1"/>
                </a:solidFill>
                <a:sym typeface="Wingdings" panose="05000000000000000000" pitchFamily="2" charset="2"/>
              </a:rPr>
              <a:t>, </a:t>
            </a:r>
            <a:r>
              <a:rPr lang="fr-BE" sz="4533" dirty="0" err="1">
                <a:solidFill>
                  <a:schemeClr val="tx1"/>
                </a:solidFill>
                <a:sym typeface="Wingdings" panose="05000000000000000000" pitchFamily="2" charset="2"/>
              </a:rPr>
              <a:t>gedefinieerd</a:t>
            </a:r>
            <a:r>
              <a:rPr lang="fr-BE" sz="4533" dirty="0">
                <a:solidFill>
                  <a:schemeClr val="tx1"/>
                </a:solidFill>
                <a:sym typeface="Wingdings" panose="05000000000000000000" pitchFamily="2" charset="2"/>
              </a:rPr>
              <a:t> in het programma</a:t>
            </a:r>
            <a:endParaRPr lang="fr-BE" sz="6400" dirty="0"/>
          </a:p>
          <a:p>
            <a:endParaRPr lang="fr-BE" dirty="0"/>
          </a:p>
        </p:txBody>
      </p:sp>
    </p:spTree>
    <p:extLst>
      <p:ext uri="{BB962C8B-B14F-4D97-AF65-F5344CB8AC3E}">
        <p14:creationId xmlns:p14="http://schemas.microsoft.com/office/powerpoint/2010/main" val="8161889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7BC61C-44C0-A6E7-0A26-24C166D351A2}"/>
              </a:ext>
            </a:extLst>
          </p:cNvPr>
          <p:cNvSpPr>
            <a:spLocks noGrp="1"/>
          </p:cNvSpPr>
          <p:nvPr>
            <p:ph type="title"/>
          </p:nvPr>
        </p:nvSpPr>
        <p:spPr/>
        <p:txBody>
          <a:bodyPr>
            <a:noAutofit/>
          </a:bodyPr>
          <a:lstStyle/>
          <a:p>
            <a:r>
              <a:rPr lang="fr-BE" sz="2667" dirty="0"/>
              <a:t>4.2 Conditions d’accès / </a:t>
            </a:r>
            <a:r>
              <a:rPr lang="fr-BE" sz="2667" dirty="0" err="1">
                <a:solidFill>
                  <a:schemeClr val="tx1"/>
                </a:solidFill>
              </a:rPr>
              <a:t>Deelnemingsvoorwaarden</a:t>
            </a:r>
            <a:endParaRPr lang="fr-BE" sz="2667" dirty="0">
              <a:solidFill>
                <a:schemeClr val="tx1"/>
              </a:solidFill>
            </a:endParaRPr>
          </a:p>
        </p:txBody>
      </p:sp>
      <p:sp>
        <p:nvSpPr>
          <p:cNvPr id="3" name="Espace réservé du texte 2">
            <a:extLst>
              <a:ext uri="{FF2B5EF4-FFF2-40B4-BE49-F238E27FC236}">
                <a16:creationId xmlns:a16="http://schemas.microsoft.com/office/drawing/2014/main" id="{D44C8587-E77B-51DF-5282-1E27F6AFAE43}"/>
              </a:ext>
            </a:extLst>
          </p:cNvPr>
          <p:cNvSpPr>
            <a:spLocks noGrp="1"/>
          </p:cNvSpPr>
          <p:nvPr>
            <p:ph type="body" sz="quarter" idx="10"/>
          </p:nvPr>
        </p:nvSpPr>
        <p:spPr/>
        <p:txBody>
          <a:bodyPr>
            <a:normAutofit fontScale="70000" lnSpcReduction="20000"/>
          </a:bodyPr>
          <a:lstStyle/>
          <a:p>
            <a:pPr marL="990575" lvl="1" indent="-380990" algn="just">
              <a:lnSpc>
                <a:spcPct val="115000"/>
              </a:lnSpc>
              <a:buFont typeface="+mj-lt"/>
              <a:buAutoNum type="arabicPeriod"/>
            </a:pPr>
            <a:r>
              <a:rPr lang="fr-BE" sz="2400" dirty="0">
                <a:latin typeface="Calibri" panose="020F0502020204030204" pitchFamily="34" charset="0"/>
                <a:ea typeface="Calibri" panose="020F0502020204030204" pitchFamily="34" charset="0"/>
              </a:rPr>
              <a:t>Le dossier est introduit dans les délais / </a:t>
            </a:r>
            <a:r>
              <a:rPr lang="nl-BE" sz="24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Het dossier is tijdig ingediend</a:t>
            </a:r>
            <a:endParaRPr lang="fr-BE" sz="2400" dirty="0">
              <a:latin typeface="Calibri" panose="020F0502020204030204" pitchFamily="34" charset="0"/>
              <a:ea typeface="Calibri" panose="020F0502020204030204" pitchFamily="34" charset="0"/>
              <a:cs typeface="Times New Roman" panose="02020603050405020304" pitchFamily="18" charset="0"/>
            </a:endParaRPr>
          </a:p>
          <a:p>
            <a:pPr marL="990575" lvl="1" indent="-380990" algn="just">
              <a:lnSpc>
                <a:spcPct val="115000"/>
              </a:lnSpc>
              <a:buFont typeface="+mj-lt"/>
              <a:buAutoNum type="arabicPeriod"/>
            </a:pPr>
            <a:r>
              <a:rPr lang="fr-BE" sz="2400" dirty="0">
                <a:latin typeface="Calibri" panose="020F0502020204030204" pitchFamily="34" charset="0"/>
                <a:ea typeface="Calibri" panose="020F0502020204030204" pitchFamily="34" charset="0"/>
              </a:rPr>
              <a:t>Chaque rubrique du dossier de candidature est remplie / </a:t>
            </a:r>
            <a:r>
              <a:rPr lang="nl-BE" sz="24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Elke rubriek van het kandidatuurdossier is ingevuld</a:t>
            </a:r>
            <a:endParaRPr lang="fr-BE" sz="24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990575" lvl="1" indent="-380990" algn="just">
              <a:lnSpc>
                <a:spcPct val="115000"/>
              </a:lnSpc>
              <a:buFont typeface="+mj-lt"/>
              <a:buAutoNum type="arabicPeriod"/>
            </a:pPr>
            <a:r>
              <a:rPr lang="fr-BE" sz="2400" dirty="0">
                <a:latin typeface="Calibri" panose="020F0502020204030204" pitchFamily="34" charset="0"/>
                <a:ea typeface="Calibri" panose="020F0502020204030204" pitchFamily="34" charset="0"/>
              </a:rPr>
              <a:t>Le projet est en lien avec l’objectif spécifique et le type d’action : le projet vise à soutenir et développer des infrastructures d’économie circulaire en RBC et s’inscrit dans l’un des cinq types d’action identifiés dans le Programme / </a:t>
            </a:r>
            <a:r>
              <a:rPr lang="nl-BE" sz="24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Het project past bij het specifieke doel en het actietype: het project beoogt infrastructuur voor de kringloopeconomie te ondersteunen en ontwikkelen in het BHG en behoort tot een van de zes actietypes omschreven in het programma</a:t>
            </a:r>
            <a:endParaRPr lang="fr-BE" sz="24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990575" lvl="1" indent="-380990" algn="just">
              <a:lnSpc>
                <a:spcPct val="115000"/>
              </a:lnSpc>
              <a:buFont typeface="+mj-lt"/>
              <a:buAutoNum type="arabicPeriod"/>
            </a:pPr>
            <a:r>
              <a:rPr lang="fr-BE" sz="2400" dirty="0">
                <a:latin typeface="Calibri" panose="020F0502020204030204" pitchFamily="34" charset="0"/>
                <a:ea typeface="Calibri" panose="020F0502020204030204" pitchFamily="34" charset="0"/>
              </a:rPr>
              <a:t>Le projet est situé ou se déploie en Région de Bruxelles-Capitale / </a:t>
            </a:r>
            <a:r>
              <a:rPr lang="nl-BE" sz="24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Het project is gelegen of wordt uitgevoerd in het Brussels Hoofdstedelijk Gewest</a:t>
            </a:r>
            <a:endParaRPr lang="fr-BE" sz="24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990575" lvl="1" indent="-380990" algn="just">
              <a:lnSpc>
                <a:spcPct val="115000"/>
              </a:lnSpc>
              <a:spcAft>
                <a:spcPts val="1067"/>
              </a:spcAft>
              <a:buFont typeface="+mj-lt"/>
              <a:buAutoNum type="arabicPeriod"/>
            </a:pPr>
            <a:r>
              <a:rPr lang="nl-BE" sz="2400" dirty="0">
                <a:latin typeface="Calibri" panose="020F0502020204030204" pitchFamily="34" charset="0"/>
                <a:ea typeface="Calibri" panose="020F0502020204030204" pitchFamily="34" charset="0"/>
                <a:cs typeface="Times New Roman" panose="02020603050405020304" pitchFamily="18" charset="0"/>
              </a:rPr>
              <a:t> </a:t>
            </a:r>
            <a:r>
              <a:rPr lang="fr-BE" sz="2400" dirty="0">
                <a:latin typeface="Calibri" panose="020F0502020204030204" pitchFamily="34" charset="0"/>
                <a:ea typeface="Calibri" panose="020F0502020204030204" pitchFamily="34" charset="0"/>
              </a:rPr>
              <a:t>Le projet n’est pas matériellement achevé ou totalement mis en œuvre à la date de la soumission de la demande de financement au titre du Programme / </a:t>
            </a:r>
            <a:r>
              <a:rPr lang="nl-BE" sz="24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H</a:t>
            </a:r>
            <a:r>
              <a:rPr lang="nl-NL" sz="24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et project is nog niet materieel voltooid of volledig uitgevoerd op de datum van indienen van de financieringsaanvraag bij het Programma</a:t>
            </a:r>
            <a:endParaRPr lang="fr-BE" dirty="0"/>
          </a:p>
        </p:txBody>
      </p:sp>
    </p:spTree>
    <p:extLst>
      <p:ext uri="{BB962C8B-B14F-4D97-AF65-F5344CB8AC3E}">
        <p14:creationId xmlns:p14="http://schemas.microsoft.com/office/powerpoint/2010/main" val="10983947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4.3 Critères techniques </a:t>
            </a:r>
            <a:endParaRPr lang="fr-BE" i="1" dirty="0">
              <a:solidFill>
                <a:schemeClr val="tx1"/>
              </a:solidFill>
            </a:endParaRP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479376" y="1412776"/>
            <a:ext cx="11233248" cy="4704523"/>
          </a:xfrm>
        </p:spPr>
        <p:txBody>
          <a:bodyPr>
            <a:normAutofit/>
          </a:bodyPr>
          <a:lstStyle/>
          <a:p>
            <a:pPr marL="457189" indent="-457189" algn="just">
              <a:lnSpc>
                <a:spcPct val="107000"/>
              </a:lnSpc>
              <a:buFont typeface="+mj-lt"/>
              <a:buAutoNum type="arabicPeriod"/>
            </a:pPr>
            <a:r>
              <a:rPr lang="fr-BE" sz="1867" b="1" dirty="0">
                <a:solidFill>
                  <a:schemeClr val="bg1">
                    <a:lumMod val="50000"/>
                  </a:schemeClr>
                </a:solidFill>
                <a:ea typeface="Calibri" panose="020F0502020204030204" pitchFamily="34" charset="0"/>
              </a:rPr>
              <a:t>L’inscription du projet dans un des cinq types d’action du Programme et lien avec la </a:t>
            </a:r>
            <a:r>
              <a:rPr lang="fr-BE" sz="1867" b="1" dirty="0" err="1">
                <a:solidFill>
                  <a:schemeClr val="bg1">
                    <a:lumMod val="50000"/>
                  </a:schemeClr>
                </a:solidFill>
                <a:ea typeface="Calibri" panose="020F0502020204030204" pitchFamily="34" charset="0"/>
              </a:rPr>
              <a:t>Shifting</a:t>
            </a:r>
            <a:r>
              <a:rPr lang="fr-BE" sz="1867" b="1" dirty="0">
                <a:solidFill>
                  <a:schemeClr val="bg1">
                    <a:lumMod val="50000"/>
                  </a:schemeClr>
                </a:solidFill>
                <a:ea typeface="Calibri" panose="020F0502020204030204" pitchFamily="34" charset="0"/>
              </a:rPr>
              <a:t> </a:t>
            </a:r>
            <a:r>
              <a:rPr lang="fr-BE" sz="1867" b="1" dirty="0" err="1">
                <a:solidFill>
                  <a:schemeClr val="bg1">
                    <a:lumMod val="50000"/>
                  </a:schemeClr>
                </a:solidFill>
                <a:ea typeface="Calibri" panose="020F0502020204030204" pitchFamily="34" charset="0"/>
              </a:rPr>
              <a:t>economy</a:t>
            </a:r>
            <a:r>
              <a:rPr lang="fr-BE" sz="1867" b="1" dirty="0">
                <a:solidFill>
                  <a:schemeClr val="bg1">
                    <a:lumMod val="50000"/>
                  </a:schemeClr>
                </a:solidFill>
                <a:ea typeface="Calibri" panose="020F0502020204030204" pitchFamily="34" charset="0"/>
              </a:rPr>
              <a:t> </a:t>
            </a:r>
            <a:r>
              <a:rPr lang="fr-BE" sz="1867" b="1" dirty="0">
                <a:solidFill>
                  <a:srgbClr val="FF0000"/>
                </a:solidFill>
                <a:ea typeface="Calibri" panose="020F0502020204030204" pitchFamily="34" charset="0"/>
              </a:rPr>
              <a:t>(20 points)</a:t>
            </a:r>
          </a:p>
          <a:p>
            <a:pPr marL="457189" indent="-457189" algn="just">
              <a:lnSpc>
                <a:spcPct val="107000"/>
              </a:lnSpc>
              <a:buFont typeface="+mj-lt"/>
              <a:buAutoNum type="arabicPeriod"/>
            </a:pPr>
            <a:r>
              <a:rPr lang="fr-BE" sz="1867" b="1" dirty="0"/>
              <a:t>La qualité des infrastructures et des installations d’économie circulaire </a:t>
            </a:r>
            <a:r>
              <a:rPr lang="fr-BE" sz="1867" b="1" dirty="0">
                <a:solidFill>
                  <a:srgbClr val="FF0000"/>
                </a:solidFill>
              </a:rPr>
              <a:t>(15 points)</a:t>
            </a:r>
          </a:p>
          <a:p>
            <a:pPr marL="457189" indent="-457189" algn="just">
              <a:lnSpc>
                <a:spcPct val="107000"/>
              </a:lnSpc>
              <a:buFont typeface="+mj-lt"/>
              <a:buAutoNum type="arabicPeriod"/>
            </a:pPr>
            <a:r>
              <a:rPr lang="fr-BE" sz="1867" b="1" dirty="0"/>
              <a:t>La localisation du projet et anticipation des incidences </a:t>
            </a:r>
            <a:r>
              <a:rPr lang="fr-BE" sz="1867" b="1" dirty="0">
                <a:solidFill>
                  <a:srgbClr val="FF0000"/>
                </a:solidFill>
              </a:rPr>
              <a:t>(5 points)</a:t>
            </a:r>
          </a:p>
          <a:p>
            <a:pPr marL="457189" indent="-457189" algn="just">
              <a:lnSpc>
                <a:spcPct val="107000"/>
              </a:lnSpc>
              <a:buFont typeface="+mj-lt"/>
              <a:buAutoNum type="arabicPeriod"/>
            </a:pPr>
            <a:r>
              <a:rPr lang="fr-BE" sz="1867" b="1" dirty="0"/>
              <a:t>La pérennité du projet, des investissements et de leur utilisation future </a:t>
            </a:r>
            <a:r>
              <a:rPr lang="fr-BE" sz="1867" b="1" dirty="0">
                <a:solidFill>
                  <a:srgbClr val="FF0000"/>
                </a:solidFill>
              </a:rPr>
              <a:t>(5 points) </a:t>
            </a:r>
            <a:endParaRPr lang="fr-BE" sz="1867" b="1" dirty="0"/>
          </a:p>
          <a:p>
            <a:pPr marL="457189" indent="-457189" algn="just">
              <a:lnSpc>
                <a:spcPct val="107000"/>
              </a:lnSpc>
              <a:buFont typeface="+mj-lt"/>
              <a:buAutoNum type="arabicPeriod"/>
            </a:pPr>
            <a:r>
              <a:rPr lang="fr-BE" sz="1867" b="1" dirty="0"/>
              <a:t>Le  planning  </a:t>
            </a:r>
            <a:r>
              <a:rPr lang="fr-BE" sz="1867" dirty="0"/>
              <a:t>est réaliste et garantit la réalisation des dépenses pour fin 2029 et l’atteinte des objectifs fixés pour les indicateurs </a:t>
            </a:r>
            <a:r>
              <a:rPr lang="fr-BE" sz="1867" b="1" dirty="0">
                <a:solidFill>
                  <a:srgbClr val="FF0000"/>
                </a:solidFill>
              </a:rPr>
              <a:t>(10 points)</a:t>
            </a:r>
          </a:p>
          <a:p>
            <a:pPr marL="457189" indent="-457189" algn="just">
              <a:lnSpc>
                <a:spcPct val="107000"/>
              </a:lnSpc>
              <a:buFont typeface="+mj-lt"/>
              <a:buAutoNum type="arabicPeriod"/>
            </a:pPr>
            <a:r>
              <a:rPr lang="fr-BE" sz="1867" b="1" dirty="0"/>
              <a:t>Budget et contribution aux indicateurs </a:t>
            </a:r>
            <a:r>
              <a:rPr lang="fr-BE" sz="1867" b="1" dirty="0">
                <a:solidFill>
                  <a:srgbClr val="FF0000"/>
                </a:solidFill>
              </a:rPr>
              <a:t>(15 points) </a:t>
            </a:r>
            <a:endParaRPr lang="fr-BE" sz="1867" b="1" dirty="0"/>
          </a:p>
          <a:p>
            <a:pPr algn="just">
              <a:lnSpc>
                <a:spcPct val="107000"/>
              </a:lnSpc>
            </a:pPr>
            <a:endParaRPr lang="fr-BE" sz="1867" b="1" dirty="0"/>
          </a:p>
        </p:txBody>
      </p:sp>
    </p:spTree>
    <p:extLst>
      <p:ext uri="{BB962C8B-B14F-4D97-AF65-F5344CB8AC3E}">
        <p14:creationId xmlns:p14="http://schemas.microsoft.com/office/powerpoint/2010/main" val="18734536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i="1" dirty="0">
                <a:solidFill>
                  <a:schemeClr val="tx1"/>
                </a:solidFill>
              </a:rPr>
              <a:t>4.3</a:t>
            </a:r>
            <a:r>
              <a:rPr lang="fr-BE" dirty="0"/>
              <a:t>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479376" y="1412776"/>
            <a:ext cx="11233248" cy="4776531"/>
          </a:xfrm>
        </p:spPr>
        <p:txBody>
          <a:bodyPr>
            <a:noAutofit/>
          </a:bodyPr>
          <a:lstStyle/>
          <a:p>
            <a:pPr marL="457189" indent="-457189">
              <a:lnSpc>
                <a:spcPct val="107000"/>
              </a:lnSpc>
              <a:buFont typeface="+mj-lt"/>
              <a:buAutoNum type="arabicPeriod"/>
            </a:pPr>
            <a:r>
              <a:rPr lang="nl-NL" sz="1867" b="1" i="1" dirty="0">
                <a:solidFill>
                  <a:schemeClr val="tx1"/>
                </a:solidFill>
                <a:ea typeface="Calibri" panose="020F0502020204030204" pitchFamily="34" charset="0"/>
              </a:rPr>
              <a:t>Het project hoort thuis in één van de vijf actietypes van het Programma en houdt verband met de </a:t>
            </a:r>
            <a:r>
              <a:rPr lang="nl-NL" sz="1867" b="1" i="1" dirty="0" err="1">
                <a:solidFill>
                  <a:schemeClr val="tx1"/>
                </a:solidFill>
                <a:ea typeface="Calibri" panose="020F0502020204030204" pitchFamily="34" charset="0"/>
              </a:rPr>
              <a:t>Shifting</a:t>
            </a:r>
            <a:r>
              <a:rPr lang="nl-NL" sz="1867" b="1" i="1" dirty="0">
                <a:solidFill>
                  <a:schemeClr val="tx1"/>
                </a:solidFill>
                <a:ea typeface="Calibri" panose="020F0502020204030204" pitchFamily="34" charset="0"/>
              </a:rPr>
              <a:t> </a:t>
            </a:r>
            <a:r>
              <a:rPr lang="nl-NL" sz="1867" b="1" i="1" dirty="0" err="1">
                <a:solidFill>
                  <a:schemeClr val="tx1"/>
                </a:solidFill>
                <a:ea typeface="Calibri" panose="020F0502020204030204" pitchFamily="34" charset="0"/>
              </a:rPr>
              <a:t>Economy</a:t>
            </a:r>
            <a:r>
              <a:rPr lang="nl-NL" sz="1867" b="1" i="1" dirty="0">
                <a:solidFill>
                  <a:schemeClr val="tx1"/>
                </a:solidFill>
                <a:ea typeface="Calibri" panose="020F0502020204030204" pitchFamily="34" charset="0"/>
              </a:rPr>
              <a:t> </a:t>
            </a:r>
            <a:r>
              <a:rPr lang="nl-NL" sz="1867" b="1" i="1" dirty="0">
                <a:solidFill>
                  <a:srgbClr val="FF0000"/>
                </a:solidFill>
                <a:ea typeface="Calibri" panose="020F0502020204030204" pitchFamily="34" charset="0"/>
              </a:rPr>
              <a:t>(20 punten)</a:t>
            </a:r>
          </a:p>
          <a:p>
            <a:pPr marL="457189" indent="-457189">
              <a:lnSpc>
                <a:spcPct val="107000"/>
              </a:lnSpc>
              <a:buFont typeface="+mj-lt"/>
              <a:buAutoNum type="arabicPeriod"/>
            </a:pPr>
            <a:r>
              <a:rPr lang="nl-NL" sz="1867" b="1" i="1" dirty="0">
                <a:solidFill>
                  <a:schemeClr val="tx1"/>
                </a:solidFill>
                <a:ea typeface="Calibri" panose="020F0502020204030204" pitchFamily="34" charset="0"/>
              </a:rPr>
              <a:t>Kwaliteit van infrastructuur en faciliteiten voor de kringloopeconomie </a:t>
            </a:r>
            <a:r>
              <a:rPr lang="nl-NL" sz="1867" b="1" i="1" dirty="0">
                <a:solidFill>
                  <a:srgbClr val="FF0000"/>
                </a:solidFill>
                <a:ea typeface="Calibri" panose="020F0502020204030204" pitchFamily="34" charset="0"/>
              </a:rPr>
              <a:t>(15 punten)</a:t>
            </a:r>
          </a:p>
          <a:p>
            <a:pPr marL="457189" indent="-457189">
              <a:lnSpc>
                <a:spcPct val="107000"/>
              </a:lnSpc>
              <a:buFont typeface="+mj-lt"/>
              <a:buAutoNum type="arabicPeriod"/>
            </a:pPr>
            <a:r>
              <a:rPr lang="nl-NL" sz="1867" b="1" i="1" dirty="0">
                <a:solidFill>
                  <a:schemeClr val="tx1"/>
                </a:solidFill>
                <a:ea typeface="Calibri" panose="020F0502020204030204" pitchFamily="34" charset="0"/>
              </a:rPr>
              <a:t>Locatie van het project en anticipatie op de gevolgen ervoor </a:t>
            </a:r>
            <a:r>
              <a:rPr lang="nl-NL" sz="1867" b="1" i="1" dirty="0">
                <a:solidFill>
                  <a:srgbClr val="FF0000"/>
                </a:solidFill>
                <a:ea typeface="Calibri" panose="020F0502020204030204" pitchFamily="34" charset="0"/>
              </a:rPr>
              <a:t>(5 punten)</a:t>
            </a:r>
          </a:p>
          <a:p>
            <a:pPr marL="457189" indent="-457189">
              <a:lnSpc>
                <a:spcPct val="107000"/>
              </a:lnSpc>
              <a:buFont typeface="+mj-lt"/>
              <a:buAutoNum type="arabicPeriod"/>
            </a:pPr>
            <a:r>
              <a:rPr lang="nl-NL" sz="1867" b="1" i="1" dirty="0">
                <a:solidFill>
                  <a:schemeClr val="tx1"/>
                </a:solidFill>
                <a:ea typeface="Calibri" panose="020F0502020204030204" pitchFamily="34" charset="0"/>
              </a:rPr>
              <a:t>Blijvende aard van het project, de investeringen en het toekomstige gebruik ervan </a:t>
            </a:r>
            <a:r>
              <a:rPr lang="nl-NL" sz="1867" b="1" i="1" dirty="0">
                <a:solidFill>
                  <a:srgbClr val="FF0000"/>
                </a:solidFill>
                <a:ea typeface="Calibri" panose="020F0502020204030204" pitchFamily="34" charset="0"/>
              </a:rPr>
              <a:t>(5 punten)</a:t>
            </a:r>
          </a:p>
          <a:p>
            <a:pPr marL="457189" indent="-457189">
              <a:lnSpc>
                <a:spcPct val="107000"/>
              </a:lnSpc>
              <a:buFont typeface="+mj-lt"/>
              <a:buAutoNum type="arabicPeriod"/>
            </a:pPr>
            <a:r>
              <a:rPr lang="nl-NL" sz="1867" b="1" i="1" dirty="0">
                <a:solidFill>
                  <a:schemeClr val="tx1"/>
                </a:solidFill>
                <a:ea typeface="Calibri" panose="020F0502020204030204" pitchFamily="34" charset="0"/>
              </a:rPr>
              <a:t>De planning is realistisch en garandeert de realisatie van de uitgaven tegen eind 2029 en de verwezenlijking van de doelstellingen voor de indicatoren </a:t>
            </a:r>
            <a:r>
              <a:rPr lang="nl-NL" sz="1867" b="1" i="1" dirty="0">
                <a:solidFill>
                  <a:srgbClr val="FF0000"/>
                </a:solidFill>
                <a:ea typeface="Calibri" panose="020F0502020204030204" pitchFamily="34" charset="0"/>
              </a:rPr>
              <a:t>(10 punten)</a:t>
            </a:r>
          </a:p>
          <a:p>
            <a:pPr marL="457189" indent="-457189">
              <a:lnSpc>
                <a:spcPct val="107000"/>
              </a:lnSpc>
              <a:buFont typeface="+mj-lt"/>
              <a:buAutoNum type="arabicPeriod"/>
            </a:pPr>
            <a:r>
              <a:rPr lang="nl-NL" sz="1867" b="1" i="1" dirty="0">
                <a:solidFill>
                  <a:schemeClr val="tx1"/>
                </a:solidFill>
                <a:ea typeface="Calibri" panose="020F0502020204030204" pitchFamily="34" charset="0"/>
              </a:rPr>
              <a:t>Budget en bijdrage aan de indicatoren </a:t>
            </a:r>
            <a:r>
              <a:rPr lang="nl-NL" sz="1867" b="1" i="1" dirty="0">
                <a:solidFill>
                  <a:srgbClr val="FF0000"/>
                </a:solidFill>
                <a:ea typeface="Calibri" panose="020F0502020204030204" pitchFamily="34" charset="0"/>
              </a:rPr>
              <a:t>(10 punten) </a:t>
            </a:r>
          </a:p>
        </p:txBody>
      </p:sp>
    </p:spTree>
    <p:extLst>
      <p:ext uri="{BB962C8B-B14F-4D97-AF65-F5344CB8AC3E}">
        <p14:creationId xmlns:p14="http://schemas.microsoft.com/office/powerpoint/2010/main" val="35377194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a:xfrm>
            <a:off x="527381" y="260648"/>
            <a:ext cx="11233248" cy="778099"/>
          </a:xfrm>
        </p:spPr>
        <p:txBody>
          <a:bodyPr>
            <a:noAutofit/>
          </a:bodyPr>
          <a:lstStyle/>
          <a:p>
            <a:r>
              <a:rPr lang="fr-BE" sz="2667" dirty="0"/>
              <a:t>4.4 Critères de mise en œuvre / </a:t>
            </a:r>
            <a:r>
              <a:rPr lang="fr-BE" sz="2667" i="1" dirty="0" err="1">
                <a:solidFill>
                  <a:schemeClr val="tx1"/>
                </a:solidFill>
              </a:rPr>
              <a:t>Uitvoeringscriteria</a:t>
            </a:r>
            <a:endParaRPr lang="en-BE" sz="2667" i="1"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a:xfrm>
            <a:off x="479376" y="1316765"/>
            <a:ext cx="11233248" cy="4128459"/>
          </a:xfrm>
        </p:spPr>
        <p:txBody>
          <a:bodyPr>
            <a:noAutofit/>
          </a:bodyPr>
          <a:lstStyle/>
          <a:p>
            <a:pPr marL="609585" indent="-609585">
              <a:buAutoNum type="arabicParenR"/>
            </a:pPr>
            <a:r>
              <a:rPr lang="fr-BE" sz="1733" b="1" dirty="0"/>
              <a:t>Planning et budget (10 pts) </a:t>
            </a:r>
            <a:r>
              <a:rPr lang="fr-BE" sz="1733" dirty="0"/>
              <a:t>/ </a:t>
            </a:r>
            <a:r>
              <a:rPr lang="fr-BE" sz="1733" i="1" dirty="0">
                <a:solidFill>
                  <a:schemeClr val="tx1"/>
                </a:solidFill>
              </a:rPr>
              <a:t>Planning en budget (10p)</a:t>
            </a:r>
          </a:p>
          <a:p>
            <a:pPr marL="609585" indent="-609585">
              <a:buAutoNum type="arabicParenR"/>
            </a:pPr>
            <a:endParaRPr lang="fr-BE" sz="400" i="1" dirty="0"/>
          </a:p>
          <a:p>
            <a:pPr marL="609585" indent="-609585">
              <a:buAutoNum type="arabicParenR"/>
            </a:pPr>
            <a:r>
              <a:rPr lang="fr-BE" sz="1733" b="1" dirty="0"/>
              <a:t>Structure de gestion, gouvernance, compétence et dynamique partenariale</a:t>
            </a:r>
            <a:r>
              <a:rPr lang="fr-BE" sz="1733" b="1" dirty="0">
                <a:solidFill>
                  <a:srgbClr val="FF0000"/>
                </a:solidFill>
              </a:rPr>
              <a:t> </a:t>
            </a:r>
            <a:r>
              <a:rPr lang="fr-BE" sz="1733" b="1" dirty="0"/>
              <a:t>(12 pts) </a:t>
            </a:r>
            <a:r>
              <a:rPr lang="fr-BE" sz="1733" dirty="0"/>
              <a:t>/ </a:t>
            </a:r>
            <a:r>
              <a:rPr lang="fr-BE" sz="1733" i="1" dirty="0" err="1">
                <a:solidFill>
                  <a:schemeClr val="tx1"/>
                </a:solidFill>
              </a:rPr>
              <a:t>Beheers</a:t>
            </a:r>
            <a:r>
              <a:rPr lang="fr-BE" sz="1733" i="1" dirty="0">
                <a:solidFill>
                  <a:schemeClr val="tx1"/>
                </a:solidFill>
              </a:rPr>
              <a:t>-, </a:t>
            </a:r>
            <a:r>
              <a:rPr lang="fr-BE" sz="1733" i="1" dirty="0" err="1">
                <a:solidFill>
                  <a:schemeClr val="tx1"/>
                </a:solidFill>
              </a:rPr>
              <a:t>bestuurs</a:t>
            </a:r>
            <a:r>
              <a:rPr lang="fr-BE" sz="1733" i="1" dirty="0">
                <a:solidFill>
                  <a:schemeClr val="tx1"/>
                </a:solidFill>
              </a:rPr>
              <a:t>- en </a:t>
            </a:r>
            <a:r>
              <a:rPr lang="fr-BE" sz="1733" i="1" dirty="0" err="1">
                <a:solidFill>
                  <a:schemeClr val="tx1"/>
                </a:solidFill>
              </a:rPr>
              <a:t>bevoegdheidsstructuur</a:t>
            </a:r>
            <a:r>
              <a:rPr lang="fr-BE" sz="1733" i="1" dirty="0">
                <a:solidFill>
                  <a:schemeClr val="tx1"/>
                </a:solidFill>
              </a:rPr>
              <a:t> en </a:t>
            </a:r>
            <a:r>
              <a:rPr lang="fr-BE" sz="1733" i="1" dirty="0" err="1">
                <a:solidFill>
                  <a:schemeClr val="tx1"/>
                </a:solidFill>
              </a:rPr>
              <a:t>partnerdynamiek</a:t>
            </a:r>
            <a:r>
              <a:rPr lang="fr-BE" sz="1733" i="1" dirty="0">
                <a:solidFill>
                  <a:schemeClr val="tx1"/>
                </a:solidFill>
              </a:rPr>
              <a:t> (12p)</a:t>
            </a:r>
          </a:p>
          <a:p>
            <a:pPr marL="609585" indent="-609585">
              <a:buAutoNum type="arabicParenR"/>
            </a:pPr>
            <a:endParaRPr lang="fr-BE" sz="267" i="1" dirty="0"/>
          </a:p>
          <a:p>
            <a:pPr marL="609585" indent="-609585">
              <a:buAutoNum type="arabicParenR"/>
            </a:pPr>
            <a:r>
              <a:rPr lang="fr-BE" sz="1733" b="1" dirty="0"/>
              <a:t>Principe DNSH (5 pts) </a:t>
            </a:r>
            <a:r>
              <a:rPr lang="fr-BE" sz="1733" dirty="0"/>
              <a:t>/ </a:t>
            </a:r>
            <a:r>
              <a:rPr lang="fr-BE" sz="1733" i="1" dirty="0">
                <a:solidFill>
                  <a:schemeClr val="tx1"/>
                </a:solidFill>
              </a:rPr>
              <a:t>DNSH-principe (5p)</a:t>
            </a:r>
          </a:p>
          <a:p>
            <a:pPr marL="609585" indent="-609585">
              <a:buAutoNum type="arabicParenR"/>
            </a:pPr>
            <a:endParaRPr lang="fr-BE" sz="133" i="1" dirty="0"/>
          </a:p>
          <a:p>
            <a:pPr marL="609585" indent="-609585">
              <a:buAutoNum type="arabicParenR"/>
            </a:pPr>
            <a:r>
              <a:rPr lang="fr-BE" sz="1733" b="1" dirty="0"/>
              <a:t>Egalité des chances, inclusions et non-discrimination (3 pts) </a:t>
            </a:r>
            <a:r>
              <a:rPr lang="fr-BE" sz="1733" dirty="0"/>
              <a:t>/ </a:t>
            </a:r>
            <a:r>
              <a:rPr lang="nl-NL" sz="1733" i="1" dirty="0">
                <a:solidFill>
                  <a:schemeClr val="tx1"/>
                </a:solidFill>
              </a:rPr>
              <a:t>Gelijke kansen, inclusie en non-discriminatie (3p)</a:t>
            </a:r>
          </a:p>
          <a:p>
            <a:pPr marL="609585" indent="-609585">
              <a:buAutoNum type="arabicParenR"/>
            </a:pPr>
            <a:endParaRPr lang="fr-BE" sz="267" i="1" dirty="0">
              <a:solidFill>
                <a:schemeClr val="tx1"/>
              </a:solidFill>
            </a:endParaRPr>
          </a:p>
          <a:p>
            <a:pPr marL="609585" indent="-609585">
              <a:buAutoNum type="arabicParenR"/>
            </a:pPr>
            <a:r>
              <a:rPr lang="fr-BE" sz="1733" b="1" dirty="0"/>
              <a:t>Indicateurs (5 pts) </a:t>
            </a:r>
            <a:r>
              <a:rPr lang="fr-BE" sz="1733" dirty="0"/>
              <a:t>/ </a:t>
            </a:r>
            <a:r>
              <a:rPr lang="fr-BE" sz="1733" i="1" dirty="0" err="1">
                <a:solidFill>
                  <a:schemeClr val="tx1"/>
                </a:solidFill>
              </a:rPr>
              <a:t>Indicatoren</a:t>
            </a:r>
            <a:r>
              <a:rPr lang="fr-BE" sz="1733" i="1" dirty="0">
                <a:solidFill>
                  <a:schemeClr val="tx1"/>
                </a:solidFill>
              </a:rPr>
              <a:t> (5p)</a:t>
            </a:r>
          </a:p>
        </p:txBody>
      </p:sp>
    </p:spTree>
    <p:extLst>
      <p:ext uri="{BB962C8B-B14F-4D97-AF65-F5344CB8AC3E}">
        <p14:creationId xmlns:p14="http://schemas.microsoft.com/office/powerpoint/2010/main" val="2873518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0BC347-16AE-8E0C-8D03-6EA89BEAF313}"/>
              </a:ext>
            </a:extLst>
          </p:cNvPr>
          <p:cNvSpPr>
            <a:spLocks noGrp="1"/>
          </p:cNvSpPr>
          <p:nvPr>
            <p:ph type="title"/>
          </p:nvPr>
        </p:nvSpPr>
        <p:spPr/>
        <p:txBody>
          <a:bodyPr>
            <a:normAutofit/>
          </a:bodyPr>
          <a:lstStyle/>
          <a:p>
            <a:r>
              <a:rPr lang="fr-BE" sz="2700" b="1" dirty="0">
                <a:solidFill>
                  <a:prstClr val="white">
                    <a:lumMod val="50000"/>
                  </a:prstClr>
                </a:solidFill>
                <a:latin typeface="Arial" pitchFamily="34" charset="0"/>
                <a:cs typeface="Arial" pitchFamily="34" charset="0"/>
              </a:rPr>
              <a:t>5. Les bénéficiaires / porteurs de projets</a:t>
            </a:r>
          </a:p>
        </p:txBody>
      </p:sp>
      <p:sp>
        <p:nvSpPr>
          <p:cNvPr id="3" name="Espace réservé du contenu 2">
            <a:extLst>
              <a:ext uri="{FF2B5EF4-FFF2-40B4-BE49-F238E27FC236}">
                <a16:creationId xmlns:a16="http://schemas.microsoft.com/office/drawing/2014/main" id="{187AE586-E142-3F37-1EA0-E5E4F8ECC2AC}"/>
              </a:ext>
            </a:extLst>
          </p:cNvPr>
          <p:cNvSpPr>
            <a:spLocks noGrp="1"/>
          </p:cNvSpPr>
          <p:nvPr>
            <p:ph idx="1"/>
          </p:nvPr>
        </p:nvSpPr>
        <p:spPr/>
        <p:txBody>
          <a:bodyPr/>
          <a:lstStyle/>
          <a:p>
            <a:pPr marL="342900" lvl="0" indent="-342900" algn="just">
              <a:lnSpc>
                <a:spcPct val="115000"/>
              </a:lnSpc>
              <a:buFont typeface="Calibri" panose="020F0502020204030204" pitchFamily="34" charset="0"/>
              <a:buChar char="-"/>
            </a:pPr>
            <a:r>
              <a:rPr lang="fr-BE" sz="2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Les services publics régionaux et locaux ; </a:t>
            </a:r>
            <a:endParaRPr lang="fr-BE"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800"/>
              </a:spcAft>
              <a:buFont typeface="Calibri" panose="020F0502020204030204" pitchFamily="34" charset="0"/>
              <a:buChar char="-"/>
            </a:pPr>
            <a:r>
              <a:rPr lang="fr-BE" sz="2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Les services d'intérêt collectif ou social exerçant des missions pour le compte des services publics dans leurs activités liées à la collecte, au tri, au transfert, au recyclage, à la valorisation (y compris énergétique) et au réemploi et à la revente des matériaux. Ces services peuvent être organisés sous diverses formes (</a:t>
            </a:r>
            <a:r>
              <a:rPr lang="fr-BE" sz="2400" dirty="0" err="1">
                <a:solidFill>
                  <a:srgbClr val="000000"/>
                </a:solidFill>
                <a:effectLst/>
                <a:latin typeface="Calibri" panose="020F0502020204030204" pitchFamily="34" charset="0"/>
                <a:ea typeface="Calibri" panose="020F0502020204030204" pitchFamily="34" charset="0"/>
                <a:cs typeface="Arial" panose="020B0604020202020204" pitchFamily="34" charset="0"/>
              </a:rPr>
              <a:t>asbl</a:t>
            </a:r>
            <a:r>
              <a:rPr lang="fr-BE" sz="2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sociétés coopératives…) et visent un objet social en lien avec la collectivité ou l’environnement. </a:t>
            </a:r>
            <a:endParaRPr lang="fr-BE" sz="2400" dirty="0">
              <a:effectLst/>
              <a:latin typeface="Calibri" panose="020F0502020204030204" pitchFamily="34" charset="0"/>
              <a:ea typeface="Calibri" panose="020F0502020204030204" pitchFamily="34" charset="0"/>
              <a:cs typeface="Arial" panose="020B0604020202020204" pitchFamily="34" charset="0"/>
            </a:endParaRPr>
          </a:p>
          <a:p>
            <a:r>
              <a:rPr lang="fr-BE" sz="2400" u="sng" dirty="0">
                <a:effectLst/>
                <a:latin typeface="Calibri" panose="020F0502020204030204" pitchFamily="34" charset="0"/>
                <a:ea typeface="Calibri" panose="020F0502020204030204" pitchFamily="34" charset="0"/>
                <a:cs typeface="Arial" panose="020B0604020202020204" pitchFamily="34" charset="0"/>
              </a:rPr>
              <a:t>Dans le cas d’un partenariat entre plusieurs candidats, le candidat-coordinateur du projet introduit la proposition de projet pour l’ensemble des candidats.</a:t>
            </a:r>
          </a:p>
          <a:p>
            <a:endParaRPr lang="fr-BE" dirty="0"/>
          </a:p>
        </p:txBody>
      </p:sp>
    </p:spTree>
    <p:extLst>
      <p:ext uri="{BB962C8B-B14F-4D97-AF65-F5344CB8AC3E}">
        <p14:creationId xmlns:p14="http://schemas.microsoft.com/office/powerpoint/2010/main" val="1525184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667" dirty="0"/>
              <a:t>AGENDA</a:t>
            </a:r>
            <a:endParaRPr lang="fr-BE" sz="2667"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431371" y="1052736"/>
            <a:ext cx="11233248" cy="4584509"/>
          </a:xfrm>
        </p:spPr>
        <p:txBody>
          <a:bodyPr>
            <a:normAutofit fontScale="32500" lnSpcReduction="20000"/>
          </a:bodyPr>
          <a:lstStyle/>
          <a:p>
            <a:pPr marL="1371566" indent="-1371566">
              <a:buFont typeface="+mj-lt"/>
              <a:buAutoNum type="romanUcPeriod"/>
            </a:pPr>
            <a:r>
              <a:rPr lang="fr-FR" sz="6400" b="1" dirty="0"/>
              <a:t>Introduction au contexte général du futur programme FEDER 2021-2027 / </a:t>
            </a:r>
            <a:r>
              <a:rPr lang="fr-BE" sz="6400" b="1" i="1" dirty="0" err="1">
                <a:solidFill>
                  <a:schemeClr val="tx1">
                    <a:lumMod val="65000"/>
                    <a:lumOff val="35000"/>
                  </a:schemeClr>
                </a:solidFill>
              </a:rPr>
              <a:t>Inleiding</a:t>
            </a:r>
            <a:r>
              <a:rPr lang="fr-BE" sz="6400" b="1" i="1" dirty="0">
                <a:solidFill>
                  <a:schemeClr val="tx1">
                    <a:lumMod val="65000"/>
                    <a:lumOff val="35000"/>
                  </a:schemeClr>
                </a:solidFill>
              </a:rPr>
              <a:t> </a:t>
            </a:r>
            <a:r>
              <a:rPr lang="fr-BE" sz="6400" b="1" i="1" dirty="0" err="1">
                <a:solidFill>
                  <a:schemeClr val="tx1">
                    <a:lumMod val="65000"/>
                    <a:lumOff val="35000"/>
                  </a:schemeClr>
                </a:solidFill>
              </a:rPr>
              <a:t>voor</a:t>
            </a:r>
            <a:r>
              <a:rPr lang="fr-BE" sz="6400" b="1" i="1" dirty="0">
                <a:solidFill>
                  <a:schemeClr val="tx1">
                    <a:lumMod val="65000"/>
                    <a:lumOff val="35000"/>
                  </a:schemeClr>
                </a:solidFill>
              </a:rPr>
              <a:t> het </a:t>
            </a:r>
            <a:r>
              <a:rPr lang="fr-BE" sz="6400" b="1" i="1" dirty="0" err="1">
                <a:solidFill>
                  <a:schemeClr val="tx1">
                    <a:lumMod val="65000"/>
                    <a:lumOff val="35000"/>
                  </a:schemeClr>
                </a:solidFill>
              </a:rPr>
              <a:t>toekomstig</a:t>
            </a:r>
            <a:r>
              <a:rPr lang="fr-BE" sz="6400" b="1" i="1" dirty="0">
                <a:solidFill>
                  <a:schemeClr val="tx1">
                    <a:lumMod val="65000"/>
                    <a:lumOff val="35000"/>
                  </a:schemeClr>
                </a:solidFill>
              </a:rPr>
              <a:t> EFRO programma 2021 - 2027</a:t>
            </a:r>
          </a:p>
          <a:p>
            <a:pPr marL="1371566" indent="-1371566">
              <a:buFont typeface="+mj-lt"/>
              <a:buAutoNum type="romanUcPeriod"/>
            </a:pPr>
            <a:r>
              <a:rPr lang="fr-FR" sz="6400" b="1" dirty="0"/>
              <a:t>Présentation de l’appel à projets « FEDER 2021-2027 – OS 2.6» </a:t>
            </a:r>
            <a:r>
              <a:rPr lang="fr-BE" sz="6400" b="1" i="1" dirty="0" err="1">
                <a:solidFill>
                  <a:schemeClr val="tx1">
                    <a:lumMod val="65000"/>
                    <a:lumOff val="35000"/>
                  </a:schemeClr>
                </a:solidFill>
              </a:rPr>
              <a:t>Voorstelling</a:t>
            </a:r>
            <a:r>
              <a:rPr lang="fr-BE" sz="6400" b="1" i="1" dirty="0">
                <a:solidFill>
                  <a:schemeClr val="tx1">
                    <a:lumMod val="65000"/>
                    <a:lumOff val="35000"/>
                  </a:schemeClr>
                </a:solidFill>
              </a:rPr>
              <a:t> van de </a:t>
            </a:r>
            <a:r>
              <a:rPr lang="fr-BE" sz="6400" b="1" i="1" dirty="0" err="1">
                <a:solidFill>
                  <a:schemeClr val="tx1">
                    <a:lumMod val="65000"/>
                    <a:lumOff val="35000"/>
                  </a:schemeClr>
                </a:solidFill>
              </a:rPr>
              <a:t>oproepen</a:t>
            </a:r>
            <a:r>
              <a:rPr lang="fr-BE" sz="6400" b="1" i="1" dirty="0">
                <a:solidFill>
                  <a:schemeClr val="tx1">
                    <a:lumMod val="65000"/>
                    <a:lumOff val="35000"/>
                  </a:schemeClr>
                </a:solidFill>
              </a:rPr>
              <a:t> « EFRO 2021-2027 – SD 2.6</a:t>
            </a:r>
          </a:p>
          <a:p>
            <a:pPr marL="1371566" indent="-1371566">
              <a:buFont typeface="+mj-lt"/>
              <a:buAutoNum type="romanUcPeriod"/>
            </a:pPr>
            <a:r>
              <a:rPr lang="fr-BE" sz="6400" b="1" dirty="0"/>
              <a:t>Préparation du dossier de candidature / </a:t>
            </a:r>
            <a:r>
              <a:rPr lang="fr-BE" sz="6400" b="1" i="1" dirty="0" err="1">
                <a:solidFill>
                  <a:schemeClr val="tx1">
                    <a:lumMod val="65000"/>
                    <a:lumOff val="35000"/>
                  </a:schemeClr>
                </a:solidFill>
              </a:rPr>
              <a:t>Voorbereiding</a:t>
            </a:r>
            <a:r>
              <a:rPr lang="fr-BE" sz="6400" b="1" i="1" dirty="0">
                <a:solidFill>
                  <a:schemeClr val="tx1">
                    <a:lumMod val="65000"/>
                    <a:lumOff val="35000"/>
                  </a:schemeClr>
                </a:solidFill>
              </a:rPr>
              <a:t> van het </a:t>
            </a:r>
            <a:r>
              <a:rPr lang="fr-BE" sz="6400" b="1" i="1" dirty="0" err="1">
                <a:solidFill>
                  <a:schemeClr val="tx1">
                    <a:lumMod val="65000"/>
                    <a:lumOff val="35000"/>
                  </a:schemeClr>
                </a:solidFill>
              </a:rPr>
              <a:t>kandidatuurdossier</a:t>
            </a:r>
            <a:endParaRPr lang="fr-BE" sz="6400" b="1" i="1" dirty="0">
              <a:solidFill>
                <a:schemeClr val="tx1">
                  <a:lumMod val="65000"/>
                  <a:lumOff val="35000"/>
                </a:schemeClr>
              </a:solidFill>
            </a:endParaRPr>
          </a:p>
          <a:p>
            <a:pPr marL="1371566" indent="-1371566">
              <a:buFont typeface="+mj-lt"/>
              <a:buAutoNum type="romanUcPeriod"/>
            </a:pPr>
            <a:r>
              <a:rPr lang="fr-BE" sz="6400" b="1" dirty="0"/>
              <a:t>Introduction d'une candidature dans le système électronique </a:t>
            </a:r>
            <a:r>
              <a:rPr lang="fr-BE" sz="6400" b="1" dirty="0" err="1"/>
              <a:t>salesforce</a:t>
            </a:r>
            <a:r>
              <a:rPr lang="fr-BE" sz="6400" b="1" dirty="0"/>
              <a:t> / </a:t>
            </a:r>
            <a:r>
              <a:rPr lang="fr-BE" sz="6400" b="1" i="1" dirty="0" err="1">
                <a:solidFill>
                  <a:schemeClr val="tx1">
                    <a:lumMod val="65000"/>
                    <a:lumOff val="35000"/>
                  </a:schemeClr>
                </a:solidFill>
              </a:rPr>
              <a:t>Indienen</a:t>
            </a:r>
            <a:r>
              <a:rPr lang="fr-BE" sz="6400" b="1" i="1" dirty="0">
                <a:solidFill>
                  <a:schemeClr val="tx1">
                    <a:lumMod val="65000"/>
                    <a:lumOff val="35000"/>
                  </a:schemeClr>
                </a:solidFill>
              </a:rPr>
              <a:t> van het </a:t>
            </a:r>
            <a:r>
              <a:rPr lang="fr-BE" sz="6400" b="1" i="1" dirty="0" err="1">
                <a:solidFill>
                  <a:schemeClr val="tx1">
                    <a:lumMod val="65000"/>
                    <a:lumOff val="35000"/>
                  </a:schemeClr>
                </a:solidFill>
              </a:rPr>
              <a:t>projectvoorstel</a:t>
            </a:r>
            <a:r>
              <a:rPr lang="fr-BE" sz="6400" b="1" i="1" dirty="0">
                <a:solidFill>
                  <a:schemeClr val="tx1">
                    <a:lumMod val="65000"/>
                    <a:lumOff val="35000"/>
                  </a:schemeClr>
                </a:solidFill>
              </a:rPr>
              <a:t> in het </a:t>
            </a:r>
            <a:r>
              <a:rPr lang="fr-BE" sz="6400" b="1" i="1" dirty="0" err="1">
                <a:solidFill>
                  <a:schemeClr val="tx1">
                    <a:lumMod val="65000"/>
                    <a:lumOff val="35000"/>
                  </a:schemeClr>
                </a:solidFill>
              </a:rPr>
              <a:t>elektronisch</a:t>
            </a:r>
            <a:r>
              <a:rPr lang="fr-BE" sz="6400" b="1" i="1" dirty="0">
                <a:solidFill>
                  <a:schemeClr val="tx1">
                    <a:lumMod val="65000"/>
                    <a:lumOff val="35000"/>
                  </a:schemeClr>
                </a:solidFill>
              </a:rPr>
              <a:t> </a:t>
            </a:r>
            <a:r>
              <a:rPr lang="fr-BE" sz="6400" b="1" i="1" dirty="0" err="1">
                <a:solidFill>
                  <a:schemeClr val="tx1">
                    <a:lumMod val="65000"/>
                    <a:lumOff val="35000"/>
                  </a:schemeClr>
                </a:solidFill>
              </a:rPr>
              <a:t>systeem</a:t>
            </a:r>
            <a:r>
              <a:rPr lang="fr-BE" sz="6400" b="1" i="1" dirty="0">
                <a:solidFill>
                  <a:schemeClr val="tx1">
                    <a:lumMod val="65000"/>
                    <a:lumOff val="35000"/>
                  </a:schemeClr>
                </a:solidFill>
              </a:rPr>
              <a:t> Salesforce</a:t>
            </a:r>
          </a:p>
          <a:p>
            <a:pPr marL="1371566" indent="-1371566">
              <a:buFont typeface="+mj-lt"/>
              <a:buAutoNum type="romanUcPeriod"/>
            </a:pPr>
            <a:r>
              <a:rPr lang="fr-BE" sz="6400" b="1" dirty="0"/>
              <a:t>Etapes après sélection / </a:t>
            </a:r>
            <a:r>
              <a:rPr lang="nl-NL" sz="6400" b="1" i="1" dirty="0">
                <a:solidFill>
                  <a:schemeClr val="tx1">
                    <a:lumMod val="65000"/>
                    <a:lumOff val="35000"/>
                  </a:schemeClr>
                </a:solidFill>
              </a:rPr>
              <a:t>Stappen na de selectie</a:t>
            </a:r>
            <a:endParaRPr lang="fr-BE" sz="6400" b="1" i="1" dirty="0">
              <a:solidFill>
                <a:schemeClr val="tx1">
                  <a:lumMod val="65000"/>
                  <a:lumOff val="35000"/>
                </a:schemeClr>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0BC347-16AE-8E0C-8D03-6EA89BEAF313}"/>
              </a:ext>
            </a:extLst>
          </p:cNvPr>
          <p:cNvSpPr>
            <a:spLocks noGrp="1"/>
          </p:cNvSpPr>
          <p:nvPr>
            <p:ph type="title"/>
          </p:nvPr>
        </p:nvSpPr>
        <p:spPr/>
        <p:txBody>
          <a:bodyPr>
            <a:normAutofit/>
          </a:bodyPr>
          <a:lstStyle/>
          <a:p>
            <a:r>
              <a:rPr lang="fr-BE" sz="2700" b="1" dirty="0">
                <a:solidFill>
                  <a:prstClr val="white">
                    <a:lumMod val="50000"/>
                  </a:prstClr>
                </a:solidFill>
                <a:latin typeface="Arial" pitchFamily="34" charset="0"/>
                <a:cs typeface="Arial" pitchFamily="34" charset="0"/>
              </a:rPr>
              <a:t>5. </a:t>
            </a:r>
            <a:r>
              <a:rPr lang="fr-BE" sz="2700" b="1" dirty="0" err="1">
                <a:solidFill>
                  <a:prstClr val="white">
                    <a:lumMod val="50000"/>
                  </a:prstClr>
                </a:solidFill>
                <a:latin typeface="Arial" pitchFamily="34" charset="0"/>
                <a:cs typeface="Arial" pitchFamily="34" charset="0"/>
              </a:rPr>
              <a:t>Begunstigden</a:t>
            </a:r>
            <a:r>
              <a:rPr lang="fr-BE" sz="2700" b="1" dirty="0">
                <a:solidFill>
                  <a:prstClr val="white">
                    <a:lumMod val="50000"/>
                  </a:prstClr>
                </a:solidFill>
                <a:latin typeface="Arial" pitchFamily="34" charset="0"/>
                <a:cs typeface="Arial" pitchFamily="34" charset="0"/>
              </a:rPr>
              <a:t> / </a:t>
            </a:r>
            <a:r>
              <a:rPr lang="fr-BE" sz="2700" b="1" dirty="0" err="1">
                <a:solidFill>
                  <a:prstClr val="white">
                    <a:lumMod val="50000"/>
                  </a:prstClr>
                </a:solidFill>
                <a:latin typeface="Arial" pitchFamily="34" charset="0"/>
                <a:cs typeface="Arial" pitchFamily="34" charset="0"/>
              </a:rPr>
              <a:t>Projectdragers</a:t>
            </a:r>
            <a:endParaRPr lang="fr-BE" sz="2700" b="1" dirty="0">
              <a:solidFill>
                <a:prstClr val="white">
                  <a:lumMod val="50000"/>
                </a:prstClr>
              </a:solidFill>
              <a:latin typeface="Arial" pitchFamily="34" charset="0"/>
              <a:cs typeface="Arial" pitchFamily="34" charset="0"/>
            </a:endParaRPr>
          </a:p>
        </p:txBody>
      </p:sp>
      <p:sp>
        <p:nvSpPr>
          <p:cNvPr id="3" name="Espace réservé du contenu 2">
            <a:extLst>
              <a:ext uri="{FF2B5EF4-FFF2-40B4-BE49-F238E27FC236}">
                <a16:creationId xmlns:a16="http://schemas.microsoft.com/office/drawing/2014/main" id="{187AE586-E142-3F37-1EA0-E5E4F8ECC2AC}"/>
              </a:ext>
            </a:extLst>
          </p:cNvPr>
          <p:cNvSpPr>
            <a:spLocks noGrp="1"/>
          </p:cNvSpPr>
          <p:nvPr>
            <p:ph idx="1"/>
          </p:nvPr>
        </p:nvSpPr>
        <p:spPr/>
        <p:txBody>
          <a:bodyPr/>
          <a:lstStyle/>
          <a:p>
            <a:pPr marL="342900" lvl="0" indent="-342900" algn="just">
              <a:lnSpc>
                <a:spcPct val="115000"/>
              </a:lnSpc>
              <a:buFont typeface="Calibri" panose="020F0502020204030204" pitchFamily="34" charset="0"/>
              <a:buChar char="-"/>
            </a:pPr>
            <a:r>
              <a:rPr lang="fr-BE" sz="2400" dirty="0" err="1">
                <a:solidFill>
                  <a:srgbClr val="000000"/>
                </a:solidFill>
                <a:effectLst/>
                <a:latin typeface="Calibri" panose="020F0502020204030204" pitchFamily="34" charset="0"/>
                <a:ea typeface="Calibri" panose="020F0502020204030204" pitchFamily="34" charset="0"/>
                <a:cs typeface="Arial" panose="020B0604020202020204" pitchFamily="34" charset="0"/>
              </a:rPr>
              <a:t>Gewestelijke</a:t>
            </a:r>
            <a:r>
              <a:rPr lang="fr-BE" sz="2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en </a:t>
            </a:r>
            <a:r>
              <a:rPr lang="fr-BE" sz="2400" dirty="0" err="1">
                <a:solidFill>
                  <a:srgbClr val="000000"/>
                </a:solidFill>
                <a:effectLst/>
                <a:latin typeface="Calibri" panose="020F0502020204030204" pitchFamily="34" charset="0"/>
                <a:ea typeface="Calibri" panose="020F0502020204030204" pitchFamily="34" charset="0"/>
                <a:cs typeface="Arial" panose="020B0604020202020204" pitchFamily="34" charset="0"/>
              </a:rPr>
              <a:t>lokale</a:t>
            </a:r>
            <a:r>
              <a:rPr lang="fr-BE" sz="2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r>
              <a:rPr lang="fr-BE" sz="2400" dirty="0" err="1">
                <a:solidFill>
                  <a:srgbClr val="000000"/>
                </a:solidFill>
                <a:effectLst/>
                <a:latin typeface="Calibri" panose="020F0502020204030204" pitchFamily="34" charset="0"/>
                <a:ea typeface="Calibri" panose="020F0502020204030204" pitchFamily="34" charset="0"/>
                <a:cs typeface="Arial" panose="020B0604020202020204" pitchFamily="34" charset="0"/>
              </a:rPr>
              <a:t>overheidsdiensten</a:t>
            </a:r>
            <a:r>
              <a:rPr lang="fr-BE" sz="2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endParaRPr lang="fr-BE"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800"/>
              </a:spcAft>
              <a:buFont typeface="Calibri" panose="020F0502020204030204" pitchFamily="34" charset="0"/>
              <a:buChar char="-"/>
            </a:pPr>
            <a:r>
              <a:rPr lang="nl-NL" sz="2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Diensten van collectief of sociaal belang die namens overheidsdiensten opdrachten uitvoeren in verband met de inzameling, sortering, overbrenging, recyclage, terugwinning (inclusief energie) en de hergebruik en herverkoop van materialen. Deze diensten kunnen in verschillende vormen zijn georganiseerd (vzw's, coöperaties, etc.) en een sociaal doel hebben dat verband houdt met de gemeenschap of het milieu. </a:t>
            </a:r>
          </a:p>
          <a:p>
            <a:pPr marL="0" lvl="0" indent="0" algn="just">
              <a:lnSpc>
                <a:spcPct val="115000"/>
              </a:lnSpc>
              <a:spcAft>
                <a:spcPts val="800"/>
              </a:spcAft>
              <a:buNone/>
            </a:pPr>
            <a:r>
              <a:rPr lang="nl-NL" sz="2400" u="sng" dirty="0">
                <a:effectLst/>
                <a:latin typeface="Calibri" panose="020F0502020204030204" pitchFamily="34" charset="0"/>
                <a:ea typeface="Calibri" panose="020F0502020204030204" pitchFamily="34" charset="0"/>
                <a:cs typeface="Arial" panose="020B0604020202020204" pitchFamily="34" charset="0"/>
              </a:rPr>
              <a:t>In het geval van een partnerschap tussen verschillende kandidaten dient de projectcoördinator het projectvoorstel voor alle aanvragers in.</a:t>
            </a:r>
            <a:endParaRPr lang="fr-BE" dirty="0"/>
          </a:p>
        </p:txBody>
      </p:sp>
    </p:spTree>
    <p:extLst>
      <p:ext uri="{BB962C8B-B14F-4D97-AF65-F5344CB8AC3E}">
        <p14:creationId xmlns:p14="http://schemas.microsoft.com/office/powerpoint/2010/main" val="18484711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27381" y="274637"/>
            <a:ext cx="11233248" cy="1330160"/>
          </a:xfrm>
        </p:spPr>
        <p:txBody>
          <a:bodyPr>
            <a:normAutofit fontScale="90000"/>
          </a:bodyPr>
          <a:lstStyle/>
          <a:p>
            <a:r>
              <a:rPr lang="fr-BE" dirty="0"/>
              <a:t>III. Préparation du dossier de candidature  </a:t>
            </a:r>
            <a:br>
              <a:rPr lang="fr-BE" dirty="0"/>
            </a:br>
            <a:r>
              <a:rPr lang="fr-BE" i="1" dirty="0" err="1">
                <a:solidFill>
                  <a:schemeClr val="tx1"/>
                </a:solidFill>
              </a:rPr>
              <a:t>Voorbereiding</a:t>
            </a:r>
            <a:r>
              <a:rPr lang="fr-BE" i="1" dirty="0">
                <a:solidFill>
                  <a:schemeClr val="tx1"/>
                </a:solidFill>
              </a:rPr>
              <a:t> van het </a:t>
            </a:r>
            <a:r>
              <a:rPr lang="fr-BE" i="1" dirty="0" err="1">
                <a:solidFill>
                  <a:schemeClr val="tx1"/>
                </a:solidFill>
              </a:rPr>
              <a:t>kandidatuurdossier</a:t>
            </a:r>
            <a:br>
              <a:rPr lang="fr-BE"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455374" y="1319894"/>
            <a:ext cx="11281253" cy="4800533"/>
          </a:xfrm>
        </p:spPr>
        <p:txBody>
          <a:bodyPr>
            <a:normAutofit/>
          </a:bodyPr>
          <a:lstStyle/>
          <a:p>
            <a:pPr algn="just"/>
            <a:r>
              <a:rPr lang="fr-BE" sz="3200" b="1" dirty="0"/>
              <a:t>i</a:t>
            </a:r>
            <a:r>
              <a:rPr lang="fr-BE" sz="3200" b="1"/>
              <a:t>. </a:t>
            </a:r>
            <a:r>
              <a:rPr lang="fr-BE" sz="3200" b="1" dirty="0"/>
              <a:t>Critères techniques / </a:t>
            </a:r>
            <a:r>
              <a:rPr lang="fr-BE" sz="3200" b="1" i="1" dirty="0" err="1">
                <a:solidFill>
                  <a:schemeClr val="tx1"/>
                </a:solidFill>
                <a:latin typeface="Arial"/>
              </a:rPr>
              <a:t>Technische</a:t>
            </a:r>
            <a:r>
              <a:rPr lang="fr-BE" sz="3200" b="1" i="1" dirty="0">
                <a:solidFill>
                  <a:schemeClr val="tx1"/>
                </a:solidFill>
                <a:latin typeface="Arial"/>
              </a:rPr>
              <a:t> </a:t>
            </a:r>
            <a:r>
              <a:rPr lang="fr-BE" sz="3200" b="1" i="1" dirty="0" err="1">
                <a:solidFill>
                  <a:schemeClr val="tx1"/>
                </a:solidFill>
                <a:latin typeface="Arial"/>
              </a:rPr>
              <a:t>Criteria</a:t>
            </a:r>
            <a:endParaRPr lang="fr-BE" sz="2133" b="1" dirty="0"/>
          </a:p>
          <a:p>
            <a:pPr algn="just"/>
            <a:r>
              <a:rPr lang="fr-BE" sz="2133" b="1" dirty="0"/>
              <a:t>1) L’inscription du projet dans un des cinq types d’action du Programme / </a:t>
            </a:r>
            <a:r>
              <a:rPr lang="nl-NL" sz="2133" i="1" dirty="0">
                <a:solidFill>
                  <a:schemeClr val="tx1"/>
                </a:solidFill>
                <a:latin typeface="Arial"/>
              </a:rPr>
              <a:t>Het project hoort thuis in één van de vijf actietypes van het Programma </a:t>
            </a:r>
            <a:endParaRPr lang="fr-BE" sz="133" i="1" dirty="0">
              <a:solidFill>
                <a:schemeClr val="tx1"/>
              </a:solidFill>
              <a:latin typeface="Arial"/>
            </a:endParaRPr>
          </a:p>
          <a:p>
            <a:pPr marL="228594" indent="-228594" algn="just">
              <a:buFont typeface="Wingdings" panose="05000000000000000000" pitchFamily="2" charset="2"/>
              <a:buChar char="à"/>
            </a:pPr>
            <a:r>
              <a:rPr lang="fr-BE" sz="1600" dirty="0">
                <a:sym typeface="Wingdings" panose="05000000000000000000" pitchFamily="2" charset="2"/>
              </a:rPr>
              <a:t>Le dossier devra mentionner le ou les type(s) d’action concerné(s) et le/les mettre en lien avec les éléments pertinents de la </a:t>
            </a:r>
            <a:r>
              <a:rPr lang="fr-BE" sz="1600" dirty="0" err="1">
                <a:sym typeface="Wingdings" panose="05000000000000000000" pitchFamily="2" charset="2"/>
              </a:rPr>
              <a:t>Shifting</a:t>
            </a:r>
            <a:r>
              <a:rPr lang="fr-BE" sz="1600" dirty="0">
                <a:sym typeface="Wingdings" panose="05000000000000000000" pitchFamily="2" charset="2"/>
              </a:rPr>
              <a:t> Economy / </a:t>
            </a:r>
            <a:r>
              <a:rPr lang="nl-NL" sz="1600" i="1" dirty="0">
                <a:solidFill>
                  <a:schemeClr val="tx1"/>
                </a:solidFill>
                <a:sym typeface="Wingdings" panose="05000000000000000000" pitchFamily="2" charset="2"/>
              </a:rPr>
              <a:t>Het dossier moet het (de) betrokken type(n) actie(s) vermelden en linken aan de relevante elementen van de </a:t>
            </a:r>
            <a:r>
              <a:rPr lang="nl-NL" sz="1600" i="1" dirty="0" err="1">
                <a:solidFill>
                  <a:schemeClr val="tx1"/>
                </a:solidFill>
                <a:sym typeface="Wingdings" panose="05000000000000000000" pitchFamily="2" charset="2"/>
              </a:rPr>
              <a:t>Shifting</a:t>
            </a:r>
            <a:r>
              <a:rPr lang="nl-NL" sz="1600" i="1" dirty="0">
                <a:solidFill>
                  <a:schemeClr val="tx1"/>
                </a:solidFill>
                <a:sym typeface="Wingdings" panose="05000000000000000000" pitchFamily="2" charset="2"/>
              </a:rPr>
              <a:t> </a:t>
            </a:r>
            <a:r>
              <a:rPr lang="nl-NL" sz="1600" i="1" dirty="0" err="1">
                <a:solidFill>
                  <a:schemeClr val="tx1"/>
                </a:solidFill>
                <a:sym typeface="Wingdings" panose="05000000000000000000" pitchFamily="2" charset="2"/>
              </a:rPr>
              <a:t>Economy</a:t>
            </a:r>
            <a:r>
              <a:rPr lang="nl-NL" sz="1600" i="1" dirty="0">
                <a:solidFill>
                  <a:schemeClr val="tx1"/>
                </a:solidFill>
                <a:sym typeface="Wingdings" panose="05000000000000000000" pitchFamily="2" charset="2"/>
              </a:rPr>
              <a:t> </a:t>
            </a:r>
          </a:p>
          <a:p>
            <a:pPr algn="just"/>
            <a:endParaRPr lang="nl-NL" sz="133" i="1" dirty="0">
              <a:solidFill>
                <a:schemeClr val="tx1"/>
              </a:solidFill>
              <a:sym typeface="Wingdings" panose="05000000000000000000" pitchFamily="2" charset="2"/>
            </a:endParaRPr>
          </a:p>
          <a:p>
            <a:pPr marL="228594" indent="-228594" algn="just">
              <a:buFont typeface="Wingdings" panose="05000000000000000000" pitchFamily="2" charset="2"/>
              <a:buChar char="à"/>
            </a:pPr>
            <a:r>
              <a:rPr lang="fr-BE" sz="1600" dirty="0">
                <a:sym typeface="Wingdings" panose="05000000000000000000" pitchFamily="2" charset="2"/>
              </a:rPr>
              <a:t>Dans l’éventualité où un projet porterait sur différents types d’action, le critère serait évalué en établissant une moyenne au regard des attentes des types d’actions concernés </a:t>
            </a:r>
            <a:r>
              <a:rPr lang="fr-BE" sz="1600" i="1" dirty="0">
                <a:solidFill>
                  <a:schemeClr val="tx1"/>
                </a:solidFill>
                <a:sym typeface="Wingdings" panose="05000000000000000000" pitchFamily="2" charset="2"/>
              </a:rPr>
              <a:t>/ </a:t>
            </a:r>
            <a:r>
              <a:rPr lang="nl-NL" sz="1600" i="1" dirty="0">
                <a:solidFill>
                  <a:schemeClr val="tx1"/>
                </a:solidFill>
                <a:sym typeface="Wingdings" panose="05000000000000000000" pitchFamily="2" charset="2"/>
              </a:rPr>
              <a:t>Indien een project verschillende soorten acties omvat, wordt het criterium beoordeeld op een gemiddelde van de verwachte resultaten aangaande de betreffende acties</a:t>
            </a:r>
            <a:endParaRPr lang="fr-BE" sz="1600" i="1" dirty="0">
              <a:solidFill>
                <a:schemeClr val="tx1"/>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5059069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27381" y="274637"/>
            <a:ext cx="11233248" cy="1330160"/>
          </a:xfrm>
        </p:spPr>
        <p:txBody>
          <a:bodyPr>
            <a:normAutofit fontScale="90000"/>
          </a:bodyPr>
          <a:lstStyle/>
          <a:p>
            <a:r>
              <a:rPr lang="fr-BE" dirty="0"/>
              <a:t>III. Préparation du dossier de candidature  </a:t>
            </a:r>
            <a:br>
              <a:rPr lang="fr-BE" dirty="0"/>
            </a:br>
            <a:r>
              <a:rPr lang="fr-BE" i="1" dirty="0" err="1">
                <a:solidFill>
                  <a:schemeClr val="tx1"/>
                </a:solidFill>
              </a:rPr>
              <a:t>Voorbereiding</a:t>
            </a:r>
            <a:r>
              <a:rPr lang="fr-BE" i="1" dirty="0">
                <a:solidFill>
                  <a:schemeClr val="tx1"/>
                </a:solidFill>
              </a:rPr>
              <a:t> van het </a:t>
            </a:r>
            <a:r>
              <a:rPr lang="fr-BE" i="1" dirty="0" err="1">
                <a:solidFill>
                  <a:schemeClr val="tx1"/>
                </a:solidFill>
              </a:rPr>
              <a:t>kandidatuurdossier</a:t>
            </a:r>
            <a:br>
              <a:rPr lang="fr-BE"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431371" y="1316766"/>
            <a:ext cx="11281253" cy="4518756"/>
          </a:xfrm>
        </p:spPr>
        <p:txBody>
          <a:bodyPr>
            <a:normAutofit lnSpcReduction="10000"/>
          </a:bodyPr>
          <a:lstStyle/>
          <a:p>
            <a:pPr marL="380990" indent="-380990" algn="just">
              <a:buFont typeface="Wingdings" panose="05000000000000000000" pitchFamily="2" charset="2"/>
              <a:buChar char="à"/>
            </a:pPr>
            <a:r>
              <a:rPr lang="nl-BE" sz="1867" dirty="0">
                <a:sym typeface="Wingdings" panose="05000000000000000000" pitchFamily="2" charset="2"/>
              </a:rPr>
              <a:t>Type </a:t>
            </a:r>
            <a:r>
              <a:rPr lang="nl-BE" sz="1867" dirty="0" err="1">
                <a:sym typeface="Wingdings" panose="05000000000000000000" pitchFamily="2" charset="2"/>
              </a:rPr>
              <a:t>d’action</a:t>
            </a:r>
            <a:r>
              <a:rPr lang="nl-BE" sz="1867" dirty="0">
                <a:sym typeface="Wingdings" panose="05000000000000000000" pitchFamily="2" charset="2"/>
              </a:rPr>
              <a:t> 1 / </a:t>
            </a:r>
            <a:r>
              <a:rPr lang="nl-BE" sz="1867" i="1" dirty="0">
                <a:solidFill>
                  <a:schemeClr val="tx1"/>
                </a:solidFill>
                <a:sym typeface="Wingdings" panose="05000000000000000000" pitchFamily="2" charset="2"/>
              </a:rPr>
              <a:t>Actietype 1</a:t>
            </a:r>
          </a:p>
          <a:p>
            <a:pPr marL="1100972" lvl="2" indent="-380990" algn="just">
              <a:buFont typeface="Courier New" panose="02070309020205020404" pitchFamily="49" charset="0"/>
              <a:buChar char="o"/>
            </a:pPr>
            <a:r>
              <a:rPr lang="fr-BE" sz="2133" b="0" dirty="0">
                <a:latin typeface="Calibri" panose="020F0502020204030204" pitchFamily="34" charset="0"/>
                <a:ea typeface="Calibri" panose="020F0502020204030204" pitchFamily="34" charset="0"/>
                <a:cs typeface="Times New Roman" panose="02020603050405020304" pitchFamily="18" charset="0"/>
              </a:rPr>
              <a:t>Besoin/opportunité de la filière choisie? /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Noden</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opportuniteiten</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van de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sector</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p>
          <a:p>
            <a:pPr marL="1100972" lvl="2" indent="-380990" algn="just">
              <a:buFont typeface="Courier New" panose="02070309020205020404" pitchFamily="49" charset="0"/>
              <a:buChar char="o"/>
            </a:pPr>
            <a:r>
              <a:rPr lang="fr-BE" sz="2133" b="0" dirty="0">
                <a:latin typeface="Calibri" panose="020F0502020204030204" pitchFamily="34" charset="0"/>
                <a:ea typeface="Calibri" panose="020F0502020204030204" pitchFamily="34" charset="0"/>
                <a:cs typeface="Times New Roman" panose="02020603050405020304" pitchFamily="18" charset="0"/>
              </a:rPr>
              <a:t>Pourquoi est-ce que le projet constituera un chaînon logistique manquant au sein de cette filière? /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Waarom</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vormt</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dit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project</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een</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missende</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logistieke</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schakel</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p>
          <a:p>
            <a:pPr marL="380990" indent="-380990" algn="just">
              <a:buFont typeface="Wingdings" panose="05000000000000000000" pitchFamily="2" charset="2"/>
              <a:buChar char="à"/>
            </a:pPr>
            <a:r>
              <a:rPr lang="nl-BE" sz="1867" dirty="0">
                <a:sym typeface="Wingdings" panose="05000000000000000000" pitchFamily="2" charset="2"/>
              </a:rPr>
              <a:t>Type </a:t>
            </a:r>
            <a:r>
              <a:rPr lang="nl-BE" sz="1867" dirty="0" err="1">
                <a:sym typeface="Wingdings" panose="05000000000000000000" pitchFamily="2" charset="2"/>
              </a:rPr>
              <a:t>d’action</a:t>
            </a:r>
            <a:r>
              <a:rPr lang="nl-BE" sz="1867" dirty="0">
                <a:sym typeface="Wingdings" panose="05000000000000000000" pitchFamily="2" charset="2"/>
              </a:rPr>
              <a:t> 2 / </a:t>
            </a:r>
            <a:r>
              <a:rPr lang="nl-BE" sz="1867" i="1" dirty="0">
                <a:solidFill>
                  <a:schemeClr val="tx1"/>
                </a:solidFill>
                <a:sym typeface="Wingdings" panose="05000000000000000000" pitchFamily="2" charset="2"/>
              </a:rPr>
              <a:t>Actietype 2</a:t>
            </a:r>
            <a:endParaRPr lang="nl-BE" sz="1867" dirty="0">
              <a:sym typeface="Wingdings" panose="05000000000000000000" pitchFamily="2" charset="2"/>
            </a:endParaRPr>
          </a:p>
          <a:p>
            <a:pPr marL="1100972" lvl="2" indent="-380990" algn="just">
              <a:buFont typeface="Courier New" panose="02070309020205020404" pitchFamily="49" charset="0"/>
              <a:buChar char="o"/>
            </a:pPr>
            <a:r>
              <a:rPr lang="fr-BE" sz="2133" b="0" dirty="0">
                <a:latin typeface="Calibri" panose="020F0502020204030204" pitchFamily="34" charset="0"/>
                <a:ea typeface="Calibri" panose="020F0502020204030204" pitchFamily="34" charset="0"/>
                <a:cs typeface="Times New Roman" panose="02020603050405020304" pitchFamily="18" charset="0"/>
              </a:rPr>
              <a:t>En quoi le projet vient-il combler un manque par rapport au territoire concerné (proximité, attrait)? /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Welke</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gebreken</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vult</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dit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project</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in op het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betreffende</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gebied</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(qua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nabijheid</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aantrekkingskracht</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p>
          <a:p>
            <a:pPr marL="380990" indent="-380990" algn="just">
              <a:buFont typeface="Wingdings" panose="05000000000000000000" pitchFamily="2" charset="2"/>
              <a:buChar char="à"/>
            </a:pPr>
            <a:r>
              <a:rPr lang="nl-BE" sz="1867" dirty="0">
                <a:sym typeface="Wingdings" panose="05000000000000000000" pitchFamily="2" charset="2"/>
              </a:rPr>
              <a:t>Type </a:t>
            </a:r>
            <a:r>
              <a:rPr lang="nl-BE" sz="1867" dirty="0" err="1">
                <a:sym typeface="Wingdings" panose="05000000000000000000" pitchFamily="2" charset="2"/>
              </a:rPr>
              <a:t>d’action</a:t>
            </a:r>
            <a:r>
              <a:rPr lang="nl-BE" sz="1867" dirty="0">
                <a:sym typeface="Wingdings" panose="05000000000000000000" pitchFamily="2" charset="2"/>
              </a:rPr>
              <a:t> 3 / </a:t>
            </a:r>
            <a:r>
              <a:rPr lang="nl-BE" sz="1867" i="1" dirty="0">
                <a:solidFill>
                  <a:schemeClr val="tx1"/>
                </a:solidFill>
                <a:sym typeface="Wingdings" panose="05000000000000000000" pitchFamily="2" charset="2"/>
              </a:rPr>
              <a:t>Actietype 3</a:t>
            </a:r>
            <a:endParaRPr lang="nl-BE" sz="1867" dirty="0">
              <a:sym typeface="Wingdings" panose="05000000000000000000" pitchFamily="2" charset="2"/>
            </a:endParaRPr>
          </a:p>
          <a:p>
            <a:pPr marL="1100972" lvl="2" indent="-380990" algn="just">
              <a:buFont typeface="Courier New" panose="02070309020205020404" pitchFamily="49" charset="0"/>
              <a:buChar char="o"/>
            </a:pPr>
            <a:r>
              <a:rPr lang="fr-BE" sz="2133" b="0" dirty="0">
                <a:latin typeface="Calibri" panose="020F0502020204030204" pitchFamily="34" charset="0"/>
                <a:ea typeface="Calibri" panose="020F0502020204030204" pitchFamily="34" charset="0"/>
                <a:cs typeface="Times New Roman" panose="02020603050405020304" pitchFamily="18" charset="0"/>
              </a:rPr>
              <a:t>Contribution à la diminution de l’évacuation des déchets de (dé)construction / à l’augmentation de leur réemploi sur la territoire Bruxelloise? /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Bijdrage</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tot</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de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vermindering</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van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verloren</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bouw</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afbraakafval</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en de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toename</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van hun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hergebruik</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op Brussels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grondgebied</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p>
          <a:p>
            <a:pPr marL="1100972" lvl="2" indent="-380990" algn="just">
              <a:buFont typeface="Courier New" panose="02070309020205020404" pitchFamily="49" charset="0"/>
              <a:buChar char="o"/>
            </a:pPr>
            <a:endParaRPr lang="fr-BE" sz="2133" b="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41823675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27381" y="274637"/>
            <a:ext cx="11233248" cy="1330160"/>
          </a:xfrm>
        </p:spPr>
        <p:txBody>
          <a:bodyPr>
            <a:normAutofit fontScale="90000"/>
          </a:bodyPr>
          <a:lstStyle/>
          <a:p>
            <a:r>
              <a:rPr lang="fr-BE" dirty="0"/>
              <a:t>III. Préparation du dossier de candidature  </a:t>
            </a:r>
            <a:br>
              <a:rPr lang="fr-BE" dirty="0"/>
            </a:br>
            <a:r>
              <a:rPr lang="fr-BE" i="1" dirty="0" err="1">
                <a:solidFill>
                  <a:schemeClr val="tx1"/>
                </a:solidFill>
              </a:rPr>
              <a:t>Voorbereiding</a:t>
            </a:r>
            <a:r>
              <a:rPr lang="fr-BE" i="1" dirty="0">
                <a:solidFill>
                  <a:schemeClr val="tx1"/>
                </a:solidFill>
              </a:rPr>
              <a:t> van het </a:t>
            </a:r>
            <a:r>
              <a:rPr lang="fr-BE" i="1" dirty="0" err="1">
                <a:solidFill>
                  <a:schemeClr val="tx1"/>
                </a:solidFill>
              </a:rPr>
              <a:t>kandidatuurdossier</a:t>
            </a:r>
            <a:br>
              <a:rPr lang="fr-BE"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98186" y="1124745"/>
            <a:ext cx="11281253" cy="4518756"/>
          </a:xfrm>
        </p:spPr>
        <p:txBody>
          <a:bodyPr>
            <a:normAutofit/>
          </a:bodyPr>
          <a:lstStyle/>
          <a:p>
            <a:pPr algn="just"/>
            <a:endParaRPr lang="nl-BE" sz="1867" dirty="0">
              <a:sym typeface="Wingdings" panose="05000000000000000000" pitchFamily="2" charset="2"/>
            </a:endParaRPr>
          </a:p>
          <a:p>
            <a:pPr marL="380990" indent="-380990" algn="just">
              <a:buFont typeface="Wingdings" panose="05000000000000000000" pitchFamily="2" charset="2"/>
              <a:buChar char="à"/>
            </a:pPr>
            <a:r>
              <a:rPr lang="nl-BE" sz="1867" dirty="0">
                <a:sym typeface="Wingdings" panose="05000000000000000000" pitchFamily="2" charset="2"/>
              </a:rPr>
              <a:t>Type </a:t>
            </a:r>
            <a:r>
              <a:rPr lang="nl-BE" sz="1867" dirty="0" err="1">
                <a:sym typeface="Wingdings" panose="05000000000000000000" pitchFamily="2" charset="2"/>
              </a:rPr>
              <a:t>d’action</a:t>
            </a:r>
            <a:r>
              <a:rPr lang="nl-BE" sz="1867" dirty="0">
                <a:sym typeface="Wingdings" panose="05000000000000000000" pitchFamily="2" charset="2"/>
              </a:rPr>
              <a:t> 4 / </a:t>
            </a:r>
            <a:r>
              <a:rPr lang="nl-BE" sz="1867" i="1" dirty="0">
                <a:solidFill>
                  <a:schemeClr val="tx1"/>
                </a:solidFill>
                <a:sym typeface="Wingdings" panose="05000000000000000000" pitchFamily="2" charset="2"/>
              </a:rPr>
              <a:t>Actietype 4</a:t>
            </a:r>
          </a:p>
          <a:p>
            <a:pPr marL="1100972" lvl="2" indent="-380990" algn="just">
              <a:buFont typeface="Courier New" panose="02070309020205020404" pitchFamily="49" charset="0"/>
              <a:buChar char="o"/>
            </a:pPr>
            <a:r>
              <a:rPr lang="fr-BE" sz="2133" b="0" dirty="0">
                <a:latin typeface="Calibri" panose="020F0502020204030204" pitchFamily="34" charset="0"/>
                <a:ea typeface="Calibri" panose="020F0502020204030204" pitchFamily="34" charset="0"/>
                <a:cs typeface="Times New Roman" panose="02020603050405020304" pitchFamily="18" charset="0"/>
              </a:rPr>
              <a:t>Pertinence de l’investissement </a:t>
            </a:r>
            <a:r>
              <a:rPr lang="fr-BE" sz="2133" b="0" dirty="0">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au regard de l’offre et la situation régionale </a:t>
            </a:r>
            <a:r>
              <a:rPr lang="fr-BE" sz="2133" b="0" dirty="0">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Relevantie</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van de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investering</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t.o.v</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het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huidige</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aanbod</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en de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situatie</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in het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Gewest</a:t>
            </a:r>
            <a:endPar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lvl="2" indent="0" algn="just"/>
            <a:endPar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380990" indent="-380990" algn="just">
              <a:buFont typeface="Wingdings" panose="05000000000000000000" pitchFamily="2" charset="2"/>
              <a:buChar char="à"/>
            </a:pPr>
            <a:r>
              <a:rPr lang="nl-BE" sz="1867" dirty="0">
                <a:sym typeface="Wingdings" panose="05000000000000000000" pitchFamily="2" charset="2"/>
              </a:rPr>
              <a:t>Type </a:t>
            </a:r>
            <a:r>
              <a:rPr lang="nl-BE" sz="1867" dirty="0" err="1">
                <a:sym typeface="Wingdings" panose="05000000000000000000" pitchFamily="2" charset="2"/>
              </a:rPr>
              <a:t>d’action</a:t>
            </a:r>
            <a:r>
              <a:rPr lang="nl-BE" sz="1867" dirty="0">
                <a:sym typeface="Wingdings" panose="05000000000000000000" pitchFamily="2" charset="2"/>
              </a:rPr>
              <a:t> 5 / </a:t>
            </a:r>
            <a:r>
              <a:rPr lang="nl-BE" sz="1867" i="1" dirty="0">
                <a:solidFill>
                  <a:schemeClr val="tx1"/>
                </a:solidFill>
                <a:sym typeface="Wingdings" panose="05000000000000000000" pitchFamily="2" charset="2"/>
              </a:rPr>
              <a:t>Actietype 5</a:t>
            </a:r>
            <a:endParaRPr lang="nl-BE" sz="1867" dirty="0">
              <a:sym typeface="Wingdings" panose="05000000000000000000" pitchFamily="2" charset="2"/>
            </a:endParaRPr>
          </a:p>
          <a:p>
            <a:pPr marL="1100972" lvl="2" indent="-380990" algn="just">
              <a:buFont typeface="Courier New" panose="02070309020205020404" pitchFamily="49" charset="0"/>
              <a:buChar char="o"/>
            </a:pPr>
            <a:r>
              <a:rPr lang="fr-BE" sz="2133" b="0" dirty="0">
                <a:latin typeface="Calibri" panose="020F0502020204030204" pitchFamily="34" charset="0"/>
                <a:ea typeface="Calibri" panose="020F0502020204030204" pitchFamily="34" charset="0"/>
                <a:cs typeface="Times New Roman" panose="02020603050405020304" pitchFamily="18" charset="0"/>
              </a:rPr>
              <a:t>Insertion dans la mise en œuvre d’un pôle de développement prioritaire du PRDD /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Uitvoering</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van het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project</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in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een</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prioritaire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ontwikkelingspool</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van het GPDO</a:t>
            </a:r>
          </a:p>
          <a:p>
            <a:pPr marL="1100972" lvl="2" indent="-380990" algn="just">
              <a:buFont typeface="Courier New" panose="02070309020205020404" pitchFamily="49" charset="0"/>
              <a:buChar char="o"/>
            </a:pPr>
            <a:r>
              <a:rPr lang="fr-BE" sz="2133" b="0" dirty="0">
                <a:latin typeface="Calibri" panose="020F0502020204030204" pitchFamily="34" charset="0"/>
                <a:ea typeface="Calibri" panose="020F0502020204030204" pitchFamily="34" charset="0"/>
                <a:cs typeface="Times New Roman" panose="02020603050405020304" pitchFamily="18" charset="0"/>
              </a:rPr>
              <a:t>Appuyé par une stratégie locale (càd soutenu par les acteurs impliqués dans le développement des pôles) /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Ondersteund</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door</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een</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lokale</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strategie</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d.w.z</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gesteund</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door</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lokale</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actoren</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die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betrokken</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zijn</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bij</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de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ontwikkeling</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van de </a:t>
            </a:r>
            <a:r>
              <a:rPr lang="fr-BE" sz="2133" b="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polen</a:t>
            </a:r>
            <a:r>
              <a:rPr lang="fr-BE" sz="2133" b="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13511477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dirty="0"/>
              <a:t>III. Préparation du dossier de candidature  </a:t>
            </a:r>
            <a:br>
              <a:rPr lang="fr-BE" dirty="0"/>
            </a:br>
            <a:r>
              <a:rPr lang="fr-BE" i="1" dirty="0" err="1">
                <a:solidFill>
                  <a:schemeClr val="tx1"/>
                </a:solidFill>
              </a:rPr>
              <a:t>Voorbereiding</a:t>
            </a:r>
            <a:r>
              <a:rPr lang="fr-BE" i="1" dirty="0">
                <a:solidFill>
                  <a:schemeClr val="tx1"/>
                </a:solidFill>
              </a:rPr>
              <a:t> van het </a:t>
            </a:r>
            <a:r>
              <a:rPr lang="fr-BE"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a:xfrm>
            <a:off x="479376" y="1316765"/>
            <a:ext cx="11233248" cy="4608512"/>
          </a:xfrm>
        </p:spPr>
        <p:txBody>
          <a:bodyPr>
            <a:normAutofit/>
          </a:bodyPr>
          <a:lstStyle/>
          <a:p>
            <a:r>
              <a:rPr lang="fr-BE" sz="2400" b="1" dirty="0">
                <a:latin typeface="Arial"/>
              </a:rPr>
              <a:t>2) Qualité des infrastructures et des installations d’économie circulaire / </a:t>
            </a:r>
            <a:r>
              <a:rPr lang="nl-NL" sz="2400" i="1" dirty="0">
                <a:solidFill>
                  <a:schemeClr val="tx1"/>
                </a:solidFill>
                <a:latin typeface="Arial"/>
              </a:rPr>
              <a:t>Kwaliteit van infrastructuur en faciliteiten voor circulaire economie</a:t>
            </a:r>
            <a:endParaRPr lang="fr-BE" sz="2400" i="1" dirty="0">
              <a:solidFill>
                <a:schemeClr val="tx1"/>
              </a:solidFill>
              <a:latin typeface="Arial"/>
            </a:endParaRPr>
          </a:p>
          <a:p>
            <a:pPr marL="457189" lvl="1" indent="-457189">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Qualités architecturales du projet, choix des matériaux, de l’équipement et pertinence des méthodes de construction; </a:t>
            </a:r>
            <a:r>
              <a:rPr lang="fr-FR" sz="1400" dirty="0">
                <a:solidFill>
                  <a:schemeClr val="tx1">
                    <a:lumMod val="50000"/>
                    <a:lumOff val="50000"/>
                  </a:schemeClr>
                </a:solidFill>
                <a:sym typeface="Wingdings" panose="05000000000000000000" pitchFamily="2" charset="2"/>
              </a:rPr>
              <a:t>analyse portera également sur la durabilité environnementale du projet</a:t>
            </a:r>
            <a:r>
              <a:rPr lang="fr-BE" sz="1400" dirty="0">
                <a:solidFill>
                  <a:schemeClr val="tx1">
                    <a:lumMod val="50000"/>
                    <a:lumOff val="50000"/>
                  </a:schemeClr>
                </a:solidFill>
                <a:sym typeface="Wingdings" panose="05000000000000000000" pitchFamily="2" charset="2"/>
              </a:rPr>
              <a:t>/ </a:t>
            </a:r>
            <a:r>
              <a:rPr lang="nl-NL" sz="1400" i="1" dirty="0">
                <a:solidFill>
                  <a:schemeClr val="tx1"/>
                </a:solidFill>
                <a:sym typeface="Wingdings" panose="05000000000000000000" pitchFamily="2" charset="2"/>
              </a:rPr>
              <a:t>Toegevoegde waarde van het project voor de omgeving; architecturale kwaliteiten van het project, de voorgestelde materialen en uitrusting; relevantie van de bouwmethoden </a:t>
            </a:r>
            <a:endParaRPr lang="fr-BE" sz="2400" b="1" dirty="0">
              <a:latin typeface="Arial"/>
            </a:endParaRPr>
          </a:p>
          <a:p>
            <a:r>
              <a:rPr lang="fr-BE" sz="2400" b="1" dirty="0">
                <a:latin typeface="Arial"/>
              </a:rPr>
              <a:t>3) Localisation du projet et anticipation des incidences / </a:t>
            </a:r>
            <a:r>
              <a:rPr lang="nl-NL" sz="2400" i="1" dirty="0">
                <a:solidFill>
                  <a:schemeClr val="tx1"/>
                </a:solidFill>
                <a:latin typeface="Arial"/>
              </a:rPr>
              <a:t>Locatie van het project en verwachte effecten </a:t>
            </a:r>
            <a:endParaRPr lang="fr-BE" sz="2400" i="1" dirty="0">
              <a:solidFill>
                <a:schemeClr val="tx1"/>
              </a:solidFill>
              <a:latin typeface="Arial"/>
            </a:endParaRPr>
          </a:p>
          <a:p>
            <a:pPr marL="457189" lvl="1" indent="-457189">
              <a:buFont typeface="Wingdings" panose="05000000000000000000" pitchFamily="2" charset="2"/>
              <a:buChar char="à"/>
            </a:pPr>
            <a:r>
              <a:rPr lang="fr-BE" sz="1600" dirty="0">
                <a:solidFill>
                  <a:schemeClr val="tx1">
                    <a:lumMod val="50000"/>
                    <a:lumOff val="50000"/>
                  </a:schemeClr>
                </a:solidFill>
                <a:sym typeface="Wingdings" panose="05000000000000000000" pitchFamily="2" charset="2"/>
              </a:rPr>
              <a:t>Le projet tient-il compte du lieu d’implantation et du voisinage ? Étude d’incidence? / </a:t>
            </a:r>
            <a:r>
              <a:rPr lang="nl-NL" sz="1600" i="1" dirty="0">
                <a:solidFill>
                  <a:schemeClr val="tx1"/>
                </a:solidFill>
                <a:sym typeface="Wingdings" panose="05000000000000000000" pitchFamily="2" charset="2"/>
              </a:rPr>
              <a:t>Houdt het project rekening met de locatie en de buurt? Effectenstudie?  </a:t>
            </a:r>
            <a:endParaRPr lang="fr-BE" sz="2400" b="1" dirty="0">
              <a:latin typeface="Arial"/>
            </a:endParaRPr>
          </a:p>
          <a:p>
            <a:pPr lvl="1" indent="0"/>
            <a:endParaRPr lang="nl-NL" sz="1867" i="1" dirty="0">
              <a:solidFill>
                <a:schemeClr val="tx1"/>
              </a:solidFill>
              <a:latin typeface="Arial"/>
              <a:sym typeface="Wingdings" panose="05000000000000000000" pitchFamily="2" charset="2"/>
            </a:endParaRPr>
          </a:p>
        </p:txBody>
      </p:sp>
    </p:spTree>
    <p:extLst>
      <p:ext uri="{BB962C8B-B14F-4D97-AF65-F5344CB8AC3E}">
        <p14:creationId xmlns:p14="http://schemas.microsoft.com/office/powerpoint/2010/main" val="984727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dirty="0"/>
              <a:t>III. Préparation du dossier de candidature  </a:t>
            </a:r>
            <a:br>
              <a:rPr lang="fr-BE" dirty="0"/>
            </a:br>
            <a:r>
              <a:rPr lang="fr-BE" i="1" dirty="0" err="1">
                <a:solidFill>
                  <a:schemeClr val="tx1"/>
                </a:solidFill>
              </a:rPr>
              <a:t>Voorbereiding</a:t>
            </a:r>
            <a:r>
              <a:rPr lang="fr-BE" i="1" dirty="0">
                <a:solidFill>
                  <a:schemeClr val="tx1"/>
                </a:solidFill>
              </a:rPr>
              <a:t> van het </a:t>
            </a:r>
            <a:r>
              <a:rPr lang="fr-BE"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a:xfrm>
            <a:off x="479376" y="1412776"/>
            <a:ext cx="11233248" cy="4800533"/>
          </a:xfrm>
        </p:spPr>
        <p:txBody>
          <a:bodyPr>
            <a:normAutofit fontScale="85000" lnSpcReduction="20000"/>
          </a:bodyPr>
          <a:lstStyle/>
          <a:p>
            <a:r>
              <a:rPr lang="fr-BE" sz="2933" b="1" dirty="0">
                <a:latin typeface="Arial"/>
              </a:rPr>
              <a:t>4) Pérennité du projet, des investissements et de leur utilisation future / </a:t>
            </a:r>
            <a:r>
              <a:rPr lang="nl-NL" sz="2933" i="1" dirty="0">
                <a:solidFill>
                  <a:schemeClr val="tx1"/>
                </a:solidFill>
                <a:latin typeface="Arial"/>
              </a:rPr>
              <a:t>Duurzaamheid van het project, de investeringen en het toekomstige gebruik</a:t>
            </a:r>
            <a:endParaRPr lang="fr-BE" sz="2933" i="1" dirty="0">
              <a:solidFill>
                <a:schemeClr val="tx1"/>
              </a:solidFill>
              <a:latin typeface="Arial"/>
            </a:endParaRPr>
          </a:p>
          <a:p>
            <a:pPr marL="457189" lvl="1" indent="-457189">
              <a:buFont typeface="Wingdings" panose="05000000000000000000" pitchFamily="2" charset="2"/>
              <a:buChar char="à"/>
            </a:pPr>
            <a:r>
              <a:rPr lang="fr-BE" sz="1867" dirty="0">
                <a:solidFill>
                  <a:schemeClr val="tx1">
                    <a:lumMod val="50000"/>
                    <a:lumOff val="50000"/>
                  </a:schemeClr>
                </a:solidFill>
                <a:sym typeface="Wingdings" panose="05000000000000000000" pitchFamily="2" charset="2"/>
              </a:rPr>
              <a:t>Est-ce que le projet est pérenne ? Est-ce qu’il y a des garanties que les investissements vont être utilisés après la période de l’éligibilité des dépenses ? / </a:t>
            </a:r>
            <a:r>
              <a:rPr lang="nl-NL" sz="1867" i="1" dirty="0">
                <a:solidFill>
                  <a:schemeClr val="tx1"/>
                </a:solidFill>
                <a:latin typeface="Arial"/>
                <a:sym typeface="Wingdings" panose="05000000000000000000" pitchFamily="2" charset="2"/>
              </a:rPr>
              <a:t>Is het project duurzaam? Zijn er garanties dat de investeringen na de </a:t>
            </a:r>
            <a:r>
              <a:rPr lang="nl-NL" sz="1867" i="1" dirty="0" err="1">
                <a:solidFill>
                  <a:schemeClr val="tx1"/>
                </a:solidFill>
                <a:latin typeface="Arial"/>
                <a:sym typeface="Wingdings" panose="05000000000000000000" pitchFamily="2" charset="2"/>
              </a:rPr>
              <a:t>subsidiabiliteitsperiode</a:t>
            </a:r>
            <a:r>
              <a:rPr lang="nl-NL" sz="1867" i="1" dirty="0">
                <a:solidFill>
                  <a:schemeClr val="tx1"/>
                </a:solidFill>
                <a:latin typeface="Arial"/>
                <a:sym typeface="Wingdings" panose="05000000000000000000" pitchFamily="2" charset="2"/>
              </a:rPr>
              <a:t> van de uitgaven verder zullen worden gebruikt? </a:t>
            </a:r>
          </a:p>
          <a:p>
            <a:r>
              <a:rPr lang="fr-BE" sz="2933" b="1" dirty="0">
                <a:latin typeface="Arial"/>
              </a:rPr>
              <a:t>5) Planning réaliste / </a:t>
            </a:r>
            <a:r>
              <a:rPr lang="fr-BE" sz="2933" i="1" dirty="0" err="1">
                <a:solidFill>
                  <a:schemeClr val="tx1"/>
                </a:solidFill>
                <a:latin typeface="Arial"/>
              </a:rPr>
              <a:t>Realistische</a:t>
            </a:r>
            <a:r>
              <a:rPr lang="fr-BE" sz="2933" i="1" dirty="0">
                <a:solidFill>
                  <a:schemeClr val="tx1"/>
                </a:solidFill>
                <a:latin typeface="Arial"/>
              </a:rPr>
              <a:t> planning</a:t>
            </a:r>
          </a:p>
          <a:p>
            <a:pPr marL="457189" lvl="1" indent="-457189">
              <a:buFont typeface="Wingdings" panose="05000000000000000000" pitchFamily="2" charset="2"/>
              <a:buChar char="à"/>
            </a:pPr>
            <a:r>
              <a:rPr lang="fr-BE" sz="1867" dirty="0">
                <a:solidFill>
                  <a:schemeClr val="tx1">
                    <a:lumMod val="50000"/>
                    <a:lumOff val="50000"/>
                  </a:schemeClr>
                </a:solidFill>
                <a:sym typeface="Wingdings" panose="05000000000000000000" pitchFamily="2" charset="2"/>
              </a:rPr>
              <a:t>Décrivez de manière aussi détaillée que possible le calendrier du projet : caractère réaliste du planning en regard de 2029, étapes déjà réalisées et à réaliser. Le projet sera-t-il opérationnel en 2029 ? Quelles garanties pouvez-vous apporter en vue de respecter cette échéance ? </a:t>
            </a:r>
            <a:r>
              <a:rPr lang="nl-NL" sz="1867" i="1" dirty="0">
                <a:solidFill>
                  <a:schemeClr val="tx1"/>
                </a:solidFill>
                <a:latin typeface="Arial"/>
                <a:sym typeface="Wingdings" panose="05000000000000000000" pitchFamily="2" charset="2"/>
              </a:rPr>
              <a:t>Beschrijf zo gedetailleerd mogelijk het tijdschema van het project: aanvang van het project, realisme van het tijdschema ten opzichte van 2029, reeds genomen en nog te nemen stappen. Zal het project in 2029 operationeel zijn? Welke garanties kunt u bieden om deze termijn te halen?</a:t>
            </a:r>
            <a:endParaRPr lang="nl-NL" sz="2133" i="1" dirty="0">
              <a:solidFill>
                <a:schemeClr val="tx1"/>
              </a:solidFill>
              <a:latin typeface="Arial"/>
              <a:sym typeface="Wingdings" panose="05000000000000000000" pitchFamily="2" charset="2"/>
            </a:endParaRPr>
          </a:p>
          <a:p>
            <a:r>
              <a:rPr lang="fr-BE" sz="2933" b="1" dirty="0">
                <a:latin typeface="Arial"/>
              </a:rPr>
              <a:t>6) Budget et contribution aux indicateurs / </a:t>
            </a:r>
            <a:r>
              <a:rPr lang="fr-BE" sz="2933" i="1" dirty="0">
                <a:solidFill>
                  <a:schemeClr val="tx1"/>
                </a:solidFill>
                <a:latin typeface="Arial"/>
              </a:rPr>
              <a:t>Budget en </a:t>
            </a:r>
            <a:r>
              <a:rPr lang="fr-BE" sz="2933" i="1" dirty="0" err="1">
                <a:solidFill>
                  <a:schemeClr val="tx1"/>
                </a:solidFill>
                <a:latin typeface="Arial"/>
              </a:rPr>
              <a:t>bijdrage</a:t>
            </a:r>
            <a:r>
              <a:rPr lang="fr-BE" sz="2933" i="1" dirty="0">
                <a:solidFill>
                  <a:schemeClr val="tx1"/>
                </a:solidFill>
                <a:latin typeface="Arial"/>
              </a:rPr>
              <a:t> </a:t>
            </a:r>
            <a:r>
              <a:rPr lang="fr-BE" sz="2933" i="1" dirty="0" err="1">
                <a:solidFill>
                  <a:schemeClr val="tx1"/>
                </a:solidFill>
                <a:latin typeface="Arial"/>
              </a:rPr>
              <a:t>aan</a:t>
            </a:r>
            <a:r>
              <a:rPr lang="fr-BE" sz="2933" i="1" dirty="0">
                <a:solidFill>
                  <a:schemeClr val="tx1"/>
                </a:solidFill>
                <a:latin typeface="Arial"/>
              </a:rPr>
              <a:t> </a:t>
            </a:r>
            <a:r>
              <a:rPr lang="fr-BE" sz="2933" i="1" dirty="0" err="1">
                <a:solidFill>
                  <a:schemeClr val="tx1"/>
                </a:solidFill>
                <a:latin typeface="Arial"/>
              </a:rPr>
              <a:t>indicatoren</a:t>
            </a:r>
            <a:endParaRPr lang="fr-BE" sz="2933" i="1" dirty="0">
              <a:solidFill>
                <a:schemeClr val="tx1"/>
              </a:solidFill>
              <a:latin typeface="Arial"/>
            </a:endParaRPr>
          </a:p>
          <a:p>
            <a:pPr marL="457189" lvl="1" indent="-457189">
              <a:buFont typeface="Wingdings" panose="05000000000000000000" pitchFamily="2" charset="2"/>
              <a:buChar char="à"/>
            </a:pPr>
            <a:r>
              <a:rPr lang="fr-BE" sz="1867" dirty="0">
                <a:solidFill>
                  <a:schemeClr val="tx1">
                    <a:lumMod val="50000"/>
                    <a:lumOff val="50000"/>
                  </a:schemeClr>
                </a:solidFill>
                <a:sym typeface="Wingdings" panose="05000000000000000000" pitchFamily="2" charset="2"/>
              </a:rPr>
              <a:t>Contribution aux indicateurs de l’OS? Calcul clair pour déterminer les valeurs cibles? Rapport (réaliste) entre budget demandé et résultats apportés? </a:t>
            </a:r>
            <a:r>
              <a:rPr lang="nl-NL" sz="1867" i="1" dirty="0">
                <a:solidFill>
                  <a:schemeClr val="tx1"/>
                </a:solidFill>
                <a:latin typeface="Arial"/>
                <a:sym typeface="Wingdings" panose="05000000000000000000" pitchFamily="2" charset="2"/>
              </a:rPr>
              <a:t>Bijdragen? Duidelijke berekening om streefwaarden te bepalen? (Realistische) verhouding tussen gevraagd budget en geleverde resultaten? </a:t>
            </a:r>
          </a:p>
        </p:txBody>
      </p:sp>
    </p:spTree>
    <p:extLst>
      <p:ext uri="{BB962C8B-B14F-4D97-AF65-F5344CB8AC3E}">
        <p14:creationId xmlns:p14="http://schemas.microsoft.com/office/powerpoint/2010/main" val="32173391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E30DC-03F0-5695-3B54-D1025208406D}"/>
              </a:ext>
            </a:extLst>
          </p:cNvPr>
          <p:cNvSpPr>
            <a:spLocks noGrp="1"/>
          </p:cNvSpPr>
          <p:nvPr>
            <p:ph type="title"/>
          </p:nvPr>
        </p:nvSpPr>
        <p:spPr/>
        <p:txBody>
          <a:bodyPr>
            <a:normAutofit fontScale="90000"/>
          </a:bodyPr>
          <a:lstStyle/>
          <a:p>
            <a:r>
              <a:rPr lang="fr-BE" dirty="0"/>
              <a:t>III. Préparation du dossier de candidature  </a:t>
            </a:r>
            <a:br>
              <a:rPr lang="fr-BE" dirty="0"/>
            </a:br>
            <a:r>
              <a:rPr lang="fr-BE" dirty="0" err="1">
                <a:solidFill>
                  <a:schemeClr val="tx1"/>
                </a:solidFill>
              </a:rPr>
              <a:t>Voorbereiding</a:t>
            </a:r>
            <a:r>
              <a:rPr lang="fr-BE" dirty="0">
                <a:solidFill>
                  <a:schemeClr val="tx1"/>
                </a:solidFill>
              </a:rPr>
              <a:t> van het </a:t>
            </a:r>
            <a:r>
              <a:rPr lang="fr-BE"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8CE7DA04-8030-831D-84C3-C7859AB58B6F}"/>
              </a:ext>
            </a:extLst>
          </p:cNvPr>
          <p:cNvSpPr>
            <a:spLocks noGrp="1"/>
          </p:cNvSpPr>
          <p:nvPr>
            <p:ph type="body" sz="quarter" idx="10"/>
          </p:nvPr>
        </p:nvSpPr>
        <p:spPr/>
        <p:txBody>
          <a:bodyPr>
            <a:normAutofit fontScale="55000" lnSpcReduction="20000"/>
          </a:bodyPr>
          <a:lstStyle/>
          <a:p>
            <a:r>
              <a:rPr lang="fr-BE" sz="2533" b="1" dirty="0"/>
              <a:t>ii Critères de mise en œuvre / </a:t>
            </a:r>
            <a:r>
              <a:rPr lang="fr-BE" sz="2533" b="1" i="1" dirty="0" err="1">
                <a:solidFill>
                  <a:schemeClr val="tx1"/>
                </a:solidFill>
              </a:rPr>
              <a:t>Uitvoeringscriteria</a:t>
            </a:r>
            <a:endParaRPr lang="fr-BE" sz="2533" b="1" i="1" dirty="0"/>
          </a:p>
          <a:p>
            <a:r>
              <a:rPr lang="fr-BE" sz="2400" dirty="0"/>
              <a:t>1) Planning et budget / </a:t>
            </a:r>
            <a:r>
              <a:rPr lang="fr-BE" sz="2400" i="1" dirty="0">
                <a:solidFill>
                  <a:schemeClr val="tx1"/>
                </a:solidFill>
              </a:rPr>
              <a:t>Planning en budget</a:t>
            </a:r>
          </a:p>
          <a:p>
            <a:pPr lvl="1" indent="0"/>
            <a:r>
              <a:rPr lang="fr-BE" dirty="0"/>
              <a:t>	</a:t>
            </a:r>
            <a:r>
              <a:rPr lang="fr-BE" sz="1867" dirty="0"/>
              <a:t>Voir tableaux – </a:t>
            </a:r>
            <a:r>
              <a:rPr lang="fr-BE" sz="1867" i="1" dirty="0" err="1">
                <a:solidFill>
                  <a:schemeClr val="tx1"/>
                </a:solidFill>
              </a:rPr>
              <a:t>Zie</a:t>
            </a:r>
            <a:r>
              <a:rPr lang="fr-BE" sz="1867" i="1" dirty="0">
                <a:solidFill>
                  <a:schemeClr val="tx1"/>
                </a:solidFill>
              </a:rPr>
              <a:t> </a:t>
            </a:r>
            <a:r>
              <a:rPr lang="fr-BE" sz="1867" i="1" dirty="0" err="1">
                <a:solidFill>
                  <a:schemeClr val="tx1"/>
                </a:solidFill>
              </a:rPr>
              <a:t>tabellen</a:t>
            </a:r>
            <a:endParaRPr lang="fr-BE" sz="2400" i="1" dirty="0">
              <a:solidFill>
                <a:schemeClr val="tx1"/>
              </a:solidFill>
            </a:endParaRPr>
          </a:p>
          <a:p>
            <a:r>
              <a:rPr lang="fr-FR" sz="2400" dirty="0"/>
              <a:t>2) Structure de gestion, gouvernance, compétence et dynamique partenariale / </a:t>
            </a:r>
            <a:r>
              <a:rPr lang="nl-NL" sz="2400" i="1" dirty="0">
                <a:solidFill>
                  <a:schemeClr val="tx1"/>
                </a:solidFill>
                <a:latin typeface="Arial"/>
              </a:rPr>
              <a:t>Managementstructuur, bestuur, bevoegdheid en partnerschapsdynamiek </a:t>
            </a:r>
          </a:p>
          <a:p>
            <a:r>
              <a:rPr lang="nl-NL" sz="2133" i="1" dirty="0">
                <a:solidFill>
                  <a:schemeClr val="tx1"/>
                </a:solidFill>
                <a:latin typeface="Arial"/>
              </a:rPr>
              <a:t>	- </a:t>
            </a:r>
            <a:r>
              <a:rPr lang="nl-NL" sz="1867" dirty="0" err="1"/>
              <a:t>Organisation</a:t>
            </a:r>
            <a:r>
              <a:rPr lang="nl-NL" sz="1867" dirty="0"/>
              <a:t> (interne et </a:t>
            </a:r>
            <a:r>
              <a:rPr lang="nl-NL" sz="1867" dirty="0" err="1"/>
              <a:t>partenariat</a:t>
            </a:r>
            <a:r>
              <a:rPr lang="nl-NL" sz="1867" dirty="0"/>
              <a:t>) / </a:t>
            </a:r>
            <a:r>
              <a:rPr lang="nl-NL" sz="1867" i="1" dirty="0">
                <a:solidFill>
                  <a:schemeClr val="tx1"/>
                </a:solidFill>
                <a:latin typeface="Arial"/>
              </a:rPr>
              <a:t>Organisatie</a:t>
            </a:r>
          </a:p>
          <a:p>
            <a:r>
              <a:rPr lang="nl-NL" sz="1867" dirty="0"/>
              <a:t>	- </a:t>
            </a:r>
            <a:r>
              <a:rPr lang="nl-NL" sz="1867" dirty="0" err="1"/>
              <a:t>Marchés</a:t>
            </a:r>
            <a:r>
              <a:rPr lang="nl-NL" sz="1867" dirty="0"/>
              <a:t> </a:t>
            </a:r>
            <a:r>
              <a:rPr lang="nl-NL" sz="1867" dirty="0" err="1"/>
              <a:t>publics</a:t>
            </a:r>
            <a:r>
              <a:rPr lang="nl-NL" sz="1867" dirty="0"/>
              <a:t> / </a:t>
            </a:r>
            <a:r>
              <a:rPr lang="nl-NL" sz="1867" i="1" dirty="0">
                <a:solidFill>
                  <a:schemeClr val="tx1"/>
                </a:solidFill>
                <a:latin typeface="Arial"/>
              </a:rPr>
              <a:t>Overheidsopdrachten</a:t>
            </a:r>
          </a:p>
          <a:p>
            <a:r>
              <a:rPr lang="nl-NL" sz="1867" dirty="0"/>
              <a:t>	- Stratégie de </a:t>
            </a:r>
            <a:r>
              <a:rPr lang="nl-NL" sz="1867" dirty="0" err="1"/>
              <a:t>communication</a:t>
            </a:r>
            <a:r>
              <a:rPr lang="nl-NL" sz="1867" dirty="0"/>
              <a:t> / </a:t>
            </a:r>
            <a:r>
              <a:rPr lang="nl-NL" sz="1867" i="1" dirty="0">
                <a:solidFill>
                  <a:schemeClr val="tx1"/>
                </a:solidFill>
                <a:latin typeface="Arial"/>
              </a:rPr>
              <a:t>Communicatie</a:t>
            </a:r>
          </a:p>
          <a:p>
            <a:r>
              <a:rPr lang="nl-NL" sz="1867" dirty="0"/>
              <a:t>	- </a:t>
            </a:r>
            <a:r>
              <a:rPr lang="nl-NL" sz="1867" dirty="0" err="1"/>
              <a:t>Organisation</a:t>
            </a:r>
            <a:r>
              <a:rPr lang="nl-NL" sz="1867" dirty="0"/>
              <a:t> </a:t>
            </a:r>
            <a:r>
              <a:rPr lang="nl-NL" sz="1867" dirty="0" err="1"/>
              <a:t>financière</a:t>
            </a:r>
            <a:r>
              <a:rPr lang="nl-NL" sz="1867" dirty="0"/>
              <a:t> / </a:t>
            </a:r>
            <a:r>
              <a:rPr lang="nl-NL" sz="1867" i="1" dirty="0">
                <a:solidFill>
                  <a:schemeClr val="tx1"/>
                </a:solidFill>
                <a:latin typeface="Arial"/>
              </a:rPr>
              <a:t>Financiële organisatie</a:t>
            </a:r>
          </a:p>
        </p:txBody>
      </p:sp>
    </p:spTree>
    <p:extLst>
      <p:ext uri="{BB962C8B-B14F-4D97-AF65-F5344CB8AC3E}">
        <p14:creationId xmlns:p14="http://schemas.microsoft.com/office/powerpoint/2010/main" val="4848503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A3B81-0F56-4AD7-9450-C4E42B6A7146}"/>
              </a:ext>
            </a:extLst>
          </p:cNvPr>
          <p:cNvSpPr>
            <a:spLocks noGrp="1"/>
          </p:cNvSpPr>
          <p:nvPr>
            <p:ph type="title"/>
          </p:nvPr>
        </p:nvSpPr>
        <p:spPr/>
        <p:txBody>
          <a:bodyPr>
            <a:normAutofit fontScale="90000"/>
          </a:bodyPr>
          <a:lstStyle/>
          <a:p>
            <a:r>
              <a:rPr lang="fr-BE" dirty="0"/>
              <a:t>III. Préparation du dossier de candidature  </a:t>
            </a:r>
            <a:br>
              <a:rPr lang="fr-BE" dirty="0"/>
            </a:br>
            <a:r>
              <a:rPr lang="fr-BE" i="1" dirty="0" err="1">
                <a:solidFill>
                  <a:schemeClr val="tx1"/>
                </a:solidFill>
              </a:rPr>
              <a:t>Voorbereiding</a:t>
            </a:r>
            <a:r>
              <a:rPr lang="fr-BE" i="1" dirty="0">
                <a:solidFill>
                  <a:schemeClr val="tx1"/>
                </a:solidFill>
              </a:rPr>
              <a:t> van het </a:t>
            </a:r>
            <a:r>
              <a:rPr lang="fr-BE"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6D2A490E-A4D6-32E2-62D4-753AB951E95F}"/>
              </a:ext>
            </a:extLst>
          </p:cNvPr>
          <p:cNvSpPr>
            <a:spLocks noGrp="1"/>
          </p:cNvSpPr>
          <p:nvPr>
            <p:ph type="body" sz="quarter" idx="10"/>
          </p:nvPr>
        </p:nvSpPr>
        <p:spPr/>
        <p:txBody>
          <a:bodyPr>
            <a:normAutofit fontScale="85000" lnSpcReduction="10000"/>
          </a:bodyPr>
          <a:lstStyle/>
          <a:p>
            <a:r>
              <a:rPr lang="fr-BE" sz="2133" dirty="0"/>
              <a:t>3) Principe Do No </a:t>
            </a:r>
            <a:r>
              <a:rPr lang="fr-BE" sz="2133" dirty="0" err="1"/>
              <a:t>Significant</a:t>
            </a:r>
            <a:r>
              <a:rPr lang="fr-BE" sz="2133" dirty="0"/>
              <a:t> </a:t>
            </a:r>
            <a:r>
              <a:rPr lang="fr-BE" sz="2133" dirty="0" err="1"/>
              <a:t>Harm</a:t>
            </a:r>
            <a:r>
              <a:rPr lang="fr-BE" sz="2133" dirty="0"/>
              <a:t> / </a:t>
            </a:r>
            <a:r>
              <a:rPr lang="fr-BE" sz="2133" i="1" dirty="0">
                <a:solidFill>
                  <a:schemeClr val="tx1"/>
                </a:solidFill>
                <a:latin typeface="Arial"/>
              </a:rPr>
              <a:t>Do No </a:t>
            </a:r>
            <a:r>
              <a:rPr lang="fr-BE" sz="2133" i="1" dirty="0" err="1">
                <a:solidFill>
                  <a:schemeClr val="tx1"/>
                </a:solidFill>
                <a:latin typeface="Arial"/>
              </a:rPr>
              <a:t>Significant</a:t>
            </a:r>
            <a:r>
              <a:rPr lang="fr-BE" sz="2133" i="1" dirty="0">
                <a:solidFill>
                  <a:schemeClr val="tx1"/>
                </a:solidFill>
                <a:latin typeface="Arial"/>
              </a:rPr>
              <a:t> </a:t>
            </a:r>
            <a:r>
              <a:rPr lang="fr-BE" sz="2133" i="1" dirty="0" err="1">
                <a:solidFill>
                  <a:schemeClr val="tx1"/>
                </a:solidFill>
                <a:latin typeface="Arial"/>
              </a:rPr>
              <a:t>Harm</a:t>
            </a:r>
            <a:r>
              <a:rPr lang="fr-BE" sz="2133" i="1" dirty="0">
                <a:solidFill>
                  <a:schemeClr val="tx1"/>
                </a:solidFill>
                <a:latin typeface="Arial"/>
              </a:rPr>
              <a:t>-principe</a:t>
            </a:r>
            <a:endParaRPr lang="fr-BE" dirty="0"/>
          </a:p>
          <a:p>
            <a:r>
              <a:rPr lang="fr-BE" sz="1867" dirty="0"/>
              <a:t>	Voir tableau / </a:t>
            </a:r>
            <a:r>
              <a:rPr lang="fr-BE" sz="1867" i="1" dirty="0" err="1">
                <a:solidFill>
                  <a:schemeClr val="tx1"/>
                </a:solidFill>
              </a:rPr>
              <a:t>Zie</a:t>
            </a:r>
            <a:r>
              <a:rPr lang="fr-BE" sz="1867" i="1" dirty="0">
                <a:solidFill>
                  <a:schemeClr val="tx1"/>
                </a:solidFill>
              </a:rPr>
              <a:t> </a:t>
            </a:r>
            <a:r>
              <a:rPr lang="fr-BE" sz="1867" i="1" dirty="0" err="1">
                <a:solidFill>
                  <a:schemeClr val="tx1"/>
                </a:solidFill>
              </a:rPr>
              <a:t>tabel</a:t>
            </a:r>
            <a:endParaRPr lang="fr-BE" sz="1867" i="1" dirty="0">
              <a:solidFill>
                <a:schemeClr val="tx1"/>
              </a:solidFill>
            </a:endParaRPr>
          </a:p>
          <a:p>
            <a:endParaRPr lang="fr-BE" sz="1867" dirty="0">
              <a:solidFill>
                <a:schemeClr val="tx1"/>
              </a:solidFill>
            </a:endParaRPr>
          </a:p>
          <a:p>
            <a:r>
              <a:rPr lang="fr-BE" sz="2133" dirty="0"/>
              <a:t>4) Egalité des chances, inclusions et non-discrimination / </a:t>
            </a:r>
            <a:r>
              <a:rPr lang="nl-NL" sz="2133" i="1" dirty="0">
                <a:solidFill>
                  <a:schemeClr val="tx1"/>
                </a:solidFill>
              </a:rPr>
              <a:t>Gelijke kansen, inclusie en non-discriminatie </a:t>
            </a:r>
            <a:endParaRPr lang="fr-BE" sz="2133" i="1" dirty="0">
              <a:solidFill>
                <a:schemeClr val="tx1"/>
              </a:solidFill>
            </a:endParaRPr>
          </a:p>
          <a:p>
            <a:endParaRPr lang="fr-BE" dirty="0"/>
          </a:p>
          <a:p>
            <a:r>
              <a:rPr lang="fr-BE" sz="2133" dirty="0"/>
              <a:t>5) Indicateurs / </a:t>
            </a:r>
            <a:r>
              <a:rPr lang="fr-BE" sz="2133" i="1" dirty="0" err="1">
                <a:solidFill>
                  <a:schemeClr val="tx1"/>
                </a:solidFill>
                <a:latin typeface="Arial"/>
              </a:rPr>
              <a:t>Indicatoren</a:t>
            </a:r>
            <a:endParaRPr lang="fr-BE" sz="2133" i="1" dirty="0">
              <a:solidFill>
                <a:schemeClr val="tx1"/>
              </a:solidFill>
              <a:latin typeface="Arial"/>
            </a:endParaRPr>
          </a:p>
          <a:p>
            <a:r>
              <a:rPr lang="fr-BE" sz="1867" dirty="0"/>
              <a:t>	Système de monitoring, pièces justificatives</a:t>
            </a:r>
          </a:p>
          <a:p>
            <a:r>
              <a:rPr lang="fr-BE" sz="1867" i="1" dirty="0">
                <a:solidFill>
                  <a:schemeClr val="tx1"/>
                </a:solidFill>
                <a:latin typeface="Arial"/>
              </a:rPr>
              <a:t>	</a:t>
            </a:r>
            <a:r>
              <a:rPr lang="fr-BE" sz="1867" i="1" dirty="0" err="1">
                <a:solidFill>
                  <a:schemeClr val="tx1"/>
                </a:solidFill>
                <a:latin typeface="Arial"/>
              </a:rPr>
              <a:t>Monitoringsysteem</a:t>
            </a:r>
            <a:r>
              <a:rPr lang="fr-BE" sz="1867" i="1" dirty="0">
                <a:solidFill>
                  <a:schemeClr val="tx1"/>
                </a:solidFill>
                <a:latin typeface="Arial"/>
              </a:rPr>
              <a:t>, </a:t>
            </a:r>
            <a:r>
              <a:rPr lang="fr-BE" sz="1867" i="1" dirty="0" err="1">
                <a:solidFill>
                  <a:schemeClr val="tx1"/>
                </a:solidFill>
                <a:latin typeface="Arial"/>
              </a:rPr>
              <a:t>verantwoordingsstukken</a:t>
            </a:r>
            <a:endParaRPr lang="fr-BE" sz="1867" i="1" dirty="0">
              <a:solidFill>
                <a:schemeClr val="tx1"/>
              </a:solidFill>
              <a:latin typeface="Arial"/>
            </a:endParaRPr>
          </a:p>
          <a:p>
            <a:endParaRPr lang="fr-BE" dirty="0"/>
          </a:p>
        </p:txBody>
      </p:sp>
    </p:spTree>
    <p:extLst>
      <p:ext uri="{BB962C8B-B14F-4D97-AF65-F5344CB8AC3E}">
        <p14:creationId xmlns:p14="http://schemas.microsoft.com/office/powerpoint/2010/main" val="34111321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527381" y="274637"/>
            <a:ext cx="11233248" cy="1330160"/>
          </a:xfrm>
        </p:spPr>
        <p:txBody>
          <a:bodyPr>
            <a:normAutofit fontScale="90000"/>
          </a:bodyPr>
          <a:lstStyle/>
          <a:p>
            <a:r>
              <a:rPr lang="fr-BE" dirty="0"/>
              <a:t>IV. Introduction d'une candidature dans le système électronique </a:t>
            </a:r>
            <a:r>
              <a:rPr lang="fr-BE" dirty="0" err="1"/>
              <a:t>salesforce</a:t>
            </a:r>
            <a:r>
              <a:rPr lang="fr-BE" dirty="0"/>
              <a:t>  / </a:t>
            </a:r>
            <a:r>
              <a:rPr lang="fr-BE" i="1" dirty="0" err="1">
                <a:solidFill>
                  <a:schemeClr val="tx1"/>
                </a:solidFill>
              </a:rPr>
              <a:t>Indiening</a:t>
            </a:r>
            <a:r>
              <a:rPr lang="fr-BE" i="1" dirty="0">
                <a:solidFill>
                  <a:schemeClr val="tx1"/>
                </a:solidFill>
              </a:rPr>
              <a:t> van het </a:t>
            </a:r>
            <a:r>
              <a:rPr lang="fr-BE" i="1" dirty="0" err="1">
                <a:solidFill>
                  <a:schemeClr val="tx1"/>
                </a:solidFill>
              </a:rPr>
              <a:t>projectvoorstel</a:t>
            </a:r>
            <a:r>
              <a:rPr lang="fr-BE" i="1" dirty="0">
                <a:solidFill>
                  <a:schemeClr val="tx1"/>
                </a:solidFill>
              </a:rPr>
              <a:t> in het </a:t>
            </a:r>
            <a:r>
              <a:rPr lang="fr-BE" i="1" dirty="0" err="1">
                <a:solidFill>
                  <a:schemeClr val="tx1"/>
                </a:solidFill>
              </a:rPr>
              <a:t>elektronisch</a:t>
            </a:r>
            <a:r>
              <a:rPr lang="fr-BE" i="1" dirty="0">
                <a:solidFill>
                  <a:schemeClr val="tx1"/>
                </a:solidFill>
              </a:rPr>
              <a:t> </a:t>
            </a:r>
            <a:r>
              <a:rPr lang="fr-BE" i="1" dirty="0" err="1">
                <a:solidFill>
                  <a:schemeClr val="tx1"/>
                </a:solidFill>
              </a:rPr>
              <a:t>systeem</a:t>
            </a:r>
            <a:r>
              <a:rPr lang="fr-BE" i="1" dirty="0">
                <a:solidFill>
                  <a:schemeClr val="tx1"/>
                </a:solidFill>
              </a:rPr>
              <a:t> Salesforce</a:t>
            </a:r>
            <a:endParaRPr lang="fr-BE" dirty="0">
              <a:solidFill>
                <a:schemeClr val="tx1"/>
              </a:solidFill>
            </a:endParaRPr>
          </a:p>
        </p:txBody>
      </p:sp>
      <p:sp>
        <p:nvSpPr>
          <p:cNvPr id="3" name="Espace réservé du texte 2"/>
          <p:cNvSpPr>
            <a:spLocks noGrp="1"/>
          </p:cNvSpPr>
          <p:nvPr>
            <p:ph type="body" sz="quarter" idx="10"/>
          </p:nvPr>
        </p:nvSpPr>
        <p:spPr/>
        <p:txBody>
          <a:bodyPr>
            <a:normAutofit fontScale="85000" lnSpcReduction="10000"/>
          </a:bodyPr>
          <a:lstStyle/>
          <a:p>
            <a:pPr algn="just"/>
            <a:endParaRPr lang="fr-BE" dirty="0"/>
          </a:p>
          <a:p>
            <a:pPr algn="just"/>
            <a:endParaRPr lang="fr-BE" dirty="0"/>
          </a:p>
          <a:p>
            <a:pPr marL="457189" indent="-457189" algn="just">
              <a:buFont typeface="Arial" panose="020B0604020202020204" pitchFamily="34" charset="0"/>
              <a:buChar char="•"/>
            </a:pPr>
            <a:r>
              <a:rPr lang="fr-BE" dirty="0"/>
              <a:t>A partir </a:t>
            </a:r>
            <a:r>
              <a:rPr lang="fr-BE" dirty="0">
                <a:solidFill>
                  <a:schemeClr val="tx1"/>
                </a:solidFill>
              </a:rPr>
              <a:t>de (la date sera communiquée) </a:t>
            </a:r>
            <a:r>
              <a:rPr lang="fr-BE" dirty="0">
                <a:solidFill>
                  <a:schemeClr val="tx1">
                    <a:lumMod val="65000"/>
                    <a:lumOff val="35000"/>
                  </a:schemeClr>
                </a:solidFill>
              </a:rPr>
              <a:t>/ </a:t>
            </a:r>
            <a:r>
              <a:rPr lang="fr-BE" i="1" dirty="0" err="1">
                <a:solidFill>
                  <a:schemeClr val="tx1"/>
                </a:solidFill>
              </a:rPr>
              <a:t>Vanaf</a:t>
            </a:r>
            <a:r>
              <a:rPr lang="fr-BE" i="1" dirty="0">
                <a:solidFill>
                  <a:schemeClr val="tx1"/>
                </a:solidFill>
              </a:rPr>
              <a:t> (</a:t>
            </a:r>
            <a:r>
              <a:rPr lang="fr-BE" i="1" dirty="0" err="1">
                <a:solidFill>
                  <a:schemeClr val="tx1"/>
                </a:solidFill>
              </a:rPr>
              <a:t>datum</a:t>
            </a:r>
            <a:r>
              <a:rPr lang="fr-BE" i="1" dirty="0">
                <a:solidFill>
                  <a:schemeClr val="tx1"/>
                </a:solidFill>
              </a:rPr>
              <a:t> </a:t>
            </a:r>
            <a:r>
              <a:rPr lang="fr-BE" i="1" dirty="0" err="1">
                <a:solidFill>
                  <a:schemeClr val="tx1"/>
                </a:solidFill>
              </a:rPr>
              <a:t>wordt</a:t>
            </a:r>
            <a:r>
              <a:rPr lang="fr-BE" i="1" dirty="0">
                <a:solidFill>
                  <a:schemeClr val="tx1"/>
                </a:solidFill>
              </a:rPr>
              <a:t> </a:t>
            </a:r>
            <a:r>
              <a:rPr lang="fr-BE" i="1" dirty="0" err="1">
                <a:solidFill>
                  <a:schemeClr val="tx1"/>
                </a:solidFill>
              </a:rPr>
              <a:t>later</a:t>
            </a:r>
            <a:r>
              <a:rPr lang="fr-BE" i="1" dirty="0">
                <a:solidFill>
                  <a:schemeClr val="tx1"/>
                </a:solidFill>
              </a:rPr>
              <a:t> </a:t>
            </a:r>
            <a:r>
              <a:rPr lang="fr-BE" i="1" dirty="0" err="1">
                <a:solidFill>
                  <a:schemeClr val="tx1"/>
                </a:solidFill>
              </a:rPr>
              <a:t>meegedeeld</a:t>
            </a:r>
            <a:r>
              <a:rPr lang="fr-BE" i="1" dirty="0">
                <a:solidFill>
                  <a:schemeClr val="tx1"/>
                </a:solidFill>
              </a:rPr>
              <a:t>)</a:t>
            </a:r>
            <a:endParaRPr lang="fr-BE" dirty="0">
              <a:solidFill>
                <a:srgbClr val="FF0000"/>
              </a:solidFill>
            </a:endParaRPr>
          </a:p>
          <a:p>
            <a:pPr algn="just"/>
            <a:endParaRPr lang="fr-BE" dirty="0">
              <a:solidFill>
                <a:schemeClr val="tx1">
                  <a:lumMod val="65000"/>
                  <a:lumOff val="35000"/>
                </a:schemeClr>
              </a:solidFill>
            </a:endParaRPr>
          </a:p>
          <a:p>
            <a:pPr marL="457189" indent="-457189"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i="1" dirty="0" err="1">
                <a:solidFill>
                  <a:schemeClr val="tx1"/>
                </a:solidFill>
              </a:rPr>
              <a:t>Toegang</a:t>
            </a:r>
            <a:r>
              <a:rPr lang="fr-BE" i="1" dirty="0">
                <a:solidFill>
                  <a:schemeClr val="tx1"/>
                </a:solidFill>
              </a:rPr>
              <a:t>: </a:t>
            </a:r>
            <a:r>
              <a:rPr lang="fr-BE" i="1" dirty="0" err="1">
                <a:solidFill>
                  <a:schemeClr val="tx1"/>
                </a:solidFill>
              </a:rPr>
              <a:t>csam</a:t>
            </a:r>
            <a:r>
              <a:rPr lang="fr-BE" i="1" dirty="0">
                <a:solidFill>
                  <a:schemeClr val="tx1"/>
                </a:solidFill>
              </a:rPr>
              <a:t> / </a:t>
            </a:r>
            <a:r>
              <a:rPr lang="fr-BE" i="1" dirty="0" err="1">
                <a:solidFill>
                  <a:schemeClr val="tx1"/>
                </a:solidFill>
              </a:rPr>
              <a:t>ondertekening</a:t>
            </a:r>
            <a:r>
              <a:rPr lang="fr-BE" i="1" dirty="0">
                <a:solidFill>
                  <a:schemeClr val="tx1"/>
                </a:solidFill>
              </a:rPr>
              <a:t> </a:t>
            </a:r>
          </a:p>
          <a:p>
            <a:pPr marL="457189" indent="-457189" algn="just">
              <a:buFont typeface="Arial" panose="020B0604020202020204" pitchFamily="34" charset="0"/>
              <a:buChar char="•"/>
            </a:pPr>
            <a:endParaRPr lang="fr-BE" dirty="0">
              <a:solidFill>
                <a:schemeClr val="tx1"/>
              </a:solidFill>
            </a:endParaRPr>
          </a:p>
          <a:p>
            <a:pPr marL="457189" indent="-457189" algn="just">
              <a:buFont typeface="Arial" panose="020B0604020202020204" pitchFamily="34" charset="0"/>
              <a:buChar char="•"/>
            </a:pPr>
            <a:r>
              <a:rPr lang="fr-BE" dirty="0">
                <a:solidFill>
                  <a:schemeClr val="bg1">
                    <a:lumMod val="50000"/>
                  </a:schemeClr>
                </a:solidFill>
              </a:rPr>
              <a:t>Introduction des candidatures pour le 15 septembre 2023 / </a:t>
            </a:r>
            <a:r>
              <a:rPr lang="fr-BE" i="1" dirty="0" err="1">
                <a:solidFill>
                  <a:schemeClr val="tx1"/>
                </a:solidFill>
              </a:rPr>
              <a:t>Indiening</a:t>
            </a:r>
            <a:r>
              <a:rPr lang="fr-BE" i="1" dirty="0">
                <a:solidFill>
                  <a:schemeClr val="tx1"/>
                </a:solidFill>
              </a:rPr>
              <a:t> van de </a:t>
            </a:r>
            <a:r>
              <a:rPr lang="fr-BE" i="1" dirty="0" err="1">
                <a:solidFill>
                  <a:schemeClr val="tx1"/>
                </a:solidFill>
              </a:rPr>
              <a:t>projectvoorstellen</a:t>
            </a:r>
            <a:r>
              <a:rPr lang="fr-BE" i="1" dirty="0">
                <a:solidFill>
                  <a:schemeClr val="tx1"/>
                </a:solidFill>
              </a:rPr>
              <a:t> </a:t>
            </a:r>
            <a:r>
              <a:rPr lang="fr-BE" i="1" dirty="0" err="1">
                <a:solidFill>
                  <a:schemeClr val="tx1"/>
                </a:solidFill>
              </a:rPr>
              <a:t>tegen</a:t>
            </a:r>
            <a:r>
              <a:rPr lang="fr-BE" i="1" dirty="0">
                <a:solidFill>
                  <a:schemeClr val="tx1"/>
                </a:solidFill>
              </a:rPr>
              <a:t> 15 </a:t>
            </a:r>
            <a:r>
              <a:rPr lang="fr-BE" i="1">
                <a:solidFill>
                  <a:schemeClr val="tx1"/>
                </a:solidFill>
              </a:rPr>
              <a:t>september </a:t>
            </a:r>
            <a:r>
              <a:rPr lang="fr-BE" i="1" dirty="0">
                <a:solidFill>
                  <a:schemeClr val="tx1"/>
                </a:solidFill>
              </a:rPr>
              <a:t>2023</a:t>
            </a:r>
          </a:p>
          <a:p>
            <a:pPr marL="457189" indent="-457189"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a:t>V. Etapes après introduction / </a:t>
            </a:r>
            <a:r>
              <a:rPr lang="fr-BE" i="1" dirty="0" err="1">
                <a:solidFill>
                  <a:schemeClr val="tx1"/>
                </a:solidFill>
              </a:rPr>
              <a:t>Stappen</a:t>
            </a:r>
            <a:r>
              <a:rPr lang="fr-BE" i="1" dirty="0">
                <a:solidFill>
                  <a:schemeClr val="tx1"/>
                </a:solidFill>
              </a:rPr>
              <a:t> na </a:t>
            </a:r>
            <a:r>
              <a:rPr lang="fr-BE" i="1" dirty="0" err="1">
                <a:solidFill>
                  <a:schemeClr val="tx1"/>
                </a:solidFill>
              </a:rPr>
              <a:t>indiening</a:t>
            </a:r>
            <a:endParaRPr lang="fr-BE" i="1" dirty="0">
              <a:solidFill>
                <a:schemeClr val="tx1"/>
              </a:solidFill>
            </a:endParaRPr>
          </a:p>
        </p:txBody>
      </p:sp>
      <p:sp>
        <p:nvSpPr>
          <p:cNvPr id="3" name="Espace réservé du texte 2"/>
          <p:cNvSpPr>
            <a:spLocks noGrp="1"/>
          </p:cNvSpPr>
          <p:nvPr>
            <p:ph type="body" sz="quarter" idx="10"/>
          </p:nvPr>
        </p:nvSpPr>
        <p:spPr>
          <a:xfrm>
            <a:off x="479376" y="1052736"/>
            <a:ext cx="11233248" cy="4968552"/>
          </a:xfrm>
        </p:spPr>
        <p:txBody>
          <a:bodyPr>
            <a:normAutofit/>
          </a:bodyPr>
          <a:lstStyle/>
          <a:p>
            <a:pPr marL="457189" indent="-457189">
              <a:buFont typeface="Arial" panose="020B0604020202020204" pitchFamily="34" charset="0"/>
              <a:buChar char="•"/>
            </a:pPr>
            <a:r>
              <a:rPr lang="fr-BE" i="1" dirty="0"/>
              <a:t>Rappel : procédure de sélection en 2 phases / </a:t>
            </a:r>
            <a:r>
              <a:rPr lang="fr-BE" i="1" dirty="0" err="1">
                <a:solidFill>
                  <a:schemeClr val="tx1"/>
                </a:solidFill>
              </a:rPr>
              <a:t>Herinnering</a:t>
            </a:r>
            <a:r>
              <a:rPr lang="fr-BE" i="1" dirty="0">
                <a:solidFill>
                  <a:schemeClr val="tx1"/>
                </a:solidFill>
              </a:rPr>
              <a:t>: </a:t>
            </a:r>
            <a:r>
              <a:rPr lang="fr-BE" i="1" dirty="0" err="1">
                <a:solidFill>
                  <a:schemeClr val="tx1"/>
                </a:solidFill>
              </a:rPr>
              <a:t>selectieprocedure</a:t>
            </a:r>
            <a:r>
              <a:rPr lang="fr-BE" i="1" dirty="0">
                <a:solidFill>
                  <a:schemeClr val="tx1"/>
                </a:solidFill>
              </a:rPr>
              <a:t> in 2 </a:t>
            </a:r>
            <a:r>
              <a:rPr lang="fr-BE" i="1" dirty="0" err="1">
                <a:solidFill>
                  <a:schemeClr val="tx1"/>
                </a:solidFill>
              </a:rPr>
              <a:t>fasen</a:t>
            </a:r>
            <a:r>
              <a:rPr lang="fr-BE" i="1" dirty="0">
                <a:solidFill>
                  <a:schemeClr val="tx1"/>
                </a:solidFill>
              </a:rPr>
              <a:t> </a:t>
            </a:r>
            <a:endParaRPr lang="fr-BE" i="1" dirty="0"/>
          </a:p>
          <a:p>
            <a:pPr marL="457189" indent="-457189">
              <a:buFont typeface="Arial" panose="020B0604020202020204" pitchFamily="34" charset="0"/>
              <a:buChar char="•"/>
            </a:pPr>
            <a:endParaRPr lang="fr-BE" i="1" dirty="0"/>
          </a:p>
          <a:p>
            <a:pPr marL="457189" indent="-457189">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457189" indent="-457189">
              <a:buFont typeface="Arial" panose="020B0604020202020204" pitchFamily="34" charset="0"/>
              <a:buChar char="•"/>
            </a:pPr>
            <a:endParaRPr lang="fr-BE" i="1" dirty="0"/>
          </a:p>
          <a:p>
            <a:pPr marL="457189" indent="-457189">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457189" indent="-457189">
              <a:buFont typeface="Arial" panose="020B0604020202020204" pitchFamily="34" charset="0"/>
              <a:buChar char="•"/>
            </a:pPr>
            <a:endParaRPr lang="fr-BE" i="1" dirty="0"/>
          </a:p>
          <a:p>
            <a:pPr marL="457189" indent="-457189">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5519937" y="5835522"/>
            <a:ext cx="5763252" cy="747841"/>
          </a:xfrm>
          <a:prstGeom prst="rect">
            <a:avLst/>
          </a:prstGeom>
        </p:spPr>
      </p:pic>
    </p:spTree>
    <p:extLst>
      <p:ext uri="{BB962C8B-B14F-4D97-AF65-F5344CB8AC3E}">
        <p14:creationId xmlns:p14="http://schemas.microsoft.com/office/powerpoint/2010/main" val="10205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527381" y="274637"/>
            <a:ext cx="11233248" cy="1714203"/>
          </a:xfrm>
        </p:spPr>
        <p:txBody>
          <a:bodyPr>
            <a:normAutofit fontScale="90000"/>
          </a:bodyPr>
          <a:lstStyle/>
          <a:p>
            <a:pPr algn="ctr"/>
            <a:r>
              <a:rPr lang="fr-FR" dirty="0"/>
              <a:t>I. Introduction au contexte général du futur programme FEDER 2021-2027 / </a:t>
            </a:r>
            <a:r>
              <a:rPr lang="fr-BE" i="1" dirty="0" err="1">
                <a:solidFill>
                  <a:schemeClr val="tx1">
                    <a:lumMod val="65000"/>
                    <a:lumOff val="35000"/>
                  </a:schemeClr>
                </a:solidFill>
              </a:rPr>
              <a:t>Inleiding</a:t>
            </a:r>
            <a:r>
              <a:rPr lang="fr-BE" i="1" dirty="0">
                <a:solidFill>
                  <a:schemeClr val="tx1">
                    <a:lumMod val="65000"/>
                    <a:lumOff val="35000"/>
                  </a:schemeClr>
                </a:solidFill>
              </a:rPr>
              <a:t> </a:t>
            </a:r>
            <a:r>
              <a:rPr lang="fr-BE" i="1" dirty="0" err="1">
                <a:solidFill>
                  <a:schemeClr val="tx1">
                    <a:lumMod val="65000"/>
                    <a:lumOff val="35000"/>
                  </a:schemeClr>
                </a:solidFill>
              </a:rPr>
              <a:t>algemene</a:t>
            </a:r>
            <a:r>
              <a:rPr lang="fr-BE" i="1" dirty="0">
                <a:solidFill>
                  <a:schemeClr val="tx1">
                    <a:lumMod val="65000"/>
                    <a:lumOff val="35000"/>
                  </a:schemeClr>
                </a:solidFill>
              </a:rPr>
              <a:t> </a:t>
            </a:r>
            <a:r>
              <a:rPr lang="fr-BE" i="1" dirty="0" err="1">
                <a:solidFill>
                  <a:schemeClr val="tx1">
                    <a:lumMod val="65000"/>
                    <a:lumOff val="35000"/>
                  </a:schemeClr>
                </a:solidFill>
              </a:rPr>
              <a:t>context</a:t>
            </a:r>
            <a:r>
              <a:rPr lang="fr-BE" i="1" dirty="0">
                <a:solidFill>
                  <a:schemeClr val="tx1">
                    <a:lumMod val="65000"/>
                    <a:lumOff val="35000"/>
                  </a:schemeClr>
                </a:solidFill>
              </a:rPr>
              <a:t> van het </a:t>
            </a:r>
            <a:r>
              <a:rPr lang="fr-BE" i="1" dirty="0" err="1">
                <a:solidFill>
                  <a:schemeClr val="tx1">
                    <a:lumMod val="65000"/>
                    <a:lumOff val="35000"/>
                  </a:schemeClr>
                </a:solidFill>
              </a:rPr>
              <a:t>toekomstig</a:t>
            </a:r>
            <a:r>
              <a:rPr lang="fr-BE" i="1" dirty="0">
                <a:solidFill>
                  <a:schemeClr val="tx1">
                    <a:lumMod val="65000"/>
                    <a:lumOff val="35000"/>
                  </a:schemeClr>
                </a:solidFill>
              </a:rPr>
              <a:t> EFRO programma 2021 -2027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5519937" y="5938822"/>
            <a:ext cx="5763252" cy="74784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509565" y="1508787"/>
            <a:ext cx="11186252" cy="4319752"/>
          </a:xfrm>
        </p:spPr>
        <p:txBody>
          <a:bodyPr>
            <a:normAutofit fontScale="62500" lnSpcReduction="20000"/>
          </a:bodyPr>
          <a:lstStyle/>
          <a:p>
            <a:pPr marL="457189" indent="-457189" algn="just">
              <a:buFontTx/>
              <a:buChar char="-"/>
            </a:pPr>
            <a:endParaRPr lang="fr-BE" b="1" dirty="0"/>
          </a:p>
          <a:p>
            <a:pPr marL="457189" indent="-457189" algn="just">
              <a:buFontTx/>
              <a:buChar char="-"/>
            </a:pPr>
            <a:r>
              <a:rPr lang="fr-BE" b="1" dirty="0"/>
              <a:t>Le (projet de) Programme FEDER a été préparé par les services de la Région et a sélectionné 9 « objectifs spécifiques » (priorités d’investissement) parmi les 23 potentiels / </a:t>
            </a:r>
            <a:r>
              <a:rPr lang="nl-BE" b="1" i="1" dirty="0">
                <a:solidFill>
                  <a:schemeClr val="tx1"/>
                </a:solidFill>
                <a:latin typeface="Arial"/>
              </a:rPr>
              <a:t>De gewestelijke diensten hebben het (ontwerp van) EFRO-programma voorbereid en er werden 9 "specifieke doelstellingen" (investeringsprioriteiten) uit 23 mogelijke specifieke doelstellingen gekozen.</a:t>
            </a:r>
          </a:p>
          <a:p>
            <a:pPr marL="457189" indent="-457189" algn="just">
              <a:buFontTx/>
              <a:buChar char="-"/>
            </a:pPr>
            <a:endParaRPr lang="fr-BE" b="1" dirty="0"/>
          </a:p>
          <a:p>
            <a:pPr marL="457189" indent="-457189" algn="just">
              <a:buFontTx/>
              <a:buChar char="-"/>
            </a:pPr>
            <a:r>
              <a:rPr lang="fr-BE" b="1" dirty="0"/>
              <a:t>Il a été validé en première lecture en février 2022, soumis à consultation et enquête publique, puis validé en deuxième lecture en juillet 2022 / </a:t>
            </a:r>
            <a:r>
              <a:rPr lang="nl-BE" b="1" i="1" dirty="0">
                <a:solidFill>
                  <a:schemeClr val="tx1"/>
                </a:solidFill>
                <a:latin typeface="Arial"/>
              </a:rPr>
              <a:t>Het (ontwerp van) programma werd in februari 2022 in eerste lezing goedgekeurd, was het voorwerp van een consultatieronde en een openbaar onderzoek en werd tot slot in juli 2022 in tweede lezing goedgekeurd.</a:t>
            </a:r>
          </a:p>
          <a:p>
            <a:pPr marL="457189" indent="-457189" algn="just">
              <a:buFontTx/>
              <a:buChar char="-"/>
            </a:pPr>
            <a:endParaRPr lang="fr-BE" b="1" dirty="0"/>
          </a:p>
          <a:p>
            <a:pPr marL="457189" indent="-457189" algn="just">
              <a:buFontTx/>
              <a:buChar char="-"/>
            </a:pPr>
            <a:endParaRPr lang="fr-BE" b="1" dirty="0"/>
          </a:p>
          <a:p>
            <a:pPr marL="457189" indent="-457189">
              <a:buFontTx/>
              <a:buChar char="-"/>
            </a:pPr>
            <a:endParaRPr lang="fr-BE" b="1" dirty="0"/>
          </a:p>
          <a:p>
            <a:pPr marL="457189" indent="-457189">
              <a:buFontTx/>
              <a:buChar char="-"/>
            </a:pPr>
            <a:endParaRPr lang="fr-BE" b="1" dirty="0"/>
          </a:p>
        </p:txBody>
      </p:sp>
    </p:spTree>
    <p:extLst>
      <p:ext uri="{BB962C8B-B14F-4D97-AF65-F5344CB8AC3E}">
        <p14:creationId xmlns:p14="http://schemas.microsoft.com/office/powerpoint/2010/main" val="335981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667" dirty="0"/>
            </a:br>
            <a:br>
              <a:rPr lang="fr-BE" sz="2667" dirty="0"/>
            </a:br>
            <a:r>
              <a:rPr lang="fr-BE" sz="2667" dirty="0"/>
              <a:t>Questions / Contacts</a:t>
            </a:r>
            <a:br>
              <a:rPr lang="fr-BE" sz="2667" dirty="0"/>
            </a:br>
            <a:r>
              <a:rPr lang="fr-BE" sz="2667" dirty="0" err="1">
                <a:solidFill>
                  <a:schemeClr val="tx1"/>
                </a:solidFill>
              </a:rPr>
              <a:t>Vragen</a:t>
            </a:r>
            <a:r>
              <a:rPr lang="fr-BE" sz="2667" dirty="0">
                <a:solidFill>
                  <a:schemeClr val="tx1"/>
                </a:solidFill>
              </a:rPr>
              <a:t>/ </a:t>
            </a:r>
            <a:r>
              <a:rPr lang="fr-BE" sz="2667" dirty="0" err="1">
                <a:solidFill>
                  <a:schemeClr val="tx1"/>
                </a:solidFill>
              </a:rPr>
              <a:t>Contactgegevens</a:t>
            </a:r>
            <a:endParaRPr lang="fr-BE" sz="2667" dirty="0">
              <a:solidFill>
                <a:schemeClr val="tx1"/>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solidFill>
                  <a:schemeClr val="tx1"/>
                </a:solidFill>
              </a:rPr>
              <a:t>Directie</a:t>
            </a:r>
            <a:r>
              <a:rPr lang="fr-BE" dirty="0">
                <a:solidFill>
                  <a:schemeClr val="tx1"/>
                </a:solidFill>
              </a:rPr>
              <a:t> EFRO</a:t>
            </a:r>
            <a:r>
              <a:rPr lang="fr-BE" dirty="0"/>
              <a:t>/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endParaRPr lang="fr-BE" dirty="0"/>
          </a:p>
          <a:p>
            <a:r>
              <a:rPr lang="fr-BE" dirty="0">
                <a:hlinkClick r:id="rId4"/>
              </a:rPr>
              <a:t>www.feder.brussels</a:t>
            </a:r>
            <a:r>
              <a:rPr lang="fr-BE" dirty="0"/>
              <a:t> / </a:t>
            </a:r>
            <a:r>
              <a:rPr lang="fr-BE" dirty="0">
                <a:solidFill>
                  <a:schemeClr val="tx1"/>
                </a:solidFill>
                <a:hlinkClick r:id="rId5">
                  <a:extLst>
                    <a:ext uri="{A12FA001-AC4F-418D-AE19-62706E023703}">
                      <ahyp:hlinkClr xmlns:ahyp="http://schemas.microsoft.com/office/drawing/2018/hyperlinkcolor" val="tx"/>
                    </a:ext>
                  </a:extLst>
                </a:hlinkClick>
              </a:rPr>
              <a:t>www.efro.brussels</a:t>
            </a:r>
            <a:r>
              <a:rPr lang="fr-BE" dirty="0">
                <a:solidFill>
                  <a:schemeClr val="tx1"/>
                </a:solidFill>
              </a:rPr>
              <a:t> </a:t>
            </a:r>
            <a:r>
              <a:rPr lang="fr-BE" dirty="0"/>
              <a:t>: information et documents appels à projets / </a:t>
            </a:r>
            <a:r>
              <a:rPr lang="fr-BE" dirty="0" err="1">
                <a:solidFill>
                  <a:schemeClr val="tx1"/>
                </a:solidFill>
              </a:rPr>
              <a:t>informatie</a:t>
            </a:r>
            <a:r>
              <a:rPr lang="fr-BE" dirty="0">
                <a:solidFill>
                  <a:schemeClr val="tx1"/>
                </a:solidFill>
              </a:rPr>
              <a:t> en </a:t>
            </a:r>
            <a:r>
              <a:rPr lang="fr-BE" dirty="0" err="1">
                <a:solidFill>
                  <a:schemeClr val="tx1"/>
                </a:solidFill>
              </a:rPr>
              <a:t>documenten</a:t>
            </a:r>
            <a:r>
              <a:rPr lang="fr-BE" dirty="0">
                <a:solidFill>
                  <a:schemeClr val="tx1"/>
                </a:solidFill>
              </a:rPr>
              <a:t> </a:t>
            </a:r>
            <a:r>
              <a:rPr lang="fr-BE" dirty="0" err="1">
                <a:solidFill>
                  <a:schemeClr val="tx1"/>
                </a:solidFill>
              </a:rPr>
              <a:t>projectoproepen</a:t>
            </a:r>
            <a:endParaRPr lang="fr-BE" dirty="0">
              <a:solidFill>
                <a:schemeClr val="tx1"/>
              </a:solidFill>
            </a:endParaRPr>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6"/>
          <a:stretch>
            <a:fillRect/>
          </a:stretch>
        </p:blipFill>
        <p:spPr>
          <a:xfrm>
            <a:off x="5231905" y="5835522"/>
            <a:ext cx="5763252" cy="74784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solidFill>
                  <a:srgbClr val="595959"/>
                </a:solidFill>
                <a:hlinkClick r:id="rId2">
                  <a:extLst>
                    <a:ext uri="{A12FA001-AC4F-418D-AE19-62706E023703}">
                      <ahyp:hlinkClr xmlns:ahyp="http://schemas.microsoft.com/office/drawing/2018/hyperlinkcolor" val="tx"/>
                    </a:ext>
                  </a:extLst>
                </a:hlinkClick>
              </a:rPr>
              <a:t>DANK U VOOR UW AANDACHT</a:t>
            </a:r>
            <a:endParaRPr lang="fr-BE" dirty="0">
              <a:solidFill>
                <a:srgbClr val="595959"/>
              </a:solidFill>
              <a:hlinkClick r:id="" action="ppaction://noaction">
                <a:extLst>
                  <a:ext uri="{A12FA001-AC4F-418D-AE19-62706E023703}">
                    <ahyp:hlinkClr xmlns:ahyp="http://schemas.microsoft.com/office/drawing/2018/hyperlinkcolor" val="tx"/>
                  </a:ext>
                </a:extLst>
              </a:hlinkClick>
            </a:endParaRPr>
          </a:p>
          <a:p>
            <a:endParaRPr lang="fr-BE" dirty="0">
              <a:solidFill>
                <a:srgbClr val="595959"/>
              </a:solidFill>
              <a:hlinkClick r:id="" action="ppaction://noaction">
                <a:extLst>
                  <a:ext uri="{A12FA001-AC4F-418D-AE19-62706E023703}">
                    <ahyp:hlinkClr xmlns:ahyp="http://schemas.microsoft.com/office/drawing/2018/hyperlinkcolor" val="tx"/>
                  </a:ext>
                </a:extLst>
              </a:hlinkClick>
            </a:endParaRPr>
          </a:p>
          <a:p>
            <a:endParaRPr lang="fr-BE" dirty="0">
              <a:solidFill>
                <a:srgbClr val="595959"/>
              </a:solidFill>
              <a:hlinkClick r:id="" action="ppaction://noaction">
                <a:extLst>
                  <a:ext uri="{A12FA001-AC4F-418D-AE19-62706E023703}">
                    <ahyp:hlinkClr xmlns:ahyp="http://schemas.microsoft.com/office/drawing/2018/hyperlinkcolor" val="tx"/>
                  </a:ext>
                </a:extLst>
              </a:hlinkClick>
            </a:endParaRPr>
          </a:p>
          <a:p>
            <a:r>
              <a:rPr lang="fr-BE" dirty="0">
                <a:hlinkClick r:id="rId2">
                  <a:extLst>
                    <a:ext uri="{A12FA001-AC4F-418D-AE19-62706E023703}">
                      <ahyp:hlinkClr xmlns:ahyp="http://schemas.microsoft.com/office/drawing/2018/hyperlinkcolor" val="tx"/>
                    </a:ext>
                  </a:extLst>
                </a:hlinkClick>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3214374" y="644692"/>
            <a:ext cx="5763252" cy="74784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5519937" y="5938822"/>
            <a:ext cx="5763252" cy="74784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502874" y="1700808"/>
            <a:ext cx="11186252" cy="4319752"/>
          </a:xfrm>
        </p:spPr>
        <p:txBody>
          <a:bodyPr>
            <a:normAutofit/>
          </a:bodyPr>
          <a:lstStyle/>
          <a:p>
            <a:pPr marL="457189" indent="-457189" algn="just">
              <a:buFontTx/>
              <a:buChar char="-"/>
            </a:pPr>
            <a:endParaRPr lang="fr-BE" b="1" dirty="0"/>
          </a:p>
          <a:p>
            <a:pPr marL="457189" indent="-457189">
              <a:buFontTx/>
              <a:buChar char="-"/>
            </a:pPr>
            <a:r>
              <a:rPr lang="fr-BE" b="1" dirty="0"/>
              <a:t>Il  a été adopté par la Commission européenne le 23/03/2023/ </a:t>
            </a:r>
            <a:r>
              <a:rPr lang="nl-NL" b="1" i="1" dirty="0">
                <a:solidFill>
                  <a:schemeClr val="tx1"/>
                </a:solidFill>
                <a:latin typeface="Arial"/>
              </a:rPr>
              <a:t>Het werd goedgekeurd door de Europese Commissie op 23/03/2023</a:t>
            </a:r>
            <a:r>
              <a:rPr lang="nl-BE" b="1" i="1" dirty="0">
                <a:solidFill>
                  <a:schemeClr val="tx1"/>
                </a:solidFill>
                <a:latin typeface="Arial"/>
              </a:rPr>
              <a:t>.</a:t>
            </a:r>
          </a:p>
          <a:p>
            <a:pPr marL="457189" indent="-457189">
              <a:buFontTx/>
              <a:buChar char="-"/>
            </a:pPr>
            <a:endParaRPr lang="fr-BE" b="1" dirty="0"/>
          </a:p>
          <a:p>
            <a:pPr marL="457189" indent="-457189">
              <a:buFontTx/>
              <a:buChar char="-"/>
            </a:pPr>
            <a:endParaRPr lang="fr-BE" b="1" dirty="0"/>
          </a:p>
          <a:p>
            <a:pPr marL="457189" indent="-457189">
              <a:buFontTx/>
              <a:buChar char="-"/>
            </a:pPr>
            <a:endParaRPr lang="fr-BE" b="1" dirty="0"/>
          </a:p>
        </p:txBody>
      </p:sp>
    </p:spTree>
    <p:extLst>
      <p:ext uri="{BB962C8B-B14F-4D97-AF65-F5344CB8AC3E}">
        <p14:creationId xmlns:p14="http://schemas.microsoft.com/office/powerpoint/2010/main" val="966578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5519937" y="5938822"/>
            <a:ext cx="5763252" cy="74784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431371" y="356660"/>
            <a:ext cx="11282263" cy="5567891"/>
          </a:xfrm>
        </p:spPr>
        <p:txBody>
          <a:bodyPr>
            <a:normAutofit/>
          </a:bodyPr>
          <a:lstStyle/>
          <a:p>
            <a:pPr algn="just"/>
            <a:endParaRPr lang="fr-BE" sz="1867" b="1" u="sng" dirty="0"/>
          </a:p>
          <a:p>
            <a:pPr algn="just"/>
            <a:endParaRPr lang="fr-BE" sz="1867" b="1" u="sng" dirty="0"/>
          </a:p>
          <a:p>
            <a:pPr algn="just"/>
            <a:endParaRPr lang="fr-BE" sz="1867" b="1" u="sng" dirty="0"/>
          </a:p>
          <a:p>
            <a:pPr algn="just"/>
            <a:r>
              <a:rPr lang="fr-BE" sz="1867" b="1" u="sng" dirty="0"/>
              <a:t>OBJECTIF STRATÉGIQUE 2 – GREEN</a:t>
            </a:r>
          </a:p>
          <a:p>
            <a:pPr algn="just"/>
            <a:r>
              <a:rPr lang="fr-BE" sz="1867" b="1" i="1" dirty="0">
                <a:solidFill>
                  <a:schemeClr val="accent1"/>
                </a:solidFill>
              </a:rPr>
              <a:t>Objectif Spécifique 2.6 - </a:t>
            </a:r>
            <a:r>
              <a:rPr lang="fr-BE" sz="1867" b="1" i="1" dirty="0">
                <a:solidFill>
                  <a:schemeClr val="bg1">
                    <a:lumMod val="50000"/>
                  </a:schemeClr>
                </a:solidFill>
              </a:rPr>
              <a:t>Favoriser la transition vers une économie circulaire et efficace dans l’utilisation des ressources (FEDER) </a:t>
            </a:r>
          </a:p>
          <a:p>
            <a:pPr algn="just"/>
            <a:endParaRPr lang="fr-BE" sz="1867" b="1" i="1" u="sng" dirty="0">
              <a:solidFill>
                <a:schemeClr val="bg1">
                  <a:lumMod val="50000"/>
                </a:schemeClr>
              </a:solidFill>
            </a:endParaRPr>
          </a:p>
          <a:p>
            <a:pPr algn="just"/>
            <a:r>
              <a:rPr lang="nl-NL" sz="1867" b="1" i="1" u="sng" dirty="0">
                <a:solidFill>
                  <a:schemeClr val="tx1"/>
                </a:solidFill>
              </a:rPr>
              <a:t>STRATEGISCHE DOELSTELLING 2 - GREEN</a:t>
            </a:r>
          </a:p>
          <a:p>
            <a:pPr algn="just"/>
            <a:r>
              <a:rPr lang="nl-NL" sz="1867" b="1" dirty="0">
                <a:solidFill>
                  <a:schemeClr val="accent1"/>
                </a:solidFill>
              </a:rPr>
              <a:t>Specifieke doelstelling 2.6 – </a:t>
            </a:r>
            <a:r>
              <a:rPr lang="nl-NL" sz="1867" b="1" dirty="0">
                <a:solidFill>
                  <a:schemeClr val="tx1"/>
                </a:solidFill>
              </a:rPr>
              <a:t>Bevordering van de overgang naar een circulaire en grondstofzuinige economie (EFRO) </a:t>
            </a:r>
            <a:endParaRPr lang="fr-BE" sz="1867" b="1" dirty="0">
              <a:solidFill>
                <a:schemeClr val="tx1"/>
              </a:solidFill>
            </a:endParaRPr>
          </a:p>
        </p:txBody>
      </p:sp>
    </p:spTree>
    <p:extLst>
      <p:ext uri="{BB962C8B-B14F-4D97-AF65-F5344CB8AC3E}">
        <p14:creationId xmlns:p14="http://schemas.microsoft.com/office/powerpoint/2010/main" val="260359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5519937" y="5938822"/>
            <a:ext cx="5763252" cy="74784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431371" y="356660"/>
            <a:ext cx="11282263" cy="5567891"/>
          </a:xfrm>
        </p:spPr>
        <p:txBody>
          <a:bodyPr>
            <a:normAutofit fontScale="92500" lnSpcReduction="10000"/>
          </a:bodyPr>
          <a:lstStyle/>
          <a:p>
            <a:pPr marL="457189" indent="-457189">
              <a:buFontTx/>
              <a:buChar char="-"/>
            </a:pPr>
            <a:r>
              <a:rPr lang="fr-BE" b="1" dirty="0"/>
              <a:t>Principes transversaux du Programme / </a:t>
            </a:r>
            <a:r>
              <a:rPr lang="nl-BE" b="1" i="1" dirty="0">
                <a:solidFill>
                  <a:schemeClr val="tx1"/>
                </a:solidFill>
                <a:latin typeface="Arial"/>
              </a:rPr>
              <a:t>Transversale principes van het programma</a:t>
            </a:r>
            <a:r>
              <a:rPr lang="nl-BE" b="1" dirty="0">
                <a:solidFill>
                  <a:srgbClr val="808080"/>
                </a:solidFill>
                <a:latin typeface="Arial"/>
              </a:rPr>
              <a:t>:</a:t>
            </a:r>
          </a:p>
          <a:p>
            <a:pPr marL="457189" indent="-457189">
              <a:buFontTx/>
              <a:buChar char="-"/>
            </a:pPr>
            <a:endParaRPr lang="fr-BE" b="1" dirty="0"/>
          </a:p>
          <a:p>
            <a:pPr marL="1177171" lvl="2" indent="-457189" algn="just">
              <a:buFontTx/>
              <a:buChar char="-"/>
            </a:pPr>
            <a:r>
              <a:rPr lang="fr-BE" i="1" dirty="0"/>
              <a:t>Durabilité</a:t>
            </a:r>
            <a:r>
              <a:rPr lang="fr-BE" b="0" dirty="0"/>
              <a:t> (générale + « DNSH ») / </a:t>
            </a:r>
            <a:r>
              <a:rPr lang="nl-BE" dirty="0">
                <a:solidFill>
                  <a:schemeClr val="tx1"/>
                </a:solidFill>
                <a:latin typeface="Arial"/>
              </a:rPr>
              <a:t>Duurzaamheid</a:t>
            </a:r>
            <a:r>
              <a:rPr lang="nl-BE" b="0" i="1" dirty="0">
                <a:solidFill>
                  <a:schemeClr val="tx1"/>
                </a:solidFill>
                <a:latin typeface="Arial"/>
              </a:rPr>
              <a:t> (algemeen + "DNSH"),</a:t>
            </a:r>
            <a:endParaRPr lang="fr-BE" b="0" i="1" dirty="0">
              <a:solidFill>
                <a:schemeClr val="tx1"/>
              </a:solidFill>
            </a:endParaRPr>
          </a:p>
          <a:p>
            <a:pPr marL="1177171" lvl="2" indent="-457189" algn="just">
              <a:buFontTx/>
              <a:buChar char="-"/>
            </a:pPr>
            <a:endParaRPr lang="fr-BE" b="0" dirty="0"/>
          </a:p>
          <a:p>
            <a:pPr marL="1177171" lvl="2" indent="-457189" algn="just">
              <a:buFontTx/>
              <a:buChar char="-"/>
            </a:pPr>
            <a:r>
              <a:rPr lang="fr-BE" b="0" dirty="0"/>
              <a:t>Égalité, inclusion, non-discrimination / </a:t>
            </a:r>
            <a:r>
              <a:rPr lang="nl-BE" b="0" i="1" dirty="0">
                <a:solidFill>
                  <a:schemeClr val="tx1"/>
                </a:solidFill>
                <a:latin typeface="Arial"/>
              </a:rPr>
              <a:t>Gelijkheid, inclusie, non-discriminatie,</a:t>
            </a:r>
            <a:endParaRPr lang="fr-BE" b="0" i="1" dirty="0">
              <a:solidFill>
                <a:schemeClr val="tx1"/>
              </a:solidFill>
            </a:endParaRPr>
          </a:p>
          <a:p>
            <a:pPr marL="1177171" lvl="2" indent="-457189" algn="just">
              <a:buFontTx/>
              <a:buChar char="-"/>
            </a:pPr>
            <a:endParaRPr lang="fr-BE" b="0" dirty="0"/>
          </a:p>
          <a:p>
            <a:pPr marL="1177171" lvl="2" indent="-457189" algn="just">
              <a:buFontTx/>
              <a:buChar char="-"/>
            </a:pPr>
            <a:r>
              <a:rPr lang="fr-BE" i="1" dirty="0"/>
              <a:t>Additionnalité</a:t>
            </a:r>
            <a:r>
              <a:rPr lang="fr-BE" b="0" dirty="0"/>
              <a:t> : éviter de simples effets d’aubaine, à </a:t>
            </a:r>
            <a:r>
              <a:rPr lang="fr-BE" i="1" dirty="0"/>
              <a:t>démontrer la réelle valeur ajoutée </a:t>
            </a:r>
            <a:r>
              <a:rPr lang="fr-BE" b="0" dirty="0"/>
              <a:t>des fonds (nécessité financement FEDER ou impact/résultats additionnels) / </a:t>
            </a:r>
            <a:r>
              <a:rPr lang="nl-BE" dirty="0">
                <a:solidFill>
                  <a:schemeClr val="tx1"/>
                </a:solidFill>
                <a:latin typeface="Arial"/>
              </a:rPr>
              <a:t>Aanvullend karakter</a:t>
            </a:r>
            <a:r>
              <a:rPr lang="nl-BE" b="0" i="1" dirty="0">
                <a:solidFill>
                  <a:schemeClr val="tx1"/>
                </a:solidFill>
                <a:latin typeface="Arial"/>
              </a:rPr>
              <a:t>: nodeloze subsidiëring vermijden om </a:t>
            </a:r>
            <a:r>
              <a:rPr lang="nl-BE" dirty="0">
                <a:solidFill>
                  <a:schemeClr val="tx1"/>
                </a:solidFill>
                <a:latin typeface="Arial"/>
              </a:rPr>
              <a:t>de werkelijke toegevoegde waarde </a:t>
            </a:r>
            <a:r>
              <a:rPr lang="nl-BE" b="0" i="1" dirty="0">
                <a:solidFill>
                  <a:schemeClr val="tx1"/>
                </a:solidFill>
                <a:latin typeface="Arial"/>
              </a:rPr>
              <a:t>van de fondsen aan te tonen (noodzaak aan EFRO-financiering of bijkomende impact/resultaten). </a:t>
            </a:r>
          </a:p>
          <a:p>
            <a:pPr marL="1177171" lvl="2" indent="-457189" algn="just">
              <a:buFontTx/>
              <a:buChar char="-"/>
            </a:pPr>
            <a:endParaRPr lang="fr-BE" b="0" dirty="0"/>
          </a:p>
          <a:p>
            <a:pPr marL="1177171" lvl="2" indent="-457189" algn="just">
              <a:buFontTx/>
              <a:buChar char="-"/>
            </a:pPr>
            <a:endParaRPr lang="fr-BE" b="0" dirty="0"/>
          </a:p>
          <a:p>
            <a:pPr marL="457189" indent="-457189">
              <a:buFontTx/>
              <a:buChar char="-"/>
            </a:pPr>
            <a:endParaRPr lang="fr-BE" b="1" dirty="0"/>
          </a:p>
        </p:txBody>
      </p:sp>
    </p:spTree>
    <p:extLst>
      <p:ext uri="{BB962C8B-B14F-4D97-AF65-F5344CB8AC3E}">
        <p14:creationId xmlns:p14="http://schemas.microsoft.com/office/powerpoint/2010/main" val="127650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5519937" y="5938822"/>
            <a:ext cx="5763252" cy="74784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431371" y="356660"/>
            <a:ext cx="11282263" cy="5567891"/>
          </a:xfrm>
        </p:spPr>
        <p:txBody>
          <a:bodyPr>
            <a:normAutofit fontScale="92500" lnSpcReduction="20000"/>
          </a:bodyPr>
          <a:lstStyle/>
          <a:p>
            <a:pPr marL="1177171" lvl="2" indent="-457189" algn="just">
              <a:buFontTx/>
              <a:buChar char="-"/>
            </a:pPr>
            <a:r>
              <a:rPr lang="fr-BE" b="0" dirty="0"/>
              <a:t>F</a:t>
            </a:r>
            <a:r>
              <a:rPr lang="en-US" b="0" dirty="0" err="1"/>
              <a:t>avoriser</a:t>
            </a:r>
            <a:r>
              <a:rPr lang="en-US" b="0" dirty="0"/>
              <a:t> les </a:t>
            </a:r>
            <a:r>
              <a:rPr lang="en-US" i="1" dirty="0" err="1"/>
              <a:t>approches</a:t>
            </a:r>
            <a:r>
              <a:rPr lang="en-US" i="1" dirty="0"/>
              <a:t> </a:t>
            </a:r>
            <a:r>
              <a:rPr lang="en-US" i="1" dirty="0" err="1"/>
              <a:t>novatrices</a:t>
            </a:r>
            <a:r>
              <a:rPr lang="en-US" i="1" dirty="0"/>
              <a:t> </a:t>
            </a:r>
            <a:r>
              <a:rPr lang="en-US" b="0" dirty="0"/>
              <a:t>au </a:t>
            </a:r>
            <a:r>
              <a:rPr lang="en-US" b="0" dirty="0" err="1"/>
              <a:t>niveau</a:t>
            </a:r>
            <a:r>
              <a:rPr lang="en-US" b="0" dirty="0"/>
              <a:t> de la solution 	</a:t>
            </a:r>
            <a:r>
              <a:rPr lang="en-US" b="0" dirty="0" err="1"/>
              <a:t>préconisée</a:t>
            </a:r>
            <a:r>
              <a:rPr lang="en-US" b="0" dirty="0"/>
              <a:t> et de la mise </a:t>
            </a:r>
            <a:r>
              <a:rPr lang="en-US" b="0" dirty="0" err="1"/>
              <a:t>en</a:t>
            </a:r>
            <a:r>
              <a:rPr lang="en-US" b="0" dirty="0"/>
              <a:t> </a:t>
            </a:r>
            <a:r>
              <a:rPr lang="en-US" b="0" dirty="0" err="1"/>
              <a:t>œuvre</a:t>
            </a:r>
            <a:r>
              <a:rPr lang="en-US" b="0" dirty="0"/>
              <a:t> concrete / </a:t>
            </a:r>
            <a:r>
              <a:rPr lang="nl-BE" dirty="0">
                <a:solidFill>
                  <a:schemeClr val="tx1"/>
                </a:solidFill>
                <a:latin typeface="Arial"/>
              </a:rPr>
              <a:t>Innovatieve benaderingen </a:t>
            </a:r>
            <a:r>
              <a:rPr lang="nl-BE" b="0" i="1" dirty="0">
                <a:solidFill>
                  <a:schemeClr val="tx1"/>
                </a:solidFill>
                <a:latin typeface="Arial"/>
              </a:rPr>
              <a:t>bevorderen in verband met de oplossing en de concrete uitvoering ervan</a:t>
            </a:r>
            <a:endParaRPr lang="nl-BE" b="0" dirty="0">
              <a:solidFill>
                <a:schemeClr val="tx1"/>
              </a:solidFill>
              <a:latin typeface="Arial"/>
            </a:endParaRPr>
          </a:p>
          <a:p>
            <a:pPr marL="1177171" lvl="2" indent="-457189" algn="just">
              <a:buFontTx/>
              <a:buChar char="-"/>
            </a:pPr>
            <a:endParaRPr lang="en-US" b="0" dirty="0"/>
          </a:p>
          <a:p>
            <a:pPr marL="1177171" lvl="2" indent="-457189" algn="just">
              <a:buFontTx/>
              <a:buChar char="-"/>
            </a:pPr>
            <a:endParaRPr lang="fr-BE" b="0" dirty="0"/>
          </a:p>
          <a:p>
            <a:pPr marL="1177171" lvl="2" indent="-457189" algn="just">
              <a:buFontTx/>
              <a:buChar char="-"/>
            </a:pPr>
            <a:r>
              <a:rPr lang="en-US" b="0" dirty="0" err="1"/>
              <a:t>Garantir</a:t>
            </a:r>
            <a:r>
              <a:rPr lang="en-US" b="0" dirty="0"/>
              <a:t> la </a:t>
            </a:r>
            <a:r>
              <a:rPr lang="en-US" i="1" dirty="0" err="1"/>
              <a:t>pérennité</a:t>
            </a:r>
            <a:r>
              <a:rPr lang="en-US" b="0" dirty="0"/>
              <a:t> de </a:t>
            </a:r>
            <a:r>
              <a:rPr lang="en-US" b="0" dirty="0" err="1"/>
              <a:t>l’investissement</a:t>
            </a:r>
            <a:r>
              <a:rPr lang="en-US" b="0" dirty="0"/>
              <a:t> </a:t>
            </a:r>
            <a:r>
              <a:rPr lang="en-US" b="0" dirty="0" err="1"/>
              <a:t>ou</a:t>
            </a:r>
            <a:r>
              <a:rPr lang="en-US" b="0" dirty="0"/>
              <a:t> la </a:t>
            </a:r>
            <a:r>
              <a:rPr lang="en-US" b="0" dirty="0" err="1"/>
              <a:t>génération</a:t>
            </a:r>
            <a:r>
              <a:rPr lang="en-US" b="0" dirty="0"/>
              <a:t> d’un </a:t>
            </a:r>
            <a:r>
              <a:rPr lang="en-US" i="1" dirty="0" err="1"/>
              <a:t>effet</a:t>
            </a:r>
            <a:r>
              <a:rPr lang="en-US" i="1" dirty="0"/>
              <a:t> de levier </a:t>
            </a:r>
            <a:r>
              <a:rPr lang="en-US" b="0" dirty="0"/>
              <a:t>au-</a:t>
            </a:r>
            <a:r>
              <a:rPr lang="en-US" b="0" dirty="0" err="1"/>
              <a:t>delà</a:t>
            </a:r>
            <a:r>
              <a:rPr lang="en-US" b="0" dirty="0"/>
              <a:t> de </a:t>
            </a:r>
            <a:r>
              <a:rPr lang="en-US" b="0" dirty="0" err="1"/>
              <a:t>cette</a:t>
            </a:r>
            <a:r>
              <a:rPr lang="en-US" b="0" dirty="0"/>
              <a:t> </a:t>
            </a:r>
            <a:r>
              <a:rPr lang="en-US" b="0" dirty="0" err="1"/>
              <a:t>période</a:t>
            </a:r>
            <a:r>
              <a:rPr lang="en-US" b="0" dirty="0"/>
              <a:t> / </a:t>
            </a:r>
            <a:r>
              <a:rPr lang="nl-BE" b="0" i="1" dirty="0">
                <a:solidFill>
                  <a:schemeClr val="tx1"/>
                </a:solidFill>
                <a:latin typeface="Arial"/>
              </a:rPr>
              <a:t>De </a:t>
            </a:r>
            <a:r>
              <a:rPr lang="nl-BE" dirty="0">
                <a:solidFill>
                  <a:schemeClr val="tx1"/>
                </a:solidFill>
                <a:latin typeface="Arial"/>
              </a:rPr>
              <a:t>duurzaamheid</a:t>
            </a:r>
            <a:r>
              <a:rPr lang="nl-BE" b="0" i="1" dirty="0">
                <a:solidFill>
                  <a:schemeClr val="tx1"/>
                </a:solidFill>
                <a:latin typeface="Arial"/>
              </a:rPr>
              <a:t> van de investering of het verkrijgen van een 	</a:t>
            </a:r>
            <a:r>
              <a:rPr lang="nl-BE" dirty="0">
                <a:solidFill>
                  <a:schemeClr val="tx1"/>
                </a:solidFill>
                <a:latin typeface="Arial"/>
              </a:rPr>
              <a:t>hefboomeffect</a:t>
            </a:r>
            <a:r>
              <a:rPr lang="nl-BE" i="1" dirty="0">
                <a:solidFill>
                  <a:schemeClr val="tx1"/>
                </a:solidFill>
                <a:latin typeface="Arial"/>
              </a:rPr>
              <a:t> </a:t>
            </a:r>
            <a:r>
              <a:rPr lang="nl-BE" b="0" i="1" dirty="0">
                <a:solidFill>
                  <a:schemeClr val="tx1"/>
                </a:solidFill>
                <a:latin typeface="Arial"/>
              </a:rPr>
              <a:t>na deze periode waarborgen,</a:t>
            </a:r>
          </a:p>
          <a:p>
            <a:pPr marL="1177171" lvl="2" indent="-457189" algn="just">
              <a:buFontTx/>
              <a:buChar char="-"/>
            </a:pPr>
            <a:endParaRPr lang="en-US" b="0" dirty="0"/>
          </a:p>
          <a:p>
            <a:pPr marL="1177171" lvl="2" indent="-457189" algn="just">
              <a:buFontTx/>
              <a:buChar char="-"/>
            </a:pPr>
            <a:endParaRPr lang="en-US" b="0" dirty="0"/>
          </a:p>
          <a:p>
            <a:pPr marL="1177171" lvl="2" indent="-457189" algn="just">
              <a:buFontTx/>
              <a:buChar char="-"/>
            </a:pPr>
            <a:r>
              <a:rPr lang="fr-BE" i="1" dirty="0"/>
              <a:t>Marchés publics </a:t>
            </a:r>
            <a:r>
              <a:rPr lang="fr-BE" b="0" dirty="0"/>
              <a:t>: si possible, </a:t>
            </a:r>
            <a:r>
              <a:rPr lang="fr-BE" i="1" dirty="0"/>
              <a:t>considérations environnementales et sociales </a:t>
            </a:r>
            <a:r>
              <a:rPr lang="fr-BE" b="0" dirty="0"/>
              <a:t>(+</a:t>
            </a:r>
            <a:r>
              <a:rPr lang="fr-BE" i="1" dirty="0"/>
              <a:t>incitations à l'innovation) </a:t>
            </a:r>
            <a:r>
              <a:rPr lang="fr-BE" b="0" dirty="0"/>
              <a:t>dans les procédures de passation / </a:t>
            </a:r>
            <a:r>
              <a:rPr lang="nl-BE" dirty="0">
                <a:solidFill>
                  <a:schemeClr val="tx1"/>
                </a:solidFill>
                <a:latin typeface="Arial"/>
              </a:rPr>
              <a:t>Overheidsopdrachten</a:t>
            </a:r>
            <a:r>
              <a:rPr lang="nl-BE" b="0" dirty="0">
                <a:solidFill>
                  <a:schemeClr val="tx1"/>
                </a:solidFill>
                <a:latin typeface="Arial"/>
              </a:rPr>
              <a:t>: </a:t>
            </a:r>
            <a:r>
              <a:rPr lang="nl-BE" b="0" i="1" dirty="0">
                <a:solidFill>
                  <a:schemeClr val="tx1"/>
                </a:solidFill>
                <a:latin typeface="Arial"/>
              </a:rPr>
              <a:t>indien mogelijk </a:t>
            </a:r>
            <a:r>
              <a:rPr lang="nl-BE" dirty="0">
                <a:solidFill>
                  <a:schemeClr val="tx1"/>
                </a:solidFill>
                <a:latin typeface="Arial"/>
              </a:rPr>
              <a:t>milieu- en sociale overwegingen </a:t>
            </a:r>
            <a:r>
              <a:rPr lang="nl-BE" b="0" dirty="0">
                <a:solidFill>
                  <a:schemeClr val="tx1"/>
                </a:solidFill>
                <a:latin typeface="Arial"/>
              </a:rPr>
              <a:t>(+</a:t>
            </a:r>
            <a:r>
              <a:rPr lang="nl-BE" dirty="0">
                <a:solidFill>
                  <a:schemeClr val="tx1"/>
                </a:solidFill>
                <a:latin typeface="Arial"/>
              </a:rPr>
              <a:t>stimulansen voor innovatie)</a:t>
            </a:r>
            <a:r>
              <a:rPr lang="nl-BE" i="1" dirty="0">
                <a:solidFill>
                  <a:schemeClr val="tx1"/>
                </a:solidFill>
                <a:latin typeface="Arial"/>
              </a:rPr>
              <a:t> </a:t>
            </a:r>
            <a:r>
              <a:rPr lang="nl-BE" b="0" i="1" dirty="0">
                <a:solidFill>
                  <a:schemeClr val="tx1"/>
                </a:solidFill>
                <a:latin typeface="Arial"/>
              </a:rPr>
              <a:t>in gunningsprocedures opnemen</a:t>
            </a:r>
            <a:r>
              <a:rPr lang="nl-BE" b="0" dirty="0">
                <a:solidFill>
                  <a:schemeClr val="tx1"/>
                </a:solidFill>
                <a:latin typeface="Arial"/>
              </a:rPr>
              <a:t>.</a:t>
            </a:r>
            <a:endParaRPr lang="fr-BE" b="0" dirty="0"/>
          </a:p>
          <a:p>
            <a:pPr marL="1177171" lvl="2" indent="-457189" algn="just">
              <a:buFontTx/>
              <a:buChar char="-"/>
            </a:pPr>
            <a:endParaRPr lang="fr-BE" b="0" dirty="0"/>
          </a:p>
          <a:p>
            <a:pPr marL="1177171" lvl="2" indent="-457189" algn="just">
              <a:buFontTx/>
              <a:buChar char="-"/>
            </a:pPr>
            <a:endParaRPr lang="en-US" b="0" dirty="0"/>
          </a:p>
          <a:p>
            <a:pPr marL="1177171" lvl="2" indent="-457189" algn="just">
              <a:buFontTx/>
              <a:buChar char="-"/>
            </a:pPr>
            <a:endParaRPr lang="fr-BE" b="0" dirty="0"/>
          </a:p>
        </p:txBody>
      </p:sp>
    </p:spTree>
    <p:extLst>
      <p:ext uri="{BB962C8B-B14F-4D97-AF65-F5344CB8AC3E}">
        <p14:creationId xmlns:p14="http://schemas.microsoft.com/office/powerpoint/2010/main" val="67001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1055440" y="2852936"/>
            <a:ext cx="10081120" cy="1728192"/>
          </a:xfrm>
        </p:spPr>
        <p:txBody>
          <a:bodyPr/>
          <a:lstStyle/>
          <a:p>
            <a:r>
              <a:rPr lang="fr-FR" sz="2667" dirty="0"/>
              <a:t>II OS 2.6 - </a:t>
            </a:r>
            <a:r>
              <a:rPr lang="fr-BE" sz="2667" dirty="0"/>
              <a:t>Favoriser la transition vers une économie circulaire et efficace dans l’utilisation des ressources</a:t>
            </a:r>
            <a:endParaRPr lang="fr-FR" sz="2667" dirty="0">
              <a:solidFill>
                <a:srgbClr val="1F497D">
                  <a:lumMod val="75000"/>
                </a:srgbClr>
              </a:solidFill>
            </a:endParaRPr>
          </a:p>
          <a:p>
            <a:r>
              <a:rPr lang="fr-FR" sz="2667" dirty="0">
                <a:solidFill>
                  <a:srgbClr val="1F497D">
                    <a:lumMod val="75000"/>
                  </a:srgbClr>
                </a:solidFill>
              </a:rPr>
              <a:t>SD 2.6</a:t>
            </a:r>
            <a:r>
              <a:rPr lang="nl-NL" sz="2667" dirty="0">
                <a:solidFill>
                  <a:srgbClr val="1F497D">
                    <a:lumMod val="75000"/>
                  </a:srgbClr>
                </a:solidFill>
              </a:rPr>
              <a:t> - Bevorderen van de transitie naar een efficiënte, circulaire economie door middel van de middelen</a:t>
            </a:r>
            <a:endParaRPr lang="en-BE" dirty="0"/>
          </a:p>
        </p:txBody>
      </p:sp>
    </p:spTree>
    <p:extLst>
      <p:ext uri="{BB962C8B-B14F-4D97-AF65-F5344CB8AC3E}">
        <p14:creationId xmlns:p14="http://schemas.microsoft.com/office/powerpoint/2010/main" val="262344928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TotalTime>
  <Words>4533</Words>
  <Application>Microsoft Office PowerPoint</Application>
  <PresentationFormat>Grand écran</PresentationFormat>
  <Paragraphs>349</Paragraphs>
  <Slides>41</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41</vt:i4>
      </vt:variant>
    </vt:vector>
  </HeadingPairs>
  <TitlesOfParts>
    <vt:vector size="48" baseType="lpstr">
      <vt:lpstr>Aller Light</vt:lpstr>
      <vt:lpstr>Arial</vt:lpstr>
      <vt:lpstr>Calibri</vt:lpstr>
      <vt:lpstr>Calibri Light</vt:lpstr>
      <vt:lpstr>Courier New</vt:lpstr>
      <vt:lpstr>Wingdings</vt:lpstr>
      <vt:lpstr>Kantoorthema</vt:lpstr>
      <vt:lpstr>Présentation PowerPoint</vt:lpstr>
      <vt:lpstr>Participation en ligne</vt:lpstr>
      <vt:lpstr>AGENDA</vt:lpstr>
      <vt:lpstr>I. Introduction au contexte général du futur programme FEDER 2021-2027 / Inleiding algemene context van het toekomstig EFRO programma 2021 -2027 </vt:lpstr>
      <vt:lpstr>Présentation PowerPoint</vt:lpstr>
      <vt:lpstr>Présentation PowerPoint</vt:lpstr>
      <vt:lpstr>Présentation PowerPoint</vt:lpstr>
      <vt:lpstr>Présentation PowerPoint</vt:lpstr>
      <vt:lpstr>Présentation PowerPoint</vt:lpstr>
      <vt:lpstr>II. Présentation de l’appel à projets / Voorstelling van de projectoproep</vt:lpstr>
      <vt:lpstr>1. Les actions de l’appel / De acties van de projectoproep</vt:lpstr>
      <vt:lpstr>1. Les actions de l’appel / De acties van de projectoproep</vt:lpstr>
      <vt:lpstr>1. Les actions de l’appel / De acties van de projectoproep</vt:lpstr>
      <vt:lpstr>1. Les actions de l’appel / De acties van de projectoproep</vt:lpstr>
      <vt:lpstr>1. Les actions de l’appel / De acties van de projectoproep</vt:lpstr>
      <vt:lpstr>1. Les actions de l’appel / De acties van de projectoproep</vt:lpstr>
      <vt:lpstr>1. Les actions de l’appel / De acties van de projectoproep</vt:lpstr>
      <vt:lpstr>2. Résultats attendus / Verwachte resultaten</vt:lpstr>
      <vt:lpstr>3. Les critères d’éligibilité et le financement des projets / Subsidiabiliteitsregels en financiering van de projecten</vt:lpstr>
      <vt:lpstr>3.Les critères d’éligibilité et le financement des projets / Subsidiabiliteitsregels en financiering van de projecten</vt:lpstr>
      <vt:lpstr>3. Les critères d’éligibilité et le financement des projets / Subsidiabiliteitsregels en financiering van de projecten</vt:lpstr>
      <vt:lpstr>4. Procédure de sélection / Selectieprocedure</vt:lpstr>
      <vt:lpstr>4.1  Principes de sélection / Principiële selectiecriteria </vt:lpstr>
      <vt:lpstr>4.1  Principes de sélection / Principiële selectiecriteria</vt:lpstr>
      <vt:lpstr>4.2 Conditions d’accès / Deelnemingsvoorwaarden</vt:lpstr>
      <vt:lpstr>4.3 Critères techniques </vt:lpstr>
      <vt:lpstr>4.3 Technische criteria </vt:lpstr>
      <vt:lpstr>4.4 Critères de mise en œuvre / Uitvoeringscriteria</vt:lpstr>
      <vt:lpstr>5. Les bénéficiaires / porteurs de projets</vt:lpstr>
      <vt:lpstr>5. Begunstigden / Projectdragers</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IV. Introduction d'une candidature dans le système électronique salesforce  / Indiening van het projectvoorstel in het elektronisch systeem Salesforce</vt:lpstr>
      <vt:lpstr>V. Etapes après introduction / Stappen na indiening</vt:lpstr>
      <vt:lpstr>  Questions / Contacts Vragen/ Contactgegevens</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MOENS Marnick</dc:creator>
  <cp:lastModifiedBy>MARCOPOULOS Maria</cp:lastModifiedBy>
  <cp:revision>5</cp:revision>
  <dcterms:created xsi:type="dcterms:W3CDTF">2023-04-12T12:39:19Z</dcterms:created>
  <dcterms:modified xsi:type="dcterms:W3CDTF">2023-04-19T12:58:02Z</dcterms:modified>
</cp:coreProperties>
</file>