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handoutMasterIdLst>
    <p:handoutMasterId r:id="rId44"/>
  </p:handoutMasterIdLst>
  <p:sldIdLst>
    <p:sldId id="259" r:id="rId5"/>
    <p:sldId id="410" r:id="rId6"/>
    <p:sldId id="260" r:id="rId7"/>
    <p:sldId id="356" r:id="rId8"/>
    <p:sldId id="357" r:id="rId9"/>
    <p:sldId id="358" r:id="rId10"/>
    <p:sldId id="428" r:id="rId11"/>
    <p:sldId id="371" r:id="rId12"/>
    <p:sldId id="361" r:id="rId13"/>
    <p:sldId id="362" r:id="rId14"/>
    <p:sldId id="369" r:id="rId15"/>
    <p:sldId id="279" r:id="rId16"/>
    <p:sldId id="408" r:id="rId17"/>
    <p:sldId id="421" r:id="rId18"/>
    <p:sldId id="422" r:id="rId19"/>
    <p:sldId id="363" r:id="rId20"/>
    <p:sldId id="342" r:id="rId21"/>
    <p:sldId id="418" r:id="rId22"/>
    <p:sldId id="364" r:id="rId23"/>
    <p:sldId id="429" r:id="rId24"/>
    <p:sldId id="387" r:id="rId25"/>
    <p:sldId id="345" r:id="rId26"/>
    <p:sldId id="430" r:id="rId27"/>
    <p:sldId id="344" r:id="rId28"/>
    <p:sldId id="407" r:id="rId29"/>
    <p:sldId id="390" r:id="rId30"/>
    <p:sldId id="404" r:id="rId31"/>
    <p:sldId id="405" r:id="rId32"/>
    <p:sldId id="424" r:id="rId33"/>
    <p:sldId id="425" r:id="rId34"/>
    <p:sldId id="426" r:id="rId35"/>
    <p:sldId id="427" r:id="rId36"/>
    <p:sldId id="393" r:id="rId37"/>
    <p:sldId id="394" r:id="rId38"/>
    <p:sldId id="324" r:id="rId39"/>
    <p:sldId id="290" r:id="rId40"/>
    <p:sldId id="264" r:id="rId41"/>
    <p:sldId id="273" r:id="rId42"/>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FFF203"/>
    <a:srgbClr val="0B00BE"/>
    <a:srgbClr val="7CA2D6"/>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09" d="100"/>
          <a:sy n="109" d="100"/>
        </p:scale>
        <p:origin x="667" y="77"/>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24-03-23</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24-03-23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24-03-23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efro.brussels/" TargetMode="External"/><Relationship Id="rId4" Type="http://schemas.openxmlformats.org/officeDocument/2006/relationships/hyperlink" Target="http://www.feder.brussels/"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15566"/>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a:t>
            </a:r>
            <a:r>
              <a:rPr lang="fr-FR" sz="1600" cap="all" dirty="0">
                <a:solidFill>
                  <a:srgbClr val="1F497D">
                    <a:lumMod val="75000"/>
                  </a:srgbClr>
                </a:solidFill>
              </a:rPr>
              <a:t>10</a:t>
            </a:r>
            <a:r>
              <a:rPr kumimoji="0" lang="fr-FR" sz="1600" b="1" i="0" u="none" strike="noStrike" kern="1200" cap="all" spc="0" normalizeH="0" baseline="0" noProof="0" dirty="0">
                <a:ln>
                  <a:noFill/>
                </a:ln>
                <a:solidFill>
                  <a:srgbClr val="1F497D">
                    <a:lumMod val="75000"/>
                  </a:srgbClr>
                </a:solidFill>
                <a:effectLst/>
                <a:uLnTx/>
                <a:uFillTx/>
              </a:rPr>
              <a:t>/03/2023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2.1 –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«équipement en réseaux de chaleurs sur des sites d’intérêt collectif majeur, en construction ou en rénovation»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10/03/2023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 </a:t>
            </a:r>
            <a:r>
              <a:rPr lang="fr-BE" sz="1600" cap="all" dirty="0" err="1">
                <a:solidFill>
                  <a:srgbClr val="1F497D">
                    <a:lumMod val="75000"/>
                  </a:srgbClr>
                </a:solidFill>
              </a:rPr>
              <a:t>Projectoproep</a:t>
            </a:r>
            <a:r>
              <a:rPr lang="fr-BE" sz="1600" cap="all" dirty="0">
                <a:solidFill>
                  <a:srgbClr val="1F497D">
                    <a:lumMod val="75000"/>
                  </a:srgbClr>
                </a:solidFill>
              </a:rPr>
              <a:t>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BE" sz="1400" cap="all" dirty="0">
                <a:solidFill>
                  <a:schemeClr val="accent1"/>
                </a:solidFill>
              </a:rPr>
              <a:t>“</a:t>
            </a:r>
            <a:r>
              <a:rPr lang="nl-NL" sz="1400" cap="all" dirty="0">
                <a:solidFill>
                  <a:schemeClr val="accent1"/>
                </a:solidFill>
              </a:rPr>
              <a:t>warmtenetten op locaties van groot openbaar belang, in aanbouw of renovatie</a:t>
            </a:r>
            <a:r>
              <a:rPr lang="nl-BE" sz="1400" cap="all" dirty="0">
                <a:solidFill>
                  <a:schemeClr val="accent1"/>
                </a:solidFill>
              </a:rPr>
              <a:t>”</a:t>
            </a:r>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139702"/>
            <a:ext cx="7560840" cy="1296144"/>
          </a:xfrm>
        </p:spPr>
        <p:txBody>
          <a:bodyPr/>
          <a:lstStyle/>
          <a:p>
            <a:r>
              <a:rPr lang="fr-FR" sz="2000" b="1" dirty="0"/>
              <a:t>OS 2.1 </a:t>
            </a:r>
            <a:r>
              <a:rPr lang="fr-BE" sz="2000" b="1" dirty="0"/>
              <a:t>équipement en réseaux de chaleurs sur des sites d’intérêt collectif majeur</a:t>
            </a:r>
          </a:p>
          <a:p>
            <a:r>
              <a:rPr lang="fr-FR" sz="2000" dirty="0">
                <a:solidFill>
                  <a:srgbClr val="1F497D">
                    <a:lumMod val="75000"/>
                  </a:srgbClr>
                </a:solidFill>
              </a:rPr>
              <a:t>SD 2.1 </a:t>
            </a:r>
            <a:r>
              <a:rPr lang="nl-NL" sz="2000" dirty="0">
                <a:solidFill>
                  <a:srgbClr val="1F497D">
                    <a:lumMod val="75000"/>
                  </a:srgbClr>
                </a:solidFill>
              </a:rPr>
              <a:t>warmtenetten op plaatsen van groot openbaar belang</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39332" y="987574"/>
            <a:ext cx="8424936" cy="3510390"/>
          </a:xfrm>
        </p:spPr>
        <p:txBody>
          <a:bodyPr/>
          <a:lstStyle/>
          <a:p>
            <a:pPr algn="just"/>
            <a:r>
              <a:rPr lang="fr-BE" sz="1600" dirty="0"/>
              <a:t>L’appel à projet vise à soutenir l’équipement en réseaux de chaleurs sur des sites d’intérêt collectif majeur, en construction ou en rénovation.</a:t>
            </a:r>
          </a:p>
          <a:p>
            <a:pPr algn="just"/>
            <a:r>
              <a:rPr lang="fr-BE" sz="1600" dirty="0"/>
              <a:t>Les opérations soutenues peuvent également combiner les réseaux avec des installations de haute performance énergétique. </a:t>
            </a:r>
          </a:p>
          <a:p>
            <a:pPr algn="just"/>
            <a:endParaRPr lang="fr-BE" sz="1600" dirty="0"/>
          </a:p>
          <a:p>
            <a:pPr algn="just"/>
            <a:r>
              <a:rPr lang="nl-NL" sz="1600" dirty="0">
                <a:solidFill>
                  <a:schemeClr val="tx1"/>
                </a:solidFill>
              </a:rPr>
              <a:t>De projectoproep heeft tot doel de installatie van warmtenetten te ondersteunen op plaatsen van groot collectief belang die worden gebouwd of gerenoveerd. W</a:t>
            </a:r>
          </a:p>
          <a:p>
            <a:pPr algn="just"/>
            <a:r>
              <a:rPr lang="nl-NL" sz="1600" dirty="0">
                <a:solidFill>
                  <a:schemeClr val="tx1"/>
                </a:solidFill>
              </a:rPr>
              <a:t>De ondersteunde operaties kunnen ook netwerken combineren met installaties met hoge energieprestaties. </a:t>
            </a:r>
            <a:endParaRPr lang="fr-BE" sz="1600" dirty="0">
              <a:solidFill>
                <a:schemeClr val="tx1"/>
              </a:solidFill>
            </a:endParaRPr>
          </a:p>
          <a:p>
            <a:pPr marL="342900" indent="-342900">
              <a:buFontTx/>
              <a:buChar char="-"/>
            </a:pPr>
            <a:endParaRPr lang="en-BE" sz="1400" dirty="0"/>
          </a:p>
        </p:txBody>
      </p:sp>
    </p:spTree>
    <p:extLst>
      <p:ext uri="{BB962C8B-B14F-4D97-AF65-F5344CB8AC3E}">
        <p14:creationId xmlns:p14="http://schemas.microsoft.com/office/powerpoint/2010/main" val="388285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pPr algn="just"/>
            <a:r>
              <a:rPr lang="fr-BE" sz="1700" dirty="0"/>
              <a:t>Dès lors, ces investissements permettront de financer les </a:t>
            </a:r>
            <a:r>
              <a:rPr lang="fr-BE" sz="1700" b="1" dirty="0"/>
              <a:t>réseaux</a:t>
            </a:r>
            <a:r>
              <a:rPr lang="fr-BE" sz="1700" dirty="0"/>
              <a:t> proprement dits, mais aussi la mise en place de </a:t>
            </a:r>
            <a:r>
              <a:rPr lang="fr-BE" sz="1700" b="1" dirty="0"/>
              <a:t>solutions d’approvisionnement en énergie renouvelable ou de cogénération liées</a:t>
            </a:r>
            <a:r>
              <a:rPr lang="fr-BE" sz="1700" dirty="0"/>
              <a:t>. Les projets soutenus devront plus généralement démontrer l’intérêt, d’un point de vue comparatif, de cette solution (et si possible le caractère potentiellement duplicable de l’expérience).</a:t>
            </a:r>
          </a:p>
          <a:p>
            <a:pPr algn="just"/>
            <a:endParaRPr lang="fr-BE" sz="1700" dirty="0"/>
          </a:p>
          <a:p>
            <a:pPr algn="just"/>
            <a:r>
              <a:rPr lang="nl-NL" sz="1700" dirty="0">
                <a:solidFill>
                  <a:schemeClr val="tx1"/>
                </a:solidFill>
              </a:rPr>
              <a:t>Deze investeringen zullen de </a:t>
            </a:r>
            <a:r>
              <a:rPr lang="nl-NL" sz="1700" b="1" dirty="0">
                <a:solidFill>
                  <a:schemeClr val="tx1"/>
                </a:solidFill>
              </a:rPr>
              <a:t>netwerken</a:t>
            </a:r>
            <a:r>
              <a:rPr lang="nl-NL" sz="1700" dirty="0">
                <a:solidFill>
                  <a:schemeClr val="tx1"/>
                </a:solidFill>
              </a:rPr>
              <a:t> zelf financieren, alsook </a:t>
            </a:r>
            <a:r>
              <a:rPr lang="nl-NL" sz="1700" b="1" dirty="0">
                <a:solidFill>
                  <a:schemeClr val="tx1"/>
                </a:solidFill>
              </a:rPr>
              <a:t>de implementatie van gekoppelde oplossingen voor hernieuwbare energievoorziening of warmtekrachtkoppeling</a:t>
            </a:r>
            <a:r>
              <a:rPr lang="nl-NL" sz="1700" dirty="0">
                <a:solidFill>
                  <a:schemeClr val="tx1"/>
                </a:solidFill>
              </a:rPr>
              <a:t>. Meer in het algemeen moeten de gesteunde projecten, vanuit een vergelijkend oogpunt, het belang van deze oplossing aantonen (en indien mogelijk het potentiële dupliceerbare karakter van de ervaring).</a:t>
            </a:r>
            <a:endParaRPr lang="en-BE" sz="1600" dirty="0"/>
          </a:p>
        </p:txBody>
      </p:sp>
    </p:spTree>
    <p:extLst>
      <p:ext uri="{BB962C8B-B14F-4D97-AF65-F5344CB8AC3E}">
        <p14:creationId xmlns:p14="http://schemas.microsoft.com/office/powerpoint/2010/main" val="2610582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pPr algn="just"/>
            <a:r>
              <a:rPr lang="fr-BE" sz="1400" dirty="0"/>
              <a:t>Les utilisateurs du réseau de chaleur doivent se situer dans un </a:t>
            </a:r>
            <a:r>
              <a:rPr lang="fr-BE" sz="1400" b="1" dirty="0"/>
              <a:t>pôle de développement prioritaire du PRDD. </a:t>
            </a:r>
            <a:r>
              <a:rPr lang="fr-BE" sz="1400" dirty="0"/>
              <a:t>Seules les canalisations situées sur dans les pôles de développement prioritaires sont éligibles au subside FEDER+RBC. Les travaux concernant l’installation en tant que telle (approvisionnement des réseaux) ne seront éligibles qu’au prorata de la longueur du réseau situé dans la zone par rapport à la longueur totale du réseau. </a:t>
            </a:r>
          </a:p>
          <a:p>
            <a:pPr algn="just"/>
            <a:r>
              <a:rPr lang="nl-NL" sz="1400" dirty="0">
                <a:solidFill>
                  <a:schemeClr val="tx1"/>
                </a:solidFill>
              </a:rPr>
              <a:t>De gebruikers van het warmtenet moeten gevestigd zijn in een </a:t>
            </a:r>
            <a:r>
              <a:rPr lang="nl-NL" sz="1400" b="1" dirty="0">
                <a:solidFill>
                  <a:schemeClr val="tx1"/>
                </a:solidFill>
              </a:rPr>
              <a:t>prioritair ontwikkelingsgebied van de GPDO</a:t>
            </a:r>
            <a:r>
              <a:rPr lang="nl-NL" sz="1400" dirty="0">
                <a:solidFill>
                  <a:schemeClr val="tx1"/>
                </a:solidFill>
              </a:rPr>
              <a:t>. Alleen leidingen in het prioritaire ontwikkelingsgebied komen in aanmerking voor de EFRO+BHG-subsidie. De werkzaamheden betreffende de installatie zelf (levering van de netwerken) komen slechts in aanmerking naar verhouding van de lengte van het netwerk in het gebied ten opzichte van de totale lengte van het netwerk. </a:t>
            </a:r>
            <a:endParaRPr lang="en-BE" sz="1400" dirty="0">
              <a:solidFill>
                <a:schemeClr val="tx1"/>
              </a:solidFill>
            </a:endParaRPr>
          </a:p>
        </p:txBody>
      </p:sp>
    </p:spTree>
    <p:extLst>
      <p:ext uri="{BB962C8B-B14F-4D97-AF65-F5344CB8AC3E}">
        <p14:creationId xmlns:p14="http://schemas.microsoft.com/office/powerpoint/2010/main" val="2412619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88951399"/>
              </p:ext>
            </p:extLst>
          </p:nvPr>
        </p:nvGraphicFramePr>
        <p:xfrm>
          <a:off x="366968" y="987574"/>
          <a:ext cx="7093294" cy="1447800"/>
        </p:xfrm>
        <a:graphic>
          <a:graphicData uri="http://schemas.openxmlformats.org/drawingml/2006/table">
            <a:tbl>
              <a:tblPr firstRow="1" bandRow="1">
                <a:tableStyleId>{5C22544A-7EE6-4342-B048-85BDC9FD1C3A}</a:tableStyleId>
              </a:tblPr>
              <a:tblGrid>
                <a:gridCol w="608923">
                  <a:extLst>
                    <a:ext uri="{9D8B030D-6E8A-4147-A177-3AD203B41FA5}">
                      <a16:colId xmlns:a16="http://schemas.microsoft.com/office/drawing/2014/main" val="3317052868"/>
                    </a:ext>
                  </a:extLst>
                </a:gridCol>
                <a:gridCol w="2228394">
                  <a:extLst>
                    <a:ext uri="{9D8B030D-6E8A-4147-A177-3AD203B41FA5}">
                      <a16:colId xmlns:a16="http://schemas.microsoft.com/office/drawing/2014/main" val="1998263689"/>
                    </a:ext>
                  </a:extLst>
                </a:gridCol>
                <a:gridCol w="1089328">
                  <a:extLst>
                    <a:ext uri="{9D8B030D-6E8A-4147-A177-3AD203B41FA5}">
                      <a16:colId xmlns:a16="http://schemas.microsoft.com/office/drawing/2014/main" val="2397499294"/>
                    </a:ext>
                  </a:extLst>
                </a:gridCol>
                <a:gridCol w="1836656">
                  <a:extLst>
                    <a:ext uri="{9D8B030D-6E8A-4147-A177-3AD203B41FA5}">
                      <a16:colId xmlns:a16="http://schemas.microsoft.com/office/drawing/2014/main" val="3417819595"/>
                    </a:ext>
                  </a:extLst>
                </a:gridCol>
                <a:gridCol w="1329993">
                  <a:extLst>
                    <a:ext uri="{9D8B030D-6E8A-4147-A177-3AD203B41FA5}">
                      <a16:colId xmlns:a16="http://schemas.microsoft.com/office/drawing/2014/main" val="3222927850"/>
                    </a:ext>
                  </a:extLst>
                </a:gridCol>
              </a:tblGrid>
              <a:tr h="576064">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extLst>
                  <a:ext uri="{0D108BD9-81ED-4DB2-BD59-A6C34878D82A}">
                    <a16:rowId xmlns:a16="http://schemas.microsoft.com/office/drawing/2014/main" val="525661615"/>
                  </a:ext>
                </a:extLst>
              </a:tr>
              <a:tr h="767461">
                <a:tc>
                  <a:txBody>
                    <a:bodyPr/>
                    <a:lstStyle/>
                    <a:p>
                      <a:pPr algn="l"/>
                      <a:r>
                        <a:rPr lang="nl-BE" sz="900" dirty="0"/>
                        <a:t>RCO 20</a:t>
                      </a:r>
                      <a:endParaRPr lang="fr-BE" sz="900" dirty="0"/>
                    </a:p>
                  </a:txBody>
                  <a:tcPr/>
                </a:tc>
                <a:tc>
                  <a:txBody>
                    <a:bodyPr/>
                    <a:lstStyle/>
                    <a:p>
                      <a:pPr algn="l"/>
                      <a:r>
                        <a:rPr lang="nl-BE" sz="1000" dirty="0" err="1"/>
                        <a:t>Conduites</a:t>
                      </a:r>
                      <a:r>
                        <a:rPr lang="nl-BE" sz="1000" dirty="0"/>
                        <a:t> de </a:t>
                      </a:r>
                      <a:r>
                        <a:rPr lang="nl-BE" sz="1000" dirty="0" err="1"/>
                        <a:t>réseaux</a:t>
                      </a:r>
                      <a:r>
                        <a:rPr lang="nl-BE" sz="1000" dirty="0"/>
                        <a:t> de </a:t>
                      </a:r>
                      <a:r>
                        <a:rPr lang="nl-BE" sz="1000" dirty="0" err="1"/>
                        <a:t>chaleur</a:t>
                      </a:r>
                      <a:r>
                        <a:rPr lang="nl-BE" sz="1000" dirty="0"/>
                        <a:t> et de </a:t>
                      </a:r>
                      <a:r>
                        <a:rPr lang="nl-BE" sz="1000" dirty="0" err="1"/>
                        <a:t>froid</a:t>
                      </a:r>
                      <a:r>
                        <a:rPr lang="nl-BE" sz="1000" dirty="0"/>
                        <a:t> </a:t>
                      </a:r>
                      <a:r>
                        <a:rPr lang="nl-BE" sz="1000" dirty="0" err="1"/>
                        <a:t>nouvellement</a:t>
                      </a:r>
                      <a:r>
                        <a:rPr lang="nl-BE" sz="1000" dirty="0"/>
                        <a:t> </a:t>
                      </a:r>
                      <a:r>
                        <a:rPr lang="nl-BE" sz="1000" dirty="0" err="1"/>
                        <a:t>construites</a:t>
                      </a:r>
                      <a:r>
                        <a:rPr lang="nl-BE" sz="1000" dirty="0"/>
                        <a:t> et </a:t>
                      </a:r>
                      <a:r>
                        <a:rPr lang="nl-BE" sz="1000" dirty="0" err="1"/>
                        <a:t>améliorées</a:t>
                      </a:r>
                      <a:r>
                        <a:rPr lang="nl-BE" sz="1000" dirty="0"/>
                        <a:t>/ </a:t>
                      </a:r>
                      <a:r>
                        <a:rPr lang="nl-NL" sz="1000" i="1" dirty="0">
                          <a:solidFill>
                            <a:schemeClr val="tx1">
                              <a:lumMod val="65000"/>
                              <a:lumOff val="35000"/>
                            </a:schemeClr>
                          </a:solidFill>
                        </a:rPr>
                        <a:t>Nieuw aangelegde en verbeterde verwarmings- en koelingsnetwerken</a:t>
                      </a:r>
                      <a:endParaRPr lang="fr-BE" sz="1000" i="1" dirty="0">
                        <a:solidFill>
                          <a:schemeClr val="tx1">
                            <a:lumMod val="65000"/>
                            <a:lumOff val="35000"/>
                          </a:schemeClr>
                        </a:solidFill>
                      </a:endParaRPr>
                    </a:p>
                  </a:txBody>
                  <a:tcPr/>
                </a:tc>
                <a:tc>
                  <a:txBody>
                    <a:bodyPr/>
                    <a:lstStyle/>
                    <a:p>
                      <a:pPr algn="ctr"/>
                      <a:r>
                        <a:rPr lang="nl-BE" sz="1000" dirty="0"/>
                        <a:t>Km</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1.76</a:t>
                      </a:r>
                      <a:endParaRPr lang="fr-BE" sz="1000" dirty="0"/>
                    </a:p>
                  </a:txBody>
                  <a:tcPr/>
                </a:tc>
                <a:extLst>
                  <a:ext uri="{0D108BD9-81ED-4DB2-BD59-A6C34878D82A}">
                    <a16:rowId xmlns:a16="http://schemas.microsoft.com/office/drawing/2014/main" val="2245295972"/>
                  </a:ext>
                </a:extLst>
              </a:tr>
            </a:tbl>
          </a:graphicData>
        </a:graphic>
      </p:graphicFrame>
    </p:spTree>
    <p:extLst>
      <p:ext uri="{BB962C8B-B14F-4D97-AF65-F5344CB8AC3E}">
        <p14:creationId xmlns:p14="http://schemas.microsoft.com/office/powerpoint/2010/main" val="290605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pPr algn="just"/>
            <a:r>
              <a:rPr lang="fr-BE" sz="1200" dirty="0"/>
              <a:t>Les dépenses relatives au projet seront éligibles si elles ont été réellement engagées et payées par le bénéficiaire entre 01/01/2021 et 31/12/2029. </a:t>
            </a:r>
          </a:p>
          <a:p>
            <a:pPr algn="just"/>
            <a:r>
              <a:rPr lang="nl-NL" sz="1200" dirty="0">
                <a:solidFill>
                  <a:schemeClr val="tx1"/>
                </a:solidFill>
              </a:rPr>
              <a:t>Uitgaven voor het project zijn subsidiabel indien zij daadwerkelijk zijn gedaan en betaald door de begunstigde tussen 01/01/2021 et 31/12/2029.</a:t>
            </a:r>
          </a:p>
          <a:p>
            <a:pPr algn="just"/>
            <a:r>
              <a:rPr lang="fr-BE" sz="1200" dirty="0"/>
              <a:t>Le projet doit être matériellement achevés ou intégralement mis en œuvre </a:t>
            </a:r>
            <a:r>
              <a:rPr lang="fr-BE" sz="1200" b="1" u="sng" dirty="0"/>
              <a:t>et</a:t>
            </a:r>
            <a:r>
              <a:rPr lang="fr-BE" sz="1200" dirty="0"/>
              <a:t> tous les paiements devront avoir été effectués par les bénéficiaires </a:t>
            </a:r>
            <a:r>
              <a:rPr lang="fr-BE" sz="1200" b="1" u="sng" dirty="0"/>
              <a:t>et</a:t>
            </a:r>
            <a:r>
              <a:rPr lang="fr-BE" sz="1200" dirty="0"/>
              <a:t> la participation publique correspondante devra avoir été versée aux bénéficiaires </a:t>
            </a:r>
            <a:r>
              <a:rPr lang="fr-BE" sz="1200" b="1" dirty="0"/>
              <a:t>au plus tard le 15/02/2031</a:t>
            </a:r>
            <a:r>
              <a:rPr lang="fr-BE" sz="1200" dirty="0"/>
              <a:t>. Le projet n'est pas retenu s'il a été achevé avant soumission de la demande de financement FEDER.</a:t>
            </a:r>
          </a:p>
          <a:p>
            <a:pPr algn="just"/>
            <a:r>
              <a:rPr lang="nl-NL" sz="1200" dirty="0">
                <a:solidFill>
                  <a:schemeClr val="tx1"/>
                </a:solidFill>
              </a:rPr>
              <a:t>Het project moet fysiek voltooid of volledig zijn uitgevoerd </a:t>
            </a:r>
            <a:r>
              <a:rPr lang="nl-NL" sz="1200" b="1" u="sng" dirty="0">
                <a:solidFill>
                  <a:schemeClr val="tx1"/>
                </a:solidFill>
              </a:rPr>
              <a:t>en</a:t>
            </a:r>
            <a:r>
              <a:rPr lang="nl-NL" sz="1200" dirty="0">
                <a:solidFill>
                  <a:schemeClr val="tx1"/>
                </a:solidFill>
              </a:rPr>
              <a:t> alle betalingen moeten door de begunstigden zijn verricht </a:t>
            </a:r>
            <a:r>
              <a:rPr lang="nl-NL" sz="1200" b="1" u="sng" dirty="0">
                <a:solidFill>
                  <a:schemeClr val="tx1"/>
                </a:solidFill>
              </a:rPr>
              <a:t>en</a:t>
            </a:r>
            <a:r>
              <a:rPr lang="nl-NL" sz="1200" dirty="0">
                <a:solidFill>
                  <a:schemeClr val="tx1"/>
                </a:solidFill>
              </a:rPr>
              <a:t> de overeenkomstige overheidsbijdrage moet </a:t>
            </a:r>
            <a:r>
              <a:rPr lang="nl-NL" sz="1200" b="1" dirty="0">
                <a:solidFill>
                  <a:schemeClr val="tx1"/>
                </a:solidFill>
              </a:rPr>
              <a:t>uiterlijk op 15/02/2031 </a:t>
            </a:r>
            <a:r>
              <a:rPr lang="nl-NL" sz="1200" dirty="0">
                <a:solidFill>
                  <a:schemeClr val="tx1"/>
                </a:solidFill>
              </a:rPr>
              <a:t>aan de begunstigden zijn betaald. Het project wordt niet geselecteerd als het is voltooid vóór de indiening van de aanvraag voor EFRO-financiering.</a:t>
            </a:r>
            <a:endParaRPr lang="fr-BE" sz="1200" dirty="0">
              <a:solidFill>
                <a:schemeClr val="tx1"/>
              </a:solidFill>
            </a:endParaRPr>
          </a:p>
        </p:txBody>
      </p:sp>
    </p:spTree>
    <p:extLst>
      <p:ext uri="{BB962C8B-B14F-4D97-AF65-F5344CB8AC3E}">
        <p14:creationId xmlns:p14="http://schemas.microsoft.com/office/powerpoint/2010/main" val="2459767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pPr algn="just"/>
            <a:r>
              <a:rPr lang="fr-BE" sz="1400" dirty="0"/>
              <a:t>Cadre</a:t>
            </a:r>
            <a:r>
              <a:rPr lang="nl-BE" sz="1400" dirty="0"/>
              <a:t> du présent appel à </a:t>
            </a:r>
            <a:r>
              <a:rPr lang="fr-BE" sz="1400" dirty="0"/>
              <a:t>projet</a:t>
            </a:r>
            <a:r>
              <a:rPr lang="nl-BE" sz="1400" dirty="0"/>
              <a:t>: </a:t>
            </a:r>
            <a:r>
              <a:rPr lang="nl-BE" sz="1400" b="1" dirty="0"/>
              <a:t>les </a:t>
            </a:r>
            <a:r>
              <a:rPr lang="nl-BE" sz="1400" b="1" dirty="0" err="1"/>
              <a:t>dépenses</a:t>
            </a:r>
            <a:r>
              <a:rPr lang="nl-BE" sz="1400" b="1" dirty="0"/>
              <a:t> </a:t>
            </a:r>
            <a:r>
              <a:rPr lang="nl-BE" sz="1400" b="1" dirty="0" err="1"/>
              <a:t>d’investissement</a:t>
            </a:r>
            <a:r>
              <a:rPr lang="nl-BE" sz="1400" dirty="0"/>
              <a:t>, par </a:t>
            </a:r>
            <a:r>
              <a:rPr lang="nl-BE" sz="1400" dirty="0" err="1"/>
              <a:t>exemple</a:t>
            </a:r>
            <a:r>
              <a:rPr lang="nl-BE" sz="1400" dirty="0"/>
              <a:t>:</a:t>
            </a:r>
            <a:endParaRPr lang="nl-BE" sz="1400" b="1" dirty="0"/>
          </a:p>
          <a:p>
            <a:pPr algn="just"/>
            <a:r>
              <a:rPr lang="nl-BE" sz="1400" i="1" dirty="0">
                <a:solidFill>
                  <a:schemeClr val="tx1"/>
                </a:solidFill>
              </a:rPr>
              <a:t>Kader van deze projectoproep: </a:t>
            </a:r>
            <a:r>
              <a:rPr lang="nl-BE" sz="1400" b="1" i="1" dirty="0">
                <a:solidFill>
                  <a:schemeClr val="tx1"/>
                </a:solidFill>
              </a:rPr>
              <a:t>investeringsuitgaven</a:t>
            </a:r>
            <a:r>
              <a:rPr lang="nl-BE" sz="1400" i="1" dirty="0">
                <a:solidFill>
                  <a:schemeClr val="tx1"/>
                </a:solidFill>
              </a:rPr>
              <a:t>, bijvoorbeeld:</a:t>
            </a:r>
          </a:p>
          <a:p>
            <a:pPr marL="342900" indent="-342900" algn="just">
              <a:buFontTx/>
              <a:buChar char="-"/>
            </a:pPr>
            <a:r>
              <a:rPr lang="fr-BE" sz="1400" dirty="0"/>
              <a:t>Frais d’étude / </a:t>
            </a:r>
            <a:r>
              <a:rPr lang="fr-BE" sz="1400" i="1" dirty="0" err="1">
                <a:solidFill>
                  <a:schemeClr val="tx1"/>
                </a:solidFill>
              </a:rPr>
              <a:t>studiekosten</a:t>
            </a:r>
            <a:endParaRPr lang="fr-BE" sz="1400" i="1" dirty="0">
              <a:solidFill>
                <a:schemeClr val="tx1"/>
              </a:solidFill>
            </a:endParaRPr>
          </a:p>
          <a:p>
            <a:pPr marL="342900" indent="-342900" algn="just">
              <a:buFontTx/>
              <a:buChar char="-"/>
            </a:pPr>
            <a:r>
              <a:rPr lang="fr-BE" sz="1400" dirty="0"/>
              <a:t>Travaux d’installation de réseau de chaleur / </a:t>
            </a:r>
            <a:r>
              <a:rPr lang="fr-BE" sz="1400" i="1" dirty="0" err="1">
                <a:solidFill>
                  <a:schemeClr val="tx1"/>
                </a:solidFill>
              </a:rPr>
              <a:t>Installatiewerken</a:t>
            </a:r>
            <a:r>
              <a:rPr lang="fr-BE" sz="1400" i="1" dirty="0">
                <a:solidFill>
                  <a:schemeClr val="tx1"/>
                </a:solidFill>
              </a:rPr>
              <a:t> van het </a:t>
            </a:r>
            <a:r>
              <a:rPr lang="fr-BE" sz="1400" i="1" dirty="0" err="1">
                <a:solidFill>
                  <a:schemeClr val="tx1"/>
                </a:solidFill>
              </a:rPr>
              <a:t>warmtenet</a:t>
            </a:r>
            <a:r>
              <a:rPr lang="fr-BE" sz="1400" i="1" dirty="0">
                <a:solidFill>
                  <a:schemeClr val="tx1"/>
                </a:solidFill>
              </a:rPr>
              <a:t> </a:t>
            </a:r>
          </a:p>
          <a:p>
            <a:pPr marL="342900" indent="-342900" algn="just">
              <a:buFontTx/>
              <a:buChar char="-"/>
            </a:pPr>
            <a:r>
              <a:rPr lang="fr-FR" sz="1400" dirty="0"/>
              <a:t>La mise en place de solutions d’approvisionnement en énergie renouvelable ou de cogénération alimentées en énergie renouvelable ou d’une hybridation de l’approvisionnement (énergie renouvelable + autre(s) source(s)) </a:t>
            </a:r>
            <a:r>
              <a:rPr lang="fr-BE" sz="1400" dirty="0"/>
              <a:t> / </a:t>
            </a:r>
            <a:r>
              <a:rPr lang="nl-NL" sz="1400" i="1" dirty="0">
                <a:solidFill>
                  <a:schemeClr val="tx1"/>
                </a:solidFill>
              </a:rPr>
              <a:t>De implementatie van bevoorradingsoplossingen in hernieuwbare energie of warmtekrachtkoppelingen, gekoppeld aan een warmtenet op basis van hernieuwbare energie of een hybride-energieaanbreng (hernieuwbare energie + andere bron(</a:t>
            </a:r>
            <a:r>
              <a:rPr lang="nl-NL" sz="1400" i="1" dirty="0" err="1">
                <a:solidFill>
                  <a:schemeClr val="tx1"/>
                </a:solidFill>
              </a:rPr>
              <a:t>nen</a:t>
            </a:r>
            <a:r>
              <a:rPr lang="nl-NL" sz="1400" i="1" dirty="0">
                <a:solidFill>
                  <a:schemeClr val="tx1"/>
                </a:solidFill>
              </a:rPr>
              <a:t>)).</a:t>
            </a:r>
          </a:p>
        </p:txBody>
      </p:sp>
    </p:spTree>
    <p:extLst>
      <p:ext uri="{BB962C8B-B14F-4D97-AF65-F5344CB8AC3E}">
        <p14:creationId xmlns:p14="http://schemas.microsoft.com/office/powerpoint/2010/main" val="367390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3.1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pPr algn="just"/>
            <a:r>
              <a:rPr lang="fr-BE" sz="1400" dirty="0"/>
              <a:t>Financement du projet  </a:t>
            </a:r>
          </a:p>
          <a:p>
            <a:pPr marL="342900" indent="-342900" algn="just">
              <a:buFontTx/>
              <a:buChar char="-"/>
            </a:pPr>
            <a:r>
              <a:rPr lang="fr-BE" sz="1400" dirty="0"/>
              <a:t>Minimum 500 000 euros de subvention FEDER+RBC (forfait de 7% compris)</a:t>
            </a:r>
          </a:p>
          <a:p>
            <a:pPr marL="342900" indent="-342900" algn="just">
              <a:buFontTx/>
              <a:buChar char="-"/>
            </a:pPr>
            <a:r>
              <a:rPr lang="fr-BE" sz="1400" dirty="0"/>
              <a:t>Budget FEDER+RBC total de l’appel : 7.161.768,85 euros (couvrant 95% des dépenses éligibles)</a:t>
            </a:r>
          </a:p>
          <a:p>
            <a:pPr marL="342900" indent="-342900" algn="just">
              <a:buFontTx/>
              <a:buChar char="-"/>
            </a:pPr>
            <a:r>
              <a:rPr lang="fr-BE" sz="1400" dirty="0"/>
              <a:t>FEDER+RBC = 95% max. des dépenses éligibles =&gt; cofinancement public de minimum 5% à apporter</a:t>
            </a:r>
          </a:p>
          <a:p>
            <a:pPr lvl="2" indent="0" algn="just"/>
            <a:r>
              <a:rPr lang="fr-BE" sz="1200" b="0" dirty="0"/>
              <a:t>.</a:t>
            </a:r>
          </a:p>
          <a:p>
            <a:pPr algn="just"/>
            <a:r>
              <a:rPr lang="fr-BE" sz="1400" i="1" dirty="0" err="1">
                <a:solidFill>
                  <a:schemeClr val="tx1"/>
                </a:solidFill>
                <a:latin typeface="Arial"/>
              </a:rPr>
              <a:t>Financiering</a:t>
            </a:r>
            <a:r>
              <a:rPr lang="fr-BE" sz="1400" i="1" dirty="0">
                <a:solidFill>
                  <a:schemeClr val="tx1"/>
                </a:solidFill>
                <a:latin typeface="Arial"/>
              </a:rPr>
              <a:t> van het </a:t>
            </a:r>
            <a:r>
              <a:rPr lang="fr-BE" sz="1400" i="1" dirty="0" err="1">
                <a:solidFill>
                  <a:schemeClr val="tx1"/>
                </a:solidFill>
                <a:latin typeface="Arial"/>
              </a:rPr>
              <a:t>project</a:t>
            </a:r>
            <a:r>
              <a:rPr lang="fr-BE" sz="1400" i="1" dirty="0">
                <a:solidFill>
                  <a:schemeClr val="tx1"/>
                </a:solidFill>
                <a:latin typeface="Arial"/>
              </a:rPr>
              <a:t> </a:t>
            </a:r>
          </a:p>
          <a:p>
            <a:pPr marL="342900" indent="-342900" algn="just">
              <a:buFontTx/>
              <a:buChar char="-"/>
            </a:pPr>
            <a:r>
              <a:rPr lang="fr-BE" sz="1400" i="1" dirty="0">
                <a:solidFill>
                  <a:schemeClr val="tx1"/>
                </a:solidFill>
                <a:latin typeface="Arial"/>
              </a:rPr>
              <a:t>Minimum 500 000 euro </a:t>
            </a:r>
            <a:r>
              <a:rPr lang="fr-BE" sz="1400" i="1" dirty="0" err="1">
                <a:solidFill>
                  <a:schemeClr val="tx1"/>
                </a:solidFill>
                <a:latin typeface="Arial"/>
              </a:rPr>
              <a:t>gesubsidieerd</a:t>
            </a:r>
            <a:r>
              <a:rPr lang="fr-BE" sz="1400" i="1" dirty="0">
                <a:solidFill>
                  <a:schemeClr val="tx1"/>
                </a:solidFill>
                <a:latin typeface="Arial"/>
              </a:rPr>
              <a:t> </a:t>
            </a:r>
            <a:r>
              <a:rPr lang="fr-BE" sz="1400" i="1" dirty="0" err="1">
                <a:solidFill>
                  <a:schemeClr val="tx1"/>
                </a:solidFill>
                <a:latin typeface="Arial"/>
              </a:rPr>
              <a:t>door</a:t>
            </a:r>
            <a:r>
              <a:rPr lang="fr-BE" sz="1400" i="1" dirty="0">
                <a:solidFill>
                  <a:schemeClr val="tx1"/>
                </a:solidFill>
                <a:latin typeface="Arial"/>
              </a:rPr>
              <a:t> EFRO+BHG (incl. 7% forfait)</a:t>
            </a:r>
          </a:p>
          <a:p>
            <a:pPr marL="342900" indent="-342900" algn="just">
              <a:buFontTx/>
              <a:buChar char="-"/>
            </a:pPr>
            <a:r>
              <a:rPr lang="fr-BE" sz="1400" i="1" dirty="0">
                <a:solidFill>
                  <a:schemeClr val="tx1"/>
                </a:solidFill>
                <a:latin typeface="Arial"/>
              </a:rPr>
              <a:t>Budget EFRO+BHG </a:t>
            </a:r>
            <a:r>
              <a:rPr lang="fr-BE" sz="1400" i="1" dirty="0" err="1">
                <a:solidFill>
                  <a:schemeClr val="tx1"/>
                </a:solidFill>
                <a:latin typeface="Arial"/>
              </a:rPr>
              <a:t>voor</a:t>
            </a:r>
            <a:r>
              <a:rPr lang="fr-BE" sz="1400" i="1" dirty="0">
                <a:solidFill>
                  <a:schemeClr val="tx1"/>
                </a:solidFill>
                <a:latin typeface="Arial"/>
              </a:rPr>
              <a:t> de </a:t>
            </a:r>
            <a:r>
              <a:rPr lang="fr-BE" sz="1400" i="1" dirty="0" err="1">
                <a:solidFill>
                  <a:schemeClr val="tx1"/>
                </a:solidFill>
                <a:latin typeface="Arial"/>
              </a:rPr>
              <a:t>oproep</a:t>
            </a:r>
            <a:r>
              <a:rPr lang="fr-BE" sz="1400" i="1" dirty="0">
                <a:solidFill>
                  <a:schemeClr val="tx1"/>
                </a:solidFill>
                <a:latin typeface="Arial"/>
              </a:rPr>
              <a:t>: </a:t>
            </a:r>
            <a:r>
              <a:rPr lang="fr-BE" sz="1400" dirty="0">
                <a:solidFill>
                  <a:schemeClr val="tx1"/>
                </a:solidFill>
              </a:rPr>
              <a:t>7.161.768,85 euro </a:t>
            </a:r>
            <a:r>
              <a:rPr lang="fr-BE" sz="1400" i="1" dirty="0">
                <a:solidFill>
                  <a:schemeClr val="tx1"/>
                </a:solidFill>
                <a:latin typeface="Arial"/>
              </a:rPr>
              <a:t>EFRO+BHG (</a:t>
            </a:r>
            <a:r>
              <a:rPr lang="nl-NL" sz="1400" i="1" dirty="0">
                <a:solidFill>
                  <a:schemeClr val="tx1"/>
                </a:solidFill>
                <a:latin typeface="Arial"/>
              </a:rPr>
              <a:t>dekt 95% van de subsidiabele uitgaven)</a:t>
            </a:r>
            <a:endParaRPr lang="fr-BE" sz="1400" i="1" dirty="0">
              <a:solidFill>
                <a:schemeClr val="tx1"/>
              </a:solidFill>
              <a:latin typeface="Arial"/>
            </a:endParaRPr>
          </a:p>
          <a:p>
            <a:pPr marL="342900" indent="-342900" algn="just">
              <a:buFontTx/>
              <a:buChar char="-"/>
            </a:pPr>
            <a:r>
              <a:rPr lang="fr-BE" sz="1400" i="1" dirty="0">
                <a:solidFill>
                  <a:schemeClr val="tx1"/>
                </a:solidFill>
                <a:latin typeface="Arial"/>
              </a:rPr>
              <a:t>EFRO+BHG = 95% max. van de </a:t>
            </a:r>
            <a:r>
              <a:rPr lang="fr-BE" sz="1400" i="1" dirty="0" err="1">
                <a:solidFill>
                  <a:schemeClr val="tx1"/>
                </a:solidFill>
                <a:latin typeface="Arial"/>
              </a:rPr>
              <a:t>subsidiabele</a:t>
            </a:r>
            <a:r>
              <a:rPr lang="fr-BE" sz="1400" i="1" dirty="0">
                <a:solidFill>
                  <a:schemeClr val="tx1"/>
                </a:solidFill>
                <a:latin typeface="Arial"/>
              </a:rPr>
              <a:t> </a:t>
            </a:r>
            <a:r>
              <a:rPr lang="fr-BE" sz="1400" i="1" dirty="0" err="1">
                <a:solidFill>
                  <a:schemeClr val="tx1"/>
                </a:solidFill>
                <a:latin typeface="Arial"/>
              </a:rPr>
              <a:t>uitgaven</a:t>
            </a:r>
            <a:r>
              <a:rPr lang="fr-BE" sz="1400" i="1" dirty="0">
                <a:solidFill>
                  <a:schemeClr val="tx1"/>
                </a:solidFill>
                <a:latin typeface="Arial"/>
              </a:rPr>
              <a:t> =&gt; minimale </a:t>
            </a:r>
            <a:r>
              <a:rPr lang="fr-BE" sz="1400" i="1" dirty="0" err="1">
                <a:solidFill>
                  <a:schemeClr val="tx1"/>
                </a:solidFill>
                <a:latin typeface="Arial"/>
              </a:rPr>
              <a:t>publieke</a:t>
            </a:r>
            <a:r>
              <a:rPr lang="fr-BE" sz="1400" i="1" dirty="0">
                <a:solidFill>
                  <a:schemeClr val="tx1"/>
                </a:solidFill>
                <a:latin typeface="Arial"/>
              </a:rPr>
              <a:t> </a:t>
            </a:r>
            <a:r>
              <a:rPr lang="fr-BE" sz="1400" i="1" dirty="0" err="1">
                <a:solidFill>
                  <a:schemeClr val="tx1"/>
                </a:solidFill>
                <a:latin typeface="Arial"/>
              </a:rPr>
              <a:t>cofinanciering</a:t>
            </a:r>
            <a:r>
              <a:rPr lang="fr-BE" sz="1400" i="1" dirty="0">
                <a:solidFill>
                  <a:schemeClr val="tx1"/>
                </a:solidFill>
                <a:latin typeface="Arial"/>
              </a:rPr>
              <a:t> 5%</a:t>
            </a:r>
          </a:p>
          <a:p>
            <a:pPr algn="just"/>
            <a:endParaRPr lang="fr-BE" dirty="0"/>
          </a:p>
        </p:txBody>
      </p:sp>
    </p:spTree>
    <p:extLst>
      <p:ext uri="{BB962C8B-B14F-4D97-AF65-F5344CB8AC3E}">
        <p14:creationId xmlns:p14="http://schemas.microsoft.com/office/powerpoint/2010/main" val="102376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3.1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pPr algn="just"/>
            <a:r>
              <a:rPr lang="nl-NL" sz="1800" i="1" dirty="0" err="1"/>
              <a:t>Taux</a:t>
            </a:r>
            <a:r>
              <a:rPr lang="nl-NL" sz="1800" i="1" dirty="0"/>
              <a:t> forfaitaire de 7% pour </a:t>
            </a:r>
            <a:r>
              <a:rPr lang="nl-NL" sz="1800" i="1" dirty="0" err="1"/>
              <a:t>couvrir</a:t>
            </a:r>
            <a:r>
              <a:rPr lang="nl-NL" sz="1800" i="1" dirty="0"/>
              <a:t> les </a:t>
            </a:r>
            <a:r>
              <a:rPr lang="nl-NL" sz="1800" i="1" dirty="0" err="1"/>
              <a:t>coûts</a:t>
            </a:r>
            <a:r>
              <a:rPr lang="nl-NL" sz="1800" i="1" dirty="0"/>
              <a:t> indirects / </a:t>
            </a:r>
            <a:r>
              <a:rPr lang="nl-NL" sz="1800" i="1" dirty="0">
                <a:solidFill>
                  <a:schemeClr val="tx1"/>
                </a:solidFill>
              </a:rPr>
              <a:t>Forfaitair bedrag van 7% om indirecte kosten de dekken</a:t>
            </a:r>
          </a:p>
          <a:p>
            <a:pPr algn="just"/>
            <a:endParaRPr lang="nl-NL" sz="1800" i="1" dirty="0">
              <a:solidFill>
                <a:schemeClr val="tx1"/>
              </a:solidFill>
            </a:endParaRPr>
          </a:p>
          <a:p>
            <a:pPr marL="882900" lvl="2" indent="-342900" algn="just">
              <a:buFont typeface="Courier New" panose="02070309020205020404" pitchFamily="49" charset="0"/>
              <a:buChar char="o"/>
            </a:pPr>
            <a:r>
              <a:rPr lang="fr-BE" sz="1400" b="0" i="1" dirty="0"/>
              <a:t>Frais</a:t>
            </a:r>
            <a:r>
              <a:rPr lang="nl-NL" sz="1400" b="0" i="1" dirty="0"/>
              <a:t> de </a:t>
            </a:r>
            <a:r>
              <a:rPr lang="fr-BE" sz="1400" b="0" i="1" dirty="0"/>
              <a:t>personnel (mise en œuvre et coordination) /  </a:t>
            </a:r>
            <a:r>
              <a:rPr lang="fr-BE" sz="1400" b="0" i="1" dirty="0" err="1">
                <a:solidFill>
                  <a:schemeClr val="tx1"/>
                </a:solidFill>
              </a:rPr>
              <a:t>Personeelskosten</a:t>
            </a:r>
            <a:r>
              <a:rPr lang="fr-BE" sz="1400" b="0" i="1" dirty="0">
                <a:solidFill>
                  <a:schemeClr val="tx1"/>
                </a:solidFill>
              </a:rPr>
              <a:t> (</a:t>
            </a:r>
            <a:r>
              <a:rPr lang="fr-BE" sz="1400" b="0" i="1" dirty="0" err="1">
                <a:solidFill>
                  <a:schemeClr val="tx1"/>
                </a:solidFill>
              </a:rPr>
              <a:t>uitvoering</a:t>
            </a:r>
            <a:r>
              <a:rPr lang="fr-BE" sz="1400" b="0" i="1" dirty="0">
                <a:solidFill>
                  <a:schemeClr val="tx1"/>
                </a:solidFill>
              </a:rPr>
              <a:t> en </a:t>
            </a:r>
            <a:r>
              <a:rPr lang="fr-BE" sz="1400" b="0" i="1" dirty="0" err="1">
                <a:solidFill>
                  <a:schemeClr val="tx1"/>
                </a:solidFill>
              </a:rPr>
              <a:t>coördinatie</a:t>
            </a:r>
            <a:r>
              <a:rPr lang="fr-BE" sz="1400" b="0" i="1" dirty="0">
                <a:solidFill>
                  <a:schemeClr val="tx1"/>
                </a:solidFill>
              </a:rPr>
              <a:t>)</a:t>
            </a:r>
          </a:p>
          <a:p>
            <a:pPr lvl="2" indent="0" algn="just"/>
            <a:endParaRPr lang="fr-BE" sz="1400" b="0" i="1" dirty="0">
              <a:solidFill>
                <a:schemeClr val="tx1"/>
              </a:solidFill>
            </a:endParaRPr>
          </a:p>
          <a:p>
            <a:pPr marL="882900" lvl="2" indent="-342900" algn="just">
              <a:buFont typeface="Courier New" panose="02070309020205020404" pitchFamily="49" charset="0"/>
              <a:buChar char="o"/>
            </a:pPr>
            <a:r>
              <a:rPr lang="fr-BE" sz="1400" b="0" i="1" dirty="0"/>
              <a:t>Frais de fonctionnement (</a:t>
            </a:r>
            <a:r>
              <a:rPr lang="fr-BE" sz="1400" b="0" i="1" dirty="0" err="1"/>
              <a:t>p.e</a:t>
            </a:r>
            <a:r>
              <a:rPr lang="fr-BE" sz="1400" b="0" i="1" dirty="0"/>
              <a:t>. frais de traduction ou frais de fonctionnement du personnel) / </a:t>
            </a:r>
            <a:r>
              <a:rPr lang="nl-NL" sz="1400" b="0" i="1" dirty="0">
                <a:solidFill>
                  <a:schemeClr val="tx1"/>
                </a:solidFill>
              </a:rPr>
              <a:t>Werkingskosten (bv. vertaalkosten of werkingskosten van het personeel)</a:t>
            </a:r>
          </a:p>
          <a:p>
            <a:pPr lvl="2" indent="0" algn="just"/>
            <a:endParaRPr lang="fr-BE" sz="1400" b="0" i="1" dirty="0">
              <a:solidFill>
                <a:schemeClr val="tx1"/>
              </a:solidFill>
            </a:endParaRPr>
          </a:p>
          <a:p>
            <a:pPr marL="882900" lvl="2" indent="-342900" algn="just">
              <a:buFont typeface="Courier New" panose="02070309020205020404" pitchFamily="49" charset="0"/>
              <a:buChar char="o"/>
            </a:pPr>
            <a:r>
              <a:rPr lang="fr-BE" sz="1400" b="0" i="1" dirty="0"/>
              <a:t>Frais d’investissement indirects (</a:t>
            </a:r>
            <a:r>
              <a:rPr lang="fr-BE" sz="1400" b="0" i="1" dirty="0" err="1"/>
              <a:t>p.e</a:t>
            </a:r>
            <a:r>
              <a:rPr lang="fr-BE" sz="1400" b="0" i="1" dirty="0"/>
              <a:t>. pour le personnel) / </a:t>
            </a:r>
            <a:r>
              <a:rPr lang="nl-NL" sz="1400" b="0" i="1" dirty="0">
                <a:solidFill>
                  <a:schemeClr val="tx1"/>
                </a:solidFill>
              </a:rPr>
              <a:t>Indirecte investeringskosten (bv. voor het personeel)</a:t>
            </a:r>
            <a:endParaRPr lang="fr-BE" sz="1400" b="0" i="1" dirty="0">
              <a:solidFill>
                <a:schemeClr val="tx1"/>
              </a:solidFill>
            </a:endParaRPr>
          </a:p>
          <a:p>
            <a:pPr algn="just"/>
            <a:endParaRPr lang="fr-BE" dirty="0"/>
          </a:p>
        </p:txBody>
      </p:sp>
    </p:spTree>
    <p:extLst>
      <p:ext uri="{BB962C8B-B14F-4D97-AF65-F5344CB8AC3E}">
        <p14:creationId xmlns:p14="http://schemas.microsoft.com/office/powerpoint/2010/main" val="4255743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3481558114"/>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700" dirty="0"/>
              <a:t>4. Procédure de sélection / </a:t>
            </a:r>
            <a:r>
              <a:rPr lang="fr-BE" sz="2700" i="1" dirty="0" err="1">
                <a:solidFill>
                  <a:schemeClr val="tx1"/>
                </a:solidFill>
              </a:rPr>
              <a:t>Selectieprocedure</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981290"/>
            <a:ext cx="8460940" cy="3534676"/>
          </a:xfrm>
        </p:spPr>
        <p:txBody>
          <a:bodyPr>
            <a:normAutofit/>
          </a:bodyPr>
          <a:lstStyle/>
          <a:p>
            <a:pPr marL="685800">
              <a:lnSpc>
                <a:spcPct val="120000"/>
              </a:lnSpc>
              <a:spcBef>
                <a:spcPts val="0"/>
              </a:spcBef>
              <a:buFont typeface="Arial" panose="020B0604020202020204" pitchFamily="34" charset="0"/>
              <a:buChar char="•"/>
            </a:pPr>
            <a:r>
              <a:rPr lang="fr-BE" sz="1800" dirty="0"/>
              <a:t> Respect des conditions d’accès / </a:t>
            </a:r>
            <a:r>
              <a:rPr lang="fr-BE" sz="1800" i="1" dirty="0" err="1">
                <a:solidFill>
                  <a:schemeClr val="tx1"/>
                </a:solidFill>
                <a:latin typeface="Arial"/>
              </a:rPr>
              <a:t>Voldoen</a:t>
            </a:r>
            <a:r>
              <a:rPr lang="fr-BE" sz="1800" i="1" dirty="0">
                <a:solidFill>
                  <a:schemeClr val="tx1"/>
                </a:solidFill>
                <a:latin typeface="Arial"/>
              </a:rPr>
              <a:t> </a:t>
            </a:r>
            <a:r>
              <a:rPr lang="fr-BE" sz="1800" i="1" dirty="0" err="1">
                <a:solidFill>
                  <a:schemeClr val="tx1"/>
                </a:solidFill>
                <a:latin typeface="Arial"/>
              </a:rPr>
              <a:t>aan</a:t>
            </a:r>
            <a:r>
              <a:rPr lang="fr-BE" sz="1800" i="1" dirty="0">
                <a:solidFill>
                  <a:schemeClr val="tx1"/>
                </a:solidFill>
                <a:latin typeface="Arial"/>
              </a:rPr>
              <a:t> de </a:t>
            </a:r>
            <a:r>
              <a:rPr lang="fr-BE" sz="1800" i="1" dirty="0" err="1">
                <a:solidFill>
                  <a:schemeClr val="tx1"/>
                </a:solidFill>
                <a:latin typeface="Arial"/>
              </a:rPr>
              <a:t>toegangsvoorwaarden</a:t>
            </a:r>
            <a:endParaRPr lang="fr-BE" sz="1800" i="1" dirty="0">
              <a:solidFill>
                <a:schemeClr val="tx1"/>
              </a:solidFill>
              <a:latin typeface="Arial"/>
            </a:endParaRPr>
          </a:p>
          <a:p>
            <a:pPr marL="685800">
              <a:lnSpc>
                <a:spcPct val="120000"/>
              </a:lnSpc>
              <a:spcBef>
                <a:spcPts val="0"/>
              </a:spcBef>
            </a:pPr>
            <a:endParaRPr lang="fr-BE" sz="1800" i="1" dirty="0">
              <a:solidFill>
                <a:schemeClr val="tx1"/>
              </a:solidFill>
              <a:latin typeface="Arial"/>
            </a:endParaRPr>
          </a:p>
          <a:p>
            <a:pPr marL="685800">
              <a:lnSpc>
                <a:spcPct val="120000"/>
              </a:lnSpc>
              <a:spcBef>
                <a:spcPts val="0"/>
              </a:spcBef>
              <a:buFont typeface="Arial" panose="020B0604020202020204" pitchFamily="34" charset="0"/>
              <a:buChar char="•"/>
            </a:pPr>
            <a:r>
              <a:rPr lang="fr-BE" sz="1800" dirty="0"/>
              <a:t> Min. 60% du total </a:t>
            </a:r>
            <a:r>
              <a:rPr lang="fr-BE" sz="1800" i="1" dirty="0">
                <a:solidFill>
                  <a:schemeClr val="tx1"/>
                </a:solidFill>
                <a:latin typeface="Arial"/>
              </a:rPr>
              <a:t>/ Minimum 60% van het </a:t>
            </a:r>
            <a:r>
              <a:rPr lang="fr-BE" sz="1800" i="1" dirty="0" err="1">
                <a:solidFill>
                  <a:schemeClr val="tx1"/>
                </a:solidFill>
                <a:latin typeface="Arial"/>
              </a:rPr>
              <a:t>totaal</a:t>
            </a:r>
            <a:endParaRPr lang="fr-BE" sz="1800" i="1" dirty="0">
              <a:solidFill>
                <a:schemeClr val="tx1"/>
              </a:solidFill>
              <a:latin typeface="Arial"/>
            </a:endParaRPr>
          </a:p>
          <a:p>
            <a:pPr marL="685800">
              <a:lnSpc>
                <a:spcPct val="120000"/>
              </a:lnSpc>
              <a:spcBef>
                <a:spcPts val="0"/>
              </a:spcBef>
            </a:pPr>
            <a:endParaRPr lang="fr-BE" sz="1800" i="1" dirty="0">
              <a:solidFill>
                <a:schemeClr val="tx1"/>
              </a:solidFill>
              <a:latin typeface="Arial"/>
            </a:endParaRPr>
          </a:p>
          <a:p>
            <a:pPr marL="685800">
              <a:lnSpc>
                <a:spcPct val="120000"/>
              </a:lnSpc>
              <a:spcBef>
                <a:spcPts val="0"/>
              </a:spcBef>
              <a:buFont typeface="Arial" panose="020B0604020202020204" pitchFamily="34" charset="0"/>
              <a:buChar char="•"/>
            </a:pPr>
            <a:r>
              <a:rPr lang="fr-BE" sz="1800" dirty="0"/>
              <a:t> Min. 50% des points par critère pour les critères qui ont une valeur de 10 points ou plus </a:t>
            </a:r>
            <a:r>
              <a:rPr lang="fr-BE" sz="1800" i="1" dirty="0">
                <a:solidFill>
                  <a:schemeClr val="tx1"/>
                </a:solidFill>
                <a:latin typeface="Arial"/>
              </a:rPr>
              <a:t>/ Minimum 50% op </a:t>
            </a:r>
            <a:r>
              <a:rPr lang="fr-BE" sz="1800" i="1" dirty="0" err="1">
                <a:solidFill>
                  <a:schemeClr val="tx1"/>
                </a:solidFill>
                <a:latin typeface="Arial"/>
              </a:rPr>
              <a:t>criteria</a:t>
            </a:r>
            <a:r>
              <a:rPr lang="fr-BE" sz="1800" i="1" dirty="0">
                <a:solidFill>
                  <a:schemeClr val="tx1"/>
                </a:solidFill>
                <a:latin typeface="Arial"/>
              </a:rPr>
              <a:t> met </a:t>
            </a:r>
            <a:r>
              <a:rPr lang="fr-BE" sz="1800" i="1" dirty="0" err="1">
                <a:solidFill>
                  <a:schemeClr val="tx1"/>
                </a:solidFill>
                <a:latin typeface="Arial"/>
              </a:rPr>
              <a:t>een</a:t>
            </a:r>
            <a:r>
              <a:rPr lang="fr-BE" sz="1800" i="1" dirty="0">
                <a:solidFill>
                  <a:schemeClr val="tx1"/>
                </a:solidFill>
                <a:latin typeface="Arial"/>
              </a:rPr>
              <a:t> </a:t>
            </a:r>
            <a:r>
              <a:rPr lang="fr-BE" sz="1800" i="1" dirty="0" err="1">
                <a:solidFill>
                  <a:schemeClr val="tx1"/>
                </a:solidFill>
                <a:latin typeface="Arial"/>
              </a:rPr>
              <a:t>waarde</a:t>
            </a:r>
            <a:r>
              <a:rPr lang="fr-BE" sz="1800" i="1" dirty="0">
                <a:solidFill>
                  <a:schemeClr val="tx1"/>
                </a:solidFill>
                <a:latin typeface="Arial"/>
              </a:rPr>
              <a:t> van minimum 10 </a:t>
            </a:r>
            <a:r>
              <a:rPr lang="fr-BE" sz="1800" i="1" dirty="0" err="1">
                <a:solidFill>
                  <a:schemeClr val="tx1"/>
                </a:solidFill>
                <a:latin typeface="Arial"/>
              </a:rPr>
              <a:t>punten</a:t>
            </a:r>
            <a:endParaRPr lang="fr-BE" sz="1800"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700" dirty="0"/>
              <a:t>4. Procédure de sélection / </a:t>
            </a:r>
            <a:r>
              <a:rPr lang="fr-BE" sz="2700" i="1" dirty="0" err="1">
                <a:solidFill>
                  <a:schemeClr val="tx1"/>
                </a:solidFill>
              </a:rPr>
              <a:t>Selectieprocedure</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981290"/>
            <a:ext cx="8460940" cy="3534676"/>
          </a:xfrm>
        </p:spPr>
        <p:txBody>
          <a:bodyPr>
            <a:normAutofit/>
          </a:bodyPr>
          <a:lstStyle/>
          <a:p>
            <a:pPr marL="685800">
              <a:lnSpc>
                <a:spcPct val="100000"/>
              </a:lnSpc>
              <a:spcBef>
                <a:spcPts val="0"/>
              </a:spcBef>
              <a:buFont typeface="Arial" panose="020B0604020202020204" pitchFamily="34" charset="0"/>
              <a:buChar char="•"/>
            </a:pPr>
            <a:r>
              <a:rPr lang="fr-BE" sz="1800" dirty="0"/>
              <a:t>Un classement des candidatures est établi sur base des critères techniques et de mise en œuvre </a:t>
            </a:r>
            <a:r>
              <a:rPr lang="fr-BE" sz="1800" dirty="0">
                <a:sym typeface="Wingdings" panose="05000000000000000000" pitchFamily="2" charset="2"/>
              </a:rPr>
              <a:t> proposition de sélection au Gouvernement / </a:t>
            </a:r>
            <a:r>
              <a:rPr lang="fr-BE" sz="1800" i="1" dirty="0" err="1">
                <a:solidFill>
                  <a:schemeClr val="tx1"/>
                </a:solidFill>
                <a:latin typeface="Arial"/>
                <a:sym typeface="Wingdings" panose="05000000000000000000" pitchFamily="2" charset="2"/>
              </a:rPr>
              <a:t>Rangschikking</a:t>
            </a:r>
            <a:r>
              <a:rPr lang="fr-BE" sz="1800" i="1" dirty="0">
                <a:solidFill>
                  <a:schemeClr val="tx1"/>
                </a:solidFill>
                <a:latin typeface="Arial"/>
                <a:sym typeface="Wingdings" panose="05000000000000000000" pitchFamily="2" charset="2"/>
              </a:rPr>
              <a:t> van de </a:t>
            </a:r>
            <a:r>
              <a:rPr lang="fr-BE" sz="1800" i="1" dirty="0" err="1">
                <a:solidFill>
                  <a:schemeClr val="tx1"/>
                </a:solidFill>
                <a:latin typeface="Arial"/>
                <a:sym typeface="Wingdings" panose="05000000000000000000" pitchFamily="2" charset="2"/>
              </a:rPr>
              <a:t>voorstellen</a:t>
            </a:r>
            <a:r>
              <a:rPr lang="fr-BE" sz="1800" i="1" dirty="0">
                <a:solidFill>
                  <a:schemeClr val="tx1"/>
                </a:solidFill>
                <a:latin typeface="Arial"/>
                <a:sym typeface="Wingdings" panose="05000000000000000000" pitchFamily="2" charset="2"/>
              </a:rPr>
              <a:t> op basis van de </a:t>
            </a:r>
            <a:r>
              <a:rPr lang="fr-BE" sz="1800" i="1" dirty="0" err="1">
                <a:solidFill>
                  <a:schemeClr val="tx1"/>
                </a:solidFill>
                <a:latin typeface="Arial"/>
                <a:sym typeface="Wingdings" panose="05000000000000000000" pitchFamily="2" charset="2"/>
              </a:rPr>
              <a:t>technische</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criteria</a:t>
            </a:r>
            <a:r>
              <a:rPr lang="fr-BE" sz="1800" i="1" dirty="0">
                <a:solidFill>
                  <a:schemeClr val="tx1"/>
                </a:solidFill>
                <a:latin typeface="Arial"/>
                <a:sym typeface="Wingdings" panose="05000000000000000000" pitchFamily="2" charset="2"/>
              </a:rPr>
              <a:t> en </a:t>
            </a:r>
            <a:r>
              <a:rPr lang="fr-BE" sz="1800" i="1" dirty="0" err="1">
                <a:solidFill>
                  <a:schemeClr val="tx1"/>
                </a:solidFill>
                <a:latin typeface="Arial"/>
                <a:sym typeface="Wingdings" panose="05000000000000000000" pitchFamily="2" charset="2"/>
              </a:rPr>
              <a:t>uitvoeringscriteria</a:t>
            </a:r>
            <a:r>
              <a:rPr lang="fr-BE" sz="1800" i="1" dirty="0">
                <a:solidFill>
                  <a:schemeClr val="tx1"/>
                </a:solidFill>
                <a:latin typeface="Arial"/>
                <a:sym typeface="Wingdings" panose="05000000000000000000" pitchFamily="2" charset="2"/>
              </a:rPr>
              <a:t>  </a:t>
            </a:r>
            <a:r>
              <a:rPr lang="fr-BE" sz="1800" i="1" dirty="0" err="1">
                <a:solidFill>
                  <a:schemeClr val="tx1"/>
                </a:solidFill>
                <a:latin typeface="Arial"/>
                <a:sym typeface="Wingdings" panose="05000000000000000000" pitchFamily="2" charset="2"/>
              </a:rPr>
              <a:t>voorstel</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voor</a:t>
            </a:r>
            <a:r>
              <a:rPr lang="fr-BE" sz="1800" i="1" dirty="0">
                <a:solidFill>
                  <a:schemeClr val="tx1"/>
                </a:solidFill>
                <a:latin typeface="Arial"/>
                <a:sym typeface="Wingdings" panose="05000000000000000000" pitchFamily="2" charset="2"/>
              </a:rPr>
              <a:t> de </a:t>
            </a:r>
            <a:r>
              <a:rPr lang="fr-BE" sz="1800" i="1" dirty="0" err="1">
                <a:solidFill>
                  <a:schemeClr val="tx1"/>
                </a:solidFill>
                <a:latin typeface="Arial"/>
                <a:sym typeface="Wingdings" panose="05000000000000000000" pitchFamily="2" charset="2"/>
              </a:rPr>
              <a:t>Regering</a:t>
            </a:r>
            <a:endParaRPr lang="fr-BE" sz="1800" i="1" dirty="0">
              <a:solidFill>
                <a:schemeClr val="tx1"/>
              </a:solidFill>
              <a:latin typeface="Arial"/>
              <a:sym typeface="Wingdings" panose="05000000000000000000" pitchFamily="2" charset="2"/>
            </a:endParaRPr>
          </a:p>
          <a:p>
            <a:pPr marL="685800">
              <a:lnSpc>
                <a:spcPct val="100000"/>
              </a:lnSpc>
              <a:spcBef>
                <a:spcPts val="0"/>
              </a:spcBef>
            </a:pPr>
            <a:endParaRPr lang="fr-BE" sz="1800" dirty="0">
              <a:solidFill>
                <a:srgbClr val="FF0000"/>
              </a:solidFill>
            </a:endParaRPr>
          </a:p>
          <a:p>
            <a:pPr marL="685800">
              <a:lnSpc>
                <a:spcPct val="100000"/>
              </a:lnSpc>
              <a:spcBef>
                <a:spcPts val="0"/>
              </a:spcBef>
              <a:buFont typeface="Arial" panose="020B0604020202020204" pitchFamily="34" charset="0"/>
              <a:buChar char="•"/>
            </a:pPr>
            <a:r>
              <a:rPr lang="fr-BE" sz="1800" dirty="0">
                <a:solidFill>
                  <a:schemeClr val="bg1">
                    <a:lumMod val="50000"/>
                  </a:schemeClr>
                </a:solidFill>
              </a:rPr>
              <a:t>Sélection globale (plusieurs projets) liée avec les objectifs définis par le Programme /</a:t>
            </a:r>
            <a:r>
              <a:rPr lang="fr-BE" sz="1800" dirty="0">
                <a:solidFill>
                  <a:schemeClr val="tx1"/>
                </a:solidFill>
                <a:sym typeface="Wingdings" panose="05000000000000000000" pitchFamily="2" charset="2"/>
              </a:rPr>
              <a:t> Globale </a:t>
            </a:r>
            <a:r>
              <a:rPr lang="fr-BE" sz="1800" dirty="0" err="1">
                <a:solidFill>
                  <a:schemeClr val="tx1"/>
                </a:solidFill>
                <a:sym typeface="Wingdings" panose="05000000000000000000" pitchFamily="2" charset="2"/>
              </a:rPr>
              <a:t>selectie</a:t>
            </a:r>
            <a:r>
              <a:rPr lang="fr-BE" sz="1800" dirty="0">
                <a:solidFill>
                  <a:schemeClr val="tx1"/>
                </a:solidFill>
                <a:sym typeface="Wingdings" panose="05000000000000000000" pitchFamily="2" charset="2"/>
              </a:rPr>
              <a:t> </a:t>
            </a:r>
            <a:r>
              <a:rPr lang="fr-BE" sz="1800" dirty="0" err="1">
                <a:solidFill>
                  <a:schemeClr val="tx1"/>
                </a:solidFill>
                <a:sym typeface="Wingdings" panose="05000000000000000000" pitchFamily="2" charset="2"/>
              </a:rPr>
              <a:t>gelinkt</a:t>
            </a:r>
            <a:r>
              <a:rPr lang="fr-BE" sz="1800" dirty="0">
                <a:solidFill>
                  <a:schemeClr val="tx1"/>
                </a:solidFill>
                <a:sym typeface="Wingdings" panose="05000000000000000000" pitchFamily="2" charset="2"/>
              </a:rPr>
              <a:t> </a:t>
            </a:r>
            <a:r>
              <a:rPr lang="fr-BE" sz="1800" dirty="0" err="1">
                <a:solidFill>
                  <a:schemeClr val="tx1"/>
                </a:solidFill>
                <a:sym typeface="Wingdings" panose="05000000000000000000" pitchFamily="2" charset="2"/>
              </a:rPr>
              <a:t>aan</a:t>
            </a:r>
            <a:r>
              <a:rPr lang="fr-BE" sz="1800" dirty="0">
                <a:solidFill>
                  <a:schemeClr val="tx1"/>
                </a:solidFill>
                <a:sym typeface="Wingdings" panose="05000000000000000000" pitchFamily="2" charset="2"/>
              </a:rPr>
              <a:t> de </a:t>
            </a:r>
            <a:r>
              <a:rPr lang="fr-BE" sz="1800" dirty="0" err="1">
                <a:solidFill>
                  <a:schemeClr val="tx1"/>
                </a:solidFill>
                <a:sym typeface="Wingdings" panose="05000000000000000000" pitchFamily="2" charset="2"/>
              </a:rPr>
              <a:t>doelstellingen</a:t>
            </a:r>
            <a:r>
              <a:rPr lang="fr-BE" sz="1800" dirty="0">
                <a:solidFill>
                  <a:schemeClr val="tx1"/>
                </a:solidFill>
                <a:sym typeface="Wingdings" panose="05000000000000000000" pitchFamily="2" charset="2"/>
              </a:rPr>
              <a:t>, </a:t>
            </a:r>
            <a:r>
              <a:rPr lang="fr-BE" sz="1800" dirty="0" err="1">
                <a:solidFill>
                  <a:schemeClr val="tx1"/>
                </a:solidFill>
                <a:sym typeface="Wingdings" panose="05000000000000000000" pitchFamily="2" charset="2"/>
              </a:rPr>
              <a:t>gedefinieerd</a:t>
            </a:r>
            <a:r>
              <a:rPr lang="fr-BE" sz="1800" dirty="0">
                <a:solidFill>
                  <a:schemeClr val="tx1"/>
                </a:solidFill>
                <a:sym typeface="Wingdings" panose="05000000000000000000" pitchFamily="2" charset="2"/>
              </a:rPr>
              <a:t> in het programma</a:t>
            </a: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356450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lnSpcReduction="10000"/>
          </a:bodyPr>
          <a:lstStyle/>
          <a:p>
            <a:pPr marL="342900" indent="-342900" algn="just">
              <a:lnSpc>
                <a:spcPct val="107000"/>
              </a:lnSpc>
              <a:buFont typeface="+mj-lt"/>
              <a:buAutoNum type="arabicPeriod"/>
            </a:pPr>
            <a:r>
              <a:rPr lang="fr-BE" sz="1500" b="1" dirty="0">
                <a:effectLst/>
                <a:ea typeface="Calibri" panose="020F0502020204030204" pitchFamily="34" charset="0"/>
              </a:rPr>
              <a:t>Budget et contribution aux indicateurs</a:t>
            </a:r>
            <a:r>
              <a:rPr lang="fr-BE" sz="1500" dirty="0">
                <a:effectLst/>
                <a:ea typeface="Calibri" panose="020F0502020204030204" pitchFamily="34" charset="0"/>
              </a:rPr>
              <a:t>: le rapport de la longueur du réseau de chaleur développé à la demande de subvention introduite </a:t>
            </a:r>
            <a:r>
              <a:rPr lang="fr-BE" sz="1500" b="1" dirty="0">
                <a:solidFill>
                  <a:srgbClr val="FF0000"/>
                </a:solidFill>
                <a:ea typeface="Calibri" panose="020F0502020204030204" pitchFamily="34" charset="0"/>
              </a:rPr>
              <a:t>(15 points)</a:t>
            </a:r>
          </a:p>
          <a:p>
            <a:pPr marL="342900" indent="-342900" algn="just">
              <a:lnSpc>
                <a:spcPct val="107000"/>
              </a:lnSpc>
              <a:buFont typeface="+mj-lt"/>
              <a:buAutoNum type="arabicPeriod"/>
            </a:pPr>
            <a:r>
              <a:rPr lang="fr-BE" sz="1500" b="1" dirty="0">
                <a:effectLst/>
                <a:ea typeface="Calibri" panose="020F0502020204030204" pitchFamily="34" charset="0"/>
              </a:rPr>
              <a:t>Le site </a:t>
            </a:r>
            <a:r>
              <a:rPr lang="fr-BE" sz="1500" dirty="0">
                <a:effectLst/>
                <a:ea typeface="Calibri" panose="020F0502020204030204" pitchFamily="34" charset="0"/>
              </a:rPr>
              <a:t>sur lequel est situé l’équipement est d’intérêt collectif majeur </a:t>
            </a:r>
            <a:r>
              <a:rPr lang="fr-BE" sz="1500" b="1" dirty="0">
                <a:solidFill>
                  <a:srgbClr val="FF0000"/>
                </a:solidFill>
                <a:ea typeface="Calibri" panose="020F0502020204030204" pitchFamily="34" charset="0"/>
              </a:rPr>
              <a:t>(10 points)</a:t>
            </a:r>
          </a:p>
          <a:p>
            <a:pPr marL="342900" indent="-342900" algn="just">
              <a:lnSpc>
                <a:spcPct val="107000"/>
              </a:lnSpc>
              <a:buFont typeface="+mj-lt"/>
              <a:buAutoNum type="arabicPeriod"/>
            </a:pPr>
            <a:r>
              <a:rPr lang="fr-FR" sz="1500" b="1" dirty="0">
                <a:effectLst/>
                <a:ea typeface="Calibri" panose="020F0502020204030204" pitchFamily="34" charset="0"/>
              </a:rPr>
              <a:t>Des solutions d’approvisionnement en énergie(s) renouvelable(s) ou de cogénération alimentées en énergie renouvelable ou d’une hybridation de l’approvisionnement (énergie renouvelable + autre(s) source(s</a:t>
            </a:r>
            <a:r>
              <a:rPr lang="fr-FR" sz="1500" b="1">
                <a:effectLst/>
                <a:ea typeface="Calibri" panose="020F0502020204030204" pitchFamily="34" charset="0"/>
              </a:rPr>
              <a:t>)) </a:t>
            </a:r>
            <a:r>
              <a:rPr lang="fr-BE" sz="1500">
                <a:effectLst/>
                <a:ea typeface="Calibri" panose="020F0502020204030204" pitchFamily="34" charset="0"/>
              </a:rPr>
              <a:t>liées </a:t>
            </a:r>
            <a:r>
              <a:rPr lang="fr-BE" sz="1500" dirty="0">
                <a:effectLst/>
                <a:ea typeface="Calibri" panose="020F0502020204030204" pitchFamily="34" charset="0"/>
              </a:rPr>
              <a:t>au réseau de chaleur </a:t>
            </a:r>
            <a:r>
              <a:rPr lang="fr-BE" sz="1500" b="1" dirty="0">
                <a:solidFill>
                  <a:srgbClr val="FF0000"/>
                </a:solidFill>
              </a:rPr>
              <a:t>(8 points)</a:t>
            </a:r>
          </a:p>
          <a:p>
            <a:pPr marL="342900" indent="-342900" algn="just">
              <a:lnSpc>
                <a:spcPct val="107000"/>
              </a:lnSpc>
              <a:buFont typeface="+mj-lt"/>
              <a:buAutoNum type="arabicPeriod"/>
            </a:pPr>
            <a:r>
              <a:rPr lang="fr-BE" sz="1500" b="1" dirty="0">
                <a:effectLst/>
                <a:ea typeface="Calibri" panose="020F0502020204030204" pitchFamily="34" charset="0"/>
              </a:rPr>
              <a:t>Le projet démontre l’intérêt </a:t>
            </a:r>
            <a:r>
              <a:rPr lang="fr-BE" sz="1500" dirty="0">
                <a:effectLst/>
                <a:ea typeface="Calibri" panose="020F0502020204030204" pitchFamily="34" charset="0"/>
              </a:rPr>
              <a:t>de la solution d’approvisionnement en énergie(s) renouvelable(s) ou de cogénération et de réseau de chaleur </a:t>
            </a:r>
            <a:r>
              <a:rPr lang="fr-BE" sz="1500" b="1" dirty="0">
                <a:solidFill>
                  <a:srgbClr val="FF0000"/>
                </a:solidFill>
                <a:effectLst/>
                <a:ea typeface="Calibri" panose="020F0502020204030204" pitchFamily="34" charset="0"/>
              </a:rPr>
              <a:t>(10</a:t>
            </a:r>
            <a:r>
              <a:rPr lang="fr-BE" sz="1500" b="1" dirty="0">
                <a:solidFill>
                  <a:srgbClr val="FF0000"/>
                </a:solidFill>
              </a:rPr>
              <a:t> points)</a:t>
            </a:r>
          </a:p>
          <a:p>
            <a:pPr marL="342900" indent="-342900" algn="just">
              <a:lnSpc>
                <a:spcPct val="107000"/>
              </a:lnSpc>
              <a:buFont typeface="+mj-lt"/>
              <a:buAutoNum type="arabicPeriod"/>
            </a:pPr>
            <a:r>
              <a:rPr lang="fr-BE" sz="1500" b="1" dirty="0">
                <a:ea typeface="Calibri" panose="020F0502020204030204" pitchFamily="34" charset="0"/>
              </a:rPr>
              <a:t>L</a:t>
            </a:r>
            <a:r>
              <a:rPr lang="fr-BE" sz="1500" b="1" dirty="0">
                <a:effectLst/>
                <a:ea typeface="Calibri" panose="020F0502020204030204" pitchFamily="34" charset="0"/>
              </a:rPr>
              <a:t>a durabilité environnementale </a:t>
            </a:r>
            <a:r>
              <a:rPr lang="fr-BE" sz="1500" dirty="0">
                <a:effectLst/>
                <a:ea typeface="Calibri" panose="020F0502020204030204" pitchFamily="34" charset="0"/>
              </a:rPr>
              <a:t>de l’investissement et de son utilisation future </a:t>
            </a:r>
            <a:r>
              <a:rPr lang="fr-BE" sz="1500" b="1" dirty="0">
                <a:solidFill>
                  <a:srgbClr val="FF0000"/>
                </a:solidFill>
              </a:rPr>
              <a:t>(12 points)</a:t>
            </a:r>
          </a:p>
          <a:p>
            <a:pPr marL="342900" indent="-342900" algn="just">
              <a:lnSpc>
                <a:spcPct val="107000"/>
              </a:lnSpc>
              <a:buFont typeface="+mj-lt"/>
              <a:buAutoNum type="arabicPeriod"/>
            </a:pPr>
            <a:r>
              <a:rPr lang="fr-BE" sz="1500" b="1" dirty="0">
                <a:effectLst/>
                <a:ea typeface="Calibri" panose="020F0502020204030204" pitchFamily="34" charset="0"/>
              </a:rPr>
              <a:t>Le  planning  </a:t>
            </a:r>
            <a:r>
              <a:rPr lang="fr-BE" sz="1500" dirty="0">
                <a:effectLst/>
                <a:ea typeface="Calibri" panose="020F0502020204030204" pitchFamily="34" charset="0"/>
              </a:rPr>
              <a:t>est réaliste et garantit la réalisation des dépenses pour fin 2029 et l’atteinte des objectifs fixés pour les indicateurs </a:t>
            </a:r>
            <a:r>
              <a:rPr lang="fr-BE" sz="1500" b="1" dirty="0">
                <a:solidFill>
                  <a:srgbClr val="FF0000"/>
                </a:solidFill>
              </a:rPr>
              <a:t>(5 points)</a:t>
            </a:r>
          </a:p>
          <a:p>
            <a:pPr marL="342900" indent="-342900" algn="just">
              <a:lnSpc>
                <a:spcPct val="107000"/>
              </a:lnSpc>
              <a:buFont typeface="+mj-lt"/>
              <a:buAutoNum type="arabicPeriod"/>
            </a:pPr>
            <a:r>
              <a:rPr lang="fr-BE" sz="1500" b="1" dirty="0">
                <a:effectLst/>
                <a:ea typeface="Calibri" panose="020F0502020204030204" pitchFamily="34" charset="0"/>
              </a:rPr>
              <a:t>Les valeurs cibles </a:t>
            </a:r>
            <a:r>
              <a:rPr lang="fr-BE" sz="1500" dirty="0">
                <a:effectLst/>
                <a:ea typeface="Calibri" panose="020F0502020204030204" pitchFamily="34" charset="0"/>
              </a:rPr>
              <a:t>sont correctement établies </a:t>
            </a:r>
            <a:r>
              <a:rPr lang="fr-BE" sz="1500" b="1" dirty="0">
                <a:solidFill>
                  <a:srgbClr val="FF0000"/>
                </a:solidFill>
              </a:rPr>
              <a:t>(5 points)</a:t>
            </a:r>
          </a:p>
          <a:p>
            <a:pPr marL="342900" indent="-342900" algn="just">
              <a:lnSpc>
                <a:spcPct val="107000"/>
              </a:lnSpc>
              <a:buFont typeface="+mj-lt"/>
              <a:buAutoNum type="arabicPeriod"/>
            </a:pPr>
            <a:endParaRPr lang="fr-BE" sz="1500" b="1" dirty="0">
              <a:solidFill>
                <a:srgbClr val="FF0000"/>
              </a:solidFill>
            </a:endParaRPr>
          </a:p>
          <a:p>
            <a:pPr marL="342900" indent="-342900" algn="just">
              <a:lnSpc>
                <a:spcPct val="107000"/>
              </a:lnSpc>
              <a:buFont typeface="+mj-lt"/>
              <a:buAutoNum type="arabicPeriod"/>
            </a:pPr>
            <a:endParaRPr lang="fr-BE" sz="1500" b="1" dirty="0"/>
          </a:p>
          <a:p>
            <a:pPr marL="342900" indent="-342900" algn="just">
              <a:lnSpc>
                <a:spcPct val="107000"/>
              </a:lnSpc>
              <a:buFont typeface="+mj-lt"/>
              <a:buAutoNum type="arabicPeriod"/>
            </a:pPr>
            <a:endParaRPr lang="fr-BE" sz="1500" b="1" dirty="0"/>
          </a:p>
        </p:txBody>
      </p:sp>
    </p:spTree>
    <p:extLst>
      <p:ext uri="{BB962C8B-B14F-4D97-AF65-F5344CB8AC3E}">
        <p14:creationId xmlns:p14="http://schemas.microsoft.com/office/powerpoint/2010/main" val="1873453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lnSpcReduction="10000"/>
          </a:bodyPr>
          <a:lstStyle/>
          <a:p>
            <a:pPr marL="342900" lvl="0" indent="-342900" algn="just">
              <a:lnSpc>
                <a:spcPct val="107000"/>
              </a:lnSpc>
              <a:buFont typeface="+mj-lt"/>
              <a:buAutoNum type="arabicPeriod"/>
            </a:pPr>
            <a:r>
              <a:rPr lang="nl-NL" sz="1500" b="1" i="1" dirty="0">
                <a:solidFill>
                  <a:schemeClr val="tx1"/>
                </a:solidFill>
                <a:effectLst/>
                <a:ea typeface="Calibri" panose="020F0502020204030204" pitchFamily="34" charset="0"/>
              </a:rPr>
              <a:t>Begroting en bijdrage aan de indicatoren:</a:t>
            </a:r>
            <a:r>
              <a:rPr lang="nl-NL" sz="1500" i="1" dirty="0">
                <a:solidFill>
                  <a:schemeClr val="tx1"/>
                </a:solidFill>
                <a:effectLst/>
                <a:ea typeface="Calibri" panose="020F0502020204030204" pitchFamily="34" charset="0"/>
              </a:rPr>
              <a:t> de verhouding tussen de lengte van het ontwikkelde warmtenet en de ingediende subsidieaanvraag </a:t>
            </a:r>
            <a:r>
              <a:rPr lang="nl-NL" sz="1500" b="1" i="1" dirty="0">
                <a:solidFill>
                  <a:srgbClr val="FF0000"/>
                </a:solidFill>
                <a:effectLst/>
                <a:ea typeface="Calibri" panose="020F0502020204030204" pitchFamily="34" charset="0"/>
              </a:rPr>
              <a:t>(15 punten)</a:t>
            </a:r>
          </a:p>
          <a:p>
            <a:pPr marL="342900" lvl="0" indent="-342900" algn="just">
              <a:lnSpc>
                <a:spcPct val="107000"/>
              </a:lnSpc>
              <a:buFont typeface="+mj-lt"/>
              <a:buAutoNum type="arabicPeriod"/>
            </a:pPr>
            <a:r>
              <a:rPr lang="nl-NL" sz="1500" b="1" i="1" dirty="0">
                <a:solidFill>
                  <a:schemeClr val="tx1"/>
                </a:solidFill>
              </a:rPr>
              <a:t>Het terrein </a:t>
            </a:r>
            <a:r>
              <a:rPr lang="nl-NL" sz="1500" i="1" dirty="0">
                <a:solidFill>
                  <a:schemeClr val="tx1"/>
                </a:solidFill>
              </a:rPr>
              <a:t>waarop de faciliteit zich bevindt is van groot openbaar belang </a:t>
            </a:r>
            <a:r>
              <a:rPr lang="nl-NL" sz="1500" b="1" i="1" dirty="0">
                <a:solidFill>
                  <a:srgbClr val="FF0000"/>
                </a:solidFill>
              </a:rPr>
              <a:t>(10 punten)</a:t>
            </a:r>
          </a:p>
          <a:p>
            <a:pPr marL="342900" lvl="0" indent="-342900" algn="just">
              <a:lnSpc>
                <a:spcPct val="107000"/>
              </a:lnSpc>
              <a:buFont typeface="+mj-lt"/>
              <a:buAutoNum type="arabicPeriod"/>
            </a:pPr>
            <a:r>
              <a:rPr lang="nl-NL" sz="1500" b="1" i="1" dirty="0">
                <a:solidFill>
                  <a:schemeClr val="tx1"/>
                </a:solidFill>
              </a:rPr>
              <a:t>Oplossingen voor bevoorrading in hernieuwbare energie of warmtekrachtkoppelingen, gekoppeld aan een warmtenet op basis van hernieuwbare energie of een hybride-energieaanbreng (hernieuwbare energie + andere bron(</a:t>
            </a:r>
            <a:r>
              <a:rPr lang="nl-NL" sz="1500" b="1" i="1" dirty="0" err="1">
                <a:solidFill>
                  <a:schemeClr val="tx1"/>
                </a:solidFill>
              </a:rPr>
              <a:t>nen</a:t>
            </a:r>
            <a:r>
              <a:rPr lang="nl-NL" sz="1500" b="1" i="1" dirty="0">
                <a:solidFill>
                  <a:schemeClr val="tx1"/>
                </a:solidFill>
              </a:rPr>
              <a:t>)) </a:t>
            </a:r>
            <a:r>
              <a:rPr lang="nl-NL" sz="1500" b="1" i="1" dirty="0">
                <a:solidFill>
                  <a:srgbClr val="FF0000"/>
                </a:solidFill>
              </a:rPr>
              <a:t>(8 punten)</a:t>
            </a:r>
          </a:p>
          <a:p>
            <a:pPr marL="342900" lvl="0" indent="-342900" algn="just">
              <a:lnSpc>
                <a:spcPct val="107000"/>
              </a:lnSpc>
              <a:buFont typeface="+mj-lt"/>
              <a:buAutoNum type="arabicPeriod"/>
            </a:pPr>
            <a:r>
              <a:rPr lang="nl-NL" sz="1500" b="1" i="1" dirty="0">
                <a:solidFill>
                  <a:schemeClr val="tx1"/>
                </a:solidFill>
              </a:rPr>
              <a:t>Het project toont het belang </a:t>
            </a:r>
            <a:r>
              <a:rPr lang="nl-NL" sz="1500" i="1" dirty="0">
                <a:solidFill>
                  <a:schemeClr val="tx1"/>
                </a:solidFill>
              </a:rPr>
              <a:t>aan van de oplossing(en) voor hernieuwbare energie of warmtekrachtkoppeling en het warmtenet </a:t>
            </a:r>
            <a:r>
              <a:rPr lang="nl-NL" sz="1500" b="1" i="1" dirty="0">
                <a:solidFill>
                  <a:srgbClr val="FF0000"/>
                </a:solidFill>
              </a:rPr>
              <a:t>(10 punten)</a:t>
            </a:r>
          </a:p>
          <a:p>
            <a:pPr marL="342900" lvl="0" indent="-342900" algn="just">
              <a:lnSpc>
                <a:spcPct val="107000"/>
              </a:lnSpc>
              <a:buFont typeface="+mj-lt"/>
              <a:buAutoNum type="arabicPeriod"/>
            </a:pPr>
            <a:r>
              <a:rPr lang="nl-NL" sz="1500" b="1" i="1" dirty="0">
                <a:solidFill>
                  <a:schemeClr val="tx1"/>
                </a:solidFill>
              </a:rPr>
              <a:t>De  milieuduurzaamheid </a:t>
            </a:r>
            <a:r>
              <a:rPr lang="nl-NL" sz="1500" i="1" dirty="0">
                <a:solidFill>
                  <a:schemeClr val="tx1"/>
                </a:solidFill>
              </a:rPr>
              <a:t>van de investering en het toekomstige gebruik ervan </a:t>
            </a:r>
            <a:r>
              <a:rPr lang="nl-NL" sz="1500" b="1" i="1" dirty="0">
                <a:solidFill>
                  <a:srgbClr val="FF0000"/>
                </a:solidFill>
              </a:rPr>
              <a:t>(12 punten)</a:t>
            </a:r>
          </a:p>
          <a:p>
            <a:pPr marL="342900" lvl="0" indent="-342900" algn="just">
              <a:lnSpc>
                <a:spcPct val="107000"/>
              </a:lnSpc>
              <a:buFont typeface="+mj-lt"/>
              <a:buAutoNum type="arabicPeriod"/>
            </a:pPr>
            <a:r>
              <a:rPr lang="nl-NL" sz="1500" b="1" i="1" dirty="0">
                <a:solidFill>
                  <a:schemeClr val="tx1"/>
                </a:solidFill>
              </a:rPr>
              <a:t>De planning </a:t>
            </a:r>
            <a:r>
              <a:rPr lang="nl-NL" sz="1500" i="1" dirty="0">
                <a:solidFill>
                  <a:schemeClr val="tx1"/>
                </a:solidFill>
              </a:rPr>
              <a:t>is realistisch en garandeert de verrichting van de uitgaven tegen eind 2029 en het bereiken van de opgelegde doelstellingen voor de indicatoren </a:t>
            </a:r>
            <a:r>
              <a:rPr lang="nl-NL" sz="1500" b="1" i="1" dirty="0">
                <a:solidFill>
                  <a:srgbClr val="FF0000"/>
                </a:solidFill>
              </a:rPr>
              <a:t>(5 punten)</a:t>
            </a:r>
          </a:p>
          <a:p>
            <a:pPr marL="342900" indent="-342900" algn="just">
              <a:lnSpc>
                <a:spcPct val="107000"/>
              </a:lnSpc>
              <a:buFont typeface="+mj-lt"/>
              <a:buAutoNum type="arabicPeriod"/>
            </a:pPr>
            <a:r>
              <a:rPr lang="nl-NL" sz="1500" b="1" i="1" dirty="0">
                <a:solidFill>
                  <a:schemeClr val="tx1"/>
                </a:solidFill>
              </a:rPr>
              <a:t>De streefwaarden </a:t>
            </a:r>
            <a:r>
              <a:rPr lang="nl-NL" sz="1500" i="1" dirty="0">
                <a:solidFill>
                  <a:schemeClr val="tx1"/>
                </a:solidFill>
              </a:rPr>
              <a:t>zijn correct opgesteld </a:t>
            </a:r>
            <a:r>
              <a:rPr lang="nl-NL" sz="1500" b="1" i="1" dirty="0">
                <a:solidFill>
                  <a:srgbClr val="FF0000"/>
                </a:solidFill>
              </a:rPr>
              <a:t>(5 punten)</a:t>
            </a:r>
          </a:p>
          <a:p>
            <a:pPr marL="342900" lvl="0" indent="-342900" algn="just">
              <a:lnSpc>
                <a:spcPct val="107000"/>
              </a:lnSpc>
              <a:buFont typeface="+mj-lt"/>
              <a:buAutoNum type="arabicPeriod"/>
            </a:pPr>
            <a:endParaRPr lang="fr-BE" sz="1500" i="1" dirty="0">
              <a:solidFill>
                <a:schemeClr val="tx1"/>
              </a:solidFill>
            </a:endParaRPr>
          </a:p>
        </p:txBody>
      </p:sp>
    </p:spTree>
    <p:extLst>
      <p:ext uri="{BB962C8B-B14F-4D97-AF65-F5344CB8AC3E}">
        <p14:creationId xmlns:p14="http://schemas.microsoft.com/office/powerpoint/2010/main" val="3537719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b="1" dirty="0"/>
              <a:t>Planning et budget (10 pts) / </a:t>
            </a:r>
            <a:r>
              <a:rPr lang="fr-BE" b="1" dirty="0">
                <a:solidFill>
                  <a:schemeClr val="tx1"/>
                </a:solidFill>
              </a:rPr>
              <a:t>Planning en budget (10p)</a:t>
            </a:r>
            <a:endParaRPr lang="fr-BE" b="1" dirty="0"/>
          </a:p>
          <a:p>
            <a:pPr marL="457200" indent="-457200">
              <a:buAutoNum type="arabicParenR"/>
            </a:pPr>
            <a:r>
              <a:rPr lang="fr-BE" b="1" dirty="0"/>
              <a:t>Structure de gestion, gouvernance, compétence et dynamique partenariale</a:t>
            </a:r>
            <a:r>
              <a:rPr lang="fr-BE" b="1" dirty="0">
                <a:solidFill>
                  <a:srgbClr val="FF0000"/>
                </a:solidFill>
              </a:rPr>
              <a:t> </a:t>
            </a:r>
            <a:r>
              <a:rPr lang="fr-BE" b="1" dirty="0"/>
              <a:t>(12 pts) / </a:t>
            </a:r>
            <a:r>
              <a:rPr lang="fr-BE" b="1" dirty="0" err="1">
                <a:solidFill>
                  <a:schemeClr val="tx1"/>
                </a:solidFill>
              </a:rPr>
              <a:t>Beheers</a:t>
            </a:r>
            <a:r>
              <a:rPr lang="fr-BE" b="1" dirty="0">
                <a:solidFill>
                  <a:schemeClr val="tx1"/>
                </a:solidFill>
              </a:rPr>
              <a:t>-, </a:t>
            </a:r>
            <a:r>
              <a:rPr lang="fr-BE" b="1" dirty="0" err="1">
                <a:solidFill>
                  <a:schemeClr val="tx1"/>
                </a:solidFill>
              </a:rPr>
              <a:t>bestuurs</a:t>
            </a:r>
            <a:r>
              <a:rPr lang="fr-BE" b="1" dirty="0">
                <a:solidFill>
                  <a:schemeClr val="tx1"/>
                </a:solidFill>
              </a:rPr>
              <a:t>- en </a:t>
            </a:r>
            <a:r>
              <a:rPr lang="fr-BE" b="1" dirty="0" err="1">
                <a:solidFill>
                  <a:schemeClr val="tx1"/>
                </a:solidFill>
              </a:rPr>
              <a:t>bevoegdheidsstructuur</a:t>
            </a:r>
            <a:r>
              <a:rPr lang="fr-BE" b="1" dirty="0">
                <a:solidFill>
                  <a:schemeClr val="tx1"/>
                </a:solidFill>
              </a:rPr>
              <a:t> en </a:t>
            </a:r>
            <a:r>
              <a:rPr lang="fr-BE" b="1" dirty="0" err="1">
                <a:solidFill>
                  <a:schemeClr val="tx1"/>
                </a:solidFill>
              </a:rPr>
              <a:t>partnerdynamiek</a:t>
            </a:r>
            <a:r>
              <a:rPr lang="fr-BE" b="1" dirty="0">
                <a:solidFill>
                  <a:schemeClr val="tx1"/>
                </a:solidFill>
              </a:rPr>
              <a:t> (12p)</a:t>
            </a:r>
            <a:endParaRPr lang="fr-BE" b="1" dirty="0"/>
          </a:p>
          <a:p>
            <a:pPr marL="457200" indent="-457200">
              <a:buAutoNum type="arabicParenR"/>
            </a:pPr>
            <a:r>
              <a:rPr lang="fr-BE" b="1" dirty="0"/>
              <a:t>Principe DNSH (5 pts) / </a:t>
            </a:r>
            <a:r>
              <a:rPr lang="fr-BE" b="1" dirty="0">
                <a:solidFill>
                  <a:schemeClr val="tx1"/>
                </a:solidFill>
              </a:rPr>
              <a:t>DNSH-principe (5p)</a:t>
            </a:r>
            <a:endParaRPr lang="fr-BE" b="1" dirty="0"/>
          </a:p>
          <a:p>
            <a:pPr marL="457200" indent="-457200">
              <a:buAutoNum type="arabicParenR"/>
            </a:pPr>
            <a:r>
              <a:rPr lang="fr-BE" b="1" dirty="0"/>
              <a:t>Egalité des chances, inclusions et non-discrimination (3 pts) / </a:t>
            </a:r>
            <a:r>
              <a:rPr lang="nl-NL" b="1" dirty="0">
                <a:solidFill>
                  <a:schemeClr val="tx1"/>
                </a:solidFill>
              </a:rPr>
              <a:t>Gelijke kansen, inclusie en non-discriminatie (3p)</a:t>
            </a:r>
            <a:endParaRPr lang="fr-BE" b="1" dirty="0">
              <a:solidFill>
                <a:schemeClr val="tx1"/>
              </a:solidFill>
            </a:endParaRPr>
          </a:p>
          <a:p>
            <a:pPr marL="457200" indent="-457200">
              <a:buAutoNum type="arabicParenR"/>
            </a:pPr>
            <a:r>
              <a:rPr lang="fr-BE" b="1" dirty="0"/>
              <a:t>Indicateurs (5 pts) / </a:t>
            </a:r>
            <a:r>
              <a:rPr lang="fr-BE" b="1" dirty="0" err="1">
                <a:solidFill>
                  <a:schemeClr val="tx1"/>
                </a:solidFill>
              </a:rPr>
              <a:t>Indicatoren</a:t>
            </a:r>
            <a:r>
              <a:rPr lang="fr-BE" b="1" dirty="0">
                <a:solidFill>
                  <a:schemeClr val="tx1"/>
                </a:solidFill>
              </a:rPr>
              <a:t> (5p)</a:t>
            </a:r>
          </a:p>
        </p:txBody>
      </p:sp>
    </p:spTree>
    <p:extLst>
      <p:ext uri="{BB962C8B-B14F-4D97-AF65-F5344CB8AC3E}">
        <p14:creationId xmlns:p14="http://schemas.microsoft.com/office/powerpoint/2010/main" val="287351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177800" indent="-177800" algn="just">
              <a:buFont typeface="+mj-lt"/>
              <a:buAutoNum type="romanUcPeriod"/>
            </a:pPr>
            <a:r>
              <a:rPr lang="fr-BE" b="1" dirty="0"/>
              <a:t>Critères techniques </a:t>
            </a:r>
            <a:r>
              <a:rPr lang="fr-BE" sz="1400" b="1" dirty="0"/>
              <a:t>/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b="1" i="1" dirty="0">
              <a:solidFill>
                <a:schemeClr val="tx1"/>
              </a:solidFill>
              <a:latin typeface="Arial"/>
            </a:endParaRPr>
          </a:p>
          <a:p>
            <a:pPr marL="269875" indent="-269875" algn="just">
              <a:buFont typeface="+mj-lt"/>
              <a:buAutoNum type="arabicPeriod"/>
            </a:pPr>
            <a:r>
              <a:rPr lang="fr-BE" sz="1600" dirty="0">
                <a:effectLst/>
                <a:ea typeface="Calibri" panose="020F0502020204030204" pitchFamily="34" charset="0"/>
              </a:rPr>
              <a:t>Budget et contribution aux indicateurs, c’est-à-dire le rapport de la longueur du réseau de chaleur développé à la demande de subvention introduite </a:t>
            </a:r>
            <a:r>
              <a:rPr lang="fr-BE" sz="1600" dirty="0"/>
              <a:t>/ </a:t>
            </a:r>
            <a:r>
              <a:rPr lang="nl-BE" sz="1600" i="1" dirty="0">
                <a:solidFill>
                  <a:schemeClr val="tx1"/>
                </a:solidFill>
                <a:effectLst/>
                <a:ea typeface="Calibri" panose="020F0502020204030204" pitchFamily="34" charset="0"/>
              </a:rPr>
              <a:t>Begroting en bijdrage aan de indicatoren, d.w.z. de verhouding tussen de lengte van het ontwikkelde warmtenet en de ingediende subsidieaanvraag </a:t>
            </a:r>
            <a:endParaRPr lang="fr-BE" sz="1600" i="1" dirty="0">
              <a:solidFill>
                <a:schemeClr val="tx1"/>
              </a:solidFill>
            </a:endParaRPr>
          </a:p>
          <a:p>
            <a:pPr marL="808038" lvl="2" indent="-268288" algn="just">
              <a:buFont typeface="Wingdings" panose="05000000000000000000" pitchFamily="2" charset="2"/>
              <a:buChar char="à"/>
            </a:pPr>
            <a:r>
              <a:rPr lang="fr-BE" sz="1200" b="0" dirty="0">
                <a:sym typeface="Wingdings" panose="05000000000000000000" pitchFamily="2" charset="2"/>
              </a:rPr>
              <a:t>Quelle est la longueur du réseau de chaleur développé avec la demande de subside? Par « développé », on vise les canalisations nouvellement construites ou améliorées énergétiquement (</a:t>
            </a:r>
            <a:r>
              <a:rPr lang="fr-BE" sz="1200" b="0" dirty="0" err="1">
                <a:sym typeface="Wingdings" panose="05000000000000000000" pitchFamily="2" charset="2"/>
              </a:rPr>
              <a:t>cfr</a:t>
            </a:r>
            <a:r>
              <a:rPr lang="fr-BE" sz="1200" b="0" dirty="0">
                <a:sym typeface="Wingdings" panose="05000000000000000000" pitchFamily="2" charset="2"/>
              </a:rPr>
              <a:t>. fiche indicateur) / </a:t>
            </a:r>
            <a:r>
              <a:rPr lang="nl-NL" sz="1200" b="0" i="1" dirty="0">
                <a:solidFill>
                  <a:schemeClr val="tx1"/>
                </a:solidFill>
                <a:latin typeface="Arial"/>
                <a:sym typeface="Wingdings" panose="05000000000000000000" pitchFamily="2" charset="2"/>
              </a:rPr>
              <a:t>Wat is de lengte van het warmtenet ontwikkeld door de subsidieaanvraag? Met “ontwikkeld” bedoelen we nieuw aangelegde of energetisch verbeterde leidingen (zie indicatorblad)</a:t>
            </a:r>
          </a:p>
          <a:p>
            <a:pPr lvl="2" indent="0" algn="just"/>
            <a:endParaRPr lang="nl-NL" sz="1200" i="1" dirty="0">
              <a:solidFill>
                <a:schemeClr val="tx1"/>
              </a:solidFill>
              <a:latin typeface="Arial"/>
              <a:sym typeface="Wingdings" panose="05000000000000000000" pitchFamily="2" charset="2"/>
            </a:endParaRPr>
          </a:p>
          <a:p>
            <a:pPr marL="808038" lvl="2" indent="-268288" algn="just">
              <a:buFont typeface="Wingdings" panose="05000000000000000000" pitchFamily="2" charset="2"/>
              <a:buChar char="à"/>
            </a:pPr>
            <a:r>
              <a:rPr lang="fr-BE" sz="1200" b="0" dirty="0">
                <a:latin typeface="Arial"/>
                <a:sym typeface="Wingdings" panose="05000000000000000000" pitchFamily="2" charset="2"/>
              </a:rPr>
              <a:t>À combien s’élève votre demande de subside? / </a:t>
            </a:r>
            <a:r>
              <a:rPr lang="fr-BE" sz="1200" b="0" i="1" dirty="0" err="1">
                <a:solidFill>
                  <a:schemeClr val="tx1"/>
                </a:solidFill>
                <a:latin typeface="Arial"/>
                <a:sym typeface="Wingdings" panose="05000000000000000000" pitchFamily="2" charset="2"/>
              </a:rPr>
              <a:t>Hoeveel</a:t>
            </a:r>
            <a:r>
              <a:rPr lang="fr-BE" sz="1200" b="0" i="1" dirty="0">
                <a:solidFill>
                  <a:schemeClr val="tx1"/>
                </a:solidFill>
                <a:latin typeface="Arial"/>
                <a:sym typeface="Wingdings" panose="05000000000000000000" pitchFamily="2" charset="2"/>
              </a:rPr>
              <a:t> </a:t>
            </a:r>
            <a:r>
              <a:rPr lang="fr-BE" sz="1200" b="0" i="1" dirty="0" err="1">
                <a:solidFill>
                  <a:schemeClr val="tx1"/>
                </a:solidFill>
                <a:latin typeface="Arial"/>
                <a:sym typeface="Wingdings" panose="05000000000000000000" pitchFamily="2" charset="2"/>
              </a:rPr>
              <a:t>bedraagt</a:t>
            </a:r>
            <a:r>
              <a:rPr lang="fr-BE" sz="1200" b="0" i="1" dirty="0">
                <a:solidFill>
                  <a:schemeClr val="tx1"/>
                </a:solidFill>
                <a:latin typeface="Arial"/>
                <a:sym typeface="Wingdings" panose="05000000000000000000" pitchFamily="2" charset="2"/>
              </a:rPr>
              <a:t> </a:t>
            </a:r>
            <a:r>
              <a:rPr lang="fr-BE" sz="1200" b="0" i="1" dirty="0" err="1">
                <a:solidFill>
                  <a:schemeClr val="tx1"/>
                </a:solidFill>
                <a:latin typeface="Arial"/>
                <a:sym typeface="Wingdings" panose="05000000000000000000" pitchFamily="2" charset="2"/>
              </a:rPr>
              <a:t>uw</a:t>
            </a:r>
            <a:r>
              <a:rPr lang="fr-BE" sz="1200" b="0" i="1" dirty="0">
                <a:solidFill>
                  <a:schemeClr val="tx1"/>
                </a:solidFill>
                <a:latin typeface="Arial"/>
                <a:sym typeface="Wingdings" panose="05000000000000000000" pitchFamily="2" charset="2"/>
              </a:rPr>
              <a:t> </a:t>
            </a:r>
            <a:r>
              <a:rPr lang="fr-BE" sz="1200" b="0" i="1" dirty="0" err="1">
                <a:solidFill>
                  <a:schemeClr val="tx1"/>
                </a:solidFill>
                <a:latin typeface="Arial"/>
                <a:sym typeface="Wingdings" panose="05000000000000000000" pitchFamily="2" charset="2"/>
              </a:rPr>
              <a:t>subsidieaanvraag</a:t>
            </a:r>
            <a:r>
              <a:rPr lang="fr-BE" sz="1200" b="0" i="1" dirty="0">
                <a:solidFill>
                  <a:schemeClr val="tx1"/>
                </a:solidFill>
                <a:latin typeface="Arial"/>
                <a:sym typeface="Wingdings" panose="05000000000000000000" pitchFamily="2" charset="2"/>
              </a:rPr>
              <a:t>?</a:t>
            </a:r>
            <a:endParaRPr lang="fr-BE" sz="1400" b="0" i="1" dirty="0">
              <a:solidFill>
                <a:schemeClr val="tx1"/>
              </a:solidFill>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51403"/>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269875" indent="-269875" algn="just">
              <a:buFont typeface="+mj-lt"/>
              <a:buAutoNum type="arabicPeriod" startAt="2"/>
            </a:pPr>
            <a:r>
              <a:rPr lang="fr-BE" sz="1600" dirty="0"/>
              <a:t>Le site sur lequel est situé l’équipement est d’intérêt collectif majeur / </a:t>
            </a:r>
            <a:r>
              <a:rPr lang="nl-NL" sz="1600" i="1" dirty="0">
                <a:solidFill>
                  <a:schemeClr val="tx1"/>
                </a:solidFill>
                <a:latin typeface="Arial"/>
              </a:rPr>
              <a:t>Het terrein waarop de faciliteit zich bevindt is van groot openbaar belang </a:t>
            </a:r>
            <a:endParaRPr lang="fr-BE" sz="1600" i="1" dirty="0">
              <a:solidFill>
                <a:schemeClr val="tx1"/>
              </a:solidFill>
              <a:latin typeface="Arial"/>
            </a:endParaRPr>
          </a:p>
          <a:p>
            <a:pPr marL="825750" lvl="2" indent="-285750" algn="just">
              <a:buFont typeface="Wingdings" panose="05000000000000000000" pitchFamily="2" charset="2"/>
              <a:buChar char="à"/>
            </a:pPr>
            <a:r>
              <a:rPr lang="fr-BE" sz="1200" b="0" dirty="0">
                <a:sym typeface="Wingdings" panose="05000000000000000000" pitchFamily="2" charset="2"/>
              </a:rPr>
              <a:t>Où est situé l’installation? Justifiez en quoi ce site est d’intérêt collectif majeur / </a:t>
            </a:r>
            <a:r>
              <a:rPr lang="nl-NL" sz="1200" b="0" dirty="0">
                <a:solidFill>
                  <a:schemeClr val="tx1"/>
                </a:solidFill>
                <a:sym typeface="Wingdings" panose="05000000000000000000" pitchFamily="2" charset="2"/>
              </a:rPr>
              <a:t>Waar is het terrein waarop de faciliteit zich bevindt? Motiveer waarom deze site van groot openbaar belang is </a:t>
            </a:r>
            <a:endParaRPr lang="fr-BE" sz="1200" b="0" dirty="0">
              <a:solidFill>
                <a:schemeClr val="tx1"/>
              </a:solidFill>
              <a:sym typeface="Wingdings" panose="05000000000000000000" pitchFamily="2" charset="2"/>
            </a:endParaRPr>
          </a:p>
          <a:p>
            <a:pPr marL="269875" indent="-269875" algn="just">
              <a:buFont typeface="+mj-lt"/>
              <a:buAutoNum type="arabicPeriod" startAt="3"/>
            </a:pPr>
            <a:r>
              <a:rPr lang="fr-BE" sz="1600" dirty="0">
                <a:sym typeface="Wingdings" panose="05000000000000000000" pitchFamily="2" charset="2"/>
              </a:rPr>
              <a:t>Des solutions d’approvisionnement en énergie(s) renouvelable(s) ou de cogénération liées au réseau de chaleur sont-elles mises en places? / </a:t>
            </a:r>
            <a:r>
              <a:rPr lang="nl-NL" sz="1600" dirty="0">
                <a:solidFill>
                  <a:schemeClr val="tx1"/>
                </a:solidFill>
                <a:sym typeface="Wingdings" panose="05000000000000000000" pitchFamily="2" charset="2"/>
              </a:rPr>
              <a:t>Zijn er oplossingen voor hernieuwbare energievoorziening of warmtekrachtkoppeling verbonden aan het verwarmingsnetwerk?</a:t>
            </a:r>
            <a:endParaRPr lang="fr-BE" sz="1600" dirty="0">
              <a:solidFill>
                <a:schemeClr val="tx1"/>
              </a:solidFill>
              <a:sym typeface="Wingdings" panose="05000000000000000000" pitchFamily="2" charset="2"/>
            </a:endParaRPr>
          </a:p>
          <a:p>
            <a:pPr marL="825750" lvl="2" indent="-285750" algn="just">
              <a:buFont typeface="Wingdings" panose="05000000000000000000" pitchFamily="2" charset="2"/>
              <a:buChar char="à"/>
            </a:pPr>
            <a:r>
              <a:rPr lang="nl-NL" sz="1200" b="0" i="1" dirty="0"/>
              <a:t>Des </a:t>
            </a:r>
            <a:r>
              <a:rPr lang="nl-NL" sz="1200" b="0" i="1" dirty="0" err="1"/>
              <a:t>solutions</a:t>
            </a:r>
            <a:r>
              <a:rPr lang="nl-NL" sz="1200" b="0" i="1" dirty="0"/>
              <a:t> </a:t>
            </a:r>
            <a:r>
              <a:rPr lang="nl-NL" sz="1200" b="0" i="1" dirty="0" err="1"/>
              <a:t>d’approvisionnement</a:t>
            </a:r>
            <a:r>
              <a:rPr lang="nl-NL" sz="1200" b="0" i="1" dirty="0"/>
              <a:t> en énergie(s) </a:t>
            </a:r>
            <a:r>
              <a:rPr lang="nl-NL" sz="1200" b="0" i="1" dirty="0" err="1"/>
              <a:t>renouvelable</a:t>
            </a:r>
            <a:r>
              <a:rPr lang="nl-NL" sz="1200" b="0" i="1" dirty="0"/>
              <a:t>(s) </a:t>
            </a:r>
            <a:r>
              <a:rPr lang="nl-NL" sz="1200" b="0" i="1" dirty="0" err="1"/>
              <a:t>ou</a:t>
            </a:r>
            <a:r>
              <a:rPr lang="nl-NL" sz="1200" b="0" i="1" dirty="0"/>
              <a:t> de </a:t>
            </a:r>
            <a:r>
              <a:rPr lang="nl-NL" sz="1200" b="0" i="1" dirty="0" err="1"/>
              <a:t>cogénération</a:t>
            </a:r>
            <a:r>
              <a:rPr lang="nl-NL" sz="1200" b="0" i="1" dirty="0"/>
              <a:t> </a:t>
            </a:r>
            <a:r>
              <a:rPr lang="nl-NL" sz="1200" b="0" i="1" dirty="0" err="1"/>
              <a:t>liées</a:t>
            </a:r>
            <a:r>
              <a:rPr lang="nl-NL" sz="1200" b="0" i="1" dirty="0"/>
              <a:t> au </a:t>
            </a:r>
            <a:r>
              <a:rPr lang="nl-NL" sz="1200" b="0" i="1" dirty="0" err="1"/>
              <a:t>réseau</a:t>
            </a:r>
            <a:r>
              <a:rPr lang="nl-NL" sz="1200" b="0" i="1" dirty="0"/>
              <a:t> de </a:t>
            </a:r>
            <a:r>
              <a:rPr lang="nl-NL" sz="1200" b="0" i="1" dirty="0" err="1"/>
              <a:t>chaleur</a:t>
            </a:r>
            <a:r>
              <a:rPr lang="nl-NL" sz="1200" b="0" i="1" dirty="0"/>
              <a:t> </a:t>
            </a:r>
            <a:r>
              <a:rPr lang="nl-NL" sz="1200" b="0" i="1" dirty="0" err="1"/>
              <a:t>sont-elles</a:t>
            </a:r>
            <a:r>
              <a:rPr lang="nl-NL" sz="1200" b="0" i="1" dirty="0"/>
              <a:t> mises en </a:t>
            </a:r>
            <a:r>
              <a:rPr lang="nl-NL" sz="1200" b="0" i="1" dirty="0" err="1"/>
              <a:t>places</a:t>
            </a:r>
            <a:r>
              <a:rPr lang="nl-NL" sz="1200" b="0" i="1" dirty="0"/>
              <a:t>? / </a:t>
            </a:r>
            <a:r>
              <a:rPr lang="nl-NL" sz="1200" b="0" i="1" dirty="0">
                <a:solidFill>
                  <a:schemeClr val="tx1"/>
                </a:solidFill>
              </a:rPr>
              <a:t>Zijn er oplossingen voor hernieuwbare energievoorziening of warmtekrachtkoppeling verbonden aan het verwarmingsnetwerk? </a:t>
            </a:r>
          </a:p>
          <a:p>
            <a:pPr algn="just"/>
            <a:endParaRPr lang="fr-BE" i="1" dirty="0">
              <a:solidFill>
                <a:schemeClr val="tx1"/>
              </a:solidFill>
              <a:highlight>
                <a:srgbClr val="FFFF00"/>
              </a:highlight>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fontScale="32500" lnSpcReduction="20000"/>
          </a:bodyPr>
          <a:lstStyle/>
          <a:p>
            <a:pPr marL="269875" indent="-269875" algn="just">
              <a:buFont typeface="+mj-lt"/>
              <a:buAutoNum type="arabicPeriod" startAt="4"/>
            </a:pPr>
            <a:r>
              <a:rPr lang="fr-BE" sz="4900" dirty="0">
                <a:latin typeface="Arial"/>
              </a:rPr>
              <a:t>Le projet démontre l’intérêt, d’un point de vue comparatif, de la solution d’approvisionnement en énergie(s) renouvelable(s) ou de cogénération et de réseau de chaleur (et si possible le caractère potentiellement duplicable de l’expérience) / </a:t>
            </a:r>
            <a:r>
              <a:rPr lang="nl-NL" sz="4900" i="1" dirty="0">
                <a:solidFill>
                  <a:schemeClr val="tx1"/>
                </a:solidFill>
                <a:latin typeface="Arial"/>
              </a:rPr>
              <a:t>Het project toont, vanuit een vergelijkend oogpunt, het belang aan van de oplossing(en) voor hernieuwbare energie of warmtekrachtkoppeling en het warmtenet (en indien mogelijk de potentiële dupliceerbaarheid van het experiment) </a:t>
            </a:r>
          </a:p>
          <a:p>
            <a:pPr marL="825750" lvl="2" indent="-285750" algn="just">
              <a:buFont typeface="Wingdings" panose="05000000000000000000" pitchFamily="2" charset="2"/>
              <a:buChar char="à"/>
            </a:pPr>
            <a:r>
              <a:rPr lang="fr-BE" sz="3700" b="0" dirty="0">
                <a:sym typeface="Wingdings" panose="05000000000000000000" pitchFamily="2" charset="2"/>
              </a:rPr>
              <a:t>Quel est l’intérêt, d’un point de vue comparatif, de la solution d’approvisionnement en énergie(s) renouvelable(s) ou de cogénération et de réseau de chaleur (et si possible le caractère potentiellement duplicable de l’expérience)? / </a:t>
            </a:r>
            <a:r>
              <a:rPr lang="nl-NL" sz="3700" b="0" dirty="0">
                <a:solidFill>
                  <a:schemeClr val="tx1"/>
                </a:solidFill>
                <a:sym typeface="Wingdings" panose="05000000000000000000" pitchFamily="2" charset="2"/>
              </a:rPr>
              <a:t>Wat is, vanuit een vergelijkend oogpunt, het belang van de oplossing(en) voor hernieuwbare energie of warmtekrachtkoppeling en het warmtenet (en indien mogelijk de potentiële dupliceerbaarheid van de ervaring)?</a:t>
            </a:r>
            <a:endParaRPr lang="fr-FR" sz="3700" b="0" dirty="0">
              <a:solidFill>
                <a:schemeClr val="tx1"/>
              </a:solidFill>
              <a:sym typeface="Wingdings" panose="05000000000000000000" pitchFamily="2" charset="2"/>
            </a:endParaRPr>
          </a:p>
          <a:p>
            <a:pPr lvl="1" indent="0" algn="just"/>
            <a:endParaRPr lang="fr-BE" sz="1400" dirty="0"/>
          </a:p>
        </p:txBody>
      </p:sp>
    </p:spTree>
    <p:extLst>
      <p:ext uri="{BB962C8B-B14F-4D97-AF65-F5344CB8AC3E}">
        <p14:creationId xmlns:p14="http://schemas.microsoft.com/office/powerpoint/2010/main" val="36409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7500" lnSpcReduction="20000"/>
          </a:bodyPr>
          <a:lstStyle/>
          <a:p>
            <a:pPr marL="1028700" indent="-1028700">
              <a:buFont typeface="+mj-lt"/>
              <a:buAutoNum type="romanUcPeriod"/>
            </a:pPr>
            <a:r>
              <a:rPr lang="fr-FR" sz="3600" b="1" dirty="0"/>
              <a:t>Introduction au contexte général du futur programme FEDER 2021-2027 / </a:t>
            </a:r>
            <a:r>
              <a:rPr lang="fr-BE" sz="3600" b="1" i="1" dirty="0" err="1">
                <a:solidFill>
                  <a:schemeClr val="tx1">
                    <a:lumMod val="65000"/>
                    <a:lumOff val="35000"/>
                  </a:schemeClr>
                </a:solidFill>
              </a:rPr>
              <a:t>Inleiding</a:t>
            </a:r>
            <a:r>
              <a:rPr lang="fr-BE" sz="3600" b="1" i="1" dirty="0">
                <a:solidFill>
                  <a:schemeClr val="tx1">
                    <a:lumMod val="65000"/>
                    <a:lumOff val="35000"/>
                  </a:schemeClr>
                </a:solidFill>
              </a:rPr>
              <a:t> </a:t>
            </a:r>
            <a:r>
              <a:rPr lang="fr-BE" sz="3600" b="1" i="1" dirty="0" err="1">
                <a:solidFill>
                  <a:schemeClr val="tx1">
                    <a:lumMod val="65000"/>
                    <a:lumOff val="35000"/>
                  </a:schemeClr>
                </a:solidFill>
              </a:rPr>
              <a:t>voor</a:t>
            </a:r>
            <a:r>
              <a:rPr lang="fr-BE" sz="3600" b="1" i="1" dirty="0">
                <a:solidFill>
                  <a:schemeClr val="tx1">
                    <a:lumMod val="65000"/>
                    <a:lumOff val="35000"/>
                  </a:schemeClr>
                </a:solidFill>
              </a:rPr>
              <a:t> het </a:t>
            </a:r>
            <a:r>
              <a:rPr lang="fr-BE" sz="3600" b="1" i="1" dirty="0" err="1">
                <a:solidFill>
                  <a:schemeClr val="tx1">
                    <a:lumMod val="65000"/>
                    <a:lumOff val="35000"/>
                  </a:schemeClr>
                </a:solidFill>
              </a:rPr>
              <a:t>toekomstig</a:t>
            </a:r>
            <a:r>
              <a:rPr lang="fr-BE" sz="3600" b="1" i="1" dirty="0">
                <a:solidFill>
                  <a:schemeClr val="tx1">
                    <a:lumMod val="65000"/>
                    <a:lumOff val="35000"/>
                  </a:schemeClr>
                </a:solidFill>
              </a:rPr>
              <a:t> EFRO programma 2021 - 2027</a:t>
            </a:r>
          </a:p>
          <a:p>
            <a:pPr marL="1028700" indent="-1028700">
              <a:buFont typeface="+mj-lt"/>
              <a:buAutoNum type="romanUcPeriod"/>
            </a:pPr>
            <a:r>
              <a:rPr lang="fr-FR" sz="3600" b="1" dirty="0"/>
              <a:t>Présentation de l’appel à projets « FEDER 2021-2027 – OS 2.1» </a:t>
            </a:r>
            <a:r>
              <a:rPr lang="fr-BE" sz="3600" b="1" i="1" dirty="0" err="1">
                <a:solidFill>
                  <a:schemeClr val="tx1">
                    <a:lumMod val="65000"/>
                    <a:lumOff val="35000"/>
                  </a:schemeClr>
                </a:solidFill>
              </a:rPr>
              <a:t>Voorstelling</a:t>
            </a:r>
            <a:r>
              <a:rPr lang="fr-BE" sz="3600" b="1" i="1" dirty="0">
                <a:solidFill>
                  <a:schemeClr val="tx1">
                    <a:lumMod val="65000"/>
                    <a:lumOff val="35000"/>
                  </a:schemeClr>
                </a:solidFill>
              </a:rPr>
              <a:t> van de </a:t>
            </a:r>
            <a:r>
              <a:rPr lang="fr-BE" sz="3600" b="1" i="1" dirty="0" err="1">
                <a:solidFill>
                  <a:schemeClr val="tx1">
                    <a:lumMod val="65000"/>
                    <a:lumOff val="35000"/>
                  </a:schemeClr>
                </a:solidFill>
              </a:rPr>
              <a:t>oproepen</a:t>
            </a:r>
            <a:r>
              <a:rPr lang="fr-BE" sz="3600" b="1" i="1" dirty="0">
                <a:solidFill>
                  <a:schemeClr val="tx1">
                    <a:lumMod val="65000"/>
                    <a:lumOff val="35000"/>
                  </a:schemeClr>
                </a:solidFill>
              </a:rPr>
              <a:t> « EFRO 2021-2027 – SD 2.1 » </a:t>
            </a:r>
          </a:p>
          <a:p>
            <a:pPr marL="1028700" indent="-1028700">
              <a:buFont typeface="+mj-lt"/>
              <a:buAutoNum type="romanUcPeriod"/>
            </a:pPr>
            <a:r>
              <a:rPr lang="fr-BE" sz="3600" b="1" dirty="0"/>
              <a:t>Préparation du dossier de candidature / </a:t>
            </a:r>
            <a:r>
              <a:rPr lang="fr-BE" sz="3600" b="1" i="1" dirty="0" err="1">
                <a:solidFill>
                  <a:schemeClr val="tx1">
                    <a:lumMod val="65000"/>
                    <a:lumOff val="35000"/>
                  </a:schemeClr>
                </a:solidFill>
              </a:rPr>
              <a:t>Voorbereiding</a:t>
            </a:r>
            <a:r>
              <a:rPr lang="fr-BE" sz="3600" b="1" i="1" dirty="0">
                <a:solidFill>
                  <a:schemeClr val="tx1">
                    <a:lumMod val="65000"/>
                    <a:lumOff val="35000"/>
                  </a:schemeClr>
                </a:solidFill>
              </a:rPr>
              <a:t> van het </a:t>
            </a:r>
            <a:r>
              <a:rPr lang="fr-BE" sz="3600" b="1" i="1" dirty="0" err="1">
                <a:solidFill>
                  <a:schemeClr val="tx1">
                    <a:lumMod val="65000"/>
                    <a:lumOff val="35000"/>
                  </a:schemeClr>
                </a:solidFill>
              </a:rPr>
              <a:t>kandidatuurdossier</a:t>
            </a:r>
            <a:endParaRPr lang="fr-BE" sz="3600" b="1" i="1" dirty="0">
              <a:solidFill>
                <a:schemeClr val="tx1">
                  <a:lumMod val="65000"/>
                  <a:lumOff val="35000"/>
                </a:schemeClr>
              </a:solidFill>
            </a:endParaRPr>
          </a:p>
          <a:p>
            <a:pPr marL="1028700" indent="-1028700">
              <a:buFont typeface="+mj-lt"/>
              <a:buAutoNum type="romanUcPeriod"/>
            </a:pPr>
            <a:r>
              <a:rPr lang="fr-BE" sz="3600" b="1" dirty="0"/>
              <a:t>Introduction d'une candidature dans le système électronique </a:t>
            </a:r>
            <a:r>
              <a:rPr lang="fr-BE" sz="3600" b="1" dirty="0" err="1"/>
              <a:t>salesforce</a:t>
            </a:r>
            <a:r>
              <a:rPr lang="fr-BE" sz="3600" b="1" dirty="0"/>
              <a:t> / </a:t>
            </a:r>
            <a:r>
              <a:rPr lang="fr-BE" sz="3600" b="1" i="1" dirty="0" err="1">
                <a:solidFill>
                  <a:schemeClr val="tx1">
                    <a:lumMod val="65000"/>
                    <a:lumOff val="35000"/>
                  </a:schemeClr>
                </a:solidFill>
              </a:rPr>
              <a:t>Indienen</a:t>
            </a:r>
            <a:r>
              <a:rPr lang="fr-BE" sz="3600" b="1" i="1" dirty="0">
                <a:solidFill>
                  <a:schemeClr val="tx1">
                    <a:lumMod val="65000"/>
                    <a:lumOff val="35000"/>
                  </a:schemeClr>
                </a:solidFill>
              </a:rPr>
              <a:t> van het </a:t>
            </a:r>
            <a:r>
              <a:rPr lang="fr-BE" sz="3600" b="1" i="1" dirty="0" err="1">
                <a:solidFill>
                  <a:schemeClr val="tx1">
                    <a:lumMod val="65000"/>
                    <a:lumOff val="35000"/>
                  </a:schemeClr>
                </a:solidFill>
              </a:rPr>
              <a:t>projectvoorstel</a:t>
            </a:r>
            <a:r>
              <a:rPr lang="fr-BE" sz="3600" b="1" i="1" dirty="0">
                <a:solidFill>
                  <a:schemeClr val="tx1">
                    <a:lumMod val="65000"/>
                    <a:lumOff val="35000"/>
                  </a:schemeClr>
                </a:solidFill>
              </a:rPr>
              <a:t> in het </a:t>
            </a:r>
            <a:r>
              <a:rPr lang="fr-BE" sz="3600" b="1" i="1" dirty="0" err="1">
                <a:solidFill>
                  <a:schemeClr val="tx1">
                    <a:lumMod val="65000"/>
                    <a:lumOff val="35000"/>
                  </a:schemeClr>
                </a:solidFill>
              </a:rPr>
              <a:t>elektronisch</a:t>
            </a:r>
            <a:r>
              <a:rPr lang="fr-BE" sz="3600" b="1" i="1" dirty="0">
                <a:solidFill>
                  <a:schemeClr val="tx1">
                    <a:lumMod val="65000"/>
                    <a:lumOff val="35000"/>
                  </a:schemeClr>
                </a:solidFill>
              </a:rPr>
              <a:t> </a:t>
            </a:r>
            <a:r>
              <a:rPr lang="fr-BE" sz="3600" b="1" i="1" dirty="0" err="1">
                <a:solidFill>
                  <a:schemeClr val="tx1">
                    <a:lumMod val="65000"/>
                    <a:lumOff val="35000"/>
                  </a:schemeClr>
                </a:solidFill>
              </a:rPr>
              <a:t>systeem</a:t>
            </a:r>
            <a:r>
              <a:rPr lang="fr-BE" sz="3600" b="1" i="1" dirty="0">
                <a:solidFill>
                  <a:schemeClr val="tx1">
                    <a:lumMod val="65000"/>
                    <a:lumOff val="35000"/>
                  </a:schemeClr>
                </a:solidFill>
              </a:rPr>
              <a:t> Salesforce</a:t>
            </a:r>
          </a:p>
          <a:p>
            <a:pPr marL="1028700" indent="-1028700">
              <a:buFont typeface="+mj-lt"/>
              <a:buAutoNum type="romanUcPeriod"/>
            </a:pPr>
            <a:r>
              <a:rPr lang="fr-BE" sz="3600" b="1" dirty="0"/>
              <a:t>Etapes après sélection / </a:t>
            </a:r>
            <a:r>
              <a:rPr lang="nl-NL" sz="3600" b="1" i="1" dirty="0">
                <a:solidFill>
                  <a:schemeClr val="tx1">
                    <a:lumMod val="65000"/>
                    <a:lumOff val="35000"/>
                  </a:schemeClr>
                </a:solidFill>
              </a:rPr>
              <a:t>Stappen na de selectie</a:t>
            </a:r>
            <a:endParaRPr lang="fr-BE" sz="36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a:bodyPr>
          <a:lstStyle/>
          <a:p>
            <a:pPr marL="269875" indent="-269875" algn="just">
              <a:buFont typeface="+mj-lt"/>
              <a:buAutoNum type="arabicPeriod" startAt="5"/>
            </a:pPr>
            <a:r>
              <a:rPr lang="fr-BE" sz="1600" dirty="0">
                <a:latin typeface="Arial"/>
              </a:rPr>
              <a:t>Prise en compte de la durabilité environnementale de l’investissement et de son utilisation future (énergie économisée grâce à l’installation, durabilité des installations, circularité, matériaux recyclés/recyclables, biodiversité, …) / </a:t>
            </a:r>
            <a:r>
              <a:rPr lang="fr-BE" sz="1600" dirty="0">
                <a:solidFill>
                  <a:schemeClr val="tx1"/>
                </a:solidFill>
                <a:latin typeface="Arial"/>
              </a:rPr>
              <a:t>In </a:t>
            </a:r>
            <a:r>
              <a:rPr lang="fr-BE" sz="1600" dirty="0" err="1">
                <a:solidFill>
                  <a:schemeClr val="tx1"/>
                </a:solidFill>
                <a:latin typeface="Arial"/>
              </a:rPr>
              <a:t>aanmerking</a:t>
            </a:r>
            <a:r>
              <a:rPr lang="fr-BE" sz="1600" dirty="0">
                <a:solidFill>
                  <a:schemeClr val="tx1"/>
                </a:solidFill>
                <a:latin typeface="Arial"/>
              </a:rPr>
              <a:t> </a:t>
            </a:r>
            <a:r>
              <a:rPr lang="fr-BE" sz="1600" dirty="0" err="1">
                <a:solidFill>
                  <a:schemeClr val="tx1"/>
                </a:solidFill>
                <a:latin typeface="Arial"/>
              </a:rPr>
              <a:t>nemen</a:t>
            </a:r>
            <a:r>
              <a:rPr lang="fr-BE" sz="1600" dirty="0">
                <a:solidFill>
                  <a:schemeClr val="tx1"/>
                </a:solidFill>
                <a:latin typeface="Arial"/>
              </a:rPr>
              <a:t> van de  </a:t>
            </a:r>
            <a:r>
              <a:rPr lang="fr-BE" sz="1600" dirty="0" err="1">
                <a:solidFill>
                  <a:schemeClr val="tx1"/>
                </a:solidFill>
                <a:latin typeface="Arial"/>
              </a:rPr>
              <a:t>milieuduurzaamheid</a:t>
            </a:r>
            <a:r>
              <a:rPr lang="fr-BE" sz="1600" dirty="0">
                <a:solidFill>
                  <a:schemeClr val="tx1"/>
                </a:solidFill>
                <a:latin typeface="Arial"/>
              </a:rPr>
              <a:t> van de </a:t>
            </a:r>
            <a:r>
              <a:rPr lang="fr-BE" sz="1600" dirty="0" err="1">
                <a:solidFill>
                  <a:schemeClr val="tx1"/>
                </a:solidFill>
                <a:latin typeface="Arial"/>
              </a:rPr>
              <a:t>investering</a:t>
            </a:r>
            <a:r>
              <a:rPr lang="fr-BE" sz="1600" dirty="0">
                <a:solidFill>
                  <a:schemeClr val="tx1"/>
                </a:solidFill>
                <a:latin typeface="Arial"/>
              </a:rPr>
              <a:t> en het </a:t>
            </a:r>
            <a:r>
              <a:rPr lang="fr-BE" sz="1600" dirty="0" err="1">
                <a:solidFill>
                  <a:schemeClr val="tx1"/>
                </a:solidFill>
                <a:latin typeface="Arial"/>
              </a:rPr>
              <a:t>toekomstige</a:t>
            </a:r>
            <a:r>
              <a:rPr lang="fr-BE" sz="1600" dirty="0">
                <a:solidFill>
                  <a:schemeClr val="tx1"/>
                </a:solidFill>
                <a:latin typeface="Arial"/>
              </a:rPr>
              <a:t> </a:t>
            </a:r>
            <a:r>
              <a:rPr lang="fr-BE" sz="1600" dirty="0" err="1">
                <a:solidFill>
                  <a:schemeClr val="tx1"/>
                </a:solidFill>
                <a:latin typeface="Arial"/>
              </a:rPr>
              <a:t>gebruik</a:t>
            </a:r>
            <a:r>
              <a:rPr lang="fr-BE" sz="1600" dirty="0">
                <a:solidFill>
                  <a:schemeClr val="tx1"/>
                </a:solidFill>
                <a:latin typeface="Arial"/>
              </a:rPr>
              <a:t> </a:t>
            </a:r>
            <a:r>
              <a:rPr lang="fr-BE" sz="1600" dirty="0" err="1">
                <a:solidFill>
                  <a:schemeClr val="tx1"/>
                </a:solidFill>
                <a:latin typeface="Arial"/>
              </a:rPr>
              <a:t>ervan</a:t>
            </a:r>
            <a:r>
              <a:rPr lang="fr-BE" sz="1600" dirty="0">
                <a:solidFill>
                  <a:schemeClr val="tx1"/>
                </a:solidFill>
                <a:latin typeface="Arial"/>
              </a:rPr>
              <a:t> (énergie économisée grâce à l’installation, durabilité des installations, circularité, matériaux recyclés/recyclables, biodiversité, …)</a:t>
            </a:r>
          </a:p>
          <a:p>
            <a:pPr marL="825750" lvl="2" indent="-285750" algn="just">
              <a:buFont typeface="Wingdings" panose="05000000000000000000" pitchFamily="2" charset="2"/>
              <a:buChar char="à"/>
            </a:pPr>
            <a:r>
              <a:rPr lang="fr-BE" sz="1200" b="0" dirty="0">
                <a:sym typeface="Wingdings" panose="05000000000000000000" pitchFamily="2" charset="2"/>
              </a:rPr>
              <a:t>Quels sont les aspects de durabilité pris en compte lors du développement du projet (Circularité, matériaux recyclés, économie de CO² …)? / </a:t>
            </a:r>
            <a:r>
              <a:rPr lang="nl-NL" sz="1200" b="0" dirty="0">
                <a:solidFill>
                  <a:schemeClr val="tx1"/>
                </a:solidFill>
                <a:sym typeface="Wingdings" panose="05000000000000000000" pitchFamily="2" charset="2"/>
              </a:rPr>
              <a:t>Met welke aspecten van duurzaamheid wordt rekening gehouden bij de ontwikkeling van het project (circulariteit, gerecycleerde materialen, CO² besparing ...)?</a:t>
            </a:r>
            <a:endParaRPr lang="fr-BE" sz="1200" b="0" dirty="0">
              <a:solidFill>
                <a:schemeClr val="tx1"/>
              </a:solidFill>
            </a:endParaRPr>
          </a:p>
        </p:txBody>
      </p:sp>
    </p:spTree>
    <p:extLst>
      <p:ext uri="{BB962C8B-B14F-4D97-AF65-F5344CB8AC3E}">
        <p14:creationId xmlns:p14="http://schemas.microsoft.com/office/powerpoint/2010/main" val="37703915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lnSpcReduction="10000"/>
          </a:bodyPr>
          <a:lstStyle/>
          <a:p>
            <a:pPr marL="269875" indent="-269875" algn="just">
              <a:buFont typeface="+mj-lt"/>
              <a:buAutoNum type="arabicPeriod" startAt="6"/>
            </a:pPr>
            <a:r>
              <a:rPr lang="fr-BE" sz="1600" dirty="0">
                <a:latin typeface="Arial"/>
              </a:rPr>
              <a:t>Le planning est réaliste et garantit la réalisation des dépenses pour fin 2029 et l’atteinte des objectifs fixés pour les indicateurs / </a:t>
            </a:r>
            <a:r>
              <a:rPr lang="nl-NL" sz="1600" dirty="0">
                <a:solidFill>
                  <a:schemeClr val="tx1"/>
                </a:solidFill>
                <a:latin typeface="Arial"/>
              </a:rPr>
              <a:t>De planning is realistisch en garandeert de verrichting van de uitgaven tegen eind 2029 en het bereiken van de opgelegde doelstellingen voor de indicatoren</a:t>
            </a:r>
          </a:p>
          <a:p>
            <a:pPr marL="825750" lvl="2" indent="-285750" algn="just">
              <a:buFont typeface="Wingdings" panose="05000000000000000000" pitchFamily="2" charset="2"/>
              <a:buChar char="à"/>
            </a:pPr>
            <a:r>
              <a:rPr lang="fr-BE" sz="1200" b="0" dirty="0">
                <a:sym typeface="Wingdings" panose="05000000000000000000" pitchFamily="2" charset="2"/>
              </a:rPr>
              <a:t>Est-ce que le planning est réaliste et garantit la réalisation des dépenses pour le 31 décembre 2029? Est-ce que le planning garantit l’atteinte des objectifs fixés au niveau des indicateurs pour le 31 décembre 2029? / </a:t>
            </a:r>
            <a:r>
              <a:rPr lang="nl-NL" sz="1200" b="0" dirty="0">
                <a:solidFill>
                  <a:schemeClr val="tx1"/>
                </a:solidFill>
                <a:sym typeface="Wingdings" panose="05000000000000000000" pitchFamily="2" charset="2"/>
              </a:rPr>
              <a:t>Is de planning realistisch en garandeert ze de verwezenlijking van de uitgaven tegen 31 december 2029? Garandeert de planning het bereiken van de doelstellingen vastgesteld op het vlak van de indicatoren tegen 31 december 2029?</a:t>
            </a:r>
            <a:endParaRPr lang="fr-BE" sz="1200" b="0" dirty="0">
              <a:solidFill>
                <a:schemeClr val="tx1"/>
              </a:solidFill>
              <a:sym typeface="Wingdings" panose="05000000000000000000" pitchFamily="2" charset="2"/>
            </a:endParaRPr>
          </a:p>
          <a:p>
            <a:pPr marL="825750" lvl="2" indent="-285750" algn="just">
              <a:buFont typeface="Wingdings" panose="05000000000000000000" pitchFamily="2" charset="2"/>
              <a:buChar char="à"/>
            </a:pPr>
            <a:r>
              <a:rPr lang="fr-BE" sz="1200" b="0" dirty="0"/>
              <a:t>Décrivez de manière aussi détaillée que possible le calendrier du projet: démarrage du projet, caractère réaliste du planning en regard de 2029, étapes déjà réalisées et à réaliser. Le projet sera-t-il opérationnel en 2029? Quelles garanties pouvez-vous apporter en vue de respecter cette échéance? / </a:t>
            </a:r>
            <a:r>
              <a:rPr lang="nl-NL" sz="1200" b="0" dirty="0">
                <a:solidFill>
                  <a:schemeClr val="tx1"/>
                </a:solidFill>
              </a:rPr>
              <a:t>Beschrijf zo gedetailleerd mogelijk het tijdschema van het project: aanvang van het project, realisme van het tijdschema ten opzichte van 2029, reeds genomen en nog te nemen stappen. Zal het project in 2029 operationeel zijn? Welke garanties kunt u bieden om deze termijn te halen?</a:t>
            </a:r>
            <a:endParaRPr lang="fr-BE" sz="1200" b="0" dirty="0">
              <a:solidFill>
                <a:schemeClr val="tx1"/>
              </a:solidFill>
            </a:endParaRPr>
          </a:p>
        </p:txBody>
      </p:sp>
    </p:spTree>
    <p:extLst>
      <p:ext uri="{BB962C8B-B14F-4D97-AF65-F5344CB8AC3E}">
        <p14:creationId xmlns:p14="http://schemas.microsoft.com/office/powerpoint/2010/main" val="6403539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a:bodyPr>
          <a:lstStyle/>
          <a:p>
            <a:pPr marL="269875" indent="-269875" algn="just">
              <a:buFont typeface="+mj-lt"/>
              <a:buAutoNum type="arabicPeriod" startAt="7"/>
            </a:pPr>
            <a:r>
              <a:rPr lang="fr-BE" sz="1600" dirty="0">
                <a:latin typeface="Arial"/>
              </a:rPr>
              <a:t>Les valeurs cibles sont correctement établies / </a:t>
            </a:r>
            <a:r>
              <a:rPr lang="fr-BE" sz="1600" dirty="0">
                <a:solidFill>
                  <a:schemeClr val="tx1"/>
                </a:solidFill>
                <a:latin typeface="Arial"/>
              </a:rPr>
              <a:t>De </a:t>
            </a:r>
            <a:r>
              <a:rPr lang="fr-BE" sz="1600" dirty="0" err="1">
                <a:solidFill>
                  <a:schemeClr val="tx1"/>
                </a:solidFill>
                <a:latin typeface="Arial"/>
              </a:rPr>
              <a:t>streefwaarden</a:t>
            </a:r>
            <a:r>
              <a:rPr lang="fr-BE" sz="1600" dirty="0">
                <a:solidFill>
                  <a:schemeClr val="tx1"/>
                </a:solidFill>
                <a:latin typeface="Arial"/>
              </a:rPr>
              <a:t> </a:t>
            </a:r>
            <a:r>
              <a:rPr lang="fr-BE" sz="1600" dirty="0" err="1">
                <a:solidFill>
                  <a:schemeClr val="tx1"/>
                </a:solidFill>
                <a:latin typeface="Arial"/>
              </a:rPr>
              <a:t>zijn</a:t>
            </a:r>
            <a:r>
              <a:rPr lang="fr-BE" sz="1600" dirty="0">
                <a:solidFill>
                  <a:schemeClr val="tx1"/>
                </a:solidFill>
                <a:latin typeface="Arial"/>
              </a:rPr>
              <a:t> correct </a:t>
            </a:r>
            <a:r>
              <a:rPr lang="fr-BE" sz="1600" dirty="0" err="1">
                <a:solidFill>
                  <a:schemeClr val="tx1"/>
                </a:solidFill>
                <a:latin typeface="Arial"/>
              </a:rPr>
              <a:t>opgesteld</a:t>
            </a:r>
            <a:endParaRPr lang="fr-BE" sz="1600" dirty="0">
              <a:latin typeface="Arial"/>
            </a:endParaRPr>
          </a:p>
          <a:p>
            <a:pPr marL="825750" lvl="2" indent="-285750" algn="just">
              <a:buFont typeface="Wingdings" panose="05000000000000000000" pitchFamily="2" charset="2"/>
              <a:buChar char="à"/>
            </a:pPr>
            <a:r>
              <a:rPr lang="fr-BE" sz="1200" b="0" dirty="0">
                <a:sym typeface="Wingdings" panose="05000000000000000000" pitchFamily="2" charset="2"/>
              </a:rPr>
              <a:t>Veuillez fournir le calcul des valeurs cibles des indicateurs / </a:t>
            </a:r>
            <a:r>
              <a:rPr lang="nl-NL" sz="1200" b="0" dirty="0">
                <a:solidFill>
                  <a:schemeClr val="tx1"/>
                </a:solidFill>
                <a:sym typeface="Wingdings" panose="05000000000000000000" pitchFamily="2" charset="2"/>
              </a:rPr>
              <a:t>Geef de berekening van de doelwaardes van de indicatoren</a:t>
            </a:r>
            <a:endParaRPr lang="fr-BE" sz="1200" b="0" dirty="0">
              <a:solidFill>
                <a:schemeClr val="tx1"/>
              </a:solidFill>
            </a:endParaRPr>
          </a:p>
        </p:txBody>
      </p:sp>
    </p:spTree>
    <p:extLst>
      <p:ext uri="{BB962C8B-B14F-4D97-AF65-F5344CB8AC3E}">
        <p14:creationId xmlns:p14="http://schemas.microsoft.com/office/powerpoint/2010/main" val="12328684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pPr marL="269875" indent="-269875" algn="just">
              <a:buFont typeface="+mj-lt"/>
              <a:buAutoNum type="romanUcPeriod" startAt="2"/>
            </a:pPr>
            <a:r>
              <a:rPr lang="fr-BE" sz="1900" b="1" dirty="0"/>
              <a:t>Critères de mise en œuvre / </a:t>
            </a:r>
            <a:r>
              <a:rPr lang="fr-BE" sz="1900" b="1" i="1" dirty="0" err="1">
                <a:solidFill>
                  <a:schemeClr val="tx1"/>
                </a:solidFill>
              </a:rPr>
              <a:t>Uitvoeringscriteria</a:t>
            </a:r>
            <a:endParaRPr lang="fr-BE" sz="1900" b="1" i="1" dirty="0"/>
          </a:p>
          <a:p>
            <a:pPr marL="269875" indent="-269875" algn="just">
              <a:buFont typeface="+mj-lt"/>
              <a:buAutoNum type="arabicPeriod"/>
            </a:pPr>
            <a:r>
              <a:rPr lang="fr-BE" sz="1800" dirty="0"/>
              <a:t>Planning et budget / </a:t>
            </a:r>
            <a:r>
              <a:rPr lang="fr-BE" sz="1800" i="1" dirty="0">
                <a:solidFill>
                  <a:schemeClr val="tx1"/>
                </a:solidFill>
              </a:rPr>
              <a:t>Planning en budget</a:t>
            </a:r>
          </a:p>
          <a:p>
            <a:pPr lvl="1" indent="0" algn="just"/>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69875" indent="-269875" algn="just">
              <a:buFont typeface="+mj-lt"/>
              <a:buAutoNum type="arabicPeriod"/>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pPr algn="just"/>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pPr algn="just"/>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pPr algn="just"/>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pPr algn="just"/>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lgn="just">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pPr algn="just"/>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pPr algn="just"/>
            <a:endParaRPr lang="fr-BE" sz="1400" dirty="0">
              <a:solidFill>
                <a:schemeClr val="tx1"/>
              </a:solidFill>
            </a:endParaRPr>
          </a:p>
          <a:p>
            <a:pPr marL="285750" indent="-285750" algn="just">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pPr algn="just"/>
            <a:endParaRPr lang="fr-BE" dirty="0"/>
          </a:p>
          <a:p>
            <a:pPr marL="342900" indent="-342900" algn="just">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pPr algn="just"/>
            <a:r>
              <a:rPr lang="fr-BE" sz="1400" dirty="0"/>
              <a:t>	La valeur cible, méthode de calcul, pièces justificatives lors de la mise en œuvre</a:t>
            </a:r>
          </a:p>
          <a:p>
            <a:pPr algn="just"/>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pPr algn="just"/>
            <a:endParaRPr lang="fr-BE" dirty="0"/>
          </a:p>
        </p:txBody>
      </p:sp>
    </p:spTree>
    <p:extLst>
      <p:ext uri="{BB962C8B-B14F-4D97-AF65-F5344CB8AC3E}">
        <p14:creationId xmlns:p14="http://schemas.microsoft.com/office/powerpoint/2010/main" val="3411132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14/07/2023/ </a:t>
            </a:r>
            <a:r>
              <a:rPr lang="fr-BE" i="1" dirty="0" err="1">
                <a:solidFill>
                  <a:schemeClr val="tx1"/>
                </a:solidFill>
              </a:rPr>
              <a:t>Indiening</a:t>
            </a:r>
            <a:r>
              <a:rPr lang="fr-BE" i="1" dirty="0">
                <a:solidFill>
                  <a:schemeClr val="tx1"/>
                </a:solidFill>
              </a:rPr>
              <a:t>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14/07/2023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t>mlatour@sprb.brussels</a:t>
            </a:r>
            <a:endParaRPr lang="fr-BE" dirty="0"/>
          </a:p>
          <a:p>
            <a:endParaRPr lang="fr-BE" dirty="0"/>
          </a:p>
          <a:p>
            <a:r>
              <a:rPr lang="fr-BE" dirty="0">
                <a:hlinkClick r:id="rId4"/>
              </a:rPr>
              <a:t>www.feder.brussels</a:t>
            </a:r>
            <a:r>
              <a:rPr lang="fr-BE" dirty="0"/>
              <a:t> / </a:t>
            </a:r>
            <a:r>
              <a:rPr lang="fr-BE" dirty="0">
                <a:solidFill>
                  <a:schemeClr val="tx1"/>
                </a:solidFill>
                <a:hlinkClick r:id="rId5">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6"/>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627534"/>
            <a:ext cx="8389689" cy="3887886"/>
          </a:xfrm>
        </p:spPr>
        <p:txBody>
          <a:bodyPr>
            <a:normAutofit/>
          </a:bodyPr>
          <a:lstStyle/>
          <a:p>
            <a:pPr marL="342900" indent="-342900" algn="just">
              <a:buFontTx/>
              <a:buChar char="-"/>
            </a:pPr>
            <a:endParaRPr lang="fr-BE" b="1" dirty="0"/>
          </a:p>
          <a:p>
            <a:pPr marL="342900" indent="-342900">
              <a:buFontTx/>
              <a:buChar char="-"/>
            </a:pPr>
            <a:r>
              <a:rPr lang="fr-BE" sz="1400" b="1" dirty="0"/>
              <a:t>Le programme est actuellement soumis pour validation auprès des services de la Commission Européenne / </a:t>
            </a:r>
            <a:r>
              <a:rPr lang="nl-BE" sz="1400" b="1" i="1" dirty="0">
                <a:solidFill>
                  <a:schemeClr val="tx1"/>
                </a:solidFill>
                <a:latin typeface="Arial"/>
              </a:rPr>
              <a:t>Het programma is momenteel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pPr algn="just"/>
            <a:r>
              <a:rPr lang="fr-BE" sz="1400" b="1" u="sng" dirty="0"/>
              <a:t>OBJECTIF STRATÉGIQUE 2 – VERT</a:t>
            </a:r>
          </a:p>
          <a:p>
            <a:pPr algn="just"/>
            <a:r>
              <a:rPr lang="fr-BE" sz="1400" b="1" i="1" dirty="0">
                <a:solidFill>
                  <a:schemeClr val="accent1"/>
                </a:solidFill>
              </a:rPr>
              <a:t>Objectif Spécifique 2.1 - </a:t>
            </a:r>
            <a:r>
              <a:rPr lang="fr-BE" sz="1400" b="1" i="1" dirty="0">
                <a:solidFill>
                  <a:schemeClr val="bg1">
                    <a:lumMod val="50000"/>
                  </a:schemeClr>
                </a:solidFill>
              </a:rPr>
              <a:t>Une Europe plus verte, résiliente et à faibles émissions de carbone évoluant vers une économie sans carbone, par la promotion d’une transition énergétique propre et équitable, des investissements verts et bleus, de l’économie circulaire, de l’atténuation du changement climatique et de l’adaptation à celui-ci, de la prévention et de la gestion des risques, et d’une mobilité urbaine durable en favorisant les mesures en matière d’efficacité énergétique et réduire les émissions de gaz à effet de serre. </a:t>
            </a:r>
            <a:endParaRPr lang="nl-NL" sz="1400" b="1" i="1" u="sng" dirty="0">
              <a:solidFill>
                <a:schemeClr val="tx1"/>
              </a:solidFill>
            </a:endParaRPr>
          </a:p>
          <a:p>
            <a:pPr algn="just"/>
            <a:r>
              <a:rPr lang="nl-NL" sz="1400" b="1" i="1" u="sng" dirty="0">
                <a:solidFill>
                  <a:schemeClr val="tx1"/>
                </a:solidFill>
              </a:rPr>
              <a:t>STRATEGISCHE DOELSTELLING 2 - GROEN</a:t>
            </a:r>
          </a:p>
          <a:p>
            <a:pPr algn="just"/>
            <a:r>
              <a:rPr lang="nl-NL" sz="1400" b="1" dirty="0">
                <a:solidFill>
                  <a:schemeClr val="accent1"/>
                </a:solidFill>
              </a:rPr>
              <a:t>Specifieke doelstelling 2.1 – </a:t>
            </a:r>
            <a:r>
              <a:rPr lang="nl-NL" sz="1400" b="1" dirty="0">
                <a:solidFill>
                  <a:schemeClr val="tx1"/>
                </a:solidFill>
              </a:rPr>
              <a:t>Een groener, veerkrachtiger en koolstofarm Europa op weg naar een koolstofvrije economie, door het bevorderen van een schone en eerlijke energietransitie, groene en blauwe investeringen, een circulaire economie, beperking van en aanpassing aan de klimaatverandering, risicopreventie en -beheer, en duurzame stedelijke mobiliteit door het bevorderen van energie-efficiëntiemaatregelen en het verminderen van de uitstoot van broeikasgassen.</a:t>
            </a:r>
            <a:endParaRPr lang="fr-BE" dirty="0"/>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b="1" dirty="0">
                <a:solidFill>
                  <a:srgbClr val="7CA2D6"/>
                </a:solidFill>
              </a:rPr>
              <a:t>Action 1 : </a:t>
            </a:r>
            <a:r>
              <a:rPr lang="fr-FR" sz="1400" b="1" dirty="0">
                <a:solidFill>
                  <a:srgbClr val="7CA2D6"/>
                </a:solidFill>
              </a:rPr>
              <a:t>La rénovation énergétique des infrastructures des pouvoirs publics régionaux et locaux ;</a:t>
            </a:r>
          </a:p>
          <a:p>
            <a:r>
              <a:rPr lang="fr-FR" sz="1400" dirty="0">
                <a:solidFill>
                  <a:schemeClr val="bg1">
                    <a:lumMod val="50000"/>
                  </a:schemeClr>
                </a:solidFill>
              </a:rPr>
              <a:t>Action 2 : La rénovation énergétique des équipements collectifs organisés par les autres pouvoirs publics ;</a:t>
            </a:r>
          </a:p>
          <a:p>
            <a:r>
              <a:rPr lang="fr-FR" sz="1400" dirty="0">
                <a:solidFill>
                  <a:schemeClr val="bg1">
                    <a:lumMod val="50000"/>
                  </a:schemeClr>
                </a:solidFill>
              </a:rPr>
              <a:t>Action 3 : L’amélioration de la performance énergétique du parc de logement locatif social et modéré existant ;</a:t>
            </a:r>
          </a:p>
          <a:p>
            <a:r>
              <a:rPr lang="fr-FR" sz="1400" dirty="0"/>
              <a:t>Action 4 : Des projets pilotes visant la rénovation de logements collectifs (copropriétés, avec un accent particulier sur les ménages à bas revenu) ou la rénovation groupée à l’échelle d’un quartier de logements privés ;</a:t>
            </a:r>
          </a:p>
          <a:p>
            <a:r>
              <a:rPr lang="fr-FR" sz="1400" b="1" dirty="0">
                <a:solidFill>
                  <a:srgbClr val="7CA2D6"/>
                </a:solidFill>
              </a:rPr>
              <a:t>Action 5 : Le soutien financier à l’équipement en réseaux de chaleurs sur des sites d’intérêt collectif majeur, en construction ou en rénovation.</a:t>
            </a:r>
            <a:endParaRPr lang="fr-BE" sz="1400" b="1" u="sng" dirty="0">
              <a:solidFill>
                <a:srgbClr val="7CA2D6"/>
              </a:solidFill>
            </a:endParaRPr>
          </a:p>
        </p:txBody>
      </p:sp>
    </p:spTree>
    <p:extLst>
      <p:ext uri="{BB962C8B-B14F-4D97-AF65-F5344CB8AC3E}">
        <p14:creationId xmlns:p14="http://schemas.microsoft.com/office/powerpoint/2010/main" val="1462247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300" b="1" dirty="0" err="1">
                <a:solidFill>
                  <a:srgbClr val="7CA2D6"/>
                </a:solidFill>
              </a:rPr>
              <a:t>Actie</a:t>
            </a:r>
            <a:r>
              <a:rPr lang="fr-BE" sz="2300" b="1" dirty="0">
                <a:solidFill>
                  <a:srgbClr val="7CA2D6"/>
                </a:solidFill>
              </a:rPr>
              <a:t> 1: </a:t>
            </a:r>
            <a:r>
              <a:rPr lang="nl-NL" sz="2300" b="1" dirty="0">
                <a:solidFill>
                  <a:srgbClr val="7CA2D6"/>
                </a:solidFill>
              </a:rPr>
              <a:t>De energierenovatie van de infrastructuur van de gewestelijke en lokale overheden ;</a:t>
            </a:r>
          </a:p>
          <a:p>
            <a:r>
              <a:rPr lang="fr-BE" sz="2300" dirty="0" err="1">
                <a:solidFill>
                  <a:schemeClr val="bg1">
                    <a:lumMod val="50000"/>
                  </a:schemeClr>
                </a:solidFill>
              </a:rPr>
              <a:t>Actie</a:t>
            </a:r>
            <a:r>
              <a:rPr lang="fr-BE" sz="2300" dirty="0">
                <a:solidFill>
                  <a:schemeClr val="bg1">
                    <a:lumMod val="50000"/>
                  </a:schemeClr>
                </a:solidFill>
              </a:rPr>
              <a:t> 2: </a:t>
            </a:r>
            <a:r>
              <a:rPr lang="nl-NL" sz="2300" dirty="0">
                <a:solidFill>
                  <a:schemeClr val="bg1">
                    <a:lumMod val="50000"/>
                  </a:schemeClr>
                </a:solidFill>
              </a:rPr>
              <a:t>De energierenovatie van collectieve voorzieningen die door andere overheden worden georganiseerd ;</a:t>
            </a:r>
          </a:p>
          <a:p>
            <a:r>
              <a:rPr lang="fr-BE" sz="2300" dirty="0" err="1">
                <a:solidFill>
                  <a:schemeClr val="bg1">
                    <a:lumMod val="50000"/>
                  </a:schemeClr>
                </a:solidFill>
              </a:rPr>
              <a:t>Actie</a:t>
            </a:r>
            <a:r>
              <a:rPr lang="fr-BE" sz="2300" dirty="0">
                <a:solidFill>
                  <a:schemeClr val="bg1">
                    <a:lumMod val="50000"/>
                  </a:schemeClr>
                </a:solidFill>
              </a:rPr>
              <a:t> 3: </a:t>
            </a:r>
            <a:r>
              <a:rPr lang="nl-NL" sz="2300" dirty="0">
                <a:solidFill>
                  <a:schemeClr val="bg1">
                    <a:lumMod val="50000"/>
                  </a:schemeClr>
                </a:solidFill>
              </a:rPr>
              <a:t>De verbetering van de energieprestaties van de bestaande sociale huurwoningen en bescheiden huurwoningen ;</a:t>
            </a:r>
          </a:p>
          <a:p>
            <a:r>
              <a:rPr lang="fr-BE" sz="2300" dirty="0" err="1">
                <a:solidFill>
                  <a:schemeClr val="bg1">
                    <a:lumMod val="50000"/>
                  </a:schemeClr>
                </a:solidFill>
              </a:rPr>
              <a:t>Actie</a:t>
            </a:r>
            <a:r>
              <a:rPr lang="fr-BE" sz="2300" dirty="0">
                <a:solidFill>
                  <a:schemeClr val="bg1">
                    <a:lumMod val="50000"/>
                  </a:schemeClr>
                </a:solidFill>
              </a:rPr>
              <a:t> 4: </a:t>
            </a:r>
            <a:r>
              <a:rPr lang="nl-NL" sz="2300" dirty="0">
                <a:solidFill>
                  <a:schemeClr val="bg1">
                    <a:lumMod val="50000"/>
                  </a:schemeClr>
                </a:solidFill>
              </a:rPr>
              <a:t>Proefprojecten die de renovatie van collectieve woningen beogen (mede-eigendommen, met bijzondere focus op huishoudens met een laag inkomen) of de gegroepeerde renovatie op wijkschaal van privéwoningen ;</a:t>
            </a:r>
          </a:p>
          <a:p>
            <a:r>
              <a:rPr lang="fr-BE" sz="2300" b="1" dirty="0" err="1">
                <a:solidFill>
                  <a:srgbClr val="7CA2D6"/>
                </a:solidFill>
              </a:rPr>
              <a:t>Actie</a:t>
            </a:r>
            <a:r>
              <a:rPr lang="fr-BE" sz="2300" b="1" dirty="0">
                <a:solidFill>
                  <a:srgbClr val="7CA2D6"/>
                </a:solidFill>
              </a:rPr>
              <a:t> 5: </a:t>
            </a:r>
            <a:r>
              <a:rPr lang="nl-NL" sz="2300" b="1" dirty="0">
                <a:solidFill>
                  <a:srgbClr val="7CA2D6"/>
                </a:solidFill>
              </a:rPr>
              <a:t>Financiële steun voor de installatie van warmtenetten op plaatsen van groot openbaar belang, in nieuwbouw of renovatie.</a:t>
            </a:r>
            <a:endParaRPr lang="fr-BE" sz="2300" b="1" dirty="0">
              <a:solidFill>
                <a:srgbClr val="7CA2D6"/>
              </a:solidFill>
            </a:endParaRPr>
          </a:p>
        </p:txBody>
      </p:sp>
    </p:spTree>
    <p:extLst>
      <p:ext uri="{BB962C8B-B14F-4D97-AF65-F5344CB8AC3E}">
        <p14:creationId xmlns:p14="http://schemas.microsoft.com/office/powerpoint/2010/main" val="2239679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7FDBD2-A37C-452B-B852-DEF265E709AA}">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customXml/itemProps2.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7343</TotalTime>
  <Words>3875</Words>
  <Application>Microsoft Office PowerPoint</Application>
  <PresentationFormat>Affichage à l'écran (16:9)</PresentationFormat>
  <Paragraphs>254</Paragraphs>
  <Slides>38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Aller Light</vt:lpstr>
      <vt:lpstr>Arial</vt:lpstr>
      <vt:lpstr>Calibri</vt:lpstr>
      <vt:lpstr>Courier New</vt:lpstr>
      <vt:lpstr>Wingdings</vt:lpstr>
      <vt:lpstr>Thème Office</vt:lpstr>
      <vt:lpstr>Présentation PowerPoint</vt:lpstr>
      <vt:lpstr>Participation en ligne</vt:lpstr>
      <vt:lpstr>AGENDA</vt:lpstr>
      <vt:lpstr>I. Introduction au contexte général du futur programme FEDER 2021-2027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de l’appel à projets / Voorstelling van de projectoproep</vt:lpstr>
      <vt:lpstr>1. Les actions de l’appel / De acties van de projectoproep</vt:lpstr>
      <vt:lpstr>1. Les actions de l’appel / De acties van de projectoproep</vt:lpstr>
      <vt:lpstr>1. Les actions de l’appel / De acties van de projectoproep</vt:lpstr>
      <vt:lpstr>2. Résultats attendus / Verwachte resultaten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4. Procédure de sélection / Selectieprocedure</vt:lpstr>
      <vt:lpstr>4. Procédure de sélection / Selectieprocedure </vt:lpstr>
      <vt:lpstr>4. Procédure de sélection / Selectieprocedure </vt:lpstr>
      <vt:lpstr>OS 2.1 – Critères techniques / SD 2.1 Technische criteria </vt:lpstr>
      <vt:lpstr>OS 2.1 – Critères techniques / SD 2.1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293</cp:revision>
  <cp:lastPrinted>2020-03-03T16:21:53Z</cp:lastPrinted>
  <dcterms:created xsi:type="dcterms:W3CDTF">2013-10-17T10:19:39Z</dcterms:created>
  <dcterms:modified xsi:type="dcterms:W3CDTF">2023-03-24T08:12:25Z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