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handoutMasterIdLst>
    <p:handoutMasterId r:id="rId42"/>
  </p:handoutMasterIdLst>
  <p:sldIdLst>
    <p:sldId id="259" r:id="rId5"/>
    <p:sldId id="410" r:id="rId6"/>
    <p:sldId id="260" r:id="rId7"/>
    <p:sldId id="356" r:id="rId8"/>
    <p:sldId id="357" r:id="rId9"/>
    <p:sldId id="370" r:id="rId10"/>
    <p:sldId id="371" r:id="rId11"/>
    <p:sldId id="361" r:id="rId12"/>
    <p:sldId id="362" r:id="rId13"/>
    <p:sldId id="369" r:id="rId14"/>
    <p:sldId id="279" r:id="rId15"/>
    <p:sldId id="408" r:id="rId16"/>
    <p:sldId id="422" r:id="rId17"/>
    <p:sldId id="367" r:id="rId18"/>
    <p:sldId id="363" r:id="rId19"/>
    <p:sldId id="342" r:id="rId20"/>
    <p:sldId id="424" r:id="rId21"/>
    <p:sldId id="418" r:id="rId22"/>
    <p:sldId id="364" r:id="rId23"/>
    <p:sldId id="426" r:id="rId24"/>
    <p:sldId id="387" r:id="rId25"/>
    <p:sldId id="345" r:id="rId26"/>
    <p:sldId id="411" r:id="rId27"/>
    <p:sldId id="344" r:id="rId28"/>
    <p:sldId id="407" r:id="rId29"/>
    <p:sldId id="390" r:id="rId30"/>
    <p:sldId id="404" r:id="rId31"/>
    <p:sldId id="405" r:id="rId32"/>
    <p:sldId id="425" r:id="rId33"/>
    <p:sldId id="391" r:id="rId34"/>
    <p:sldId id="393" r:id="rId35"/>
    <p:sldId id="394" r:id="rId36"/>
    <p:sldId id="324" r:id="rId37"/>
    <p:sldId id="290" r:id="rId38"/>
    <p:sldId id="264" r:id="rId39"/>
    <p:sldId id="273" r:id="rId40"/>
  </p:sldIdLst>
  <p:sldSz cx="9144000" cy="5143500" type="screen16x9"/>
  <p:notesSz cx="6888163" cy="96710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046" userDrawn="1">
          <p15:clr>
            <a:srgbClr val="A4A3A4"/>
          </p15:clr>
        </p15:guide>
        <p15:guide id="2" pos="217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051A1A-A4B8-45B8-76D1-4E6801AC3F3A}" name="MOENS Marnick" initials="MM" userId="S::mmoens@gob.brussels::7c040b6f-10f7-4822-9335-362a88e9ba1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B7B7"/>
    <a:srgbClr val="7CA2D6"/>
    <a:srgbClr val="FFF203"/>
    <a:srgbClr val="0B00BE"/>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57" autoAdjust="0"/>
  </p:normalViewPr>
  <p:slideViewPr>
    <p:cSldViewPr>
      <p:cViewPr varScale="1">
        <p:scale>
          <a:sx n="142" d="100"/>
          <a:sy n="142" d="100"/>
        </p:scale>
        <p:origin x="672" y="114"/>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3046"/>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commentAuthors" Target="commentAuthors.xml"/><Relationship Id="rId48"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84870" cy="483553"/>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901699" y="0"/>
            <a:ext cx="2984870" cy="483553"/>
          </a:xfrm>
          <a:prstGeom prst="rect">
            <a:avLst/>
          </a:prstGeom>
        </p:spPr>
        <p:txBody>
          <a:bodyPr vert="horz" lIns="91440" tIns="45720" rIns="91440" bIns="45720" rtlCol="0"/>
          <a:lstStyle>
            <a:lvl1pPr algn="r">
              <a:defRPr sz="1200"/>
            </a:lvl1pPr>
          </a:lstStyle>
          <a:p>
            <a:fld id="{EFC8D81E-DE7C-4382-8F1A-401577778493}" type="datetimeFigureOut">
              <a:rPr lang="fr-BE" smtClean="0"/>
              <a:pPr/>
              <a:t>10-03-23</a:t>
            </a:fld>
            <a:endParaRPr lang="fr-BE"/>
          </a:p>
        </p:txBody>
      </p:sp>
      <p:sp>
        <p:nvSpPr>
          <p:cNvPr id="4" name="Espace réservé du pied de page 3"/>
          <p:cNvSpPr>
            <a:spLocks noGrp="1"/>
          </p:cNvSpPr>
          <p:nvPr>
            <p:ph type="ftr" sz="quarter" idx="2"/>
          </p:nvPr>
        </p:nvSpPr>
        <p:spPr>
          <a:xfrm>
            <a:off x="1" y="9185819"/>
            <a:ext cx="2984870" cy="483553"/>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901699" y="9185819"/>
            <a:ext cx="2984870" cy="483553"/>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84870" cy="48523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901699" y="0"/>
            <a:ext cx="2984870" cy="485232"/>
          </a:xfrm>
          <a:prstGeom prst="rect">
            <a:avLst/>
          </a:prstGeom>
        </p:spPr>
        <p:txBody>
          <a:bodyPr vert="horz" lIns="91440" tIns="45720" rIns="91440" bIns="45720" rtlCol="0"/>
          <a:lstStyle>
            <a:lvl1pPr algn="r">
              <a:defRPr sz="1200"/>
            </a:lvl1pPr>
          </a:lstStyle>
          <a:p>
            <a:fld id="{B58D0604-D0C7-4319-B045-8F563F9C8141}" type="datetimeFigureOut">
              <a:rPr lang="fr-BE" smtClean="0"/>
              <a:t>10-03-23</a:t>
            </a:fld>
            <a:endParaRPr lang="fr-BE"/>
          </a:p>
        </p:txBody>
      </p:sp>
      <p:sp>
        <p:nvSpPr>
          <p:cNvPr id="4" name="Espace réservé de l'image des diapositives 3"/>
          <p:cNvSpPr>
            <a:spLocks noGrp="1" noRot="1" noChangeAspect="1"/>
          </p:cNvSpPr>
          <p:nvPr>
            <p:ph type="sldImg" idx="2"/>
          </p:nvPr>
        </p:nvSpPr>
        <p:spPr>
          <a:xfrm>
            <a:off x="542925" y="1209675"/>
            <a:ext cx="5802313" cy="32639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8817" y="4654192"/>
            <a:ext cx="5510530" cy="3807976"/>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1" y="9185820"/>
            <a:ext cx="2984870" cy="485231"/>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901699" y="9185820"/>
            <a:ext cx="2984870" cy="485231"/>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10-03-23</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hyperlink" Target="mailto:Feder@sprb.brussels" TargetMode="External"/><Relationship Id="rId7" Type="http://schemas.openxmlformats.org/officeDocument/2006/relationships/image" Target="../media/image15.png"/><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6" Type="http://schemas.openxmlformats.org/officeDocument/2006/relationships/hyperlink" Target="http://www.efro.brussels/" TargetMode="External"/><Relationship Id="rId5" Type="http://schemas.openxmlformats.org/officeDocument/2006/relationships/hyperlink" Target="http://www.feder.brussels/" TargetMode="External"/><Relationship Id="rId4" Type="http://schemas.openxmlformats.org/officeDocument/2006/relationships/hyperlink" Target="mailto:mlatour@sprb.brussels"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915566"/>
            <a:ext cx="7632848" cy="3557044"/>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a:t>
            </a:r>
            <a:r>
              <a:rPr lang="fr-FR" sz="1600" cap="all" dirty="0">
                <a:solidFill>
                  <a:srgbClr val="1F497D">
                    <a:lumMod val="75000"/>
                  </a:srgbClr>
                </a:solidFill>
              </a:rPr>
              <a:t>10</a:t>
            </a:r>
            <a:r>
              <a:rPr kumimoji="0" lang="fr-FR" sz="1600" b="1" i="0" u="none" strike="noStrike" kern="1200" cap="all" spc="0" normalizeH="0" baseline="0" noProof="0" dirty="0">
                <a:ln>
                  <a:noFill/>
                </a:ln>
                <a:solidFill>
                  <a:srgbClr val="1F497D">
                    <a:lumMod val="75000"/>
                  </a:srgbClr>
                </a:solidFill>
                <a:effectLst/>
                <a:uLnTx/>
                <a:uFillTx/>
              </a:rPr>
              <a:t>/03/2023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a:t>
            </a:r>
            <a:r>
              <a:rPr lang="fr-FR" sz="1600" cap="all" dirty="0">
                <a:solidFill>
                  <a:srgbClr val="1F497D">
                    <a:lumMod val="75000"/>
                  </a:srgbClr>
                </a:solidFill>
              </a:rPr>
              <a:t>2.1</a:t>
            </a:r>
            <a:r>
              <a:rPr kumimoji="0" lang="fr-FR" sz="1600" b="1" i="0" u="none" strike="noStrike" kern="1200" cap="all" spc="0" normalizeH="0" baseline="0" noProof="0" dirty="0">
                <a:ln>
                  <a:noFill/>
                </a:ln>
                <a:solidFill>
                  <a:srgbClr val="1F497D">
                    <a:lumMod val="75000"/>
                  </a:srgbClr>
                </a:solidFill>
                <a:effectLst/>
                <a:uLnTx/>
                <a:uFillTx/>
              </a:rPr>
              <a:t> – Appels à projets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400" cap="all" dirty="0">
                <a:solidFill>
                  <a:schemeClr val="accent1"/>
                </a:solidFill>
              </a:rPr>
              <a:t>« Rénovation énergétique des infrastructures des pouvoirs publics régionaux et locaux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400" cap="all" dirty="0">
              <a:solidFill>
                <a:schemeClr val="accent1"/>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10/03/2023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2.1 – </a:t>
            </a:r>
            <a:r>
              <a:rPr lang="fr-BE" sz="1600" cap="all" dirty="0" err="1">
                <a:solidFill>
                  <a:srgbClr val="1F497D">
                    <a:lumMod val="75000"/>
                  </a:srgbClr>
                </a:solidFill>
              </a:rPr>
              <a:t>Projectoproep</a:t>
            </a:r>
            <a:r>
              <a:rPr lang="fr-BE" sz="1600" cap="all" dirty="0">
                <a:solidFill>
                  <a:srgbClr val="1F497D">
                    <a:lumMod val="75000"/>
                  </a:srgbClr>
                </a:solidFill>
              </a:rPr>
              <a:t> </a:t>
            </a:r>
            <a:r>
              <a:rPr lang="nl-NL" sz="1400" cap="all" dirty="0">
                <a:solidFill>
                  <a:schemeClr val="accent1"/>
                </a:solidFill>
              </a:rPr>
              <a:t>’’Energierenovatie van regionale en lokale overheidsinfrastructuur</a:t>
            </a:r>
            <a:r>
              <a:rPr lang="fr-BE" sz="1400" cap="all" dirty="0">
                <a:solidFill>
                  <a:schemeClr val="accent1"/>
                </a:solidFill>
              </a:rPr>
              <a:t>’’</a:t>
            </a:r>
            <a:endParaRPr lang="nl-NL" sz="1400" cap="all" dirty="0">
              <a:solidFill>
                <a:schemeClr val="accent1"/>
              </a:solidFill>
            </a:endParaRP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791580" y="2139702"/>
            <a:ext cx="7560840" cy="1296144"/>
          </a:xfrm>
        </p:spPr>
        <p:txBody>
          <a:bodyPr/>
          <a:lstStyle/>
          <a:p>
            <a:r>
              <a:rPr lang="fr-FR" sz="2000" b="1" dirty="0"/>
              <a:t>OS </a:t>
            </a:r>
            <a:r>
              <a:rPr lang="fr-FR" sz="2000" dirty="0"/>
              <a:t>2.1 - </a:t>
            </a:r>
            <a:r>
              <a:rPr lang="fr-BE" sz="2000" dirty="0"/>
              <a:t>Rénovation énergétique des infrastructures des pouvoirs publics régionaux et locaux </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SD 2.1</a:t>
            </a:r>
            <a:r>
              <a:rPr lang="nl-NL" sz="2000" dirty="0">
                <a:solidFill>
                  <a:srgbClr val="1F497D">
                    <a:lumMod val="75000"/>
                  </a:srgbClr>
                </a:solidFill>
              </a:rPr>
              <a:t> - Energierenovatie van regionale en lokale overheidsinfrastructuur</a:t>
            </a:r>
            <a:endParaRPr lang="en-BE" dirty="0"/>
          </a:p>
        </p:txBody>
      </p:sp>
    </p:spTree>
    <p:extLst>
      <p:ext uri="{BB962C8B-B14F-4D97-AF65-F5344CB8AC3E}">
        <p14:creationId xmlns:p14="http://schemas.microsoft.com/office/powerpoint/2010/main" val="2623449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9058" y="200511"/>
            <a:ext cx="8424936" cy="936104"/>
          </a:xfrm>
        </p:spPr>
        <p:txBody>
          <a:bodyPr>
            <a:normAutofit/>
          </a:bodyPr>
          <a:lstStyle/>
          <a:p>
            <a:r>
              <a:rPr lang="fr-FR" sz="2400" b="1" dirty="0"/>
              <a:t>Présentation de l’appel à projets / </a:t>
            </a:r>
            <a:r>
              <a:rPr lang="fr-BE" sz="2400" b="1" i="1" dirty="0" err="1">
                <a:solidFill>
                  <a:schemeClr val="tx1">
                    <a:lumMod val="65000"/>
                    <a:lumOff val="35000"/>
                  </a:schemeClr>
                </a:solidFill>
              </a:rPr>
              <a:t>Voorstelling</a:t>
            </a:r>
            <a:r>
              <a:rPr lang="fr-BE" sz="2400" b="1" i="1" dirty="0">
                <a:solidFill>
                  <a:schemeClr val="tx1">
                    <a:lumMod val="65000"/>
                    <a:lumOff val="35000"/>
                  </a:schemeClr>
                </a:solidFill>
              </a:rPr>
              <a:t> van de </a:t>
            </a:r>
            <a:r>
              <a:rPr lang="fr-BE" sz="2400" b="1" i="1" dirty="0" err="1">
                <a:solidFill>
                  <a:schemeClr val="tx1">
                    <a:lumMod val="65000"/>
                    <a:lumOff val="35000"/>
                  </a:schemeClr>
                </a:solidFill>
              </a:rPr>
              <a:t>projectoproep</a:t>
            </a: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9058" y="1347614"/>
            <a:ext cx="8424936" cy="3024336"/>
          </a:xfrm>
        </p:spPr>
        <p:txBody>
          <a:bodyPr/>
          <a:lstStyle/>
          <a:p>
            <a:pPr marL="457200" indent="-457200">
              <a:buAutoNum type="arabicPeriod"/>
            </a:pPr>
            <a:r>
              <a:rPr lang="fr-BE" sz="1800" dirty="0"/>
              <a:t>Les actions de l’appel / </a:t>
            </a:r>
            <a:r>
              <a:rPr lang="fr-BE" sz="1800" i="1" dirty="0">
                <a:solidFill>
                  <a:schemeClr val="tx1"/>
                </a:solidFill>
                <a:latin typeface="Arial"/>
              </a:rPr>
              <a:t>De </a:t>
            </a:r>
            <a:r>
              <a:rPr lang="fr-BE" sz="1800" i="1" dirty="0" err="1">
                <a:solidFill>
                  <a:schemeClr val="tx1"/>
                </a:solidFill>
                <a:latin typeface="Arial"/>
              </a:rPr>
              <a:t>acties</a:t>
            </a:r>
            <a:r>
              <a:rPr lang="fr-BE" sz="1800" i="1" dirty="0">
                <a:solidFill>
                  <a:schemeClr val="tx1"/>
                </a:solidFill>
                <a:latin typeface="Arial"/>
              </a:rPr>
              <a:t> van de </a:t>
            </a:r>
            <a:r>
              <a:rPr lang="fr-BE" sz="1800" i="1" dirty="0" err="1">
                <a:solidFill>
                  <a:schemeClr val="tx1"/>
                </a:solidFill>
                <a:latin typeface="Arial"/>
              </a:rPr>
              <a:t>projectoproep</a:t>
            </a:r>
            <a:endParaRPr lang="fr-BE" sz="1800" i="1" dirty="0">
              <a:solidFill>
                <a:schemeClr val="tx1"/>
              </a:solidFill>
              <a:latin typeface="Arial"/>
            </a:endParaRPr>
          </a:p>
          <a:p>
            <a:pPr marL="457200" indent="-457200">
              <a:buAutoNum type="arabicPeriod"/>
            </a:pPr>
            <a:r>
              <a:rPr lang="fr-BE" sz="1800" dirty="0"/>
              <a:t>Les résultats attendus / </a:t>
            </a:r>
            <a:r>
              <a:rPr lang="fr-BE" sz="1800" i="1" dirty="0">
                <a:solidFill>
                  <a:schemeClr val="tx1"/>
                </a:solidFill>
                <a:latin typeface="Arial"/>
              </a:rPr>
              <a:t>De </a:t>
            </a:r>
            <a:r>
              <a:rPr lang="fr-BE" sz="1800" i="1" dirty="0" err="1">
                <a:solidFill>
                  <a:schemeClr val="tx1"/>
                </a:solidFill>
                <a:latin typeface="Arial"/>
              </a:rPr>
              <a:t>verwachte</a:t>
            </a:r>
            <a:r>
              <a:rPr lang="fr-BE" sz="1800" i="1" dirty="0">
                <a:solidFill>
                  <a:schemeClr val="tx1"/>
                </a:solidFill>
                <a:latin typeface="Arial"/>
              </a:rPr>
              <a:t> </a:t>
            </a:r>
            <a:r>
              <a:rPr lang="fr-BE" sz="1800" i="1" dirty="0" err="1">
                <a:solidFill>
                  <a:schemeClr val="tx1"/>
                </a:solidFill>
                <a:latin typeface="Arial"/>
              </a:rPr>
              <a:t>resultaten</a:t>
            </a:r>
            <a:r>
              <a:rPr lang="fr-BE" sz="1800" i="1" dirty="0">
                <a:solidFill>
                  <a:schemeClr val="tx1"/>
                </a:solidFill>
                <a:latin typeface="Arial"/>
              </a:rPr>
              <a:t> </a:t>
            </a:r>
          </a:p>
          <a:p>
            <a:pPr marL="457200" indent="-457200">
              <a:buAutoNum type="arabicPeriod"/>
            </a:pPr>
            <a:r>
              <a:rPr lang="fr-BE" sz="1800" dirty="0"/>
              <a:t>Les critères d’éligibilité et le financement des projets / </a:t>
            </a:r>
            <a:r>
              <a:rPr lang="fr-BE" sz="1800" i="1" dirty="0">
                <a:solidFill>
                  <a:schemeClr val="tx1"/>
                </a:solidFill>
                <a:latin typeface="Arial"/>
              </a:rPr>
              <a:t>De </a:t>
            </a:r>
            <a:r>
              <a:rPr lang="fr-BE" sz="1800" i="1" dirty="0" err="1">
                <a:solidFill>
                  <a:schemeClr val="tx1"/>
                </a:solidFill>
                <a:latin typeface="Arial"/>
              </a:rPr>
              <a:t>subsidiabiliteitsregels</a:t>
            </a:r>
            <a:r>
              <a:rPr lang="fr-BE" sz="1800" i="1" dirty="0">
                <a:solidFill>
                  <a:schemeClr val="tx1"/>
                </a:solidFill>
                <a:latin typeface="Arial"/>
              </a:rPr>
              <a:t> en de </a:t>
            </a:r>
            <a:r>
              <a:rPr lang="fr-BE" sz="1800" i="1" dirty="0" err="1">
                <a:solidFill>
                  <a:schemeClr val="tx1"/>
                </a:solidFill>
                <a:latin typeface="Arial"/>
              </a:rPr>
              <a:t>financiering</a:t>
            </a:r>
            <a:r>
              <a:rPr lang="fr-BE" sz="1800" i="1" dirty="0">
                <a:solidFill>
                  <a:schemeClr val="tx1"/>
                </a:solidFill>
                <a:latin typeface="Arial"/>
              </a:rPr>
              <a:t> van de </a:t>
            </a:r>
            <a:r>
              <a:rPr lang="fr-BE" sz="1800" i="1" dirty="0" err="1">
                <a:solidFill>
                  <a:schemeClr val="tx1"/>
                </a:solidFill>
                <a:latin typeface="Arial"/>
              </a:rPr>
              <a:t>projecten</a:t>
            </a:r>
            <a:endParaRPr lang="fr-BE" sz="1800" i="1" dirty="0">
              <a:solidFill>
                <a:schemeClr val="tx1"/>
              </a:solidFill>
              <a:latin typeface="Arial"/>
            </a:endParaRPr>
          </a:p>
          <a:p>
            <a:pPr marL="457200" indent="-457200">
              <a:buAutoNum type="arabicPeriod"/>
            </a:pPr>
            <a:r>
              <a:rPr lang="fr-BE" sz="1800" dirty="0"/>
              <a:t>Procédure de sélection + dossier de candidature / </a:t>
            </a:r>
            <a:r>
              <a:rPr lang="fr-BE" sz="1800" i="1" dirty="0" err="1">
                <a:solidFill>
                  <a:schemeClr val="tx1"/>
                </a:solidFill>
                <a:latin typeface="Arial"/>
              </a:rPr>
              <a:t>Selectieprocedure</a:t>
            </a:r>
            <a:r>
              <a:rPr lang="fr-BE" sz="1800" i="1" dirty="0">
                <a:solidFill>
                  <a:schemeClr val="tx1"/>
                </a:solidFill>
                <a:latin typeface="Arial"/>
              </a:rPr>
              <a:t> + </a:t>
            </a:r>
            <a:r>
              <a:rPr lang="fr-BE" sz="1800" i="1" dirty="0" err="1">
                <a:solidFill>
                  <a:schemeClr val="tx1"/>
                </a:solidFill>
                <a:latin typeface="Arial"/>
              </a:rPr>
              <a:t>Projectvoorstel</a:t>
            </a:r>
            <a:r>
              <a:rPr lang="fr-BE" sz="1800" i="1" dirty="0">
                <a:solidFill>
                  <a:schemeClr val="tx1"/>
                </a:solidFill>
                <a:latin typeface="Arial"/>
              </a:rPr>
              <a:t> </a:t>
            </a:r>
          </a:p>
        </p:txBody>
      </p:sp>
    </p:spTree>
    <p:extLst>
      <p:ext uri="{BB962C8B-B14F-4D97-AF65-F5344CB8AC3E}">
        <p14:creationId xmlns:p14="http://schemas.microsoft.com/office/powerpoint/2010/main" val="236180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a:bodyPr>
          <a:lstStyle/>
          <a:p>
            <a:r>
              <a:rPr lang="fr-BE" sz="1800" dirty="0"/>
              <a:t>Cet appel à projets vise spécifiquement à soutenir:</a:t>
            </a:r>
          </a:p>
          <a:p>
            <a:pPr marL="342900" indent="-342900">
              <a:buFont typeface="+mj-lt"/>
              <a:buAutoNum type="arabicParenR"/>
            </a:pPr>
            <a:r>
              <a:rPr lang="fr-BE" sz="1500" dirty="0"/>
              <a:t>Des opérations qui favorisent l’investissement en matière énergétique en visant </a:t>
            </a:r>
            <a:r>
              <a:rPr lang="fr-BE" sz="1500" b="1" dirty="0"/>
              <a:t>l’amélioration des infrastructures des pouvoirs publics régionaux et locaux.</a:t>
            </a:r>
          </a:p>
          <a:p>
            <a:pPr marL="882900" lvl="2" indent="-342900">
              <a:buFont typeface="Arial" panose="020B0604020202020204" pitchFamily="34" charset="0"/>
              <a:buChar char="•"/>
            </a:pPr>
            <a:r>
              <a:rPr lang="fr-BE" sz="1400" b="0" dirty="0"/>
              <a:t>Travaux + études préalables</a:t>
            </a:r>
          </a:p>
          <a:p>
            <a:pPr marL="882900" lvl="2" indent="-342900">
              <a:buFont typeface="Arial" panose="020B0604020202020204" pitchFamily="34" charset="0"/>
              <a:buChar char="•"/>
            </a:pPr>
            <a:r>
              <a:rPr lang="fr-BE" sz="1400" b="0" dirty="0"/>
              <a:t>Dans des bâtiments public appartenant aux pouvoirs public rég. + loc. </a:t>
            </a:r>
            <a:r>
              <a:rPr lang="fr-BE" sz="1400" b="0" u="sng" dirty="0"/>
              <a:t>et</a:t>
            </a:r>
            <a:r>
              <a:rPr lang="fr-BE" sz="1400" b="0" dirty="0"/>
              <a:t> occupés par des opérateurs publics</a:t>
            </a:r>
          </a:p>
          <a:p>
            <a:pPr marL="882900" lvl="2" indent="-342900">
              <a:buFont typeface="Arial" panose="020B0604020202020204" pitchFamily="34" charset="0"/>
              <a:buChar char="•"/>
            </a:pPr>
            <a:r>
              <a:rPr lang="fr-BE" sz="1400" b="0" dirty="0"/>
              <a:t>Investissements dans la durabilité environnementale aussi pris en considération</a:t>
            </a:r>
          </a:p>
          <a:p>
            <a:pPr lvl="2" indent="0"/>
            <a:endParaRPr lang="fr-BE" sz="1400" b="1" dirty="0"/>
          </a:p>
          <a:p>
            <a:pPr marL="342900" indent="-342900">
              <a:buFont typeface="+mj-lt"/>
              <a:buAutoNum type="arabicParenR" startAt="2"/>
            </a:pPr>
            <a:r>
              <a:rPr lang="fr-BE" sz="1500" dirty="0"/>
              <a:t>Une mission d’accompagnement spécifique, opérationnel et individualisé par le gestionnaire du réseau de distribution (</a:t>
            </a:r>
            <a:r>
              <a:rPr lang="fr-BE" sz="1500" dirty="0" err="1"/>
              <a:t>Sibelga</a:t>
            </a:r>
            <a:r>
              <a:rPr lang="fr-BE" sz="1500" dirty="0"/>
              <a:t>).</a:t>
            </a:r>
          </a:p>
          <a:p>
            <a:pPr marL="342900" indent="-342900">
              <a:buFontTx/>
              <a:buChar char="-"/>
            </a:pPr>
            <a:endParaRPr lang="fr-BE" sz="1400" dirty="0"/>
          </a:p>
          <a:p>
            <a:pPr marL="342900" indent="-342900">
              <a:buFontTx/>
              <a:buChar char="-"/>
            </a:pPr>
            <a:endParaRPr lang="en-BE" sz="1400" dirty="0"/>
          </a:p>
        </p:txBody>
      </p:sp>
    </p:spTree>
    <p:extLst>
      <p:ext uri="{BB962C8B-B14F-4D97-AF65-F5344CB8AC3E}">
        <p14:creationId xmlns:p14="http://schemas.microsoft.com/office/powerpoint/2010/main" val="388285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a:bodyPr>
          <a:lstStyle/>
          <a:p>
            <a:r>
              <a:rPr lang="nl-NL" sz="1800" dirty="0"/>
              <a:t>Deze projectoproep is specifiek gericht op de ondersteuning van</a:t>
            </a:r>
            <a:r>
              <a:rPr lang="fr-BE" sz="1800" dirty="0"/>
              <a:t>:</a:t>
            </a:r>
          </a:p>
          <a:p>
            <a:pPr marL="342900" indent="-342900">
              <a:buFont typeface="+mj-lt"/>
              <a:buAutoNum type="arabicParenR"/>
            </a:pPr>
            <a:r>
              <a:rPr lang="fr-BE" sz="1500" dirty="0"/>
              <a:t>A</a:t>
            </a:r>
            <a:r>
              <a:rPr lang="nl-NL" sz="1500" dirty="0" err="1"/>
              <a:t>cties</a:t>
            </a:r>
            <a:r>
              <a:rPr lang="nl-NL" sz="1500" dirty="0"/>
              <a:t> die energie-investeringen bevorderen door de infrastructuur van regionale en lokale overheden te verbeteren</a:t>
            </a:r>
            <a:r>
              <a:rPr lang="fr-BE" sz="1500" b="1" dirty="0"/>
              <a:t>.</a:t>
            </a:r>
          </a:p>
          <a:p>
            <a:pPr marL="882900" lvl="2" indent="-342900">
              <a:buFont typeface="Arial" panose="020B0604020202020204" pitchFamily="34" charset="0"/>
              <a:buChar char="•"/>
            </a:pPr>
            <a:r>
              <a:rPr lang="nl-NL" sz="1400" b="0" dirty="0"/>
              <a:t>Werken + voorstudies</a:t>
            </a:r>
          </a:p>
          <a:p>
            <a:pPr marL="882900" lvl="2" indent="-342900">
              <a:buFont typeface="Arial" panose="020B0604020202020204" pitchFamily="34" charset="0"/>
              <a:buChar char="•"/>
            </a:pPr>
            <a:r>
              <a:rPr lang="nl-NL" sz="1400" b="0" dirty="0"/>
              <a:t>In openbare gebouwen van regionale + lokale overheden </a:t>
            </a:r>
            <a:r>
              <a:rPr lang="nl-NL" sz="1400" b="0" u="sng" dirty="0"/>
              <a:t>en</a:t>
            </a:r>
            <a:r>
              <a:rPr lang="nl-NL" sz="1400" b="0" dirty="0"/>
              <a:t> gebruikt door overheidsoperatoren </a:t>
            </a:r>
          </a:p>
          <a:p>
            <a:pPr marL="882900" lvl="2" indent="-342900">
              <a:buFont typeface="Arial" panose="020B0604020202020204" pitchFamily="34" charset="0"/>
              <a:buChar char="•"/>
            </a:pPr>
            <a:r>
              <a:rPr lang="nl-NL" sz="1400" b="0" dirty="0"/>
              <a:t>Ook investeringen in milieuduurzaamheid worden in aanmerking genomen</a:t>
            </a:r>
          </a:p>
          <a:p>
            <a:pPr marL="882900" lvl="2" indent="-342900">
              <a:buFont typeface="Arial" panose="020B0604020202020204" pitchFamily="34" charset="0"/>
              <a:buChar char="•"/>
            </a:pPr>
            <a:r>
              <a:rPr lang="nl-NL" sz="1400" b="0" dirty="0"/>
              <a:t>Betrokken gebouwen mogen van elk type zijn (administratie, openbare voorzieningen, ...), maar de selecties kunnen de gebouwen naargelang hun type onderscheiden</a:t>
            </a:r>
            <a:endParaRPr lang="fr-BE" sz="1400" b="1" dirty="0"/>
          </a:p>
          <a:p>
            <a:pPr marL="342900" indent="-342900">
              <a:buFont typeface="+mj-lt"/>
              <a:buAutoNum type="arabicParenR" startAt="2"/>
            </a:pPr>
            <a:r>
              <a:rPr lang="fr-BE" sz="1500" dirty="0" err="1"/>
              <a:t>Eén</a:t>
            </a:r>
            <a:r>
              <a:rPr lang="fr-BE" sz="1500" dirty="0"/>
              <a:t> </a:t>
            </a:r>
            <a:r>
              <a:rPr lang="fr-BE" sz="1500" dirty="0" err="1"/>
              <a:t>specifieke</a:t>
            </a:r>
            <a:r>
              <a:rPr lang="fr-BE" sz="1500" dirty="0"/>
              <a:t> </a:t>
            </a:r>
            <a:r>
              <a:rPr lang="fr-BE" sz="1500" dirty="0" err="1"/>
              <a:t>begeleidingsmissie</a:t>
            </a:r>
            <a:r>
              <a:rPr lang="fr-BE" sz="1500" dirty="0"/>
              <a:t>, </a:t>
            </a:r>
            <a:r>
              <a:rPr lang="fr-BE" sz="1500" dirty="0" err="1"/>
              <a:t>geopereerd</a:t>
            </a:r>
            <a:r>
              <a:rPr lang="fr-BE" sz="1500" dirty="0"/>
              <a:t> en </a:t>
            </a:r>
            <a:r>
              <a:rPr lang="fr-BE" sz="1500" dirty="0" err="1"/>
              <a:t>geïndividualiseerd</a:t>
            </a:r>
            <a:r>
              <a:rPr lang="fr-BE" sz="1500" dirty="0"/>
              <a:t> </a:t>
            </a:r>
            <a:r>
              <a:rPr lang="fr-BE" sz="1500" dirty="0" err="1"/>
              <a:t>door</a:t>
            </a:r>
            <a:r>
              <a:rPr lang="fr-BE" sz="1500" dirty="0"/>
              <a:t> de </a:t>
            </a:r>
            <a:r>
              <a:rPr lang="fr-BE" sz="1500" dirty="0" err="1"/>
              <a:t>beheerder</a:t>
            </a:r>
            <a:r>
              <a:rPr lang="fr-BE" sz="1500" dirty="0"/>
              <a:t> van het </a:t>
            </a:r>
            <a:r>
              <a:rPr lang="fr-BE" sz="1500" dirty="0" err="1"/>
              <a:t>verdelingsnetwerk</a:t>
            </a:r>
            <a:r>
              <a:rPr lang="fr-BE" sz="1500" dirty="0"/>
              <a:t> (</a:t>
            </a:r>
            <a:r>
              <a:rPr lang="fr-BE" sz="1500" dirty="0" err="1"/>
              <a:t>Sibelga</a:t>
            </a:r>
            <a:r>
              <a:rPr lang="fr-BE" sz="1500" dirty="0"/>
              <a:t>).</a:t>
            </a:r>
          </a:p>
          <a:p>
            <a:pPr marL="342900" indent="-342900">
              <a:buFontTx/>
              <a:buChar char="-"/>
            </a:pPr>
            <a:endParaRPr lang="fr-BE" sz="1400" dirty="0"/>
          </a:p>
          <a:p>
            <a:pPr marL="342900" indent="-342900">
              <a:buFontTx/>
              <a:buChar char="-"/>
            </a:pPr>
            <a:endParaRPr lang="en-BE" sz="1400" dirty="0"/>
          </a:p>
        </p:txBody>
      </p:sp>
    </p:spTree>
    <p:extLst>
      <p:ext uri="{BB962C8B-B14F-4D97-AF65-F5344CB8AC3E}">
        <p14:creationId xmlns:p14="http://schemas.microsoft.com/office/powerpoint/2010/main" val="3532096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2F888-9FD1-49E5-AC2A-C73F69500848}"/>
              </a:ext>
            </a:extLst>
          </p:cNvPr>
          <p:cNvSpPr>
            <a:spLocks noGrp="1"/>
          </p:cNvSpPr>
          <p:nvPr>
            <p:ph type="title"/>
          </p:nvPr>
        </p:nvSpPr>
        <p:spPr/>
        <p:txBody>
          <a:bodyPr/>
          <a:lstStyle/>
          <a:p>
            <a:r>
              <a:rPr lang="fr-BE" dirty="0"/>
              <a:t>OS 2.1 Groupe cibles / </a:t>
            </a:r>
            <a:r>
              <a:rPr lang="fr-BE" dirty="0" err="1">
                <a:solidFill>
                  <a:schemeClr val="tx1"/>
                </a:solidFill>
              </a:rPr>
              <a:t>Doelgroep</a:t>
            </a:r>
            <a:endParaRPr lang="fr-BE" dirty="0">
              <a:solidFill>
                <a:schemeClr val="tx1"/>
              </a:solidFill>
            </a:endParaRPr>
          </a:p>
        </p:txBody>
      </p:sp>
      <p:sp>
        <p:nvSpPr>
          <p:cNvPr id="3" name="Espace réservé du texte 2">
            <a:extLst>
              <a:ext uri="{FF2B5EF4-FFF2-40B4-BE49-F238E27FC236}">
                <a16:creationId xmlns:a16="http://schemas.microsoft.com/office/drawing/2014/main" id="{167E5A25-BD1A-4729-B0D5-553D7EB37278}"/>
              </a:ext>
            </a:extLst>
          </p:cNvPr>
          <p:cNvSpPr>
            <a:spLocks noGrp="1"/>
          </p:cNvSpPr>
          <p:nvPr>
            <p:ph type="body" sz="quarter" idx="10"/>
          </p:nvPr>
        </p:nvSpPr>
        <p:spPr/>
        <p:txBody>
          <a:bodyPr>
            <a:normAutofit fontScale="25000" lnSpcReduction="20000"/>
          </a:bodyPr>
          <a:lstStyle/>
          <a:p>
            <a:pPr>
              <a:lnSpc>
                <a:spcPct val="115000"/>
              </a:lnSpc>
              <a:spcAft>
                <a:spcPts val="800"/>
              </a:spcAft>
            </a:pPr>
            <a:endParaRPr lang="fr-BE" sz="18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25750" lvl="2" indent="-285750">
              <a:lnSpc>
                <a:spcPct val="115000"/>
              </a:lnSpc>
              <a:spcAft>
                <a:spcPts val="800"/>
              </a:spcAft>
              <a:buFont typeface="Arial" panose="020B0604020202020204" pitchFamily="34" charset="0"/>
              <a:buChar char="•"/>
            </a:pPr>
            <a:r>
              <a:rPr lang="fr-BE" sz="5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a:t>
            </a:r>
            <a:r>
              <a:rPr lang="fr-BE" sz="56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’ensemble des pouvoirs publics régionaux et locaux établis en Région de Bruxelles-Capitale / </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Alle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gewestelijke</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en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lokale</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overheden</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van het Brussels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Hoofdstedelijk</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Gewest</a:t>
            </a:r>
            <a:endPar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36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Communes /</a:t>
            </a: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Gemeentes</a:t>
            </a:r>
            <a:endPar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3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CPAS / </a:t>
            </a:r>
            <a:r>
              <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OCMW</a:t>
            </a:r>
          </a:p>
          <a:p>
            <a:pPr marL="1113750" lvl="4" indent="-285750">
              <a:lnSpc>
                <a:spcPct val="115000"/>
              </a:lnSpc>
              <a:spcAft>
                <a:spcPts val="800"/>
              </a:spcAft>
              <a:buFont typeface="Courier New" panose="02070309020205020404" pitchFamily="49" charset="0"/>
              <a:buChar char="o"/>
            </a:pPr>
            <a:r>
              <a:rPr lang="fr-BE" sz="36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Zones de police /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Politiezones</a:t>
            </a:r>
            <a:endPar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36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Intercommunales</a:t>
            </a:r>
          </a:p>
          <a:p>
            <a:pPr marL="1113750" lvl="4" indent="-285750">
              <a:lnSpc>
                <a:spcPct val="115000"/>
              </a:lnSpc>
              <a:spcAft>
                <a:spcPts val="800"/>
              </a:spcAft>
              <a:buFont typeface="Courier New" panose="02070309020205020404" pitchFamily="49" charset="0"/>
              <a:buChar char="o"/>
            </a:pPr>
            <a:r>
              <a:rPr lang="fr-BE" sz="36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ASBL communales / </a:t>
            </a:r>
            <a:r>
              <a:rPr lang="fr-BE" sz="3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Gemeentelijke</a:t>
            </a:r>
            <a:r>
              <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3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VZWs</a:t>
            </a:r>
            <a:endPar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4" indent="0">
              <a:lnSpc>
                <a:spcPct val="115000"/>
              </a:lnSpc>
              <a:spcAft>
                <a:spcPts val="800"/>
              </a:spcAft>
              <a:buNone/>
            </a:pPr>
            <a:endPar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3600" i="1" dirty="0">
                <a:latin typeface="Calibri" panose="020F0502020204030204" pitchFamily="34" charset="0"/>
                <a:ea typeface="Calibri" panose="020F0502020204030204" pitchFamily="34" charset="0"/>
                <a:cs typeface="Times New Roman" panose="02020603050405020304" pitchFamily="18" charset="0"/>
              </a:rPr>
              <a:t>Les Organismes d’Intérêt Public / </a:t>
            </a:r>
          </a:p>
          <a:p>
            <a:pPr lvl="4" indent="0">
              <a:lnSpc>
                <a:spcPct val="115000"/>
              </a:lnSpc>
              <a:spcAft>
                <a:spcPts val="800"/>
              </a:spcAft>
              <a:buNone/>
            </a:pP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De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gewestelijken</a:t>
            </a: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instellingen</a:t>
            </a: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van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openbaar</a:t>
            </a: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nut</a:t>
            </a:r>
            <a:endPar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3" indent="0">
              <a:lnSpc>
                <a:spcPct val="115000"/>
              </a:lnSpc>
              <a:spcAft>
                <a:spcPts val="800"/>
              </a:spcAft>
            </a:pPr>
            <a:endParaRPr lang="fr-BE" sz="5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25750" lvl="3" indent="-285750">
              <a:lnSpc>
                <a:spcPct val="115000"/>
              </a:lnSpc>
              <a:spcAft>
                <a:spcPts val="800"/>
              </a:spcAft>
              <a:buFont typeface="Arial" panose="020B0604020202020204" pitchFamily="34" charset="0"/>
              <a:buChar char="•"/>
            </a:pPr>
            <a:r>
              <a:rPr lang="fr-BE" sz="5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Propriétaires ou gestionnaires d’infrastructures / </a:t>
            </a:r>
            <a:r>
              <a:rPr lang="fr-BE" sz="5600" b="1"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Eigenaars</a:t>
            </a:r>
            <a:r>
              <a:rPr lang="fr-BE" sz="5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a:t>
            </a:r>
            <a:r>
              <a:rPr lang="fr-BE" sz="5600" b="1"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beheerders</a:t>
            </a:r>
            <a:r>
              <a:rPr lang="fr-BE" sz="5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van </a:t>
            </a:r>
            <a:r>
              <a:rPr lang="fr-BE" sz="5600" b="1"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infrastructuur</a:t>
            </a:r>
            <a:endParaRPr lang="fr-BE" sz="5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3" indent="0">
              <a:lnSpc>
                <a:spcPct val="115000"/>
              </a:lnSpc>
              <a:spcAft>
                <a:spcPts val="800"/>
              </a:spcAft>
            </a:pPr>
            <a:endParaRPr lang="fr-BE" sz="12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kstvak 3">
            <a:extLst>
              <a:ext uri="{FF2B5EF4-FFF2-40B4-BE49-F238E27FC236}">
                <a16:creationId xmlns:a16="http://schemas.microsoft.com/office/drawing/2014/main" id="{28AF7E8B-9906-BD35-0ABE-60724037218A}"/>
              </a:ext>
            </a:extLst>
          </p:cNvPr>
          <p:cNvSpPr txBox="1"/>
          <p:nvPr/>
        </p:nvSpPr>
        <p:spPr>
          <a:xfrm>
            <a:off x="4572000" y="1851670"/>
            <a:ext cx="3528392" cy="2123658"/>
          </a:xfrm>
          <a:prstGeom prst="rect">
            <a:avLst/>
          </a:prstGeom>
          <a:noFill/>
        </p:spPr>
        <p:txBody>
          <a:bodyPr wrap="square" rtlCol="0">
            <a:spAutoFit/>
          </a:bodyPr>
          <a:lstStyle/>
          <a:p>
            <a:pPr marL="171450" indent="-171450">
              <a:buFont typeface="Courier New" panose="02070309020205020404" pitchFamily="49" charset="0"/>
              <a:buChar char="o"/>
            </a:pPr>
            <a:r>
              <a:rPr lang="nl-BE" sz="1000" dirty="0">
                <a:solidFill>
                  <a:schemeClr val="tx1">
                    <a:lumMod val="50000"/>
                    <a:lumOff val="50000"/>
                  </a:schemeClr>
                </a:solidFill>
              </a:rPr>
              <a:t>Régies </a:t>
            </a:r>
            <a:r>
              <a:rPr lang="nl-BE" sz="1000" dirty="0" err="1">
                <a:solidFill>
                  <a:schemeClr val="tx1">
                    <a:lumMod val="50000"/>
                    <a:lumOff val="50000"/>
                  </a:schemeClr>
                </a:solidFill>
              </a:rPr>
              <a:t>communales</a:t>
            </a:r>
            <a:r>
              <a:rPr lang="nl-BE" sz="1000" dirty="0">
                <a:solidFill>
                  <a:schemeClr val="tx1">
                    <a:lumMod val="50000"/>
                    <a:lumOff val="50000"/>
                  </a:schemeClr>
                </a:solidFill>
              </a:rPr>
              <a:t> / </a:t>
            </a:r>
            <a:r>
              <a:rPr lang="nl-BE" sz="1000" i="1" dirty="0"/>
              <a:t>Lokale </a:t>
            </a:r>
            <a:r>
              <a:rPr lang="nl-BE" sz="1000" i="1" dirty="0" err="1"/>
              <a:t>authoriteiten</a:t>
            </a:r>
            <a:endParaRPr lang="nl-BE" sz="1000" i="1" dirty="0"/>
          </a:p>
          <a:p>
            <a:endParaRPr lang="nl-BE" sz="800" dirty="0"/>
          </a:p>
          <a:p>
            <a:pPr marL="171450" indent="-171450">
              <a:buFont typeface="Courier New" panose="02070309020205020404" pitchFamily="49" charset="0"/>
              <a:buChar char="o"/>
            </a:pPr>
            <a:r>
              <a:rPr lang="nl-BE" sz="1000" dirty="0" err="1">
                <a:solidFill>
                  <a:schemeClr val="tx1">
                    <a:lumMod val="50000"/>
                    <a:lumOff val="50000"/>
                  </a:schemeClr>
                </a:solidFill>
              </a:rPr>
              <a:t>Associations</a:t>
            </a:r>
            <a:r>
              <a:rPr lang="nl-BE" sz="1000" dirty="0">
                <a:solidFill>
                  <a:schemeClr val="tx1">
                    <a:lumMod val="50000"/>
                    <a:lumOff val="50000"/>
                  </a:schemeClr>
                </a:solidFill>
              </a:rPr>
              <a:t> </a:t>
            </a:r>
            <a:r>
              <a:rPr lang="nl-BE" sz="1000" dirty="0" err="1">
                <a:solidFill>
                  <a:schemeClr val="tx1">
                    <a:lumMod val="50000"/>
                    <a:lumOff val="50000"/>
                  </a:schemeClr>
                </a:solidFill>
              </a:rPr>
              <a:t>Chapitre</a:t>
            </a:r>
            <a:r>
              <a:rPr lang="nl-BE" sz="1000" dirty="0">
                <a:solidFill>
                  <a:schemeClr val="tx1">
                    <a:lumMod val="50000"/>
                    <a:lumOff val="50000"/>
                  </a:schemeClr>
                </a:solidFill>
              </a:rPr>
              <a:t> XII/ </a:t>
            </a:r>
            <a:r>
              <a:rPr lang="nl-BE" sz="1000" i="1" dirty="0"/>
              <a:t>Hoofdstuk XII-verenigingen</a:t>
            </a:r>
          </a:p>
          <a:p>
            <a:endParaRPr lang="nl-BE" sz="800" dirty="0"/>
          </a:p>
          <a:p>
            <a:pPr marL="171450" indent="-171450">
              <a:buFont typeface="Courier New" panose="02070309020205020404" pitchFamily="49" charset="0"/>
              <a:buChar char="o"/>
            </a:pPr>
            <a:r>
              <a:rPr lang="nl-BE" sz="1000" dirty="0" err="1">
                <a:solidFill>
                  <a:schemeClr val="tx1">
                    <a:lumMod val="50000"/>
                    <a:lumOff val="50000"/>
                  </a:schemeClr>
                </a:solidFill>
              </a:rPr>
              <a:t>Réseau</a:t>
            </a:r>
            <a:r>
              <a:rPr lang="nl-BE" sz="1000" dirty="0">
                <a:solidFill>
                  <a:schemeClr val="tx1">
                    <a:lumMod val="50000"/>
                    <a:lumOff val="50000"/>
                  </a:schemeClr>
                </a:solidFill>
              </a:rPr>
              <a:t> Iris / </a:t>
            </a:r>
            <a:r>
              <a:rPr lang="nl-BE" sz="1000" i="1" dirty="0"/>
              <a:t>Irisnetwerk</a:t>
            </a:r>
          </a:p>
          <a:p>
            <a:endParaRPr lang="nl-BE" sz="800" dirty="0"/>
          </a:p>
          <a:p>
            <a:pPr marL="171450" indent="-171450">
              <a:buFont typeface="Courier New" panose="02070309020205020404" pitchFamily="49" charset="0"/>
              <a:buChar char="o"/>
            </a:pPr>
            <a:r>
              <a:rPr lang="nl-BE" sz="1000" dirty="0">
                <a:solidFill>
                  <a:schemeClr val="tx1">
                    <a:lumMod val="50000"/>
                    <a:lumOff val="50000"/>
                  </a:schemeClr>
                </a:solidFill>
              </a:rPr>
              <a:t>Mont de </a:t>
            </a:r>
            <a:r>
              <a:rPr lang="nl-BE" sz="1000" dirty="0" err="1">
                <a:solidFill>
                  <a:schemeClr val="tx1">
                    <a:lumMod val="50000"/>
                    <a:lumOff val="50000"/>
                  </a:schemeClr>
                </a:solidFill>
              </a:rPr>
              <a:t>Pitié</a:t>
            </a:r>
            <a:r>
              <a:rPr lang="nl-BE" sz="1000" dirty="0">
                <a:solidFill>
                  <a:schemeClr val="tx1">
                    <a:lumMod val="50000"/>
                    <a:lumOff val="50000"/>
                  </a:schemeClr>
                </a:solidFill>
              </a:rPr>
              <a:t> / </a:t>
            </a:r>
            <a:r>
              <a:rPr lang="nl-BE" sz="1000" i="1" dirty="0"/>
              <a:t>Berg van Barmhartigheid</a:t>
            </a:r>
          </a:p>
          <a:p>
            <a:endParaRPr lang="nl-BE" sz="800" dirty="0"/>
          </a:p>
          <a:p>
            <a:pPr marL="171450" indent="-171450">
              <a:buFont typeface="Courier New" panose="02070309020205020404" pitchFamily="49" charset="0"/>
              <a:buChar char="o"/>
            </a:pPr>
            <a:r>
              <a:rPr lang="nl-BE" sz="1000" dirty="0" err="1">
                <a:solidFill>
                  <a:schemeClr val="tx1">
                    <a:lumMod val="50000"/>
                    <a:lumOff val="50000"/>
                  </a:schemeClr>
                </a:solidFill>
              </a:rPr>
              <a:t>Etablissements</a:t>
            </a:r>
            <a:r>
              <a:rPr lang="nl-BE" sz="1000" dirty="0">
                <a:solidFill>
                  <a:schemeClr val="tx1">
                    <a:lumMod val="50000"/>
                    <a:lumOff val="50000"/>
                  </a:schemeClr>
                </a:solidFill>
              </a:rPr>
              <a:t> de </a:t>
            </a:r>
            <a:r>
              <a:rPr lang="nl-BE" sz="1000" dirty="0" err="1">
                <a:solidFill>
                  <a:schemeClr val="tx1">
                    <a:lumMod val="50000"/>
                    <a:lumOff val="50000"/>
                  </a:schemeClr>
                </a:solidFill>
              </a:rPr>
              <a:t>culte</a:t>
            </a:r>
            <a:r>
              <a:rPr lang="nl-BE" sz="1000" dirty="0">
                <a:solidFill>
                  <a:schemeClr val="tx1">
                    <a:lumMod val="50000"/>
                    <a:lumOff val="50000"/>
                  </a:schemeClr>
                </a:solidFill>
              </a:rPr>
              <a:t> / </a:t>
            </a:r>
            <a:r>
              <a:rPr lang="nl-BE" sz="1000" i="1" dirty="0"/>
              <a:t>Gebedshuizen </a:t>
            </a:r>
          </a:p>
          <a:p>
            <a:endParaRPr lang="nl-BE" sz="1000" i="1" dirty="0"/>
          </a:p>
          <a:p>
            <a:pPr marL="171450" indent="-171450">
              <a:buFont typeface="Courier New" panose="02070309020205020404" pitchFamily="49" charset="0"/>
              <a:buChar char="o"/>
            </a:pPr>
            <a:r>
              <a:rPr lang="nl-BE" sz="1000" dirty="0">
                <a:solidFill>
                  <a:schemeClr val="bg1">
                    <a:lumMod val="50000"/>
                  </a:schemeClr>
                </a:solidFill>
              </a:rPr>
              <a:t>Les services du gouvernement (SPRB, SPRBF, Talent, Urban) / </a:t>
            </a:r>
            <a:r>
              <a:rPr lang="nl-BE" sz="1000" i="1" dirty="0"/>
              <a:t>De gewestelijke overheidsdiensten (GOB, GOBF, Talent, Urban) </a:t>
            </a:r>
          </a:p>
          <a:p>
            <a:endParaRPr lang="fr-BE" sz="1000" i="1" dirty="0"/>
          </a:p>
        </p:txBody>
      </p:sp>
    </p:spTree>
    <p:extLst>
      <p:ext uri="{BB962C8B-B14F-4D97-AF65-F5344CB8AC3E}">
        <p14:creationId xmlns:p14="http://schemas.microsoft.com/office/powerpoint/2010/main" val="3308660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dirty="0"/>
              <a:t>2. Résultats attendus /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dirty="0"/>
          </a:p>
        </p:txBody>
      </p:sp>
      <mc:AlternateContent xmlns:mc="http://schemas.openxmlformats.org/markup-compatibility/2006" xmlns:a14="http://schemas.microsoft.com/office/drawing/2010/main">
        <mc:Choice Requires="a14">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1455109022"/>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18732">
                      <a:extLst>
                        <a:ext uri="{9D8B030D-6E8A-4147-A177-3AD203B41FA5}">
                          <a16:colId xmlns:a16="http://schemas.microsoft.com/office/drawing/2014/main" val="3317052868"/>
                        </a:ext>
                      </a:extLst>
                    </a:gridCol>
                    <a:gridCol w="2063401">
                      <a:extLst>
                        <a:ext uri="{9D8B030D-6E8A-4147-A177-3AD203B41FA5}">
                          <a16:colId xmlns:a16="http://schemas.microsoft.com/office/drawing/2014/main" val="1998263689"/>
                        </a:ext>
                      </a:extLst>
                    </a:gridCol>
                    <a:gridCol w="1051126">
                      <a:extLst>
                        <a:ext uri="{9D8B030D-6E8A-4147-A177-3AD203B41FA5}">
                          <a16:colId xmlns:a16="http://schemas.microsoft.com/office/drawing/2014/main" val="2397499294"/>
                        </a:ext>
                      </a:extLst>
                    </a:gridCol>
                    <a:gridCol w="1611699">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19</a:t>
                          </a:r>
                          <a:endParaRPr lang="fr-BE" sz="900" dirty="0"/>
                        </a:p>
                      </a:txBody>
                      <a:tcPr/>
                    </a:tc>
                    <a:tc>
                      <a:txBody>
                        <a:bodyPr/>
                        <a:lstStyle/>
                        <a:p>
                          <a:pPr algn="l"/>
                          <a:r>
                            <a:rPr lang="fr-BE" sz="1000" dirty="0"/>
                            <a:t>Bâtiments publics dont la performance énergétique a été améliorée </a:t>
                          </a:r>
                          <a:r>
                            <a:rPr lang="nl-BE" sz="1000" dirty="0"/>
                            <a:t>/ </a:t>
                          </a:r>
                          <a:r>
                            <a:rPr lang="nl-NL" sz="1000" i="1" dirty="0">
                              <a:solidFill>
                                <a:schemeClr val="tx1">
                                  <a:lumMod val="65000"/>
                                  <a:lumOff val="35000"/>
                                </a:schemeClr>
                              </a:solidFill>
                            </a:rPr>
                            <a:t>Openbare gebouwen met verbeterde energieprestaties </a:t>
                          </a:r>
                          <a:endParaRPr lang="fr-BE" sz="1000" i="1" dirty="0">
                            <a:solidFill>
                              <a:schemeClr val="tx1">
                                <a:lumMod val="65000"/>
                                <a:lumOff val="35000"/>
                              </a:schemeClr>
                            </a:solidFill>
                          </a:endParaRPr>
                        </a:p>
                      </a:txBody>
                      <a:tcPr/>
                    </a:tc>
                    <a:tc>
                      <a:txBody>
                        <a:bodyPr/>
                        <a:lstStyle/>
                        <a:p>
                          <a:pPr algn="ctr"/>
                          <a:r>
                            <a:rPr lang="nl-BE" sz="1000" dirty="0" err="1"/>
                            <a:t>Mètres</a:t>
                          </a:r>
                          <a:r>
                            <a:rPr lang="nl-BE" sz="1000" dirty="0"/>
                            <a:t> carrés </a:t>
                          </a:r>
                          <a:r>
                            <a:rPr lang="nl-BE" sz="1000" i="1" dirty="0">
                              <a:solidFill>
                                <a:schemeClr val="tx1">
                                  <a:lumMod val="65000"/>
                                  <a:lumOff val="35000"/>
                                </a:schemeClr>
                              </a:solidFill>
                            </a:rPr>
                            <a:t>Vierkante meters</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22.113,00</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98307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2239*</a:t>
                          </a:r>
                          <a:endParaRPr lang="fr-BE" sz="1000" dirty="0"/>
                        </a:p>
                      </a:txBody>
                      <a:tcPr/>
                    </a:tc>
                    <a:tc>
                      <a:txBody>
                        <a:bodyPr/>
                        <a:lstStyle/>
                        <a:p>
                          <a:pPr algn="ctr"/>
                          <a:r>
                            <a:rPr lang="nl-BE" sz="1000" dirty="0"/>
                            <a:t>-4804,34</a:t>
                          </a:r>
                          <a:endParaRPr lang="fr-BE" sz="1000" dirty="0"/>
                        </a:p>
                      </a:txBody>
                      <a:tcPr/>
                    </a:tc>
                    <a:extLst>
                      <a:ext uri="{0D108BD9-81ED-4DB2-BD59-A6C34878D82A}">
                        <a16:rowId xmlns:a16="http://schemas.microsoft.com/office/drawing/2014/main" val="2195566815"/>
                      </a:ext>
                    </a:extLst>
                  </a:tr>
                  <a:tr h="537312">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pPr algn="ctr"/>
                          <a:r>
                            <a:rPr lang="nl-BE" sz="1000" i="0" dirty="0"/>
                            <a:t>Tonnes </a:t>
                          </a:r>
                          <a14:m>
                            <m:oMath xmlns:m="http://schemas.openxmlformats.org/officeDocument/2006/math">
                              <m:sSub>
                                <m:sSubPr>
                                  <m:ctrlPr>
                                    <a:rPr lang="nl-BE" sz="1000" i="1" smtClean="0">
                                      <a:latin typeface="Cambria Math" panose="02040503050406030204" pitchFamily="18" charset="0"/>
                                    </a:rPr>
                                  </m:ctrlPr>
                                </m:sSubPr>
                                <m:e>
                                  <m:r>
                                    <m:rPr>
                                      <m:sty m:val="p"/>
                                    </m:rPr>
                                    <a:rPr lang="nl-BE" sz="1000" b="0" i="0" smtClean="0">
                                      <a:latin typeface="Cambria Math" panose="02040503050406030204" pitchFamily="18" charset="0"/>
                                    </a:rPr>
                                    <m:t>CO</m:t>
                                  </m:r>
                                </m:e>
                                <m:sub>
                                  <m:r>
                                    <a:rPr lang="nl-BE" sz="1000" b="0" i="0" smtClean="0">
                                      <a:latin typeface="Cambria Math" panose="02040503050406030204" pitchFamily="18" charset="0"/>
                                    </a:rPr>
                                    <m:t>2</m:t>
                                  </m:r>
                                </m:sub>
                              </m:sSub>
                            </m:oMath>
                          </a14:m>
                          <a:r>
                            <a:rPr lang="nl-BE" sz="1000" i="0" dirty="0"/>
                            <a:t>/</a:t>
                          </a:r>
                          <a:r>
                            <a:rPr lang="nl-BE" sz="1000" dirty="0" err="1"/>
                            <a:t>an</a:t>
                          </a:r>
                          <a:r>
                            <a:rPr lang="nl-BE" sz="1000" dirty="0"/>
                            <a:t> </a:t>
                          </a:r>
                          <a:r>
                            <a:rPr lang="nl-BE" sz="1000" i="1" dirty="0">
                              <a:solidFill>
                                <a:schemeClr val="tx1">
                                  <a:lumMod val="65000"/>
                                  <a:lumOff val="35000"/>
                                </a:schemeClr>
                              </a:solidFill>
                            </a:rPr>
                            <a:t>Ton</a:t>
                          </a:r>
                          <a:r>
                            <a:rPr lang="nl-BE" sz="1000" i="1" baseline="0" dirty="0">
                              <a:solidFill>
                                <a:schemeClr val="tx1">
                                  <a:lumMod val="65000"/>
                                  <a:lumOff val="35000"/>
                                </a:schemeClr>
                              </a:solidFill>
                            </a:rPr>
                            <a:t> </a:t>
                          </a:r>
                          <a14:m>
                            <m:oMath xmlns:m="http://schemas.openxmlformats.org/officeDocument/2006/math">
                              <m:sSub>
                                <m:sSubPr>
                                  <m:ctrlPr>
                                    <a:rPr lang="nl-BE" sz="1000" i="1" baseline="0" smtClean="0">
                                      <a:solidFill>
                                        <a:schemeClr val="tx1">
                                          <a:lumMod val="65000"/>
                                          <a:lumOff val="35000"/>
                                        </a:schemeClr>
                                      </a:solidFill>
                                      <a:latin typeface="Cambria Math" panose="02040503050406030204" pitchFamily="18" charset="0"/>
                                    </a:rPr>
                                  </m:ctrlPr>
                                </m:sSubPr>
                                <m:e>
                                  <m:r>
                                    <a:rPr lang="nl-BE" sz="1000" b="0" i="1" baseline="0" smtClean="0">
                                      <a:solidFill>
                                        <a:schemeClr val="tx1">
                                          <a:lumMod val="65000"/>
                                          <a:lumOff val="35000"/>
                                        </a:schemeClr>
                                      </a:solidFill>
                                      <a:latin typeface="Cambria Math" panose="02040503050406030204" pitchFamily="18" charset="0"/>
                                    </a:rPr>
                                    <m:t>𝐶𝑂</m:t>
                                  </m:r>
                                </m:e>
                                <m:sub>
                                  <m:r>
                                    <a:rPr lang="nl-BE" sz="1000" b="0" i="1" baseline="0" smtClean="0">
                                      <a:solidFill>
                                        <a:schemeClr val="tx1">
                                          <a:lumMod val="65000"/>
                                          <a:lumOff val="35000"/>
                                        </a:schemeClr>
                                      </a:solidFill>
                                      <a:latin typeface="Cambria Math" panose="02040503050406030204" pitchFamily="18" charset="0"/>
                                    </a:rPr>
                                    <m:t>2</m:t>
                                  </m:r>
                                </m:sub>
                              </m:sSub>
                            </m:oMath>
                          </a14:m>
                          <a:r>
                            <a:rPr lang="fr-BE" sz="1000" i="1" dirty="0">
                              <a:solidFill>
                                <a:schemeClr val="tx1">
                                  <a:lumMod val="65000"/>
                                  <a:lumOff val="35000"/>
                                </a:schemeClr>
                              </a:solidFill>
                            </a:rPr>
                            <a:t>/</a:t>
                          </a:r>
                          <a:r>
                            <a:rPr lang="fr-BE" sz="1000" i="1" dirty="0" err="1">
                              <a:solidFill>
                                <a:schemeClr val="tx1">
                                  <a:lumMod val="65000"/>
                                  <a:lumOff val="35000"/>
                                </a:schemeClr>
                              </a:solidFill>
                            </a:rPr>
                            <a:t>jaar</a:t>
                          </a:r>
                          <a:endParaRPr lang="fr-BE" sz="1000" i="1" dirty="0">
                            <a:solidFill>
                              <a:schemeClr val="tx1">
                                <a:lumMod val="65000"/>
                                <a:lumOff val="35000"/>
                              </a:schemeClr>
                            </a:solidFill>
                          </a:endParaRPr>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344*</a:t>
                          </a:r>
                          <a:endParaRPr lang="fr-BE" sz="1000" dirty="0"/>
                        </a:p>
                      </a:txBody>
                      <a:tcPr/>
                    </a:tc>
                    <a:tc>
                      <a:txBody>
                        <a:bodyPr/>
                        <a:lstStyle/>
                        <a:p>
                          <a:pPr algn="ctr"/>
                          <a:r>
                            <a:rPr lang="nl-BE" sz="1000" dirty="0"/>
                            <a:t>-929,25</a:t>
                          </a:r>
                          <a:endParaRPr lang="fr-BE" sz="1000" dirty="0"/>
                        </a:p>
                      </a:txBody>
                      <a:tcPr/>
                    </a:tc>
                    <a:extLst>
                      <a:ext uri="{0D108BD9-81ED-4DB2-BD59-A6C34878D82A}">
                        <a16:rowId xmlns:a16="http://schemas.microsoft.com/office/drawing/2014/main" val="535463935"/>
                      </a:ext>
                    </a:extLst>
                  </a:tr>
                </a:tbl>
              </a:graphicData>
            </a:graphic>
          </p:graphicFrame>
        </mc:Choice>
        <mc:Fallback xmlns="">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1455109022"/>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18732">
                      <a:extLst>
                        <a:ext uri="{9D8B030D-6E8A-4147-A177-3AD203B41FA5}">
                          <a16:colId xmlns:a16="http://schemas.microsoft.com/office/drawing/2014/main" val="3317052868"/>
                        </a:ext>
                      </a:extLst>
                    </a:gridCol>
                    <a:gridCol w="2063401">
                      <a:extLst>
                        <a:ext uri="{9D8B030D-6E8A-4147-A177-3AD203B41FA5}">
                          <a16:colId xmlns:a16="http://schemas.microsoft.com/office/drawing/2014/main" val="1998263689"/>
                        </a:ext>
                      </a:extLst>
                    </a:gridCol>
                    <a:gridCol w="1051126">
                      <a:extLst>
                        <a:ext uri="{9D8B030D-6E8A-4147-A177-3AD203B41FA5}">
                          <a16:colId xmlns:a16="http://schemas.microsoft.com/office/drawing/2014/main" val="2397499294"/>
                        </a:ext>
                      </a:extLst>
                    </a:gridCol>
                    <a:gridCol w="1611699">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19</a:t>
                          </a:r>
                          <a:endParaRPr lang="fr-BE" sz="900" dirty="0"/>
                        </a:p>
                      </a:txBody>
                      <a:tcPr/>
                    </a:tc>
                    <a:tc>
                      <a:txBody>
                        <a:bodyPr/>
                        <a:lstStyle/>
                        <a:p>
                          <a:pPr algn="l"/>
                          <a:r>
                            <a:rPr lang="fr-BE" sz="1000" dirty="0"/>
                            <a:t>Bâtiments publics dont la performance énergétique a été améliorée </a:t>
                          </a:r>
                          <a:r>
                            <a:rPr lang="nl-BE" sz="1000" dirty="0"/>
                            <a:t>/ </a:t>
                          </a:r>
                          <a:r>
                            <a:rPr lang="nl-NL" sz="1000" i="1" dirty="0">
                              <a:solidFill>
                                <a:schemeClr val="tx1">
                                  <a:lumMod val="65000"/>
                                  <a:lumOff val="35000"/>
                                </a:schemeClr>
                              </a:solidFill>
                            </a:rPr>
                            <a:t>Openbare gebouwen met verbeterde energieprestaties </a:t>
                          </a:r>
                          <a:endParaRPr lang="fr-BE" sz="1000" i="1" dirty="0">
                            <a:solidFill>
                              <a:schemeClr val="tx1">
                                <a:lumMod val="65000"/>
                                <a:lumOff val="35000"/>
                              </a:schemeClr>
                            </a:solidFill>
                          </a:endParaRPr>
                        </a:p>
                      </a:txBody>
                      <a:tcPr/>
                    </a:tc>
                    <a:tc>
                      <a:txBody>
                        <a:bodyPr/>
                        <a:lstStyle/>
                        <a:p>
                          <a:pPr algn="ctr"/>
                          <a:r>
                            <a:rPr lang="nl-BE" sz="1000" dirty="0" err="1"/>
                            <a:t>Mètres</a:t>
                          </a:r>
                          <a:r>
                            <a:rPr lang="nl-BE" sz="1000" dirty="0"/>
                            <a:t> carrés </a:t>
                          </a:r>
                          <a:r>
                            <a:rPr lang="nl-BE" sz="1000" i="1" dirty="0">
                              <a:solidFill>
                                <a:schemeClr val="tx1">
                                  <a:lumMod val="65000"/>
                                  <a:lumOff val="35000"/>
                                </a:schemeClr>
                              </a:solidFill>
                            </a:rPr>
                            <a:t>Vierkante meters</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22.113,00</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115824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2239*</a:t>
                          </a:r>
                          <a:endParaRPr lang="fr-BE" sz="1000" dirty="0"/>
                        </a:p>
                      </a:txBody>
                      <a:tcPr/>
                    </a:tc>
                    <a:tc>
                      <a:txBody>
                        <a:bodyPr/>
                        <a:lstStyle/>
                        <a:p>
                          <a:pPr algn="ctr"/>
                          <a:r>
                            <a:rPr lang="nl-BE" sz="1000" dirty="0"/>
                            <a:t>-4804,34</a:t>
                          </a:r>
                          <a:endParaRPr lang="fr-BE" sz="1000" dirty="0"/>
                        </a:p>
                      </a:txBody>
                      <a:tcPr/>
                    </a:tc>
                    <a:extLst>
                      <a:ext uri="{0D108BD9-81ED-4DB2-BD59-A6C34878D82A}">
                        <a16:rowId xmlns:a16="http://schemas.microsoft.com/office/drawing/2014/main" val="2195566815"/>
                      </a:ext>
                    </a:extLst>
                  </a:tr>
                  <a:tr h="548640">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endParaRPr lang="fr-FR"/>
                        </a:p>
                      </a:txBody>
                      <a:tcPr>
                        <a:blipFill>
                          <a:blip r:embed="rId2"/>
                          <a:stretch>
                            <a:fillRect l="-247093" t="-488889" r="-387209" b="-6667"/>
                          </a:stretch>
                        </a:blipFill>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344*</a:t>
                          </a:r>
                          <a:endParaRPr lang="fr-BE" sz="1000" dirty="0"/>
                        </a:p>
                      </a:txBody>
                      <a:tcPr/>
                    </a:tc>
                    <a:tc>
                      <a:txBody>
                        <a:bodyPr/>
                        <a:lstStyle/>
                        <a:p>
                          <a:pPr algn="ctr"/>
                          <a:r>
                            <a:rPr lang="nl-BE" sz="1000" dirty="0"/>
                            <a:t>-929,25</a:t>
                          </a:r>
                          <a:endParaRPr lang="fr-BE" sz="1000" dirty="0"/>
                        </a:p>
                      </a:txBody>
                      <a:tcPr/>
                    </a:tc>
                    <a:extLst>
                      <a:ext uri="{0D108BD9-81ED-4DB2-BD59-A6C34878D82A}">
                        <a16:rowId xmlns:a16="http://schemas.microsoft.com/office/drawing/2014/main" val="535463935"/>
                      </a:ext>
                    </a:extLst>
                  </a:tr>
                </a:tbl>
              </a:graphicData>
            </a:graphic>
          </p:graphicFrame>
        </mc:Fallback>
      </mc:AlternateContent>
      <p:sp>
        <p:nvSpPr>
          <p:cNvPr id="3" name="Tekstvak 2">
            <a:extLst>
              <a:ext uri="{FF2B5EF4-FFF2-40B4-BE49-F238E27FC236}">
                <a16:creationId xmlns:a16="http://schemas.microsoft.com/office/drawing/2014/main" id="{CCD6A4A6-40F2-7AFD-9F66-879E6D6C6846}"/>
              </a:ext>
            </a:extLst>
          </p:cNvPr>
          <p:cNvSpPr txBox="1"/>
          <p:nvPr/>
        </p:nvSpPr>
        <p:spPr>
          <a:xfrm>
            <a:off x="2123728" y="4155926"/>
            <a:ext cx="5937516" cy="584775"/>
          </a:xfrm>
          <a:prstGeom prst="rect">
            <a:avLst/>
          </a:prstGeom>
          <a:noFill/>
        </p:spPr>
        <p:txBody>
          <a:bodyPr wrap="square" rtlCol="0">
            <a:spAutoFit/>
          </a:bodyPr>
          <a:lstStyle/>
          <a:p>
            <a:r>
              <a:rPr lang="nl-BE" sz="800" dirty="0">
                <a:solidFill>
                  <a:schemeClr val="tx1">
                    <a:lumMod val="50000"/>
                    <a:lumOff val="50000"/>
                  </a:schemeClr>
                </a:solidFill>
              </a:rPr>
              <a:t>* Ces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a:t>
            </a:r>
            <a:r>
              <a:rPr lang="nl-BE" sz="800" dirty="0" err="1">
                <a:solidFill>
                  <a:schemeClr val="tx1">
                    <a:lumMod val="50000"/>
                    <a:lumOff val="50000"/>
                  </a:schemeClr>
                </a:solidFill>
              </a:rPr>
              <a:t>sont</a:t>
            </a:r>
            <a:r>
              <a:rPr lang="nl-BE" sz="800" dirty="0">
                <a:solidFill>
                  <a:schemeClr val="tx1">
                    <a:lumMod val="50000"/>
                    <a:lumOff val="50000"/>
                  </a:schemeClr>
                </a:solidFill>
              </a:rPr>
              <a:t> des </a:t>
            </a:r>
            <a:r>
              <a:rPr lang="nl-BE" sz="800" dirty="0" err="1">
                <a:solidFill>
                  <a:schemeClr val="tx1">
                    <a:lumMod val="50000"/>
                    <a:lumOff val="50000"/>
                  </a:schemeClr>
                </a:solidFill>
              </a:rPr>
              <a:t>projections</a:t>
            </a:r>
            <a:r>
              <a:rPr lang="nl-BE" sz="800" dirty="0">
                <a:solidFill>
                  <a:schemeClr val="tx1">
                    <a:lumMod val="50000"/>
                    <a:lumOff val="50000"/>
                  </a:schemeClr>
                </a:solidFill>
              </a:rPr>
              <a:t> à </a:t>
            </a:r>
            <a:r>
              <a:rPr lang="nl-BE" sz="800" dirty="0" err="1">
                <a:solidFill>
                  <a:schemeClr val="tx1">
                    <a:lumMod val="50000"/>
                    <a:lumOff val="50000"/>
                  </a:schemeClr>
                </a:solidFill>
              </a:rPr>
              <a:t>partir</a:t>
            </a:r>
            <a:r>
              <a:rPr lang="nl-BE" sz="800" dirty="0">
                <a:solidFill>
                  <a:schemeClr val="tx1">
                    <a:lumMod val="50000"/>
                    <a:lumOff val="50000"/>
                  </a:schemeClr>
                </a:solidFill>
              </a:rPr>
              <a:t> des </a:t>
            </a:r>
            <a:r>
              <a:rPr lang="nl-BE" sz="800" dirty="0" err="1">
                <a:solidFill>
                  <a:schemeClr val="tx1">
                    <a:lumMod val="50000"/>
                    <a:lumOff val="50000"/>
                  </a:schemeClr>
                </a:solidFill>
              </a:rPr>
              <a:t>valeurs</a:t>
            </a:r>
            <a:r>
              <a:rPr lang="nl-BE" sz="800" dirty="0">
                <a:solidFill>
                  <a:schemeClr val="tx1">
                    <a:lumMod val="50000"/>
                    <a:lumOff val="50000"/>
                  </a:schemeClr>
                </a:solidFill>
              </a:rPr>
              <a:t> de base </a:t>
            </a:r>
            <a:r>
              <a:rPr lang="nl-BE" sz="800" dirty="0" err="1">
                <a:solidFill>
                  <a:schemeClr val="tx1">
                    <a:lumMod val="50000"/>
                    <a:lumOff val="50000"/>
                  </a:schemeClr>
                </a:solidFill>
              </a:rPr>
              <a:t>théoriques</a:t>
            </a:r>
            <a:r>
              <a:rPr lang="nl-BE" sz="800" dirty="0">
                <a:solidFill>
                  <a:schemeClr val="tx1">
                    <a:lumMod val="50000"/>
                    <a:lumOff val="50000"/>
                  </a:schemeClr>
                </a:solidFill>
              </a:rPr>
              <a:t> de </a:t>
            </a:r>
            <a:r>
              <a:rPr lang="nl-BE" sz="800" dirty="0" err="1">
                <a:solidFill>
                  <a:schemeClr val="tx1">
                    <a:lumMod val="50000"/>
                    <a:lumOff val="50000"/>
                  </a:schemeClr>
                </a:solidFill>
              </a:rPr>
              <a:t>respectivement</a:t>
            </a:r>
            <a:r>
              <a:rPr lang="nl-BE" sz="800" dirty="0">
                <a:solidFill>
                  <a:schemeClr val="tx1">
                    <a:lumMod val="50000"/>
                    <a:lumOff val="50000"/>
                  </a:schemeClr>
                </a:solidFill>
              </a:rPr>
              <a:t> 7.043,92 MWh/</a:t>
            </a:r>
            <a:r>
              <a:rPr lang="nl-BE" sz="800" dirty="0" err="1">
                <a:solidFill>
                  <a:schemeClr val="tx1">
                    <a:lumMod val="50000"/>
                    <a:lumOff val="50000"/>
                  </a:schemeClr>
                </a:solidFill>
              </a:rPr>
              <a:t>an</a:t>
            </a:r>
            <a:r>
              <a:rPr lang="nl-BE" sz="800" dirty="0">
                <a:solidFill>
                  <a:schemeClr val="tx1">
                    <a:lumMod val="50000"/>
                    <a:lumOff val="50000"/>
                  </a:schemeClr>
                </a:solidFill>
              </a:rPr>
              <a:t> et 1.273,25 </a:t>
            </a:r>
            <a:r>
              <a:rPr lang="nl-BE" sz="800" dirty="0" err="1">
                <a:solidFill>
                  <a:schemeClr val="tx1">
                    <a:lumMod val="50000"/>
                    <a:lumOff val="50000"/>
                  </a:schemeClr>
                </a:solidFill>
              </a:rPr>
              <a:t>tonnes</a:t>
            </a:r>
            <a:r>
              <a:rPr lang="nl-BE" sz="800" dirty="0">
                <a:solidFill>
                  <a:schemeClr val="tx1">
                    <a:lumMod val="50000"/>
                    <a:lumOff val="50000"/>
                  </a:schemeClr>
                </a:solidFill>
              </a:rPr>
              <a:t> de CO2/</a:t>
            </a:r>
            <a:r>
              <a:rPr lang="nl-BE" sz="800" dirty="0" err="1">
                <a:solidFill>
                  <a:schemeClr val="tx1">
                    <a:lumMod val="50000"/>
                    <a:lumOff val="50000"/>
                  </a:schemeClr>
                </a:solidFill>
              </a:rPr>
              <a:t>an</a:t>
            </a:r>
            <a:r>
              <a:rPr lang="nl-BE" sz="800" dirty="0">
                <a:solidFill>
                  <a:schemeClr val="tx1">
                    <a:lumMod val="50000"/>
                    <a:lumOff val="50000"/>
                  </a:schemeClr>
                </a:solidFill>
              </a:rPr>
              <a:t>. Les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du </a:t>
            </a:r>
            <a:r>
              <a:rPr lang="nl-BE" sz="800" dirty="0" err="1">
                <a:solidFill>
                  <a:schemeClr val="tx1">
                    <a:lumMod val="50000"/>
                    <a:lumOff val="50000"/>
                  </a:schemeClr>
                </a:solidFill>
              </a:rPr>
              <a:t>Programme</a:t>
            </a:r>
            <a:r>
              <a:rPr lang="nl-BE" sz="800" dirty="0">
                <a:solidFill>
                  <a:schemeClr val="tx1">
                    <a:lumMod val="50000"/>
                    <a:lumOff val="50000"/>
                  </a:schemeClr>
                </a:solidFill>
              </a:rPr>
              <a:t> </a:t>
            </a:r>
            <a:r>
              <a:rPr lang="nl-BE" sz="800" dirty="0" err="1">
                <a:solidFill>
                  <a:schemeClr val="tx1">
                    <a:lumMod val="50000"/>
                    <a:lumOff val="50000"/>
                  </a:schemeClr>
                </a:solidFill>
              </a:rPr>
              <a:t>seront</a:t>
            </a:r>
            <a:r>
              <a:rPr lang="nl-BE" sz="800" dirty="0">
                <a:solidFill>
                  <a:schemeClr val="tx1">
                    <a:lumMod val="50000"/>
                    <a:lumOff val="50000"/>
                  </a:schemeClr>
                </a:solidFill>
              </a:rPr>
              <a:t> </a:t>
            </a:r>
            <a:r>
              <a:rPr lang="nl-BE" sz="800" dirty="0" err="1">
                <a:solidFill>
                  <a:schemeClr val="tx1">
                    <a:lumMod val="50000"/>
                    <a:lumOff val="50000"/>
                  </a:schemeClr>
                </a:solidFill>
              </a:rPr>
              <a:t>recalculées</a:t>
            </a:r>
            <a:r>
              <a:rPr lang="nl-BE" sz="800" dirty="0">
                <a:solidFill>
                  <a:schemeClr val="tx1">
                    <a:lumMod val="50000"/>
                    <a:lumOff val="50000"/>
                  </a:schemeClr>
                </a:solidFill>
              </a:rPr>
              <a:t> </a:t>
            </a:r>
            <a:r>
              <a:rPr lang="nl-BE" sz="800" dirty="0" err="1">
                <a:solidFill>
                  <a:schemeClr val="tx1">
                    <a:lumMod val="50000"/>
                    <a:lumOff val="50000"/>
                  </a:schemeClr>
                </a:solidFill>
              </a:rPr>
              <a:t>après</a:t>
            </a:r>
            <a:r>
              <a:rPr lang="nl-BE" sz="800" dirty="0">
                <a:solidFill>
                  <a:schemeClr val="tx1">
                    <a:lumMod val="50000"/>
                    <a:lumOff val="50000"/>
                  </a:schemeClr>
                </a:solidFill>
              </a:rPr>
              <a:t> </a:t>
            </a:r>
            <a:r>
              <a:rPr lang="nl-BE" sz="800" dirty="0" err="1">
                <a:solidFill>
                  <a:schemeClr val="tx1">
                    <a:lumMod val="50000"/>
                    <a:lumOff val="50000"/>
                  </a:schemeClr>
                </a:solidFill>
              </a:rPr>
              <a:t>sélection</a:t>
            </a:r>
            <a:r>
              <a:rPr lang="nl-BE" sz="800" dirty="0">
                <a:solidFill>
                  <a:schemeClr val="tx1">
                    <a:lumMod val="50000"/>
                    <a:lumOff val="50000"/>
                  </a:schemeClr>
                </a:solidFill>
              </a:rPr>
              <a:t> des </a:t>
            </a:r>
            <a:r>
              <a:rPr lang="nl-BE" sz="800" dirty="0" err="1">
                <a:solidFill>
                  <a:schemeClr val="tx1">
                    <a:lumMod val="50000"/>
                    <a:lumOff val="50000"/>
                  </a:schemeClr>
                </a:solidFill>
              </a:rPr>
              <a:t>projets</a:t>
            </a:r>
            <a:r>
              <a:rPr lang="nl-BE" sz="800" dirty="0">
                <a:solidFill>
                  <a:schemeClr val="tx1">
                    <a:lumMod val="50000"/>
                    <a:lumOff val="50000"/>
                  </a:schemeClr>
                </a:solidFill>
              </a:rPr>
              <a:t>.</a:t>
            </a:r>
          </a:p>
          <a:p>
            <a:r>
              <a:rPr lang="fr-BE" sz="800" dirty="0"/>
              <a:t>* </a:t>
            </a:r>
            <a:r>
              <a:rPr lang="fr-BE" sz="800" dirty="0" err="1"/>
              <a:t>Deze</a:t>
            </a:r>
            <a:r>
              <a:rPr lang="fr-BE" sz="800" dirty="0"/>
              <a:t> </a:t>
            </a:r>
            <a:r>
              <a:rPr lang="fr-BE" sz="800" dirty="0" err="1"/>
              <a:t>streefwaarden</a:t>
            </a:r>
            <a:r>
              <a:rPr lang="fr-BE" sz="800" dirty="0"/>
              <a:t> </a:t>
            </a:r>
            <a:r>
              <a:rPr lang="fr-BE" sz="800" dirty="0" err="1"/>
              <a:t>zijn</a:t>
            </a:r>
            <a:r>
              <a:rPr lang="fr-BE" sz="800" dirty="0"/>
              <a:t> </a:t>
            </a:r>
            <a:r>
              <a:rPr lang="fr-BE" sz="800" dirty="0" err="1"/>
              <a:t>projecties</a:t>
            </a:r>
            <a:r>
              <a:rPr lang="fr-BE" sz="800" dirty="0"/>
              <a:t> die </a:t>
            </a:r>
            <a:r>
              <a:rPr lang="fr-BE" sz="800" dirty="0" err="1"/>
              <a:t>uitgaan</a:t>
            </a:r>
            <a:r>
              <a:rPr lang="fr-BE" sz="800" dirty="0"/>
              <a:t> van </a:t>
            </a:r>
            <a:r>
              <a:rPr lang="fr-BE" sz="800" dirty="0" err="1"/>
              <a:t>een</a:t>
            </a:r>
            <a:r>
              <a:rPr lang="fr-BE" sz="800" dirty="0"/>
              <a:t> </a:t>
            </a:r>
            <a:r>
              <a:rPr lang="fr-BE" sz="800" dirty="0" err="1"/>
              <a:t>theoretische</a:t>
            </a:r>
            <a:r>
              <a:rPr lang="fr-BE" sz="800" dirty="0"/>
              <a:t> </a:t>
            </a:r>
            <a:r>
              <a:rPr lang="fr-BE" sz="800" dirty="0" err="1"/>
              <a:t>basiswaarde</a:t>
            </a:r>
            <a:r>
              <a:rPr lang="fr-BE" sz="800" dirty="0"/>
              <a:t> van </a:t>
            </a:r>
            <a:r>
              <a:rPr lang="fr-BE" sz="800" dirty="0" err="1"/>
              <a:t>respectievelijk</a:t>
            </a:r>
            <a:r>
              <a:rPr lang="fr-BE" sz="800" dirty="0"/>
              <a:t> 7.043,92 MWh/</a:t>
            </a:r>
            <a:r>
              <a:rPr lang="fr-BE" sz="800" dirty="0" err="1"/>
              <a:t>jaar</a:t>
            </a:r>
            <a:r>
              <a:rPr lang="fr-BE" sz="800" dirty="0"/>
              <a:t> en 1.273,25 ton CO2/</a:t>
            </a:r>
            <a:r>
              <a:rPr lang="fr-BE" sz="800" dirty="0" err="1"/>
              <a:t>jaar</a:t>
            </a:r>
            <a:r>
              <a:rPr lang="fr-BE" sz="800" dirty="0"/>
              <a:t>. De </a:t>
            </a:r>
            <a:r>
              <a:rPr lang="fr-BE" sz="800" dirty="0" err="1"/>
              <a:t>streefwaarden</a:t>
            </a:r>
            <a:r>
              <a:rPr lang="fr-BE" sz="800" dirty="0"/>
              <a:t> van het Programma </a:t>
            </a:r>
            <a:r>
              <a:rPr lang="fr-BE" sz="800" dirty="0" err="1"/>
              <a:t>worden</a:t>
            </a:r>
            <a:r>
              <a:rPr lang="fr-BE" sz="800" dirty="0"/>
              <a:t> </a:t>
            </a:r>
            <a:r>
              <a:rPr lang="fr-BE" sz="800" dirty="0" err="1"/>
              <a:t>herberekend</a:t>
            </a:r>
            <a:r>
              <a:rPr lang="fr-BE" sz="800" dirty="0"/>
              <a:t> na de </a:t>
            </a:r>
            <a:r>
              <a:rPr lang="fr-BE" sz="800" dirty="0" err="1"/>
              <a:t>projectselectie</a:t>
            </a:r>
            <a:r>
              <a:rPr lang="fr-BE" sz="800" dirty="0"/>
              <a:t>.</a:t>
            </a:r>
          </a:p>
        </p:txBody>
      </p:sp>
    </p:spTree>
    <p:extLst>
      <p:ext uri="{BB962C8B-B14F-4D97-AF65-F5344CB8AC3E}">
        <p14:creationId xmlns:p14="http://schemas.microsoft.com/office/powerpoint/2010/main" val="290605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a:t>Les dépenses relatives au projet seront éligibles si:</a:t>
            </a:r>
          </a:p>
          <a:p>
            <a:pPr marL="342900" indent="-342900">
              <a:buFont typeface="Arial" panose="020B0604020202020204" pitchFamily="34" charset="0"/>
              <a:buChar char="•"/>
            </a:pPr>
            <a:r>
              <a:rPr lang="fr-BE" sz="1200" dirty="0"/>
              <a:t>Elles ont été </a:t>
            </a:r>
            <a:r>
              <a:rPr lang="fr-BE" sz="1200" b="1" dirty="0"/>
              <a:t>réellement engagées et payées </a:t>
            </a:r>
            <a:r>
              <a:rPr lang="fr-BE" sz="1200" dirty="0"/>
              <a:t>par le bénéficiaire entre 01/01/2021 et 31/12/2029</a:t>
            </a:r>
          </a:p>
          <a:p>
            <a:pPr marL="342900" indent="-342900">
              <a:buFont typeface="Arial" panose="020B0604020202020204" pitchFamily="34" charset="0"/>
              <a:buChar char="•"/>
            </a:pPr>
            <a:r>
              <a:rPr lang="fr-BE" sz="1200" dirty="0"/>
              <a:t>Elles sont basées sur des </a:t>
            </a:r>
            <a:r>
              <a:rPr lang="fr-BE" sz="1200" b="1" dirty="0"/>
              <a:t>postes directement énergétiques, des postes nécessaires aux investissements énergétiques</a:t>
            </a:r>
            <a:r>
              <a:rPr lang="fr-BE" sz="1200" dirty="0"/>
              <a:t>, ou elles sont en lien avec la durabilité environnementale.</a:t>
            </a:r>
          </a:p>
          <a:p>
            <a:pPr marL="342900" indent="-342900">
              <a:buFont typeface="Arial" panose="020B0604020202020204" pitchFamily="34" charset="0"/>
              <a:buChar char="•"/>
            </a:pPr>
            <a:r>
              <a:rPr lang="fr-BE" sz="1200" dirty="0"/>
              <a:t>Elles sont accompagnées d’un </a:t>
            </a:r>
            <a:r>
              <a:rPr lang="fr-BE" sz="1200" b="1" dirty="0"/>
              <a:t>certificat PEB avant et après travaux. </a:t>
            </a:r>
            <a:r>
              <a:rPr lang="fr-BE" sz="1200" dirty="0"/>
              <a:t>Pas de certificat = remboursement totale du subside!</a:t>
            </a:r>
            <a:endParaRPr lang="fr-BE" sz="1200" b="1" dirty="0"/>
          </a:p>
          <a:p>
            <a:endParaRPr lang="fr-BE" sz="1200" dirty="0"/>
          </a:p>
          <a:p>
            <a:r>
              <a:rPr lang="fr-BE" sz="1200" dirty="0"/>
              <a:t>Le projet doit être matériellement achevé ou intégralement mis en œuvre + tous les paiements effectués + participation publique versée aux bénéficiaire </a:t>
            </a:r>
            <a:r>
              <a:rPr lang="fr-BE" sz="1200" b="1" dirty="0"/>
              <a:t>au plus tard le 15/02/2031</a:t>
            </a:r>
          </a:p>
          <a:p>
            <a:pPr marL="342900" indent="-342900">
              <a:buFont typeface="Arial" panose="020B0604020202020204" pitchFamily="34" charset="0"/>
              <a:buChar char="•"/>
            </a:pPr>
            <a:r>
              <a:rPr lang="fr-BE" sz="1200" dirty="0"/>
              <a:t>Si le projet a été achevé avant soumission de la demande de financement FEDER, le projet n’est pas retenu.</a:t>
            </a:r>
          </a:p>
          <a:p>
            <a:endParaRPr lang="fr-BE" sz="1200" b="1" dirty="0"/>
          </a:p>
        </p:txBody>
      </p:sp>
    </p:spTree>
    <p:extLst>
      <p:ext uri="{BB962C8B-B14F-4D97-AF65-F5344CB8AC3E}">
        <p14:creationId xmlns:p14="http://schemas.microsoft.com/office/powerpoint/2010/main" val="2459767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nl-NL" sz="1200" dirty="0"/>
              <a:t>Projectuitgaven komen in aanmerking indien ze:</a:t>
            </a:r>
            <a:endParaRPr lang="fr-BE" sz="1200" dirty="0"/>
          </a:p>
          <a:p>
            <a:pPr marL="342900" indent="-342900">
              <a:buFont typeface="Arial" panose="020B0604020202020204" pitchFamily="34" charset="0"/>
              <a:buChar char="•"/>
            </a:pPr>
            <a:r>
              <a:rPr lang="fr-BE" sz="1200" b="1" dirty="0" err="1"/>
              <a:t>Vastgelegd</a:t>
            </a:r>
            <a:r>
              <a:rPr lang="fr-BE" sz="1200" b="1" dirty="0"/>
              <a:t> en </a:t>
            </a:r>
            <a:r>
              <a:rPr lang="fr-BE" sz="1200" b="1" dirty="0" err="1"/>
              <a:t>betaald</a:t>
            </a:r>
            <a:r>
              <a:rPr lang="fr-BE" sz="1200" b="1" dirty="0"/>
              <a:t> </a:t>
            </a:r>
            <a:r>
              <a:rPr lang="fr-BE" sz="1200" dirty="0" err="1"/>
              <a:t>werden</a:t>
            </a:r>
            <a:r>
              <a:rPr lang="fr-BE" sz="1200" dirty="0"/>
              <a:t> </a:t>
            </a:r>
            <a:r>
              <a:rPr lang="fr-BE" sz="1200" dirty="0" err="1"/>
              <a:t>door</a:t>
            </a:r>
            <a:r>
              <a:rPr lang="fr-BE" sz="1200" dirty="0"/>
              <a:t> de </a:t>
            </a:r>
            <a:r>
              <a:rPr lang="fr-BE" sz="1200" dirty="0" err="1"/>
              <a:t>begunstigde</a:t>
            </a:r>
            <a:r>
              <a:rPr lang="fr-BE" sz="1200" dirty="0"/>
              <a:t> </a:t>
            </a:r>
            <a:r>
              <a:rPr lang="fr-BE" sz="1200" dirty="0" err="1"/>
              <a:t>tussen</a:t>
            </a:r>
            <a:r>
              <a:rPr lang="fr-BE" sz="1200" dirty="0"/>
              <a:t> 01/01/2021 en 31/12/2029</a:t>
            </a:r>
          </a:p>
          <a:p>
            <a:pPr marL="342900" indent="-342900">
              <a:buFont typeface="Arial" panose="020B0604020202020204" pitchFamily="34" charset="0"/>
              <a:buChar char="•"/>
            </a:pPr>
            <a:r>
              <a:rPr lang="fr-BE" sz="1200" dirty="0" err="1"/>
              <a:t>Gebaseerd</a:t>
            </a:r>
            <a:r>
              <a:rPr lang="fr-BE" sz="1200" dirty="0"/>
              <a:t> </a:t>
            </a:r>
            <a:r>
              <a:rPr lang="fr-BE" sz="1200" dirty="0" err="1"/>
              <a:t>zijn</a:t>
            </a:r>
            <a:r>
              <a:rPr lang="fr-BE" sz="1200" dirty="0"/>
              <a:t> </a:t>
            </a:r>
            <a:r>
              <a:rPr lang="nl-NL" sz="1200" dirty="0"/>
              <a:t>op </a:t>
            </a:r>
            <a:r>
              <a:rPr lang="nl-NL" sz="1200" b="1" dirty="0"/>
              <a:t>energieposten</a:t>
            </a:r>
            <a:r>
              <a:rPr lang="nl-NL" sz="1200" dirty="0"/>
              <a:t>, posten die nodig zijn voor energie-investeringen, of verband houden met </a:t>
            </a:r>
            <a:r>
              <a:rPr lang="nl-NL" sz="1200" b="1" dirty="0"/>
              <a:t>milieuduurzaamheid</a:t>
            </a:r>
            <a:r>
              <a:rPr lang="nl-NL" sz="1200" dirty="0"/>
              <a:t>.</a:t>
            </a:r>
          </a:p>
          <a:p>
            <a:pPr marL="342900" indent="-342900">
              <a:buFont typeface="Arial" panose="020B0604020202020204" pitchFamily="34" charset="0"/>
              <a:buChar char="•"/>
            </a:pPr>
            <a:r>
              <a:rPr lang="fr-BE" sz="1200" dirty="0" err="1"/>
              <a:t>Vergezeld</a:t>
            </a:r>
            <a:r>
              <a:rPr lang="fr-BE" sz="1200" dirty="0"/>
              <a:t> </a:t>
            </a:r>
            <a:r>
              <a:rPr lang="fr-BE" sz="1200" dirty="0" err="1"/>
              <a:t>zijn</a:t>
            </a:r>
            <a:r>
              <a:rPr lang="fr-BE" sz="1200" dirty="0"/>
              <a:t> van </a:t>
            </a:r>
            <a:r>
              <a:rPr lang="fr-BE" sz="1200" dirty="0" err="1"/>
              <a:t>een</a:t>
            </a:r>
            <a:r>
              <a:rPr lang="fr-BE" sz="1200" dirty="0"/>
              <a:t> </a:t>
            </a:r>
            <a:r>
              <a:rPr lang="fr-BE" sz="1200" b="1" dirty="0"/>
              <a:t>EPC-</a:t>
            </a:r>
            <a:r>
              <a:rPr lang="fr-BE" sz="1200" b="1" dirty="0" err="1"/>
              <a:t>certificaat</a:t>
            </a:r>
            <a:r>
              <a:rPr lang="fr-BE" sz="1200" dirty="0"/>
              <a:t> van </a:t>
            </a:r>
            <a:r>
              <a:rPr lang="fr-BE" sz="1200" dirty="0" err="1"/>
              <a:t>voor</a:t>
            </a:r>
            <a:r>
              <a:rPr lang="fr-BE" sz="1200" dirty="0"/>
              <a:t> en na de </a:t>
            </a:r>
            <a:r>
              <a:rPr lang="fr-BE" sz="1200" dirty="0" err="1"/>
              <a:t>werkzaamheden</a:t>
            </a:r>
            <a:r>
              <a:rPr lang="fr-BE" sz="1200" dirty="0"/>
              <a:t>. </a:t>
            </a:r>
            <a:r>
              <a:rPr lang="fr-BE" sz="1200" dirty="0" err="1"/>
              <a:t>Geen</a:t>
            </a:r>
            <a:r>
              <a:rPr lang="fr-BE" sz="1200" dirty="0"/>
              <a:t> </a:t>
            </a:r>
            <a:r>
              <a:rPr lang="fr-BE" sz="1200" dirty="0" err="1"/>
              <a:t>certificaat</a:t>
            </a:r>
            <a:r>
              <a:rPr lang="fr-BE" sz="1200" dirty="0"/>
              <a:t> = </a:t>
            </a:r>
            <a:r>
              <a:rPr lang="fr-BE" sz="1200" dirty="0" err="1"/>
              <a:t>volledige</a:t>
            </a:r>
            <a:r>
              <a:rPr lang="fr-BE" sz="1200" dirty="0"/>
              <a:t> </a:t>
            </a:r>
            <a:r>
              <a:rPr lang="fr-BE" sz="1200" dirty="0" err="1"/>
              <a:t>terugvordering</a:t>
            </a:r>
            <a:r>
              <a:rPr lang="fr-BE" sz="1200" dirty="0"/>
              <a:t> van de subsidie!</a:t>
            </a:r>
          </a:p>
          <a:p>
            <a:endParaRPr lang="fr-BE" sz="1200" dirty="0"/>
          </a:p>
          <a:p>
            <a:r>
              <a:rPr lang="nl-NL" sz="1200" dirty="0"/>
              <a:t>Het project moet fysiek voltooid of volledig uitgevoerd zijn + alle betalingen verricht + overheidsbijdrage betaald aan begunstigden tegen 15/02/2031.</a:t>
            </a:r>
          </a:p>
          <a:p>
            <a:pPr marL="171450" indent="-171450">
              <a:buFont typeface="Arial" panose="020B0604020202020204" pitchFamily="34" charset="0"/>
              <a:buChar char="•"/>
            </a:pPr>
            <a:r>
              <a:rPr lang="nl-NL" sz="1200" dirty="0"/>
              <a:t>Als het project voltooid werd vóór de indiening van de EFRO-subsidieaanvraag, wordt het project niet geselecteerd.</a:t>
            </a:r>
            <a:endParaRPr lang="fr-BE" sz="1200" b="1" dirty="0"/>
          </a:p>
        </p:txBody>
      </p:sp>
    </p:spTree>
    <p:extLst>
      <p:ext uri="{BB962C8B-B14F-4D97-AF65-F5344CB8AC3E}">
        <p14:creationId xmlns:p14="http://schemas.microsoft.com/office/powerpoint/2010/main" val="1594850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pPr marL="342900" indent="-342900">
              <a:buFontTx/>
              <a:buChar char="-"/>
            </a:pPr>
            <a:r>
              <a:rPr lang="fr-BE" sz="1400" dirty="0"/>
              <a:t>Dépenses éligibles / </a:t>
            </a:r>
            <a:r>
              <a:rPr lang="fr-BE" sz="1400" i="1" dirty="0" err="1">
                <a:solidFill>
                  <a:schemeClr val="tx1"/>
                </a:solidFill>
              </a:rPr>
              <a:t>Subsidiabele</a:t>
            </a:r>
            <a:r>
              <a:rPr lang="fr-BE" sz="1400" i="1" dirty="0">
                <a:solidFill>
                  <a:schemeClr val="tx1"/>
                </a:solidFill>
              </a:rPr>
              <a:t> </a:t>
            </a:r>
            <a:r>
              <a:rPr lang="fr-BE" sz="1400" i="1" dirty="0" err="1">
                <a:solidFill>
                  <a:schemeClr val="tx1"/>
                </a:solidFill>
              </a:rPr>
              <a:t>uitgaven</a:t>
            </a:r>
            <a:endParaRPr lang="fr-BE" sz="1400" i="1" dirty="0">
              <a:solidFill>
                <a:schemeClr val="tx1"/>
              </a:solidFill>
            </a:endParaRPr>
          </a:p>
          <a:p>
            <a:pPr marL="882900" lvl="2" indent="-342900">
              <a:buFont typeface="Courier New" panose="02070309020205020404" pitchFamily="49" charset="0"/>
              <a:buChar char="o"/>
            </a:pPr>
            <a:r>
              <a:rPr lang="fr-BE" sz="1100" b="0" dirty="0"/>
              <a:t>Frais d’étude / </a:t>
            </a:r>
            <a:r>
              <a:rPr lang="fr-BE" sz="1100" b="0" i="1" dirty="0" err="1">
                <a:solidFill>
                  <a:schemeClr val="tx1"/>
                </a:solidFill>
              </a:rPr>
              <a:t>studiekosten</a:t>
            </a:r>
            <a:endParaRPr lang="fr-BE" sz="1100" b="0" i="1" dirty="0">
              <a:solidFill>
                <a:schemeClr val="tx1"/>
              </a:solidFill>
            </a:endParaRPr>
          </a:p>
          <a:p>
            <a:pPr marL="882900" lvl="2" indent="-342900">
              <a:buFont typeface="Courier New" panose="02070309020205020404" pitchFamily="49" charset="0"/>
              <a:buChar char="o"/>
            </a:pPr>
            <a:r>
              <a:rPr lang="fr-BE" sz="1100" b="0" dirty="0"/>
              <a:t>Travaux d’amélioration des performances énergétiques / </a:t>
            </a:r>
            <a:r>
              <a:rPr lang="fr-BE" sz="1100" b="0" i="1" dirty="0" err="1">
                <a:solidFill>
                  <a:schemeClr val="tx1"/>
                </a:solidFill>
              </a:rPr>
              <a:t>Werken</a:t>
            </a:r>
            <a:r>
              <a:rPr lang="fr-BE" sz="1100" b="0" i="1" dirty="0">
                <a:solidFill>
                  <a:schemeClr val="tx1"/>
                </a:solidFill>
              </a:rPr>
              <a:t> ter </a:t>
            </a:r>
            <a:r>
              <a:rPr lang="fr-BE" sz="1100" b="0" i="1" dirty="0" err="1">
                <a:solidFill>
                  <a:schemeClr val="tx1"/>
                </a:solidFill>
              </a:rPr>
              <a:t>verbetering</a:t>
            </a:r>
            <a:r>
              <a:rPr lang="fr-BE" sz="1100" b="0" i="1" dirty="0">
                <a:solidFill>
                  <a:schemeClr val="tx1"/>
                </a:solidFill>
              </a:rPr>
              <a:t> van de </a:t>
            </a:r>
            <a:r>
              <a:rPr lang="fr-BE" sz="1100" b="0" i="1" dirty="0" err="1">
                <a:solidFill>
                  <a:schemeClr val="tx1"/>
                </a:solidFill>
              </a:rPr>
              <a:t>energieprestaties</a:t>
            </a:r>
            <a:endParaRPr lang="fr-BE" sz="1100" b="0" i="1" dirty="0">
              <a:solidFill>
                <a:schemeClr val="tx1"/>
              </a:solidFill>
            </a:endParaRPr>
          </a:p>
          <a:p>
            <a:pPr lvl="2" indent="0"/>
            <a:r>
              <a:rPr lang="fr-FR" sz="1100" b="0" i="1" dirty="0">
                <a:solidFill>
                  <a:schemeClr val="tx1"/>
                </a:solidFill>
              </a:rPr>
              <a:t>	</a:t>
            </a:r>
            <a:r>
              <a:rPr lang="fr-FR" sz="1100" b="0" i="1" dirty="0">
                <a:solidFill>
                  <a:schemeClr val="bg1">
                    <a:lumMod val="50000"/>
                  </a:schemeClr>
                </a:solidFill>
              </a:rPr>
              <a:t> /!\ : obligation d’avoir une amélioration de la classe énergétique/ </a:t>
            </a:r>
            <a:r>
              <a:rPr lang="nl-NL" sz="1100" b="0" i="1" dirty="0">
                <a:solidFill>
                  <a:schemeClr val="tx1"/>
                </a:solidFill>
              </a:rPr>
              <a:t>verplichting tot een verbetering van de energieklasse van 	de betrokken gebouwen</a:t>
            </a:r>
            <a:endParaRPr lang="fr-BE" sz="1100" b="0" i="1" dirty="0">
              <a:solidFill>
                <a:schemeClr val="tx1"/>
              </a:solidFill>
            </a:endParaRPr>
          </a:p>
          <a:p>
            <a:pPr marL="882900" lvl="2" indent="-342900">
              <a:buFont typeface="Courier New" panose="02070309020205020404" pitchFamily="49" charset="0"/>
              <a:buChar char="o"/>
            </a:pPr>
            <a:r>
              <a:rPr lang="fr-BE" sz="1100" b="0" dirty="0"/>
              <a:t>Investissements en lien avec la durabilité environnementale (&lt;10% de l’ensemble des </a:t>
            </a:r>
            <a:r>
              <a:rPr lang="fr-BE" sz="1100" b="0" dirty="0" err="1"/>
              <a:t>invest</a:t>
            </a:r>
            <a:r>
              <a:rPr lang="fr-BE" sz="1100" b="0" dirty="0"/>
              <a:t>.) / </a:t>
            </a:r>
            <a:r>
              <a:rPr lang="fr-BE" sz="1100" b="0" i="1" dirty="0" err="1">
                <a:solidFill>
                  <a:schemeClr val="tx1"/>
                </a:solidFill>
              </a:rPr>
              <a:t>Investeringen</a:t>
            </a:r>
            <a:r>
              <a:rPr lang="fr-BE" sz="1100" b="0" i="1" dirty="0">
                <a:solidFill>
                  <a:schemeClr val="tx1"/>
                </a:solidFill>
              </a:rPr>
              <a:t> </a:t>
            </a:r>
            <a:r>
              <a:rPr lang="fr-BE" sz="1100" b="0" i="1" dirty="0" err="1">
                <a:solidFill>
                  <a:schemeClr val="tx1"/>
                </a:solidFill>
              </a:rPr>
              <a:t>aangaande</a:t>
            </a:r>
            <a:r>
              <a:rPr lang="fr-BE" sz="1100" b="0" i="1" dirty="0">
                <a:solidFill>
                  <a:schemeClr val="tx1"/>
                </a:solidFill>
              </a:rPr>
              <a:t> </a:t>
            </a:r>
            <a:r>
              <a:rPr lang="fr-BE" sz="1100" b="0" i="1" dirty="0" err="1">
                <a:solidFill>
                  <a:schemeClr val="tx1"/>
                </a:solidFill>
              </a:rPr>
              <a:t>duurzaamheid</a:t>
            </a:r>
            <a:r>
              <a:rPr lang="fr-BE" sz="1100" b="0" i="1" dirty="0">
                <a:solidFill>
                  <a:schemeClr val="tx1"/>
                </a:solidFill>
              </a:rPr>
              <a:t> en het milieu (&lt;10% van het </a:t>
            </a:r>
            <a:r>
              <a:rPr lang="fr-BE" sz="1100" b="0" i="1" dirty="0" err="1">
                <a:solidFill>
                  <a:schemeClr val="tx1"/>
                </a:solidFill>
              </a:rPr>
              <a:t>volledig</a:t>
            </a:r>
            <a:r>
              <a:rPr lang="fr-BE" sz="1100" b="0" i="1" dirty="0">
                <a:solidFill>
                  <a:schemeClr val="tx1"/>
                </a:solidFill>
              </a:rPr>
              <a:t> </a:t>
            </a:r>
            <a:r>
              <a:rPr lang="fr-BE" sz="1100" b="0" i="1" dirty="0" err="1">
                <a:solidFill>
                  <a:schemeClr val="tx1"/>
                </a:solidFill>
              </a:rPr>
              <a:t>subisidiabele</a:t>
            </a:r>
            <a:r>
              <a:rPr lang="fr-BE" sz="1100" b="0" i="1" dirty="0">
                <a:solidFill>
                  <a:schemeClr val="tx1"/>
                </a:solidFill>
              </a:rPr>
              <a:t> </a:t>
            </a:r>
            <a:r>
              <a:rPr lang="fr-BE" sz="1100" b="0" i="1" dirty="0" err="1">
                <a:solidFill>
                  <a:schemeClr val="tx1"/>
                </a:solidFill>
              </a:rPr>
              <a:t>bedrag</a:t>
            </a:r>
            <a:r>
              <a:rPr lang="fr-BE" sz="1100" b="0" i="1" dirty="0">
                <a:solidFill>
                  <a:schemeClr val="tx1"/>
                </a:solidFill>
              </a:rPr>
              <a:t>)</a:t>
            </a:r>
          </a:p>
          <a:p>
            <a:pPr marL="882900" lvl="2" indent="-342900">
              <a:buFont typeface="Courier New" panose="02070309020205020404" pitchFamily="49" charset="0"/>
              <a:buChar char="o"/>
            </a:pPr>
            <a:r>
              <a:rPr lang="fr-BE" sz="1100" b="0" dirty="0">
                <a:solidFill>
                  <a:schemeClr val="bg1">
                    <a:lumMod val="50000"/>
                  </a:schemeClr>
                </a:solidFill>
              </a:rPr>
              <a:t>Forfait de 7% pour les frais indirects / </a:t>
            </a:r>
            <a:r>
              <a:rPr lang="fr-BE" sz="1100" b="0" i="1" dirty="0">
                <a:solidFill>
                  <a:schemeClr val="tx1"/>
                </a:solidFill>
              </a:rPr>
              <a:t>Forfait van 7% </a:t>
            </a:r>
            <a:r>
              <a:rPr lang="fr-BE" sz="1100" b="0" i="1" dirty="0" err="1">
                <a:solidFill>
                  <a:schemeClr val="tx1"/>
                </a:solidFill>
              </a:rPr>
              <a:t>voor</a:t>
            </a:r>
            <a:r>
              <a:rPr lang="fr-BE" sz="1100" b="0" i="1" dirty="0">
                <a:solidFill>
                  <a:schemeClr val="tx1"/>
                </a:solidFill>
              </a:rPr>
              <a:t> de indirecte </a:t>
            </a:r>
            <a:r>
              <a:rPr lang="fr-BE" sz="1100" b="0" i="1" dirty="0" err="1">
                <a:solidFill>
                  <a:schemeClr val="tx1"/>
                </a:solidFill>
              </a:rPr>
              <a:t>kosten</a:t>
            </a:r>
            <a:endParaRPr lang="fr-BE" sz="1100" b="0" i="1" dirty="0">
              <a:solidFill>
                <a:schemeClr val="tx1"/>
              </a:solidFill>
            </a:endParaRPr>
          </a:p>
          <a:p>
            <a:pPr lvl="2" indent="0"/>
            <a:endParaRPr lang="fr-BE" sz="1100" b="0" i="1" dirty="0">
              <a:solidFill>
                <a:schemeClr val="tx1"/>
              </a:solidFill>
            </a:endParaRPr>
          </a:p>
          <a:p>
            <a:pPr lvl="2" indent="0"/>
            <a:endParaRPr lang="fr-BE" sz="400" b="0" i="1" dirty="0">
              <a:solidFill>
                <a:schemeClr val="tx1"/>
              </a:solidFill>
            </a:endParaRPr>
          </a:p>
          <a:p>
            <a:pPr marL="342900" indent="-342900">
              <a:buFontTx/>
              <a:buChar char="-"/>
            </a:pPr>
            <a:r>
              <a:rPr lang="fr-BE" sz="1200" dirty="0"/>
              <a:t>« Infrastructure » = bâtiments publics, à l’exception des logements sociaux et des réseaux de chaleur, appartenant et occupés par des opérateurs publics / </a:t>
            </a:r>
            <a:r>
              <a:rPr lang="fr-BE" sz="1200" i="1" dirty="0"/>
              <a:t>‘</a:t>
            </a:r>
            <a:r>
              <a:rPr lang="fr-BE" sz="1200" i="1" dirty="0">
                <a:solidFill>
                  <a:schemeClr val="tx1"/>
                </a:solidFill>
              </a:rPr>
              <a:t>’</a:t>
            </a:r>
            <a:r>
              <a:rPr lang="fr-BE" sz="1200" i="1" dirty="0" err="1">
                <a:solidFill>
                  <a:schemeClr val="tx1"/>
                </a:solidFill>
              </a:rPr>
              <a:t>Infrastructuur</a:t>
            </a:r>
            <a:r>
              <a:rPr lang="fr-BE" sz="1200" i="1" dirty="0">
                <a:solidFill>
                  <a:schemeClr val="tx1"/>
                </a:solidFill>
              </a:rPr>
              <a:t>’’ = </a:t>
            </a:r>
            <a:r>
              <a:rPr lang="fr-BE" sz="1200" i="1" dirty="0" err="1">
                <a:solidFill>
                  <a:schemeClr val="tx1"/>
                </a:solidFill>
              </a:rPr>
              <a:t>publieke</a:t>
            </a:r>
            <a:r>
              <a:rPr lang="fr-BE" sz="1200" i="1" dirty="0">
                <a:solidFill>
                  <a:schemeClr val="tx1"/>
                </a:solidFill>
              </a:rPr>
              <a:t> </a:t>
            </a:r>
            <a:r>
              <a:rPr lang="fr-BE" sz="1200" i="1" dirty="0" err="1">
                <a:solidFill>
                  <a:schemeClr val="tx1"/>
                </a:solidFill>
              </a:rPr>
              <a:t>gebouwen</a:t>
            </a:r>
            <a:r>
              <a:rPr lang="fr-BE" sz="1200" i="1" dirty="0">
                <a:solidFill>
                  <a:schemeClr val="tx1"/>
                </a:solidFill>
              </a:rPr>
              <a:t>, </a:t>
            </a:r>
            <a:r>
              <a:rPr lang="fr-BE" sz="1200" i="1" dirty="0" err="1">
                <a:solidFill>
                  <a:schemeClr val="tx1"/>
                </a:solidFill>
              </a:rPr>
              <a:t>uitgezonderd</a:t>
            </a:r>
            <a:r>
              <a:rPr lang="fr-BE" sz="1200" i="1" dirty="0">
                <a:solidFill>
                  <a:schemeClr val="tx1"/>
                </a:solidFill>
              </a:rPr>
              <a:t> sociale </a:t>
            </a:r>
            <a:r>
              <a:rPr lang="fr-BE" sz="1200" i="1" dirty="0" err="1">
                <a:solidFill>
                  <a:schemeClr val="tx1"/>
                </a:solidFill>
              </a:rPr>
              <a:t>woonste</a:t>
            </a:r>
            <a:r>
              <a:rPr lang="fr-BE" sz="1200" i="1" dirty="0">
                <a:solidFill>
                  <a:schemeClr val="tx1"/>
                </a:solidFill>
              </a:rPr>
              <a:t> en </a:t>
            </a:r>
            <a:r>
              <a:rPr lang="fr-BE" sz="1200" i="1" dirty="0" err="1">
                <a:solidFill>
                  <a:schemeClr val="tx1"/>
                </a:solidFill>
              </a:rPr>
              <a:t>wartmenetwerken</a:t>
            </a:r>
            <a:r>
              <a:rPr lang="fr-BE" sz="1200" i="1" dirty="0">
                <a:solidFill>
                  <a:schemeClr val="tx1"/>
                </a:solidFill>
              </a:rPr>
              <a:t>, </a:t>
            </a:r>
            <a:r>
              <a:rPr lang="fr-BE" sz="1200" i="1" dirty="0" err="1">
                <a:solidFill>
                  <a:schemeClr val="tx1"/>
                </a:solidFill>
              </a:rPr>
              <a:t>behoren</a:t>
            </a:r>
            <a:r>
              <a:rPr lang="fr-BE" sz="1200" i="1" dirty="0">
                <a:solidFill>
                  <a:schemeClr val="tx1"/>
                </a:solidFill>
              </a:rPr>
              <a:t> </a:t>
            </a:r>
            <a:r>
              <a:rPr lang="fr-BE" sz="1200" i="1" dirty="0" err="1">
                <a:solidFill>
                  <a:schemeClr val="tx1"/>
                </a:solidFill>
              </a:rPr>
              <a:t>tot</a:t>
            </a:r>
            <a:r>
              <a:rPr lang="fr-BE" sz="1200" i="1" dirty="0">
                <a:solidFill>
                  <a:schemeClr val="tx1"/>
                </a:solidFill>
              </a:rPr>
              <a:t> en </a:t>
            </a:r>
            <a:r>
              <a:rPr lang="fr-BE" sz="1200" i="1" dirty="0" err="1">
                <a:solidFill>
                  <a:schemeClr val="tx1"/>
                </a:solidFill>
              </a:rPr>
              <a:t>gebruikt</a:t>
            </a:r>
            <a:r>
              <a:rPr lang="fr-BE" sz="1200" i="1" dirty="0">
                <a:solidFill>
                  <a:schemeClr val="tx1"/>
                </a:solidFill>
              </a:rPr>
              <a:t> </a:t>
            </a:r>
            <a:r>
              <a:rPr lang="fr-BE" sz="1200" i="1" dirty="0" err="1">
                <a:solidFill>
                  <a:schemeClr val="tx1"/>
                </a:solidFill>
              </a:rPr>
              <a:t>door</a:t>
            </a:r>
            <a:r>
              <a:rPr lang="fr-BE" sz="1200" i="1" dirty="0">
                <a:solidFill>
                  <a:schemeClr val="tx1"/>
                </a:solidFill>
              </a:rPr>
              <a:t> de </a:t>
            </a:r>
            <a:r>
              <a:rPr lang="fr-BE" sz="1200" i="1" dirty="0" err="1">
                <a:solidFill>
                  <a:schemeClr val="tx1"/>
                </a:solidFill>
              </a:rPr>
              <a:t>overheid</a:t>
            </a:r>
            <a:endParaRPr lang="fr-BE" sz="1200" i="1" dirty="0">
              <a:solidFill>
                <a:schemeClr val="tx1"/>
              </a:solidFill>
            </a:endParaRPr>
          </a:p>
          <a:p>
            <a:pPr marL="342900" indent="-342900">
              <a:buFontTx/>
              <a:buChar char="-"/>
            </a:pPr>
            <a:r>
              <a:rPr lang="fr-BE" sz="1200" dirty="0">
                <a:solidFill>
                  <a:schemeClr val="bg1">
                    <a:lumMod val="50000"/>
                  </a:schemeClr>
                </a:solidFill>
              </a:rPr>
              <a:t>Exclusion des bâtiments neuf </a:t>
            </a:r>
            <a:r>
              <a:rPr lang="fr-FR" sz="1200" dirty="0">
                <a:solidFill>
                  <a:schemeClr val="bg1">
                    <a:lumMod val="50000"/>
                  </a:schemeClr>
                </a:solidFill>
              </a:rPr>
              <a:t>ou assimilés à du neuf sur base de la réglementation PEB </a:t>
            </a:r>
            <a:r>
              <a:rPr lang="fr-BE" sz="1200" dirty="0">
                <a:solidFill>
                  <a:schemeClr val="bg1">
                    <a:lumMod val="50000"/>
                  </a:schemeClr>
                </a:solidFill>
              </a:rPr>
              <a:t>/ </a:t>
            </a:r>
            <a:r>
              <a:rPr lang="fr-BE" sz="1200" i="1" dirty="0" err="1">
                <a:solidFill>
                  <a:schemeClr val="tx1"/>
                </a:solidFill>
              </a:rPr>
              <a:t>uitsluiting</a:t>
            </a:r>
            <a:r>
              <a:rPr lang="fr-BE" sz="1200" i="1" dirty="0">
                <a:solidFill>
                  <a:schemeClr val="tx1"/>
                </a:solidFill>
              </a:rPr>
              <a:t> van </a:t>
            </a:r>
            <a:r>
              <a:rPr lang="nl-NL" sz="1200" i="1" dirty="0">
                <a:solidFill>
                  <a:schemeClr val="tx1"/>
                </a:solidFill>
              </a:rPr>
              <a:t>nieuwe gebouwen of gebouwen die op grond van de EPC-reglementering als nieuw worden beschouwd</a:t>
            </a:r>
            <a:endParaRPr lang="fr-BE" sz="1200" i="1" dirty="0">
              <a:solidFill>
                <a:schemeClr val="tx1"/>
              </a:solidFill>
            </a:endParaRPr>
          </a:p>
        </p:txBody>
      </p:sp>
    </p:spTree>
    <p:extLst>
      <p:ext uri="{BB962C8B-B14F-4D97-AF65-F5344CB8AC3E}">
        <p14:creationId xmlns:p14="http://schemas.microsoft.com/office/powerpoint/2010/main" val="3673902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dirty="0"/>
              <a:t>Financement du projet  </a:t>
            </a:r>
          </a:p>
          <a:p>
            <a:pPr marL="342900" indent="-342900">
              <a:buFontTx/>
              <a:buChar char="-"/>
            </a:pPr>
            <a:r>
              <a:rPr lang="fr-BE" sz="1200" dirty="0"/>
              <a:t>1er appel: budget FEDER+RBC = € 8 millions </a:t>
            </a:r>
            <a:r>
              <a:rPr lang="fr-BE" sz="1200" dirty="0">
                <a:sym typeface="Wingdings" panose="05000000000000000000" pitchFamily="2" charset="2"/>
              </a:rPr>
              <a:t> Réservé aux projets qui ont déposé une demande de permis d’urbanisme</a:t>
            </a:r>
            <a:endParaRPr lang="fr-BE" sz="1200" dirty="0"/>
          </a:p>
          <a:p>
            <a:pPr marL="882900" lvl="2" indent="-342900">
              <a:buFont typeface="Courier New" panose="02070309020205020404" pitchFamily="49" charset="0"/>
              <a:buChar char="o"/>
            </a:pPr>
            <a:r>
              <a:rPr lang="fr-BE" sz="1050" b="0" dirty="0"/>
              <a:t>Plusieurs vagues d’appels organisées en 2023 et 2024</a:t>
            </a:r>
          </a:p>
          <a:p>
            <a:pPr marL="342900" indent="-342900">
              <a:buFontTx/>
              <a:buChar char="-"/>
            </a:pPr>
            <a:r>
              <a:rPr lang="fr-BE" sz="1200" dirty="0"/>
              <a:t>Financement de min. €250.000 de subvention FEDER+RBC (forfait de 7% compris)</a:t>
            </a:r>
          </a:p>
          <a:p>
            <a:pPr marL="342900" indent="-342900">
              <a:buFontTx/>
              <a:buChar char="-"/>
            </a:pPr>
            <a:r>
              <a:rPr lang="fr-BE" sz="1200" dirty="0"/>
              <a:t>Financement des dépenses à hauteur de 75% pour les travaux, 100% pour études (&lt;15% du total), 7% des susmentionnés pour frais indirects</a:t>
            </a:r>
          </a:p>
          <a:p>
            <a:pPr marL="342900" indent="-342900">
              <a:buFontTx/>
              <a:buChar char="-"/>
            </a:pPr>
            <a:r>
              <a:rPr lang="fr-BE" sz="1200" dirty="0"/>
              <a:t>Opérateurs candidats sont invités à apporter un volume de cofinancement public additionnel, d’origine belge (pas européenne)</a:t>
            </a:r>
          </a:p>
          <a:p>
            <a:endParaRPr lang="fr-BE" dirty="0"/>
          </a:p>
        </p:txBody>
      </p:sp>
    </p:spTree>
    <p:extLst>
      <p:ext uri="{BB962C8B-B14F-4D97-AF65-F5344CB8AC3E}">
        <p14:creationId xmlns:p14="http://schemas.microsoft.com/office/powerpoint/2010/main" val="1023760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a:t>
            </a:r>
            <a:endParaRPr lang="en-BE" dirty="0"/>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i="1" dirty="0" err="1">
                <a:solidFill>
                  <a:schemeClr val="tx1"/>
                </a:solidFill>
                <a:latin typeface="Arial"/>
              </a:rPr>
              <a:t>Financiering</a:t>
            </a:r>
            <a:r>
              <a:rPr lang="fr-BE" sz="1200" i="1" dirty="0">
                <a:solidFill>
                  <a:schemeClr val="tx1"/>
                </a:solidFill>
                <a:latin typeface="Arial"/>
              </a:rPr>
              <a:t> van het </a:t>
            </a:r>
            <a:r>
              <a:rPr lang="fr-BE" sz="1200" i="1" dirty="0" err="1">
                <a:solidFill>
                  <a:schemeClr val="tx1"/>
                </a:solidFill>
                <a:latin typeface="Arial"/>
              </a:rPr>
              <a:t>project</a:t>
            </a:r>
            <a:r>
              <a:rPr lang="fr-BE" sz="1200" i="1" dirty="0">
                <a:solidFill>
                  <a:schemeClr val="tx1"/>
                </a:solidFill>
                <a:latin typeface="Arial"/>
              </a:rPr>
              <a:t> </a:t>
            </a:r>
          </a:p>
          <a:p>
            <a:pPr marL="342900" indent="-342900">
              <a:buFontTx/>
              <a:buChar char="-"/>
            </a:pPr>
            <a:r>
              <a:rPr lang="fr-BE" sz="1200" i="1" dirty="0">
                <a:solidFill>
                  <a:schemeClr val="tx1"/>
                </a:solidFill>
                <a:latin typeface="Arial"/>
              </a:rPr>
              <a:t>1</a:t>
            </a:r>
            <a:r>
              <a:rPr lang="fr-BE" sz="1200" i="1" baseline="30000" dirty="0">
                <a:solidFill>
                  <a:schemeClr val="tx1"/>
                </a:solidFill>
                <a:latin typeface="Arial"/>
              </a:rPr>
              <a:t>e</a:t>
            </a:r>
            <a:r>
              <a:rPr lang="fr-BE" sz="1200" i="1" dirty="0">
                <a:solidFill>
                  <a:schemeClr val="tx1"/>
                </a:solidFill>
                <a:latin typeface="Arial"/>
              </a:rPr>
              <a:t> </a:t>
            </a:r>
            <a:r>
              <a:rPr lang="fr-BE" sz="1200" i="1" dirty="0" err="1">
                <a:solidFill>
                  <a:schemeClr val="tx1"/>
                </a:solidFill>
                <a:latin typeface="Arial"/>
              </a:rPr>
              <a:t>oproep</a:t>
            </a:r>
            <a:r>
              <a:rPr lang="fr-BE" sz="1200" i="1" dirty="0">
                <a:solidFill>
                  <a:schemeClr val="tx1"/>
                </a:solidFill>
                <a:latin typeface="Arial"/>
              </a:rPr>
              <a:t>: budget EFRO+BHG = € 8 </a:t>
            </a:r>
            <a:r>
              <a:rPr lang="fr-BE" sz="1200" i="1" dirty="0" err="1">
                <a:solidFill>
                  <a:schemeClr val="tx1"/>
                </a:solidFill>
                <a:latin typeface="Arial"/>
              </a:rPr>
              <a:t>miljoen</a:t>
            </a:r>
            <a:r>
              <a:rPr lang="fr-BE" sz="1200" i="1" dirty="0">
                <a:solidFill>
                  <a:schemeClr val="tx1"/>
                </a:solidFill>
                <a:latin typeface="Arial"/>
              </a:rPr>
              <a:t> </a:t>
            </a:r>
            <a:r>
              <a:rPr lang="fr-BE" sz="1200" i="1" dirty="0">
                <a:solidFill>
                  <a:schemeClr val="tx1"/>
                </a:solidFill>
                <a:latin typeface="Arial"/>
                <a:sym typeface="Wingdings" panose="05000000000000000000" pitchFamily="2" charset="2"/>
              </a:rPr>
              <a:t> </a:t>
            </a:r>
            <a:r>
              <a:rPr lang="fr-BE" sz="1200" i="1" dirty="0" err="1">
                <a:solidFill>
                  <a:schemeClr val="tx1"/>
                </a:solidFill>
                <a:latin typeface="Arial"/>
                <a:sym typeface="Wingdings" panose="05000000000000000000" pitchFamily="2" charset="2"/>
              </a:rPr>
              <a:t>Voorbehouden</a:t>
            </a:r>
            <a:r>
              <a:rPr lang="fr-BE" sz="1200" i="1" dirty="0">
                <a:solidFill>
                  <a:schemeClr val="tx1"/>
                </a:solidFill>
                <a:latin typeface="Arial"/>
                <a:sym typeface="Wingdings" panose="05000000000000000000" pitchFamily="2" charset="2"/>
              </a:rPr>
              <a:t> </a:t>
            </a:r>
            <a:r>
              <a:rPr lang="fr-BE" sz="1200" i="1" dirty="0" err="1">
                <a:solidFill>
                  <a:schemeClr val="tx1"/>
                </a:solidFill>
                <a:latin typeface="Arial"/>
                <a:sym typeface="Wingdings" panose="05000000000000000000" pitchFamily="2" charset="2"/>
              </a:rPr>
              <a:t>aan</a:t>
            </a:r>
            <a:r>
              <a:rPr lang="fr-BE" sz="1200" i="1" dirty="0">
                <a:solidFill>
                  <a:schemeClr val="tx1"/>
                </a:solidFill>
                <a:latin typeface="Arial"/>
                <a:sym typeface="Wingdings" panose="05000000000000000000" pitchFamily="2" charset="2"/>
              </a:rPr>
              <a:t> </a:t>
            </a:r>
            <a:r>
              <a:rPr lang="fr-BE" sz="1200" i="1" dirty="0" err="1">
                <a:solidFill>
                  <a:schemeClr val="tx1"/>
                </a:solidFill>
                <a:latin typeface="Arial"/>
                <a:sym typeface="Wingdings" panose="05000000000000000000" pitchFamily="2" charset="2"/>
              </a:rPr>
              <a:t>projecten</a:t>
            </a:r>
            <a:r>
              <a:rPr lang="fr-BE" sz="1200" i="1" dirty="0">
                <a:solidFill>
                  <a:schemeClr val="tx1"/>
                </a:solidFill>
                <a:latin typeface="Arial"/>
                <a:sym typeface="Wingdings" panose="05000000000000000000" pitchFamily="2" charset="2"/>
              </a:rPr>
              <a:t> die </a:t>
            </a:r>
            <a:r>
              <a:rPr lang="fr-BE" sz="1200" i="1" dirty="0" err="1">
                <a:solidFill>
                  <a:schemeClr val="tx1"/>
                </a:solidFill>
                <a:latin typeface="Arial"/>
                <a:sym typeface="Wingdings" panose="05000000000000000000" pitchFamily="2" charset="2"/>
              </a:rPr>
              <a:t>aanvraag</a:t>
            </a:r>
            <a:r>
              <a:rPr lang="fr-BE" sz="1200" i="1" dirty="0">
                <a:solidFill>
                  <a:schemeClr val="tx1"/>
                </a:solidFill>
                <a:latin typeface="Arial"/>
                <a:sym typeface="Wingdings" panose="05000000000000000000" pitchFamily="2" charset="2"/>
              </a:rPr>
              <a:t> </a:t>
            </a:r>
            <a:r>
              <a:rPr lang="fr-BE" sz="1200" i="1" dirty="0" err="1">
                <a:solidFill>
                  <a:schemeClr val="tx1"/>
                </a:solidFill>
                <a:latin typeface="Arial"/>
                <a:sym typeface="Wingdings" panose="05000000000000000000" pitchFamily="2" charset="2"/>
              </a:rPr>
              <a:t>bouwvergunning</a:t>
            </a:r>
            <a:r>
              <a:rPr lang="fr-BE" sz="1200" i="1" dirty="0">
                <a:solidFill>
                  <a:schemeClr val="tx1"/>
                </a:solidFill>
                <a:latin typeface="Arial"/>
                <a:sym typeface="Wingdings" panose="05000000000000000000" pitchFamily="2" charset="2"/>
              </a:rPr>
              <a:t> al </a:t>
            </a:r>
            <a:r>
              <a:rPr lang="fr-BE" sz="1200" i="1" dirty="0" err="1">
                <a:solidFill>
                  <a:schemeClr val="tx1"/>
                </a:solidFill>
                <a:latin typeface="Arial"/>
                <a:sym typeface="Wingdings" panose="05000000000000000000" pitchFamily="2" charset="2"/>
              </a:rPr>
              <a:t>indienden</a:t>
            </a:r>
            <a:endParaRPr lang="fr-BE" sz="1200" i="1" dirty="0">
              <a:solidFill>
                <a:schemeClr val="tx1"/>
              </a:solidFill>
              <a:latin typeface="Arial"/>
              <a:sym typeface="Wingdings" panose="05000000000000000000" pitchFamily="2" charset="2"/>
            </a:endParaRPr>
          </a:p>
          <a:p>
            <a:pPr marL="882900" lvl="2" indent="-342900">
              <a:buFont typeface="Courier New" panose="02070309020205020404" pitchFamily="49" charset="0"/>
              <a:buChar char="o"/>
            </a:pPr>
            <a:r>
              <a:rPr lang="fr-BE" sz="1200" b="0" i="1" dirty="0" err="1">
                <a:solidFill>
                  <a:schemeClr val="tx1"/>
                </a:solidFill>
                <a:latin typeface="Arial"/>
              </a:rPr>
              <a:t>Meerdere</a:t>
            </a:r>
            <a:r>
              <a:rPr lang="fr-BE" sz="1200" b="0" i="1" dirty="0">
                <a:solidFill>
                  <a:schemeClr val="tx1"/>
                </a:solidFill>
                <a:latin typeface="Arial"/>
              </a:rPr>
              <a:t> </a:t>
            </a:r>
            <a:r>
              <a:rPr lang="fr-BE" sz="1200" b="0" i="1" dirty="0" err="1">
                <a:solidFill>
                  <a:schemeClr val="tx1"/>
                </a:solidFill>
                <a:latin typeface="Arial"/>
              </a:rPr>
              <a:t>golven</a:t>
            </a:r>
            <a:r>
              <a:rPr lang="fr-BE" sz="1200" b="0" i="1" dirty="0">
                <a:solidFill>
                  <a:schemeClr val="tx1"/>
                </a:solidFill>
                <a:latin typeface="Arial"/>
              </a:rPr>
              <a:t> van </a:t>
            </a:r>
            <a:r>
              <a:rPr lang="fr-BE" sz="1200" b="0" i="1" dirty="0" err="1">
                <a:solidFill>
                  <a:schemeClr val="tx1"/>
                </a:solidFill>
                <a:latin typeface="Arial"/>
              </a:rPr>
              <a:t>oproepen</a:t>
            </a:r>
            <a:r>
              <a:rPr lang="fr-BE" sz="1200" b="0" i="1" dirty="0">
                <a:solidFill>
                  <a:schemeClr val="tx1"/>
                </a:solidFill>
                <a:latin typeface="Arial"/>
              </a:rPr>
              <a:t> in 2023 en 2024</a:t>
            </a:r>
          </a:p>
          <a:p>
            <a:pPr marL="342900" indent="-342900">
              <a:buFontTx/>
              <a:buChar char="-"/>
            </a:pPr>
            <a:r>
              <a:rPr lang="fr-BE" sz="1200" i="1" dirty="0">
                <a:solidFill>
                  <a:schemeClr val="tx1"/>
                </a:solidFill>
                <a:latin typeface="Arial"/>
              </a:rPr>
              <a:t>Min. €250.000 </a:t>
            </a:r>
            <a:r>
              <a:rPr lang="fr-BE" sz="1200" i="1" dirty="0" err="1">
                <a:solidFill>
                  <a:schemeClr val="tx1"/>
                </a:solidFill>
                <a:latin typeface="Arial"/>
              </a:rPr>
              <a:t>gesubsidieerd</a:t>
            </a:r>
            <a:r>
              <a:rPr lang="fr-BE" sz="1200" i="1" dirty="0">
                <a:solidFill>
                  <a:schemeClr val="tx1"/>
                </a:solidFill>
                <a:latin typeface="Arial"/>
              </a:rPr>
              <a:t> </a:t>
            </a:r>
            <a:r>
              <a:rPr lang="fr-BE" sz="1200" i="1" dirty="0" err="1">
                <a:solidFill>
                  <a:schemeClr val="tx1"/>
                </a:solidFill>
                <a:latin typeface="Arial"/>
              </a:rPr>
              <a:t>door</a:t>
            </a:r>
            <a:r>
              <a:rPr lang="fr-BE" sz="1200" i="1" dirty="0">
                <a:solidFill>
                  <a:schemeClr val="tx1"/>
                </a:solidFill>
                <a:latin typeface="Arial"/>
              </a:rPr>
              <a:t> EFRO+BHG (incl. 7% forfait)</a:t>
            </a:r>
          </a:p>
          <a:p>
            <a:pPr marL="342900" indent="-342900">
              <a:buFontTx/>
              <a:buChar char="-"/>
            </a:pPr>
            <a:r>
              <a:rPr lang="fr-BE" sz="1200" i="1" dirty="0" err="1">
                <a:solidFill>
                  <a:schemeClr val="tx1"/>
                </a:solidFill>
                <a:latin typeface="Arial"/>
              </a:rPr>
              <a:t>Financiering</a:t>
            </a:r>
            <a:r>
              <a:rPr lang="fr-BE" sz="1200" i="1" dirty="0">
                <a:solidFill>
                  <a:schemeClr val="tx1"/>
                </a:solidFill>
                <a:latin typeface="Arial"/>
              </a:rPr>
              <a:t> van </a:t>
            </a:r>
            <a:r>
              <a:rPr lang="fr-BE" sz="1200" i="1" dirty="0" err="1">
                <a:solidFill>
                  <a:schemeClr val="tx1"/>
                </a:solidFill>
                <a:latin typeface="Arial"/>
              </a:rPr>
              <a:t>uitgaven</a:t>
            </a:r>
            <a:r>
              <a:rPr lang="fr-BE" sz="1200" i="1" dirty="0">
                <a:solidFill>
                  <a:schemeClr val="tx1"/>
                </a:solidFill>
                <a:latin typeface="Arial"/>
              </a:rPr>
              <a:t>: </a:t>
            </a:r>
            <a:r>
              <a:rPr lang="fr-BE" sz="1200" i="1" dirty="0" err="1">
                <a:solidFill>
                  <a:schemeClr val="tx1"/>
                </a:solidFill>
                <a:latin typeface="Arial"/>
              </a:rPr>
              <a:t>ten</a:t>
            </a:r>
            <a:r>
              <a:rPr lang="fr-BE" sz="1200" i="1" dirty="0">
                <a:solidFill>
                  <a:schemeClr val="tx1"/>
                </a:solidFill>
                <a:latin typeface="Arial"/>
              </a:rPr>
              <a:t> </a:t>
            </a:r>
            <a:r>
              <a:rPr lang="fr-BE" sz="1200" i="1" dirty="0" err="1">
                <a:solidFill>
                  <a:schemeClr val="tx1"/>
                </a:solidFill>
                <a:latin typeface="Arial"/>
              </a:rPr>
              <a:t>hoogste</a:t>
            </a:r>
            <a:r>
              <a:rPr lang="fr-BE" sz="1200" i="1" dirty="0">
                <a:solidFill>
                  <a:schemeClr val="tx1"/>
                </a:solidFill>
                <a:latin typeface="Arial"/>
              </a:rPr>
              <a:t> 75% van de </a:t>
            </a:r>
            <a:r>
              <a:rPr lang="fr-BE" sz="1200" i="1" dirty="0" err="1">
                <a:solidFill>
                  <a:schemeClr val="tx1"/>
                </a:solidFill>
                <a:latin typeface="Arial"/>
              </a:rPr>
              <a:t>werkkosten</a:t>
            </a:r>
            <a:r>
              <a:rPr lang="fr-BE" sz="1200" i="1" dirty="0">
                <a:solidFill>
                  <a:schemeClr val="tx1"/>
                </a:solidFill>
                <a:latin typeface="Arial"/>
              </a:rPr>
              <a:t>, 100% van </a:t>
            </a:r>
            <a:r>
              <a:rPr lang="fr-BE" sz="1200" i="1" dirty="0" err="1">
                <a:solidFill>
                  <a:schemeClr val="tx1"/>
                </a:solidFill>
                <a:latin typeface="Arial"/>
              </a:rPr>
              <a:t>studiekosten</a:t>
            </a:r>
            <a:r>
              <a:rPr lang="fr-BE" sz="1200" i="1" dirty="0">
                <a:solidFill>
                  <a:schemeClr val="tx1"/>
                </a:solidFill>
                <a:latin typeface="Arial"/>
              </a:rPr>
              <a:t> (&lt;15% van </a:t>
            </a:r>
            <a:r>
              <a:rPr lang="fr-BE" sz="1200" i="1" dirty="0" err="1">
                <a:solidFill>
                  <a:schemeClr val="tx1"/>
                </a:solidFill>
                <a:latin typeface="Arial"/>
              </a:rPr>
              <a:t>totaal</a:t>
            </a:r>
            <a:r>
              <a:rPr lang="fr-BE" sz="1200" i="1" dirty="0">
                <a:solidFill>
                  <a:schemeClr val="tx1"/>
                </a:solidFill>
                <a:latin typeface="Arial"/>
              </a:rPr>
              <a:t>), 7% van </a:t>
            </a:r>
            <a:r>
              <a:rPr lang="fr-BE" sz="1200" i="1" dirty="0" err="1">
                <a:solidFill>
                  <a:schemeClr val="tx1"/>
                </a:solidFill>
                <a:latin typeface="Arial"/>
              </a:rPr>
              <a:t>voorgenomenden</a:t>
            </a:r>
            <a:r>
              <a:rPr lang="fr-BE" sz="1200" i="1" dirty="0">
                <a:solidFill>
                  <a:schemeClr val="tx1"/>
                </a:solidFill>
                <a:latin typeface="Arial"/>
              </a:rPr>
              <a:t> </a:t>
            </a:r>
            <a:r>
              <a:rPr lang="fr-BE" sz="1200" i="1" dirty="0" err="1">
                <a:solidFill>
                  <a:schemeClr val="tx1"/>
                </a:solidFill>
                <a:latin typeface="Arial"/>
              </a:rPr>
              <a:t>voor</a:t>
            </a:r>
            <a:r>
              <a:rPr lang="fr-BE" sz="1200" i="1" dirty="0">
                <a:solidFill>
                  <a:schemeClr val="tx1"/>
                </a:solidFill>
                <a:latin typeface="Arial"/>
              </a:rPr>
              <a:t> indirecte </a:t>
            </a:r>
            <a:r>
              <a:rPr lang="fr-BE" sz="1200" i="1" dirty="0" err="1">
                <a:solidFill>
                  <a:schemeClr val="tx1"/>
                </a:solidFill>
                <a:latin typeface="Arial"/>
              </a:rPr>
              <a:t>kosten</a:t>
            </a:r>
            <a:endParaRPr lang="fr-BE" sz="1200" i="1" dirty="0">
              <a:solidFill>
                <a:schemeClr val="tx1"/>
              </a:solidFill>
              <a:latin typeface="Arial"/>
            </a:endParaRPr>
          </a:p>
          <a:p>
            <a:pPr marL="342900" indent="-342900">
              <a:buFontTx/>
              <a:buChar char="-"/>
            </a:pPr>
            <a:r>
              <a:rPr lang="fr-BE" sz="1200" i="1" dirty="0" err="1">
                <a:solidFill>
                  <a:schemeClr val="tx1"/>
                </a:solidFill>
                <a:latin typeface="Arial"/>
              </a:rPr>
              <a:t>Kandidaat-operatoren</a:t>
            </a:r>
            <a:r>
              <a:rPr lang="fr-BE" sz="1200" i="1" dirty="0">
                <a:solidFill>
                  <a:schemeClr val="tx1"/>
                </a:solidFill>
                <a:latin typeface="Arial"/>
              </a:rPr>
              <a:t> </a:t>
            </a:r>
            <a:r>
              <a:rPr lang="fr-BE" sz="1200" i="1" dirty="0" err="1">
                <a:solidFill>
                  <a:schemeClr val="tx1"/>
                </a:solidFill>
                <a:latin typeface="Arial"/>
              </a:rPr>
              <a:t>worden</a:t>
            </a:r>
            <a:r>
              <a:rPr lang="fr-BE" sz="1200" i="1" dirty="0">
                <a:solidFill>
                  <a:schemeClr val="tx1"/>
                </a:solidFill>
                <a:latin typeface="Arial"/>
              </a:rPr>
              <a:t> </a:t>
            </a:r>
            <a:r>
              <a:rPr lang="fr-BE" sz="1200" i="1" dirty="0" err="1">
                <a:solidFill>
                  <a:schemeClr val="tx1"/>
                </a:solidFill>
                <a:latin typeface="Arial"/>
              </a:rPr>
              <a:t>gevraagd</a:t>
            </a:r>
            <a:r>
              <a:rPr lang="fr-BE" sz="1200" i="1" dirty="0">
                <a:solidFill>
                  <a:schemeClr val="tx1"/>
                </a:solidFill>
                <a:latin typeface="Arial"/>
              </a:rPr>
              <a:t> </a:t>
            </a:r>
            <a:r>
              <a:rPr lang="fr-BE" sz="1200" i="1" dirty="0" err="1">
                <a:solidFill>
                  <a:schemeClr val="tx1"/>
                </a:solidFill>
                <a:latin typeface="Arial"/>
              </a:rPr>
              <a:t>bijkomende</a:t>
            </a:r>
            <a:r>
              <a:rPr lang="fr-BE" sz="1200" i="1" dirty="0">
                <a:solidFill>
                  <a:schemeClr val="tx1"/>
                </a:solidFill>
                <a:latin typeface="Arial"/>
              </a:rPr>
              <a:t> </a:t>
            </a:r>
            <a:r>
              <a:rPr lang="fr-BE" sz="1200" i="1" dirty="0" err="1">
                <a:solidFill>
                  <a:schemeClr val="tx1"/>
                </a:solidFill>
                <a:latin typeface="Arial"/>
              </a:rPr>
              <a:t>publieke</a:t>
            </a:r>
            <a:r>
              <a:rPr lang="fr-BE" sz="1200" i="1" dirty="0">
                <a:solidFill>
                  <a:schemeClr val="tx1"/>
                </a:solidFill>
                <a:latin typeface="Arial"/>
              </a:rPr>
              <a:t> </a:t>
            </a:r>
            <a:r>
              <a:rPr lang="fr-BE" sz="1200" i="1" dirty="0" err="1">
                <a:solidFill>
                  <a:schemeClr val="tx1"/>
                </a:solidFill>
                <a:latin typeface="Arial"/>
              </a:rPr>
              <a:t>cofinanciering</a:t>
            </a:r>
            <a:r>
              <a:rPr lang="fr-BE" sz="1200" i="1" dirty="0">
                <a:solidFill>
                  <a:schemeClr val="tx1"/>
                </a:solidFill>
                <a:latin typeface="Arial"/>
              </a:rPr>
              <a:t> te </a:t>
            </a:r>
            <a:r>
              <a:rPr lang="fr-BE" sz="1200" i="1" dirty="0" err="1">
                <a:solidFill>
                  <a:schemeClr val="tx1"/>
                </a:solidFill>
                <a:latin typeface="Arial"/>
              </a:rPr>
              <a:t>voorzien</a:t>
            </a:r>
            <a:r>
              <a:rPr lang="fr-BE" sz="1200" i="1" dirty="0">
                <a:solidFill>
                  <a:schemeClr val="tx1"/>
                </a:solidFill>
                <a:latin typeface="Arial"/>
              </a:rPr>
              <a:t>, van nationale origine (niet </a:t>
            </a:r>
            <a:r>
              <a:rPr lang="fr-BE" sz="1200" i="1" dirty="0" err="1">
                <a:solidFill>
                  <a:schemeClr val="tx1"/>
                </a:solidFill>
                <a:latin typeface="Arial"/>
              </a:rPr>
              <a:t>Europees</a:t>
            </a:r>
            <a:r>
              <a:rPr lang="fr-BE" sz="1200" i="1" dirty="0">
                <a:solidFill>
                  <a:schemeClr val="tx1"/>
                </a:solidFill>
                <a:latin typeface="Arial"/>
              </a:rPr>
              <a:t>)</a:t>
            </a:r>
            <a:endParaRPr lang="fr-BE" dirty="0"/>
          </a:p>
          <a:p>
            <a:endParaRPr lang="fr-BE" dirty="0"/>
          </a:p>
        </p:txBody>
      </p:sp>
    </p:spTree>
    <p:extLst>
      <p:ext uri="{BB962C8B-B14F-4D97-AF65-F5344CB8AC3E}">
        <p14:creationId xmlns:p14="http://schemas.microsoft.com/office/powerpoint/2010/main" val="4210548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i="1" dirty="0" err="1">
                <a:solidFill>
                  <a:schemeClr val="tx1"/>
                </a:solidFill>
              </a:rPr>
              <a:t>Selectieprocedure</a:t>
            </a:r>
            <a:endParaRPr lang="en-BE" i="1" dirty="0">
              <a:solidFill>
                <a:schemeClr val="tx1"/>
              </a:solidFill>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verloopt in 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3481558114"/>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tx1"/>
                          </a:solidFill>
                          <a:effectLst/>
                        </a:rPr>
                        <a:t>Fase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tx1"/>
                          </a:solidFill>
                          <a:effectLst/>
                        </a:rPr>
                        <a:t>Type score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tx1"/>
                          </a:solidFill>
                          <a:effectLst/>
                        </a:rPr>
                        <a:t>Slaagdrempel</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tx1"/>
                          </a:solidFill>
                          <a:effectLst/>
                        </a:rPr>
                        <a:t>Eindweging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i="1" dirty="0" err="1">
                          <a:solidFill>
                            <a:schemeClr val="tx1"/>
                          </a:solidFill>
                          <a:effectLst/>
                        </a:rPr>
                        <a:t>Toegangsvoorwaarden</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tx1"/>
                          </a:solidFill>
                          <a:effectLst/>
                        </a:rPr>
                        <a:t>Technische</a:t>
                      </a:r>
                      <a:r>
                        <a:rPr lang="fr-BE" sz="1100" i="1" dirty="0">
                          <a:solidFill>
                            <a:schemeClr val="tx1"/>
                          </a:solidFill>
                          <a:effectLst/>
                        </a:rPr>
                        <a:t> </a:t>
                      </a:r>
                      <a:r>
                        <a:rPr lang="fr-BE" sz="1100" i="1" dirty="0" err="1">
                          <a:solidFill>
                            <a:schemeClr val="tx1"/>
                          </a:solidFill>
                          <a:effectLst/>
                        </a:rPr>
                        <a:t>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tx1"/>
                          </a:solidFill>
                          <a:effectLst/>
                        </a:rPr>
                        <a:t>Uitvoeringscriteria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200" dirty="0"/>
              <a:t>Objectif 1.3.2 -  principes de sélection / </a:t>
            </a:r>
            <a:r>
              <a:rPr lang="fr-BE" sz="2200" i="1" dirty="0" err="1">
                <a:solidFill>
                  <a:schemeClr val="tx1"/>
                </a:solidFill>
              </a:rPr>
              <a:t>Principiële</a:t>
            </a:r>
            <a:r>
              <a:rPr lang="fr-BE" sz="2200" i="1" dirty="0">
                <a:solidFill>
                  <a:schemeClr val="tx1"/>
                </a:solidFill>
              </a:rPr>
              <a:t> </a:t>
            </a:r>
            <a:r>
              <a:rPr lang="fr-BE" sz="2200" i="1" dirty="0" err="1">
                <a:solidFill>
                  <a:schemeClr val="tx1"/>
                </a:solidFill>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8" y="771550"/>
            <a:ext cx="8460940" cy="3744416"/>
          </a:xfrm>
        </p:spPr>
        <p:txBody>
          <a:bodyPr>
            <a:normAutofit/>
          </a:bodyPr>
          <a:lstStyle/>
          <a:p>
            <a:pPr marL="685800">
              <a:lnSpc>
                <a:spcPct val="120000"/>
              </a:lnSpc>
              <a:spcBef>
                <a:spcPts val="0"/>
              </a:spcBef>
              <a:buFont typeface="Arial" panose="020B0604020202020204" pitchFamily="34" charset="0"/>
              <a:buChar char="•"/>
            </a:pPr>
            <a:r>
              <a:rPr lang="fr-BE" sz="2200" dirty="0"/>
              <a:t>Respect des conditions d’accès </a:t>
            </a:r>
            <a:r>
              <a:rPr lang="fr-BE" sz="2400" dirty="0"/>
              <a:t>/ </a:t>
            </a:r>
            <a:r>
              <a:rPr lang="fr-BE" sz="2200" i="1" dirty="0" err="1">
                <a:solidFill>
                  <a:schemeClr val="tx1"/>
                </a:solidFill>
                <a:latin typeface="Arial"/>
              </a:rPr>
              <a:t>Voldoen</a:t>
            </a:r>
            <a:r>
              <a:rPr lang="fr-BE" sz="2200" i="1" dirty="0">
                <a:solidFill>
                  <a:schemeClr val="tx1"/>
                </a:solidFill>
                <a:latin typeface="Arial"/>
              </a:rPr>
              <a:t> </a:t>
            </a:r>
            <a:r>
              <a:rPr lang="fr-BE" sz="2200" i="1" dirty="0" err="1">
                <a:solidFill>
                  <a:schemeClr val="tx1"/>
                </a:solidFill>
                <a:latin typeface="Arial"/>
              </a:rPr>
              <a:t>aan</a:t>
            </a:r>
            <a:r>
              <a:rPr lang="fr-BE" sz="2200" i="1" dirty="0">
                <a:solidFill>
                  <a:schemeClr val="tx1"/>
                </a:solidFill>
                <a:latin typeface="Arial"/>
              </a:rPr>
              <a:t> de </a:t>
            </a:r>
            <a:r>
              <a:rPr lang="fr-BE" sz="2200" i="1" dirty="0" err="1">
                <a:solidFill>
                  <a:schemeClr val="tx1"/>
                </a:solidFill>
                <a:latin typeface="Arial"/>
              </a:rPr>
              <a:t>toegangscriteria</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sz="2200" dirty="0"/>
              <a:t>Min. 60% des points total </a:t>
            </a:r>
            <a:r>
              <a:rPr lang="fr-BE" sz="2200" i="1" dirty="0">
                <a:solidFill>
                  <a:schemeClr val="tx1"/>
                </a:solidFill>
                <a:latin typeface="Arial"/>
              </a:rPr>
              <a:t>/ Minimum 60% van het </a:t>
            </a:r>
            <a:r>
              <a:rPr lang="fr-BE" sz="2200" i="1" dirty="0" err="1">
                <a:solidFill>
                  <a:schemeClr val="tx1"/>
                </a:solidFill>
                <a:latin typeface="Arial"/>
              </a:rPr>
              <a:t>totaal</a:t>
            </a:r>
            <a:r>
              <a:rPr lang="fr-BE" sz="2200" i="1" dirty="0">
                <a:solidFill>
                  <a:schemeClr val="tx1"/>
                </a:solidFill>
                <a:latin typeface="Arial"/>
              </a:rPr>
              <a:t> </a:t>
            </a:r>
            <a:r>
              <a:rPr lang="fr-BE" sz="2200" i="1" dirty="0" err="1">
                <a:solidFill>
                  <a:schemeClr val="tx1"/>
                </a:solidFill>
                <a:latin typeface="Arial"/>
              </a:rPr>
              <a:t>aantal</a:t>
            </a:r>
            <a:r>
              <a:rPr lang="fr-BE" sz="2200" i="1" dirty="0">
                <a:solidFill>
                  <a:schemeClr val="tx1"/>
                </a:solidFill>
                <a:latin typeface="Arial"/>
              </a:rPr>
              <a:t> </a:t>
            </a:r>
            <a:r>
              <a:rPr lang="fr-BE" sz="2200" i="1" dirty="0" err="1">
                <a:solidFill>
                  <a:schemeClr val="tx1"/>
                </a:solidFill>
                <a:latin typeface="Arial"/>
              </a:rPr>
              <a:t>punten</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dirty="0"/>
              <a:t>Min. 50% des points par critère pour les critères qui ont une valeur de 10 points ou plus </a:t>
            </a:r>
            <a:r>
              <a:rPr lang="fr-BE" i="1" dirty="0">
                <a:solidFill>
                  <a:schemeClr val="tx1"/>
                </a:solidFill>
                <a:latin typeface="Arial"/>
              </a:rPr>
              <a:t>/ Minimum 50% op </a:t>
            </a:r>
            <a:r>
              <a:rPr lang="fr-BE" i="1" dirty="0" err="1">
                <a:solidFill>
                  <a:schemeClr val="tx1"/>
                </a:solidFill>
                <a:latin typeface="Arial"/>
              </a:rPr>
              <a:t>criteria</a:t>
            </a:r>
            <a:r>
              <a:rPr lang="fr-BE" i="1" dirty="0">
                <a:solidFill>
                  <a:schemeClr val="tx1"/>
                </a:solidFill>
                <a:latin typeface="Arial"/>
              </a:rPr>
              <a:t> met </a:t>
            </a:r>
            <a:r>
              <a:rPr lang="fr-BE" i="1" dirty="0" err="1">
                <a:solidFill>
                  <a:schemeClr val="tx1"/>
                </a:solidFill>
                <a:latin typeface="Arial"/>
              </a:rPr>
              <a:t>een</a:t>
            </a:r>
            <a:r>
              <a:rPr lang="fr-BE" i="1" dirty="0">
                <a:solidFill>
                  <a:schemeClr val="tx1"/>
                </a:solidFill>
                <a:latin typeface="Arial"/>
              </a:rPr>
              <a:t> </a:t>
            </a:r>
            <a:r>
              <a:rPr lang="fr-BE" i="1" dirty="0" err="1">
                <a:solidFill>
                  <a:schemeClr val="tx1"/>
                </a:solidFill>
                <a:latin typeface="Arial"/>
              </a:rPr>
              <a:t>waarde</a:t>
            </a:r>
            <a:r>
              <a:rPr lang="fr-BE" i="1" dirty="0">
                <a:solidFill>
                  <a:schemeClr val="tx1"/>
                </a:solidFill>
                <a:latin typeface="Arial"/>
              </a:rPr>
              <a:t> van minimum 10 </a:t>
            </a:r>
            <a:r>
              <a:rPr lang="fr-BE" i="1" dirty="0" err="1">
                <a:solidFill>
                  <a:schemeClr val="tx1"/>
                </a:solidFill>
                <a:latin typeface="Arial"/>
              </a:rPr>
              <a:t>punten</a:t>
            </a:r>
            <a:endParaRPr lang="fr-BE" i="1" dirty="0">
              <a:solidFill>
                <a:schemeClr val="tx1"/>
              </a:solidFill>
              <a:latin typeface="Arial"/>
            </a:endParaRPr>
          </a:p>
          <a:p>
            <a:pPr marL="685800">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269522" y="699542"/>
            <a:ext cx="8604956" cy="3744416"/>
          </a:xfrm>
        </p:spPr>
        <p:txBody>
          <a:bodyPr>
            <a:normAutofit fontScale="62500" lnSpcReduction="20000"/>
          </a:bodyPr>
          <a:lstStyle/>
          <a:p>
            <a:pPr marL="685800">
              <a:lnSpc>
                <a:spcPct val="100000"/>
              </a:lnSpc>
              <a:spcBef>
                <a:spcPts val="0"/>
              </a:spcBef>
              <a:buFont typeface="Arial" panose="020B0604020202020204" pitchFamily="34" charset="0"/>
              <a:buChar char="•"/>
            </a:pPr>
            <a:r>
              <a:rPr lang="fr-BE" sz="3500" dirty="0"/>
              <a:t>Un classement des candidatures est établi sur base des critères techniques et de mise en œuvre </a:t>
            </a:r>
            <a:r>
              <a:rPr lang="fr-BE" sz="3500" dirty="0">
                <a:sym typeface="Wingdings" panose="05000000000000000000" pitchFamily="2" charset="2"/>
              </a:rPr>
              <a:t> proposition de sélection au Gouvernement / </a:t>
            </a:r>
            <a:r>
              <a:rPr lang="fr-BE" sz="3500" i="1" dirty="0" err="1">
                <a:solidFill>
                  <a:schemeClr val="tx1"/>
                </a:solidFill>
                <a:latin typeface="Arial"/>
                <a:sym typeface="Wingdings" panose="05000000000000000000" pitchFamily="2" charset="2"/>
              </a:rPr>
              <a:t>Rangschikking</a:t>
            </a:r>
            <a:r>
              <a:rPr lang="fr-BE" sz="3500" i="1" dirty="0">
                <a:solidFill>
                  <a:schemeClr val="tx1"/>
                </a:solidFill>
                <a:latin typeface="Arial"/>
                <a:sym typeface="Wingdings" panose="05000000000000000000" pitchFamily="2" charset="2"/>
              </a:rPr>
              <a:t> van de </a:t>
            </a:r>
            <a:r>
              <a:rPr lang="fr-BE" sz="3500" i="1" dirty="0" err="1">
                <a:solidFill>
                  <a:schemeClr val="tx1"/>
                </a:solidFill>
                <a:latin typeface="Arial"/>
                <a:sym typeface="Wingdings" panose="05000000000000000000" pitchFamily="2" charset="2"/>
              </a:rPr>
              <a:t>voorstellen</a:t>
            </a:r>
            <a:r>
              <a:rPr lang="fr-BE" sz="3500" i="1" dirty="0">
                <a:solidFill>
                  <a:schemeClr val="tx1"/>
                </a:solidFill>
                <a:latin typeface="Arial"/>
                <a:sym typeface="Wingdings" panose="05000000000000000000" pitchFamily="2" charset="2"/>
              </a:rPr>
              <a:t> op basis van de </a:t>
            </a:r>
            <a:r>
              <a:rPr lang="fr-BE" sz="3500" i="1" dirty="0" err="1">
                <a:solidFill>
                  <a:schemeClr val="tx1"/>
                </a:solidFill>
                <a:latin typeface="Arial"/>
                <a:sym typeface="Wingdings" panose="05000000000000000000" pitchFamily="2" charset="2"/>
              </a:rPr>
              <a:t>technische</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criteria</a:t>
            </a:r>
            <a:r>
              <a:rPr lang="fr-BE" sz="3500" i="1" dirty="0">
                <a:solidFill>
                  <a:schemeClr val="tx1"/>
                </a:solidFill>
                <a:latin typeface="Arial"/>
                <a:sym typeface="Wingdings" panose="05000000000000000000" pitchFamily="2" charset="2"/>
              </a:rPr>
              <a:t> en </a:t>
            </a:r>
            <a:r>
              <a:rPr lang="fr-BE" sz="3500" i="1" dirty="0" err="1">
                <a:solidFill>
                  <a:schemeClr val="tx1"/>
                </a:solidFill>
                <a:latin typeface="Arial"/>
                <a:sym typeface="Wingdings" panose="05000000000000000000" pitchFamily="2" charset="2"/>
              </a:rPr>
              <a:t>uitvoeringscriteria</a:t>
            </a:r>
            <a:r>
              <a:rPr lang="fr-BE" sz="3500" i="1" dirty="0">
                <a:solidFill>
                  <a:schemeClr val="tx1"/>
                </a:solidFill>
                <a:latin typeface="Arial"/>
                <a:sym typeface="Wingdings" panose="05000000000000000000" pitchFamily="2" charset="2"/>
              </a:rPr>
              <a:t>  </a:t>
            </a:r>
            <a:r>
              <a:rPr lang="fr-BE" sz="3500" i="1" dirty="0" err="1">
                <a:solidFill>
                  <a:schemeClr val="tx1"/>
                </a:solidFill>
                <a:latin typeface="Arial"/>
                <a:sym typeface="Wingdings" panose="05000000000000000000" pitchFamily="2" charset="2"/>
              </a:rPr>
              <a:t>voorstel</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voor</a:t>
            </a:r>
            <a:r>
              <a:rPr lang="fr-BE" sz="3500" i="1" dirty="0">
                <a:solidFill>
                  <a:schemeClr val="tx1"/>
                </a:solidFill>
                <a:latin typeface="Arial"/>
                <a:sym typeface="Wingdings" panose="05000000000000000000" pitchFamily="2" charset="2"/>
              </a:rPr>
              <a:t> de </a:t>
            </a:r>
            <a:r>
              <a:rPr lang="fr-BE" sz="3500" i="1" dirty="0" err="1">
                <a:solidFill>
                  <a:schemeClr val="tx1"/>
                </a:solidFill>
                <a:latin typeface="Arial"/>
                <a:sym typeface="Wingdings" panose="05000000000000000000" pitchFamily="2" charset="2"/>
              </a:rPr>
              <a:t>Regering</a:t>
            </a:r>
            <a:endParaRPr lang="fr-BE" sz="3500" i="1" dirty="0">
              <a:solidFill>
                <a:schemeClr val="tx1"/>
              </a:solidFill>
              <a:latin typeface="Arial"/>
              <a:sym typeface="Wingdings" panose="05000000000000000000" pitchFamily="2" charset="2"/>
            </a:endParaRPr>
          </a:p>
          <a:p>
            <a:pPr marL="685800">
              <a:lnSpc>
                <a:spcPct val="100000"/>
              </a:lnSpc>
              <a:spcBef>
                <a:spcPts val="0"/>
              </a:spcBef>
            </a:pPr>
            <a:endParaRPr lang="fr-BE" sz="3500" i="1" dirty="0">
              <a:solidFill>
                <a:schemeClr val="tx1"/>
              </a:solidFill>
              <a:latin typeface="Aria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400" dirty="0">
              <a:solidFill>
                <a:srgbClr val="FF0000"/>
              </a:solidFill>
              <a:sym typeface="Wingdings" panose="05000000000000000000" pitchFamily="2" charset="2"/>
            </a:endParaRPr>
          </a:p>
          <a:p>
            <a:pPr marL="685800">
              <a:lnSpc>
                <a:spcPct val="100000"/>
              </a:lnSpc>
              <a:spcBef>
                <a:spcPts val="0"/>
              </a:spcBef>
              <a:buFont typeface="Arial" panose="020B0604020202020204" pitchFamily="34" charset="0"/>
              <a:buChar char="•"/>
            </a:pPr>
            <a:r>
              <a:rPr lang="fr-BE" sz="3500" dirty="0"/>
              <a:t>40% du budget prioritisé aux bâtiments avec PEB niveau E, F ou G /</a:t>
            </a:r>
            <a:r>
              <a:rPr lang="fr-BE" sz="3500" dirty="0">
                <a:sym typeface="Wingdings" panose="05000000000000000000" pitchFamily="2" charset="2"/>
              </a:rPr>
              <a:t> </a:t>
            </a:r>
            <a:r>
              <a:rPr lang="fr-BE" sz="3500" i="1" dirty="0">
                <a:solidFill>
                  <a:schemeClr val="tx1"/>
                </a:solidFill>
                <a:latin typeface="Arial"/>
                <a:sym typeface="Wingdings" panose="05000000000000000000" pitchFamily="2" charset="2"/>
              </a:rPr>
              <a:t>40% van het budget </a:t>
            </a:r>
            <a:r>
              <a:rPr lang="fr-BE" sz="3500" i="1" dirty="0" err="1">
                <a:solidFill>
                  <a:schemeClr val="tx1"/>
                </a:solidFill>
                <a:latin typeface="Arial"/>
                <a:sym typeface="Wingdings" panose="05000000000000000000" pitchFamily="2" charset="2"/>
              </a:rPr>
              <a:t>bij</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voorkeur</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naar</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gebouwen</a:t>
            </a:r>
            <a:r>
              <a:rPr lang="fr-BE" sz="3500" i="1" dirty="0">
                <a:solidFill>
                  <a:schemeClr val="tx1"/>
                </a:solidFill>
                <a:latin typeface="Arial"/>
                <a:sym typeface="Wingdings" panose="05000000000000000000" pitchFamily="2" charset="2"/>
              </a:rPr>
              <a:t> met EPC-</a:t>
            </a:r>
            <a:r>
              <a:rPr lang="fr-BE" sz="3500" i="1" dirty="0" err="1">
                <a:solidFill>
                  <a:schemeClr val="tx1"/>
                </a:solidFill>
                <a:latin typeface="Arial"/>
                <a:sym typeface="Wingdings" panose="05000000000000000000" pitchFamily="2" charset="2"/>
              </a:rPr>
              <a:t>waarde</a:t>
            </a:r>
            <a:r>
              <a:rPr lang="fr-BE" sz="3500" i="1" dirty="0">
                <a:solidFill>
                  <a:schemeClr val="tx1"/>
                </a:solidFill>
                <a:latin typeface="Arial"/>
                <a:sym typeface="Wingdings" panose="05000000000000000000" pitchFamily="2" charset="2"/>
              </a:rPr>
              <a:t> E, F of G</a:t>
            </a:r>
          </a:p>
          <a:p>
            <a:pPr marL="1143000" indent="-457200">
              <a:lnSpc>
                <a:spcPct val="100000"/>
              </a:lnSpc>
              <a:spcBef>
                <a:spcPts val="0"/>
              </a:spcBef>
              <a:buFont typeface="Wingdings" panose="05000000000000000000" pitchFamily="2" charset="2"/>
              <a:buChar char="à"/>
            </a:pPr>
            <a:r>
              <a:rPr lang="fr-FR" sz="2900" dirty="0">
                <a:solidFill>
                  <a:schemeClr val="bg1">
                    <a:lumMod val="50000"/>
                  </a:schemeClr>
                </a:solidFill>
                <a:latin typeface="Arial"/>
                <a:sym typeface="Wingdings" panose="05000000000000000000" pitchFamily="2" charset="2"/>
              </a:rPr>
              <a:t>Pour prétendre à cette catégorie, obligation de fournir un certificat PEB au moment de la candidature.</a:t>
            </a:r>
          </a:p>
          <a:p>
            <a:pPr marL="1143000" indent="-457200">
              <a:lnSpc>
                <a:spcPct val="100000"/>
              </a:lnSpc>
              <a:spcBef>
                <a:spcPts val="0"/>
              </a:spcBef>
              <a:buFont typeface="Wingdings" panose="05000000000000000000" pitchFamily="2" charset="2"/>
              <a:buChar char="à"/>
            </a:pPr>
            <a:r>
              <a:rPr lang="nl-NL" sz="2900" i="1" dirty="0">
                <a:solidFill>
                  <a:schemeClr val="tx1"/>
                </a:solidFill>
                <a:latin typeface="Arial"/>
                <a:sym typeface="Wingdings" panose="05000000000000000000" pitchFamily="2" charset="2"/>
              </a:rPr>
              <a:t>Om voor deze categorie in aanmerking te komen, verplichting om een EPB-certificaat te verstrekken bij de indiening van de kandidatuur. </a:t>
            </a:r>
            <a:endParaRPr lang="fr-FR" sz="2900" i="1" dirty="0">
              <a:solidFill>
                <a:schemeClr val="tx1"/>
              </a:solidFill>
              <a:latin typeface="Arial"/>
              <a:sym typeface="Wingdings" panose="05000000000000000000" pitchFamily="2" charset="2"/>
            </a:endParaRPr>
          </a:p>
          <a:p>
            <a:pPr marL="685800">
              <a:lnSpc>
                <a:spcPct val="100000"/>
              </a:lnSpc>
              <a:spcBef>
                <a:spcPts val="0"/>
              </a:spcBef>
            </a:pPr>
            <a:endParaRPr lang="fr-BE" sz="3500" i="1" dirty="0">
              <a:solidFill>
                <a:schemeClr val="tx1"/>
              </a:solidFill>
              <a:latin typeface="Arial"/>
              <a:sym typeface="Wingdings" panose="05000000000000000000" pitchFamily="2" charset="2"/>
            </a:endParaRPr>
          </a:p>
          <a:p>
            <a:pPr marL="685800">
              <a:lnSpc>
                <a:spcPct val="100000"/>
              </a:lnSpc>
              <a:spcBef>
                <a:spcPts val="0"/>
              </a:spcBef>
            </a:pPr>
            <a:endParaRPr lang="fr-BE" sz="3400" dirty="0">
              <a:solidFill>
                <a:srgbClr val="FF0000"/>
              </a:solidFil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400" dirty="0">
              <a:solidFill>
                <a:srgbClr val="FF0000"/>
              </a:solidFill>
            </a:endParaRPr>
          </a:p>
          <a:p>
            <a:endParaRPr lang="fr-BE" dirty="0"/>
          </a:p>
        </p:txBody>
      </p:sp>
    </p:spTree>
    <p:extLst>
      <p:ext uri="{BB962C8B-B14F-4D97-AF65-F5344CB8AC3E}">
        <p14:creationId xmlns:p14="http://schemas.microsoft.com/office/powerpoint/2010/main" val="816188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240360"/>
          </a:xfrm>
        </p:spPr>
        <p:txBody>
          <a:bodyPr>
            <a:normAutofit fontScale="92500" lnSpcReduction="10000"/>
          </a:bodyPr>
          <a:lstStyle/>
          <a:p>
            <a:pPr marL="342900" indent="-342900" algn="just">
              <a:lnSpc>
                <a:spcPct val="107000"/>
              </a:lnSpc>
              <a:buFont typeface="+mj-lt"/>
              <a:buAutoNum type="arabicPeriod"/>
            </a:pPr>
            <a:r>
              <a:rPr lang="fr-BE" sz="1600" b="1" dirty="0">
                <a:solidFill>
                  <a:schemeClr val="bg1">
                    <a:lumMod val="50000"/>
                  </a:schemeClr>
                </a:solidFill>
                <a:ea typeface="Calibri" panose="020F0502020204030204" pitchFamily="34" charset="0"/>
              </a:rPr>
              <a:t>Rapport du nombre de mètres </a:t>
            </a:r>
            <a:r>
              <a:rPr lang="fr-BE" sz="1600" dirty="0">
                <a:solidFill>
                  <a:schemeClr val="bg1">
                    <a:lumMod val="50000"/>
                  </a:schemeClr>
                </a:solidFill>
                <a:ea typeface="Calibri" panose="020F0502020204030204" pitchFamily="34" charset="0"/>
              </a:rPr>
              <a:t>carrés dans les bâtiments publics améliorés énergétiquement à la demande de subvention FEDER+RBC introduite</a:t>
            </a:r>
            <a:r>
              <a:rPr lang="fr-BE" sz="1600" b="1" dirty="0">
                <a:solidFill>
                  <a:schemeClr val="bg1">
                    <a:lumMod val="50000"/>
                  </a:schemeClr>
                </a:solidFill>
                <a:ea typeface="Calibri" panose="020F0502020204030204" pitchFamily="34" charset="0"/>
              </a:rPr>
              <a:t> </a:t>
            </a:r>
            <a:r>
              <a:rPr lang="fr-BE" sz="1600" b="1" dirty="0">
                <a:solidFill>
                  <a:srgbClr val="FF0000"/>
                </a:solidFill>
                <a:ea typeface="Calibri" panose="020F0502020204030204" pitchFamily="34" charset="0"/>
              </a:rPr>
              <a:t>(10 points)</a:t>
            </a:r>
          </a:p>
          <a:p>
            <a:pPr marL="342900" indent="-342900" algn="just">
              <a:lnSpc>
                <a:spcPct val="107000"/>
              </a:lnSpc>
              <a:buFont typeface="+mj-lt"/>
              <a:buAutoNum type="arabicPeriod"/>
            </a:pPr>
            <a:r>
              <a:rPr lang="fr-BE" sz="1600" b="1" dirty="0"/>
              <a:t>Rapport du Gains énergétiques en kW/h</a:t>
            </a:r>
            <a:r>
              <a:rPr lang="fr-BE" sz="1600" dirty="0"/>
              <a:t> rapportée à la demande de subvention FEDER+RBC introduite </a:t>
            </a:r>
            <a:r>
              <a:rPr lang="fr-BE" sz="1600" b="1" dirty="0">
                <a:solidFill>
                  <a:srgbClr val="FF0000"/>
                </a:solidFill>
              </a:rPr>
              <a:t>(20 points).</a:t>
            </a:r>
            <a:endParaRPr lang="fr-BE" sz="1800" b="1" dirty="0">
              <a:solidFill>
                <a:srgbClr val="FF0000"/>
              </a:solidFill>
            </a:endParaRPr>
          </a:p>
          <a:p>
            <a:pPr marL="342900" indent="-342900" algn="just">
              <a:lnSpc>
                <a:spcPct val="107000"/>
              </a:lnSpc>
              <a:buFont typeface="+mj-lt"/>
              <a:buAutoNum type="arabicPeriod"/>
            </a:pPr>
            <a:r>
              <a:rPr lang="fr-BE" sz="1600" b="1" dirty="0"/>
              <a:t>Rapport de la réduction totale d’émission de gaz à effet de </a:t>
            </a:r>
            <a:r>
              <a:rPr lang="fr-BE" sz="1600" dirty="0"/>
              <a:t>serre du projet à la demande de subvention FEDER+RBC introduite </a:t>
            </a:r>
            <a:r>
              <a:rPr lang="fr-BE" sz="1600" b="1" dirty="0">
                <a:solidFill>
                  <a:srgbClr val="FF0000"/>
                </a:solidFill>
              </a:rPr>
              <a:t>(15 points)</a:t>
            </a:r>
          </a:p>
          <a:p>
            <a:pPr marL="342900" indent="-342900" algn="just">
              <a:lnSpc>
                <a:spcPct val="107000"/>
              </a:lnSpc>
              <a:buFont typeface="+mj-lt"/>
              <a:buAutoNum type="arabicPeriod"/>
            </a:pPr>
            <a:r>
              <a:rPr lang="fr-BE" sz="1600" b="1" dirty="0"/>
              <a:t>Prise en compte de la durabilité environnementale de l’investissement et de son utilisation future </a:t>
            </a:r>
            <a:r>
              <a:rPr lang="fr-BE" sz="1600" dirty="0"/>
              <a:t>(durabilité environnementale des installations, circularité, matériaux recyclés/recyclables, biodiversité, …)</a:t>
            </a:r>
            <a:r>
              <a:rPr lang="fr-BE" sz="1600" b="1" dirty="0"/>
              <a:t> </a:t>
            </a:r>
            <a:r>
              <a:rPr lang="fr-BE" sz="1600" b="1" dirty="0">
                <a:solidFill>
                  <a:srgbClr val="FF0000"/>
                </a:solidFill>
              </a:rPr>
              <a:t>(12 points) </a:t>
            </a:r>
          </a:p>
          <a:p>
            <a:pPr marL="342900" indent="-342900" algn="just">
              <a:lnSpc>
                <a:spcPct val="107000"/>
              </a:lnSpc>
              <a:buFont typeface="+mj-lt"/>
              <a:buAutoNum type="arabicPeriod"/>
            </a:pPr>
            <a:r>
              <a:rPr lang="fr-BE" sz="1600" b="1" dirty="0"/>
              <a:t>Le  planning  </a:t>
            </a:r>
            <a:r>
              <a:rPr lang="fr-BE" sz="1600" dirty="0"/>
              <a:t>est réaliste et garantit la réalisation des dépenses pour fin 2029 et l’atteinte des objectifs fixés pour les indicateurs </a:t>
            </a:r>
            <a:r>
              <a:rPr lang="fr-BE" sz="1600" b="1" dirty="0">
                <a:solidFill>
                  <a:srgbClr val="FF0000"/>
                </a:solidFill>
              </a:rPr>
              <a:t>(5 points)</a:t>
            </a:r>
          </a:p>
          <a:p>
            <a:pPr marL="342900" indent="-342900" algn="just">
              <a:lnSpc>
                <a:spcPct val="107000"/>
              </a:lnSpc>
              <a:buFont typeface="+mj-lt"/>
              <a:buAutoNum type="arabicPeriod"/>
            </a:pPr>
            <a:r>
              <a:rPr lang="fr-BE" sz="1600" b="1" dirty="0"/>
              <a:t>Les valeurs cibles </a:t>
            </a:r>
            <a:r>
              <a:rPr lang="fr-BE" sz="1600" dirty="0"/>
              <a:t>sont correctement établies et fondées sur des hypothèses crédibles (issues, dans la meilleure hypothèse, de certificats existants) </a:t>
            </a:r>
            <a:r>
              <a:rPr lang="fr-BE" sz="1600" b="1" dirty="0">
                <a:solidFill>
                  <a:srgbClr val="FF0000"/>
                </a:solidFill>
              </a:rPr>
              <a:t>(3 points)</a:t>
            </a:r>
          </a:p>
          <a:p>
            <a:pPr marL="342900" indent="-342900" algn="just">
              <a:lnSpc>
                <a:spcPct val="107000"/>
              </a:lnSpc>
              <a:buFont typeface="+mj-lt"/>
              <a:buAutoNum type="arabicPeriod"/>
            </a:pPr>
            <a:endParaRPr lang="fr-BE" sz="1600" b="1" dirty="0"/>
          </a:p>
        </p:txBody>
      </p:sp>
    </p:spTree>
    <p:extLst>
      <p:ext uri="{BB962C8B-B14F-4D97-AF65-F5344CB8AC3E}">
        <p14:creationId xmlns:p14="http://schemas.microsoft.com/office/powerpoint/2010/main" val="1873453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789552"/>
            <a:ext cx="8424936" cy="3294366"/>
          </a:xfrm>
        </p:spPr>
        <p:txBody>
          <a:bodyPr>
            <a:normAutofit fontScale="92500" lnSpcReduction="10000"/>
          </a:bodyPr>
          <a:lstStyle/>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a:t>
            </a:r>
            <a:r>
              <a:rPr lang="nl-NL" sz="1600" i="1" dirty="0">
                <a:solidFill>
                  <a:schemeClr val="tx1"/>
                </a:solidFill>
                <a:effectLst/>
                <a:ea typeface="Calibri" panose="020F0502020204030204" pitchFamily="34" charset="0"/>
              </a:rPr>
              <a:t>tussen het </a:t>
            </a:r>
            <a:r>
              <a:rPr lang="nl-NL" sz="1600" b="1" i="1" dirty="0">
                <a:solidFill>
                  <a:schemeClr val="tx1"/>
                </a:solidFill>
                <a:effectLst/>
                <a:ea typeface="Calibri" panose="020F0502020204030204" pitchFamily="34" charset="0"/>
              </a:rPr>
              <a:t>aantal verbeterde vierkante </a:t>
            </a:r>
            <a:r>
              <a:rPr lang="nl-NL" sz="1600" i="1" dirty="0">
                <a:solidFill>
                  <a:schemeClr val="tx1"/>
                </a:solidFill>
                <a:effectLst/>
                <a:ea typeface="Calibri" panose="020F0502020204030204" pitchFamily="34" charset="0"/>
              </a:rPr>
              <a:t>meters in openbare gebouwen en de ingediende</a:t>
            </a:r>
            <a:r>
              <a:rPr lang="nl-NL" sz="1600" b="1" i="1" dirty="0">
                <a:solidFill>
                  <a:schemeClr val="tx1"/>
                </a:solidFill>
                <a:effectLst/>
                <a:ea typeface="Calibri" panose="020F0502020204030204" pitchFamily="34" charset="0"/>
              </a:rPr>
              <a:t> EFRO+BHG-subsidieaanvraag </a:t>
            </a:r>
            <a:r>
              <a:rPr lang="nl-NL" sz="1600" b="1" i="1" dirty="0">
                <a:solidFill>
                  <a:srgbClr val="FF0000"/>
                </a:solidFill>
                <a:effectLst/>
                <a:ea typeface="Calibri" panose="020F0502020204030204" pitchFamily="34" charset="0"/>
              </a:rPr>
              <a:t>(10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a:t>
            </a:r>
            <a:r>
              <a:rPr lang="nl-NL" sz="1600" i="1" dirty="0">
                <a:solidFill>
                  <a:schemeClr val="tx1"/>
                </a:solidFill>
                <a:effectLst/>
                <a:ea typeface="Calibri" panose="020F0502020204030204" pitchFamily="34" charset="0"/>
              </a:rPr>
              <a:t>tussen de </a:t>
            </a:r>
            <a:r>
              <a:rPr lang="nl-NL" sz="1600" b="1" i="1" dirty="0">
                <a:solidFill>
                  <a:schemeClr val="tx1"/>
                </a:solidFill>
                <a:effectLst/>
                <a:ea typeface="Calibri" panose="020F0502020204030204" pitchFamily="34" charset="0"/>
              </a:rPr>
              <a:t>energiebesparing in kW/h </a:t>
            </a:r>
            <a:r>
              <a:rPr lang="nl-NL" sz="1600" i="1" dirty="0">
                <a:solidFill>
                  <a:schemeClr val="tx1"/>
                </a:solidFill>
                <a:effectLst/>
                <a:ea typeface="Calibri" panose="020F0502020204030204" pitchFamily="34" charset="0"/>
              </a:rPr>
              <a:t>en de ingediende </a:t>
            </a:r>
            <a:r>
              <a:rPr lang="nl-NL" sz="1600" b="1" i="1" dirty="0">
                <a:solidFill>
                  <a:schemeClr val="tx1"/>
                </a:solidFill>
                <a:effectLst/>
                <a:ea typeface="Calibri" panose="020F0502020204030204" pitchFamily="34" charset="0"/>
              </a:rPr>
              <a:t>EFRO+RBC-subsidieaanvraag </a:t>
            </a:r>
            <a:r>
              <a:rPr lang="nl-NL" sz="1600" b="1" i="1" dirty="0">
                <a:solidFill>
                  <a:srgbClr val="FF0000"/>
                </a:solidFill>
                <a:effectLst/>
                <a:ea typeface="Calibri" panose="020F0502020204030204" pitchFamily="34" charset="0"/>
              </a:rPr>
              <a:t>(20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a:t>
            </a:r>
            <a:r>
              <a:rPr lang="nl-NL" sz="1600" i="1" dirty="0">
                <a:solidFill>
                  <a:schemeClr val="tx1"/>
                </a:solidFill>
                <a:effectLst/>
                <a:ea typeface="Calibri" panose="020F0502020204030204" pitchFamily="34" charset="0"/>
              </a:rPr>
              <a:t>tussen de </a:t>
            </a:r>
            <a:r>
              <a:rPr lang="nl-NL" sz="1600" b="1" i="1" dirty="0">
                <a:solidFill>
                  <a:schemeClr val="tx1"/>
                </a:solidFill>
                <a:effectLst/>
                <a:ea typeface="Calibri" panose="020F0502020204030204" pitchFamily="34" charset="0"/>
              </a:rPr>
              <a:t>totale broeikasgasemissiereductie </a:t>
            </a:r>
            <a:r>
              <a:rPr lang="nl-NL" sz="1600" i="1" dirty="0">
                <a:solidFill>
                  <a:schemeClr val="tx1"/>
                </a:solidFill>
                <a:effectLst/>
                <a:ea typeface="Calibri" panose="020F0502020204030204" pitchFamily="34" charset="0"/>
              </a:rPr>
              <a:t>van het project en de ingediende</a:t>
            </a:r>
            <a:r>
              <a:rPr lang="nl-NL" sz="1600" b="1" i="1" dirty="0">
                <a:solidFill>
                  <a:schemeClr val="tx1"/>
                </a:solidFill>
                <a:effectLst/>
                <a:ea typeface="Calibri" panose="020F0502020204030204" pitchFamily="34" charset="0"/>
              </a:rPr>
              <a:t> EFRO+BHG-subsidieaanvraag </a:t>
            </a:r>
            <a:r>
              <a:rPr lang="nl-NL" sz="1600" b="1" i="1" dirty="0">
                <a:solidFill>
                  <a:srgbClr val="FF0000"/>
                </a:solidFill>
                <a:effectLst/>
                <a:ea typeface="Calibri" panose="020F0502020204030204" pitchFamily="34" charset="0"/>
              </a:rPr>
              <a:t>(15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Aandacht voor de milieuduurzaamheid </a:t>
            </a:r>
            <a:r>
              <a:rPr lang="nl-NL" sz="1600" i="1" dirty="0">
                <a:solidFill>
                  <a:schemeClr val="tx1"/>
                </a:solidFill>
                <a:effectLst/>
                <a:ea typeface="Calibri" panose="020F0502020204030204" pitchFamily="34" charset="0"/>
              </a:rPr>
              <a:t>van de investering en het toekomstige gebruik ervan (duurzaamheid van de installaties, circulariteit, gerecycleerde/recycleerbare materialen, biodiversiteit, enz.) </a:t>
            </a:r>
            <a:r>
              <a:rPr lang="nl-NL" sz="1600" b="1" i="1" dirty="0">
                <a:solidFill>
                  <a:srgbClr val="FF0000"/>
                </a:solidFill>
                <a:effectLst/>
                <a:ea typeface="Calibri" panose="020F0502020204030204" pitchFamily="34" charset="0"/>
              </a:rPr>
              <a:t>(12 punten)</a:t>
            </a:r>
          </a:p>
          <a:p>
            <a:pPr marL="342900" lvl="0" indent="-342900">
              <a:lnSpc>
                <a:spcPct val="107000"/>
              </a:lnSpc>
              <a:buFont typeface="+mj-lt"/>
              <a:buAutoNum type="arabicPeriod"/>
            </a:pPr>
            <a:r>
              <a:rPr lang="nl-NL" sz="1600" b="1" i="1" dirty="0">
                <a:solidFill>
                  <a:schemeClr val="tx1"/>
                </a:solidFill>
                <a:ea typeface="Calibri" panose="020F0502020204030204" pitchFamily="34" charset="0"/>
              </a:rPr>
              <a:t>De planning </a:t>
            </a:r>
            <a:r>
              <a:rPr lang="nl-NL" sz="1600" i="1" dirty="0">
                <a:solidFill>
                  <a:schemeClr val="tx1"/>
                </a:solidFill>
                <a:ea typeface="Calibri" panose="020F0502020204030204" pitchFamily="34" charset="0"/>
              </a:rPr>
              <a:t>is realistisch en garandeert de realisatie van de uitgaven tegen eind 2029 en de verwezenlijking van de doelstellingen voor de indicatoren </a:t>
            </a:r>
            <a:r>
              <a:rPr lang="nl-NL" sz="1600" b="1" i="1" dirty="0">
                <a:solidFill>
                  <a:srgbClr val="FF0000"/>
                </a:solidFill>
                <a:ea typeface="Calibri" panose="020F0502020204030204" pitchFamily="34" charset="0"/>
              </a:rPr>
              <a:t>(5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De streefwaarden </a:t>
            </a:r>
            <a:r>
              <a:rPr lang="nl-NL" sz="1600" i="1" dirty="0">
                <a:solidFill>
                  <a:schemeClr val="tx1"/>
                </a:solidFill>
                <a:effectLst/>
                <a:ea typeface="Calibri" panose="020F0502020204030204" pitchFamily="34" charset="0"/>
              </a:rPr>
              <a:t>zijn correct vastgesteld en gebaseerd op geloofwaardige hypotheses (in het beste geval afgeleid uit bestaande certificaten) </a:t>
            </a:r>
            <a:r>
              <a:rPr lang="nl-NL" sz="1600" b="1" i="1" dirty="0">
                <a:solidFill>
                  <a:srgbClr val="FF0000"/>
                </a:solidFill>
                <a:effectLst/>
                <a:ea typeface="Calibri" panose="020F0502020204030204" pitchFamily="34" charset="0"/>
              </a:rPr>
              <a:t>(3 punten)</a:t>
            </a:r>
          </a:p>
        </p:txBody>
      </p:sp>
    </p:spTree>
    <p:extLst>
      <p:ext uri="{BB962C8B-B14F-4D97-AF65-F5344CB8AC3E}">
        <p14:creationId xmlns:p14="http://schemas.microsoft.com/office/powerpoint/2010/main" val="3537719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87574"/>
            <a:ext cx="8424936" cy="3096344"/>
          </a:xfrm>
        </p:spPr>
        <p:txBody>
          <a:bodyPr>
            <a:noAutofit/>
          </a:bodyPr>
          <a:lstStyle/>
          <a:p>
            <a:pPr marL="457200" indent="-457200">
              <a:buAutoNum type="arabicParenR"/>
            </a:pPr>
            <a:r>
              <a:rPr lang="fr-BE" sz="1300" b="1" dirty="0"/>
              <a:t>Planning et budget </a:t>
            </a:r>
            <a:r>
              <a:rPr lang="fr-BE" sz="1300" b="1" dirty="0">
                <a:solidFill>
                  <a:srgbClr val="FF0000"/>
                </a:solidFill>
              </a:rPr>
              <a:t>(10 pts) </a:t>
            </a:r>
            <a:r>
              <a:rPr lang="fr-BE" sz="1300" dirty="0"/>
              <a:t>/ </a:t>
            </a:r>
            <a:r>
              <a:rPr lang="fr-BE" sz="1300" i="1" dirty="0">
                <a:solidFill>
                  <a:schemeClr val="tx1"/>
                </a:solidFill>
              </a:rPr>
              <a:t>Planning en budget </a:t>
            </a:r>
            <a:r>
              <a:rPr lang="fr-BE" sz="1300" i="1" dirty="0">
                <a:solidFill>
                  <a:srgbClr val="FF0000"/>
                </a:solidFill>
              </a:rPr>
              <a:t>(10p)</a:t>
            </a:r>
          </a:p>
          <a:p>
            <a:pPr marL="457200" indent="-457200">
              <a:buAutoNum type="arabicParenR"/>
            </a:pPr>
            <a:endParaRPr lang="fr-BE" sz="300" i="1" dirty="0"/>
          </a:p>
          <a:p>
            <a:pPr marL="457200" indent="-457200">
              <a:buAutoNum type="arabicParenR"/>
            </a:pPr>
            <a:r>
              <a:rPr lang="fr-BE" sz="1300" b="1" dirty="0"/>
              <a:t>Structure de gestion, gouvernance, compétence et dynamique partenariale</a:t>
            </a:r>
            <a:r>
              <a:rPr lang="fr-BE" sz="1300" b="1" dirty="0">
                <a:solidFill>
                  <a:srgbClr val="FF0000"/>
                </a:solidFill>
              </a:rPr>
              <a:t> (12 pts) </a:t>
            </a:r>
            <a:r>
              <a:rPr lang="fr-BE" sz="1300" dirty="0"/>
              <a:t>/ </a:t>
            </a:r>
            <a:r>
              <a:rPr lang="fr-BE" sz="1300" i="1" dirty="0" err="1">
                <a:solidFill>
                  <a:schemeClr val="tx1"/>
                </a:solidFill>
              </a:rPr>
              <a:t>Beheers</a:t>
            </a:r>
            <a:r>
              <a:rPr lang="fr-BE" sz="1300" i="1" dirty="0">
                <a:solidFill>
                  <a:schemeClr val="tx1"/>
                </a:solidFill>
              </a:rPr>
              <a:t>-, </a:t>
            </a:r>
            <a:r>
              <a:rPr lang="fr-BE" sz="1300" i="1" dirty="0" err="1">
                <a:solidFill>
                  <a:schemeClr val="tx1"/>
                </a:solidFill>
              </a:rPr>
              <a:t>bestuurs</a:t>
            </a:r>
            <a:r>
              <a:rPr lang="fr-BE" sz="1300" i="1" dirty="0">
                <a:solidFill>
                  <a:schemeClr val="tx1"/>
                </a:solidFill>
              </a:rPr>
              <a:t>- en </a:t>
            </a:r>
            <a:r>
              <a:rPr lang="fr-BE" sz="1300" i="1" dirty="0" err="1">
                <a:solidFill>
                  <a:schemeClr val="tx1"/>
                </a:solidFill>
              </a:rPr>
              <a:t>bevoegdheidsstructuur</a:t>
            </a:r>
            <a:r>
              <a:rPr lang="fr-BE" sz="1300" i="1" dirty="0">
                <a:solidFill>
                  <a:schemeClr val="tx1"/>
                </a:solidFill>
              </a:rPr>
              <a:t> en </a:t>
            </a:r>
            <a:r>
              <a:rPr lang="fr-BE" sz="1300" i="1" dirty="0" err="1">
                <a:solidFill>
                  <a:schemeClr val="tx1"/>
                </a:solidFill>
              </a:rPr>
              <a:t>partnerdynamiek</a:t>
            </a:r>
            <a:r>
              <a:rPr lang="fr-BE" sz="1300" i="1" dirty="0">
                <a:solidFill>
                  <a:schemeClr val="tx1"/>
                </a:solidFill>
              </a:rPr>
              <a:t> </a:t>
            </a:r>
            <a:r>
              <a:rPr lang="fr-BE" sz="1300" i="1" dirty="0">
                <a:solidFill>
                  <a:srgbClr val="FF0000"/>
                </a:solidFill>
              </a:rPr>
              <a:t>(12p)</a:t>
            </a:r>
          </a:p>
          <a:p>
            <a:pPr marL="457200" indent="-457200">
              <a:buAutoNum type="arabicParenR"/>
            </a:pPr>
            <a:endParaRPr lang="fr-BE" sz="200" i="1" dirty="0"/>
          </a:p>
          <a:p>
            <a:pPr marL="457200" indent="-457200">
              <a:buAutoNum type="arabicParenR"/>
            </a:pPr>
            <a:r>
              <a:rPr lang="fr-BE" sz="1300" b="1" dirty="0"/>
              <a:t>Principe DNSH </a:t>
            </a:r>
            <a:r>
              <a:rPr lang="fr-BE" sz="1300" b="1" dirty="0">
                <a:solidFill>
                  <a:srgbClr val="FF0000"/>
                </a:solidFill>
              </a:rPr>
              <a:t>(5 pts) </a:t>
            </a:r>
            <a:r>
              <a:rPr lang="fr-BE" sz="1300" dirty="0"/>
              <a:t>/ </a:t>
            </a:r>
            <a:r>
              <a:rPr lang="fr-BE" sz="1300" i="1" dirty="0">
                <a:solidFill>
                  <a:schemeClr val="tx1"/>
                </a:solidFill>
              </a:rPr>
              <a:t>DNSH-principe </a:t>
            </a:r>
            <a:r>
              <a:rPr lang="fr-BE" sz="1300" i="1" dirty="0">
                <a:solidFill>
                  <a:srgbClr val="FF0000"/>
                </a:solidFill>
              </a:rPr>
              <a:t>(5p)</a:t>
            </a:r>
          </a:p>
          <a:p>
            <a:pPr marL="457200" indent="-457200">
              <a:buAutoNum type="arabicParenR"/>
            </a:pPr>
            <a:endParaRPr lang="fr-BE" sz="100" i="1" dirty="0"/>
          </a:p>
          <a:p>
            <a:pPr marL="457200" indent="-457200">
              <a:buAutoNum type="arabicParenR"/>
            </a:pPr>
            <a:r>
              <a:rPr lang="fr-BE" sz="1300" b="1" dirty="0"/>
              <a:t>Egalité des chances, inclusions et non-discrimination </a:t>
            </a:r>
            <a:r>
              <a:rPr lang="fr-BE" sz="1300" b="1" dirty="0">
                <a:solidFill>
                  <a:srgbClr val="FF0000"/>
                </a:solidFill>
              </a:rPr>
              <a:t>(3 pts) </a:t>
            </a:r>
            <a:r>
              <a:rPr lang="fr-BE" sz="1300" dirty="0"/>
              <a:t>/ </a:t>
            </a:r>
            <a:r>
              <a:rPr lang="nl-NL" sz="1300" i="1" dirty="0">
                <a:solidFill>
                  <a:schemeClr val="tx1"/>
                </a:solidFill>
              </a:rPr>
              <a:t>Gelijke kansen, inclusie en non-discriminatie </a:t>
            </a:r>
            <a:r>
              <a:rPr lang="nl-NL" sz="1300" i="1" dirty="0">
                <a:solidFill>
                  <a:srgbClr val="FF0000"/>
                </a:solidFill>
              </a:rPr>
              <a:t>(3p)</a:t>
            </a:r>
          </a:p>
          <a:p>
            <a:pPr marL="457200" indent="-457200">
              <a:buAutoNum type="arabicParenR"/>
            </a:pPr>
            <a:endParaRPr lang="fr-BE" sz="200" i="1" dirty="0">
              <a:solidFill>
                <a:schemeClr val="tx1"/>
              </a:solidFill>
            </a:endParaRPr>
          </a:p>
          <a:p>
            <a:pPr marL="457200" indent="-457200">
              <a:buAutoNum type="arabicParenR"/>
            </a:pPr>
            <a:r>
              <a:rPr lang="fr-BE" sz="1300" b="1" dirty="0"/>
              <a:t>Indicateurs </a:t>
            </a:r>
            <a:r>
              <a:rPr lang="fr-BE" sz="1300" b="1" dirty="0">
                <a:solidFill>
                  <a:srgbClr val="FF0000"/>
                </a:solidFill>
              </a:rPr>
              <a:t>(5 pts) </a:t>
            </a:r>
            <a:r>
              <a:rPr lang="fr-BE" sz="1300" dirty="0"/>
              <a:t>/ </a:t>
            </a:r>
            <a:r>
              <a:rPr lang="fr-BE" sz="1300" i="1" dirty="0" err="1">
                <a:solidFill>
                  <a:schemeClr val="tx1"/>
                </a:solidFill>
              </a:rPr>
              <a:t>Indicatoren</a:t>
            </a:r>
            <a:r>
              <a:rPr lang="fr-BE" sz="1300" i="1" dirty="0">
                <a:solidFill>
                  <a:schemeClr val="tx1"/>
                </a:solidFill>
              </a:rPr>
              <a:t> </a:t>
            </a:r>
            <a:r>
              <a:rPr lang="fr-BE" sz="1300" i="1" dirty="0">
                <a:solidFill>
                  <a:srgbClr val="FF0000"/>
                </a:solidFill>
              </a:rPr>
              <a:t>(5p)</a:t>
            </a:r>
          </a:p>
        </p:txBody>
      </p:sp>
    </p:spTree>
    <p:extLst>
      <p:ext uri="{BB962C8B-B14F-4D97-AF65-F5344CB8AC3E}">
        <p14:creationId xmlns:p14="http://schemas.microsoft.com/office/powerpoint/2010/main" val="287351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a:t>
            </a:r>
            <a:r>
              <a:rPr lang="fr-BE" sz="2400" b="1"/>
              <a:t>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41561" y="1059582"/>
            <a:ext cx="8460940" cy="3024336"/>
          </a:xfrm>
        </p:spPr>
        <p:txBody>
          <a:bodyPr>
            <a:normAutofit fontScale="92500"/>
          </a:bodyPr>
          <a:lstStyle/>
          <a:p>
            <a:pPr marL="457200" indent="-457200" algn="just">
              <a:buFont typeface="+mj-lt"/>
              <a:buAutoNum type="arabicPeriod"/>
            </a:pPr>
            <a:r>
              <a:rPr lang="fr-BE" sz="1800" b="1" dirty="0"/>
              <a:t>Critères techniques / </a:t>
            </a:r>
            <a:r>
              <a:rPr lang="fr-BE" sz="1800" b="1" i="1" dirty="0" err="1">
                <a:solidFill>
                  <a:schemeClr val="tx1"/>
                </a:solidFill>
                <a:latin typeface="Arial"/>
              </a:rPr>
              <a:t>Technische</a:t>
            </a:r>
            <a:r>
              <a:rPr lang="fr-BE" sz="1800" b="1" i="1" dirty="0">
                <a:solidFill>
                  <a:schemeClr val="tx1"/>
                </a:solidFill>
                <a:latin typeface="Arial"/>
              </a:rPr>
              <a:t> </a:t>
            </a:r>
            <a:r>
              <a:rPr lang="fr-BE" sz="1800" b="1" i="1" dirty="0" err="1">
                <a:solidFill>
                  <a:schemeClr val="tx1"/>
                </a:solidFill>
                <a:latin typeface="Arial"/>
              </a:rPr>
              <a:t>Criteria</a:t>
            </a:r>
            <a:endParaRPr lang="fr-BE" sz="1800" b="1" i="1" dirty="0">
              <a:solidFill>
                <a:schemeClr val="tx1"/>
              </a:solidFill>
              <a:latin typeface="Arial"/>
            </a:endParaRPr>
          </a:p>
          <a:p>
            <a:pPr algn="just"/>
            <a:endParaRPr lang="fr-BE" sz="1900" dirty="0"/>
          </a:p>
          <a:p>
            <a:pPr marL="342900" indent="-342900" algn="just">
              <a:buFont typeface="Arial" panose="020B0604020202020204" pitchFamily="34" charset="0"/>
              <a:buChar char="•"/>
            </a:pPr>
            <a:r>
              <a:rPr lang="fr-BE" sz="1600" b="1" dirty="0"/>
              <a:t>Rapport du nombre de mètres carrés dans les bâtiments publics améliorés énergétiquement à la demande de subvention FEDER+RBC introduit / </a:t>
            </a:r>
            <a:r>
              <a:rPr lang="nl-NL" sz="1600" i="1" dirty="0">
                <a:solidFill>
                  <a:schemeClr val="tx1"/>
                </a:solidFill>
                <a:latin typeface="Arial"/>
              </a:rPr>
              <a:t>Verhouding tussen het aantal verbeterde vierkante meters in openbare gebouwen en de ingediende EFRO+BHG-subsidieaanvraag </a:t>
            </a:r>
            <a:endParaRPr lang="fr-BE" sz="1600" i="1" dirty="0">
              <a:solidFill>
                <a:schemeClr val="tx1"/>
              </a:solidFill>
              <a:latin typeface="Arial"/>
            </a:endParaRPr>
          </a:p>
          <a:p>
            <a:pPr marL="171450" indent="-171450" algn="just">
              <a:buFont typeface="Wingdings" panose="05000000000000000000" pitchFamily="2" charset="2"/>
              <a:buChar char="à"/>
            </a:pPr>
            <a:r>
              <a:rPr lang="fr-BE" sz="1200" dirty="0">
                <a:sym typeface="Wingdings" panose="05000000000000000000" pitchFamily="2" charset="2"/>
              </a:rPr>
              <a:t>Quelle est la surface totale (en m²) du bâtiment public dont le projet prévoit d’améliorer la classe énergétique d’au moins               un niveau ? / </a:t>
            </a:r>
            <a:r>
              <a:rPr lang="nl-NL" sz="1200" i="1" dirty="0">
                <a:solidFill>
                  <a:schemeClr val="tx1"/>
                </a:solidFill>
                <a:sym typeface="Wingdings" panose="05000000000000000000" pitchFamily="2" charset="2"/>
              </a:rPr>
              <a:t>Wat is de totale oppervlakte (in m²) van het openbare gebouw waarvan de energieklasse met ten minste één niveau zal worden verbeterd?</a:t>
            </a:r>
          </a:p>
          <a:p>
            <a:pPr marL="171450" indent="-171450" algn="just">
              <a:buFont typeface="Wingdings" panose="05000000000000000000" pitchFamily="2" charset="2"/>
              <a:buChar char="à"/>
            </a:pPr>
            <a:r>
              <a:rPr lang="fr-BE" sz="1200" dirty="0">
                <a:sym typeface="Wingdings" panose="05000000000000000000" pitchFamily="2" charset="2"/>
              </a:rPr>
              <a:t>À combien s’élève la demande de subside ? / </a:t>
            </a:r>
            <a:r>
              <a:rPr lang="nl-NL" sz="1200" i="1" dirty="0">
                <a:solidFill>
                  <a:schemeClr val="tx1"/>
                </a:solidFill>
                <a:sym typeface="Wingdings" panose="05000000000000000000" pitchFamily="2" charset="2"/>
              </a:rPr>
              <a:t>Hoeveel bedraagt uw subsidieaanvraag?</a:t>
            </a:r>
            <a:endParaRPr lang="fr-BE" sz="120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marL="342900" indent="-342900" algn="just">
              <a:buFont typeface="Arial" panose="020B0604020202020204" pitchFamily="34" charset="0"/>
              <a:buChar char="•"/>
            </a:pPr>
            <a:r>
              <a:rPr lang="fr-BE" sz="1800" b="1" dirty="0"/>
              <a:t>Rapport gains en kW/h </a:t>
            </a:r>
            <a:r>
              <a:rPr lang="fr-BE" sz="1800" b="1" dirty="0">
                <a:sym typeface="Wingdings" panose="05000000000000000000" pitchFamily="2" charset="2"/>
              </a:rPr>
              <a:t> Subvention FEDER+RBC </a:t>
            </a:r>
            <a:r>
              <a:rPr lang="fr-BE" sz="1800" dirty="0"/>
              <a:t>/ </a:t>
            </a:r>
            <a:r>
              <a:rPr lang="fr-BE" sz="1800" i="1" dirty="0" err="1">
                <a:solidFill>
                  <a:schemeClr val="tx1"/>
                </a:solidFill>
                <a:latin typeface="Arial"/>
              </a:rPr>
              <a:t>Verhouding</a:t>
            </a:r>
            <a:r>
              <a:rPr lang="fr-BE" sz="1800" i="1" dirty="0">
                <a:solidFill>
                  <a:schemeClr val="tx1"/>
                </a:solidFill>
                <a:latin typeface="Arial"/>
              </a:rPr>
              <a:t> </a:t>
            </a:r>
            <a:r>
              <a:rPr lang="fr-BE" sz="1800" i="1" dirty="0" err="1">
                <a:solidFill>
                  <a:schemeClr val="tx1"/>
                </a:solidFill>
                <a:latin typeface="Arial"/>
              </a:rPr>
              <a:t>winst</a:t>
            </a:r>
            <a:r>
              <a:rPr lang="fr-BE" sz="1800" i="1" dirty="0">
                <a:solidFill>
                  <a:schemeClr val="tx1"/>
                </a:solidFill>
                <a:latin typeface="Arial"/>
              </a:rPr>
              <a:t> in kW/h </a:t>
            </a:r>
            <a:r>
              <a:rPr lang="fr-BE" sz="1800" i="1" dirty="0">
                <a:solidFill>
                  <a:schemeClr val="tx1"/>
                </a:solidFill>
                <a:latin typeface="Arial"/>
                <a:sym typeface="Wingdings" panose="05000000000000000000" pitchFamily="2" charset="2"/>
              </a:rPr>
              <a:t> </a:t>
            </a:r>
            <a:r>
              <a:rPr lang="fr-BE" sz="1800" i="1" dirty="0" err="1">
                <a:solidFill>
                  <a:schemeClr val="tx1"/>
                </a:solidFill>
                <a:latin typeface="Arial"/>
                <a:sym typeface="Wingdings" panose="05000000000000000000" pitchFamily="2" charset="2"/>
              </a:rPr>
              <a:t>Subsidiëring</a:t>
            </a:r>
            <a:r>
              <a:rPr lang="fr-BE" sz="1800" i="1" dirty="0">
                <a:solidFill>
                  <a:schemeClr val="tx1"/>
                </a:solidFill>
                <a:latin typeface="Arial"/>
                <a:sym typeface="Wingdings" panose="05000000000000000000" pitchFamily="2" charset="2"/>
              </a:rPr>
              <a:t> EFRO+BHG</a:t>
            </a:r>
            <a:endParaRPr lang="fr-BE" sz="1800" i="1" dirty="0">
              <a:solidFill>
                <a:schemeClr val="tx1"/>
              </a:solidFill>
              <a:latin typeface="Arial"/>
            </a:endParaRPr>
          </a:p>
          <a:p>
            <a:pPr marL="285750" indent="-285750" algn="just">
              <a:buFont typeface="Wingdings" panose="05000000000000000000" pitchFamily="2" charset="2"/>
              <a:buChar char="à"/>
            </a:pPr>
            <a:r>
              <a:rPr lang="nl-BE" sz="1100" dirty="0" err="1">
                <a:sym typeface="Wingdings" panose="05000000000000000000" pitchFamily="2" charset="2"/>
              </a:rPr>
              <a:t>Sur</a:t>
            </a:r>
            <a:r>
              <a:rPr lang="nl-BE" sz="1100" dirty="0">
                <a:sym typeface="Wingdings" panose="05000000000000000000" pitchFamily="2" charset="2"/>
              </a:rPr>
              <a:t> base de la </a:t>
            </a:r>
            <a:r>
              <a:rPr lang="nl-BE" sz="1100" dirty="0" err="1">
                <a:sym typeface="Wingdings" panose="05000000000000000000" pitchFamily="2" charset="2"/>
              </a:rPr>
              <a:t>différence</a:t>
            </a:r>
            <a:r>
              <a:rPr lang="nl-BE" sz="1100" dirty="0">
                <a:sym typeface="Wingdings" panose="05000000000000000000" pitchFamily="2" charset="2"/>
              </a:rPr>
              <a:t> </a:t>
            </a:r>
            <a:r>
              <a:rPr lang="nl-BE" sz="1100" dirty="0" err="1">
                <a:sym typeface="Wingdings" panose="05000000000000000000" pitchFamily="2" charset="2"/>
              </a:rPr>
              <a:t>entre</a:t>
            </a:r>
            <a:r>
              <a:rPr lang="nl-BE" sz="1100" dirty="0">
                <a:sym typeface="Wingdings" panose="05000000000000000000" pitchFamily="2" charset="2"/>
              </a:rPr>
              <a:t> les </a:t>
            </a:r>
            <a:r>
              <a:rPr lang="nl-BE" sz="1100" dirty="0" err="1">
                <a:sym typeface="Wingdings" panose="05000000000000000000" pitchFamily="2" charset="2"/>
              </a:rPr>
              <a:t>consommations</a:t>
            </a:r>
            <a:r>
              <a:rPr lang="nl-BE" sz="1100" dirty="0">
                <a:sym typeface="Wingdings" panose="05000000000000000000" pitchFamily="2" charset="2"/>
              </a:rPr>
              <a:t> du </a:t>
            </a:r>
            <a:r>
              <a:rPr lang="nl-BE" sz="1100" dirty="0" err="1">
                <a:sym typeface="Wingdings" panose="05000000000000000000" pitchFamily="2" charset="2"/>
              </a:rPr>
              <a:t>bâtiment</a:t>
            </a:r>
            <a:r>
              <a:rPr lang="nl-BE" sz="1100" dirty="0">
                <a:sym typeface="Wingdings" panose="05000000000000000000" pitchFamily="2" charset="2"/>
              </a:rPr>
              <a:t> </a:t>
            </a:r>
            <a:r>
              <a:rPr lang="nl-BE" sz="1100" dirty="0" err="1">
                <a:sym typeface="Wingdings" panose="05000000000000000000" pitchFamily="2" charset="2"/>
              </a:rPr>
              <a:t>avant</a:t>
            </a:r>
            <a:r>
              <a:rPr lang="nl-BE" sz="1100" dirty="0">
                <a:sym typeface="Wingdings" panose="05000000000000000000" pitchFamily="2" charset="2"/>
              </a:rPr>
              <a:t> et </a:t>
            </a:r>
            <a:r>
              <a:rPr lang="nl-BE" sz="1100" dirty="0" err="1">
                <a:sym typeface="Wingdings" panose="05000000000000000000" pitchFamily="2" charset="2"/>
              </a:rPr>
              <a:t>après</a:t>
            </a:r>
            <a:r>
              <a:rPr lang="nl-BE" sz="1100" dirty="0">
                <a:sym typeface="Wingdings" panose="05000000000000000000" pitchFamily="2" charset="2"/>
              </a:rPr>
              <a:t> la </a:t>
            </a:r>
            <a:r>
              <a:rPr lang="nl-BE" sz="1100" dirty="0" err="1">
                <a:sym typeface="Wingdings" panose="05000000000000000000" pitchFamily="2" charset="2"/>
              </a:rPr>
              <a:t>rénovation</a:t>
            </a:r>
            <a:r>
              <a:rPr lang="nl-BE" sz="1100" dirty="0">
                <a:sym typeface="Wingdings" panose="05000000000000000000" pitchFamily="2" charset="2"/>
              </a:rPr>
              <a:t> (</a:t>
            </a:r>
            <a:r>
              <a:rPr lang="nl-BE" sz="1100" dirty="0" err="1">
                <a:sym typeface="Wingdings" panose="05000000000000000000" pitchFamily="2" charset="2"/>
              </a:rPr>
              <a:t>kWhEP</a:t>
            </a:r>
            <a:r>
              <a:rPr lang="nl-BE" sz="1100" dirty="0">
                <a:sym typeface="Wingdings" panose="05000000000000000000" pitchFamily="2" charset="2"/>
              </a:rPr>
              <a:t>/m2/</a:t>
            </a:r>
            <a:r>
              <a:rPr lang="nl-BE" sz="1100" dirty="0" err="1">
                <a:sym typeface="Wingdings" panose="05000000000000000000" pitchFamily="2" charset="2"/>
              </a:rPr>
              <a:t>an</a:t>
            </a:r>
            <a:r>
              <a:rPr lang="nl-BE" sz="1100" dirty="0">
                <a:sym typeface="Wingdings" panose="05000000000000000000" pitchFamily="2" charset="2"/>
              </a:rPr>
              <a:t>) / </a:t>
            </a:r>
            <a:r>
              <a:rPr lang="nl-BE" sz="1100" i="1" dirty="0">
                <a:solidFill>
                  <a:schemeClr val="tx1"/>
                </a:solidFill>
                <a:sym typeface="Wingdings" panose="05000000000000000000" pitchFamily="2" charset="2"/>
              </a:rPr>
              <a:t>Gebaseerd op verschil in verbruik in het gebouw voor en na de renovatiewerken (</a:t>
            </a:r>
            <a:r>
              <a:rPr lang="nl-BE" sz="1100" i="1" dirty="0" err="1">
                <a:solidFill>
                  <a:schemeClr val="tx1"/>
                </a:solidFill>
                <a:sym typeface="Wingdings" panose="05000000000000000000" pitchFamily="2" charset="2"/>
              </a:rPr>
              <a:t>kWhEP</a:t>
            </a:r>
            <a:r>
              <a:rPr lang="nl-BE" sz="1100" i="1" dirty="0">
                <a:solidFill>
                  <a:schemeClr val="tx1"/>
                </a:solidFill>
                <a:sym typeface="Wingdings" panose="05000000000000000000" pitchFamily="2" charset="2"/>
              </a:rPr>
              <a:t>/m2/jaar)</a:t>
            </a:r>
            <a:endParaRPr lang="fr-BE" sz="1100" i="1" dirty="0">
              <a:solidFill>
                <a:schemeClr val="tx1"/>
              </a:solidFill>
              <a:ea typeface="Calibri" panose="020F0502020204030204" pitchFamily="34" charset="0"/>
              <a:sym typeface="Wingdings" panose="05000000000000000000" pitchFamily="2" charset="2"/>
            </a:endParaRPr>
          </a:p>
          <a:p>
            <a:pPr marL="285750" indent="-285750" algn="just">
              <a:buFont typeface="Wingdings" panose="05000000000000000000" pitchFamily="2" charset="2"/>
              <a:buChar char="à"/>
            </a:pPr>
            <a:r>
              <a:rPr lang="fr-BE" sz="1100" dirty="0">
                <a:sym typeface="Wingdings" panose="05000000000000000000" pitchFamily="2" charset="2"/>
              </a:rPr>
              <a:t>Veuillez inclure les consommations du bâtiment avant et après rénovation, les méthodes de calcul utilisées et toute preuve permettant d’étayer ces niveaux de consommation / </a:t>
            </a:r>
            <a:r>
              <a:rPr lang="nl-NL" sz="1100" i="1" dirty="0">
                <a:solidFill>
                  <a:schemeClr val="tx1"/>
                </a:solidFill>
                <a:sym typeface="Wingdings" panose="05000000000000000000" pitchFamily="2" charset="2"/>
              </a:rPr>
              <a:t>Vermeld het verbruik van het gebouw voor en na de renovatie, de gebruikte berekeningsmethoden en, in een bijlage, alle bewijsmateriaal ter staving van deze verbruiksniveaus.</a:t>
            </a: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1823675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algn="just"/>
            <a:endParaRPr lang="fr-BE" sz="700" i="1" dirty="0">
              <a:solidFill>
                <a:schemeClr val="tx1"/>
              </a:solidFill>
              <a:latin typeface="Arial"/>
              <a:sym typeface="Wingdings" panose="05000000000000000000" pitchFamily="2" charset="2"/>
            </a:endParaRPr>
          </a:p>
          <a:p>
            <a:pPr marL="342900" indent="-342900" algn="just">
              <a:buFont typeface="Arial" panose="020B0604020202020204" pitchFamily="34" charset="0"/>
              <a:buChar char="•"/>
            </a:pPr>
            <a:r>
              <a:rPr lang="fr-BE" sz="1800" b="1" dirty="0">
                <a:sym typeface="Wingdings" panose="05000000000000000000" pitchFamily="2" charset="2"/>
              </a:rPr>
              <a:t>Rapport réduction d’</a:t>
            </a:r>
            <a:r>
              <a:rPr lang="fr-BE" sz="1800" b="1" dirty="0" err="1">
                <a:sym typeface="Wingdings" panose="05000000000000000000" pitchFamily="2" charset="2"/>
              </a:rPr>
              <a:t>emission</a:t>
            </a:r>
            <a:r>
              <a:rPr lang="fr-BE" sz="1800" b="1" dirty="0">
                <a:sym typeface="Wingdings" panose="05000000000000000000" pitchFamily="2" charset="2"/>
              </a:rPr>
              <a:t> gaz à effet de serre  Subvention FEDER+RBC / </a:t>
            </a:r>
            <a:r>
              <a:rPr lang="nl-NL" sz="1800" i="1" dirty="0">
                <a:solidFill>
                  <a:schemeClr val="tx1"/>
                </a:solidFill>
                <a:latin typeface="Arial"/>
                <a:sym typeface="Wingdings" panose="05000000000000000000" pitchFamily="2" charset="2"/>
              </a:rPr>
              <a:t>Verhouding vermindering broeikasgasuitstoot  </a:t>
            </a:r>
            <a:r>
              <a:rPr lang="fr-BE" sz="1800" i="1" dirty="0" err="1">
                <a:solidFill>
                  <a:schemeClr val="tx1"/>
                </a:solidFill>
                <a:latin typeface="Arial"/>
                <a:sym typeface="Wingdings" panose="05000000000000000000" pitchFamily="2" charset="2"/>
              </a:rPr>
              <a:t>Subsidiëring</a:t>
            </a:r>
            <a:r>
              <a:rPr lang="fr-BE" sz="1800" i="1" dirty="0">
                <a:solidFill>
                  <a:schemeClr val="tx1"/>
                </a:solidFill>
                <a:latin typeface="Arial"/>
                <a:sym typeface="Wingdings" panose="05000000000000000000" pitchFamily="2" charset="2"/>
              </a:rPr>
              <a:t> EFRO+BHG</a:t>
            </a:r>
            <a:endParaRPr lang="fr-BE" sz="1800" i="1" dirty="0">
              <a:solidFill>
                <a:schemeClr val="tx1"/>
              </a:solidFill>
              <a:latin typeface="Arial"/>
            </a:endParaRPr>
          </a:p>
          <a:p>
            <a:pPr marL="285750" indent="-285750" algn="just">
              <a:buFont typeface="Wingdings" panose="05000000000000000000" pitchFamily="2" charset="2"/>
              <a:buChar char="à"/>
            </a:pPr>
            <a:r>
              <a:rPr lang="fr-BE" sz="1400" dirty="0">
                <a:effectLst/>
                <a:latin typeface="Calibri" panose="020F0502020204030204" pitchFamily="34" charset="0"/>
                <a:ea typeface="Calibri" panose="020F0502020204030204" pitchFamily="34" charset="0"/>
                <a:cs typeface="Times New Roman" panose="02020603050405020304" pitchFamily="18" charset="0"/>
              </a:rPr>
              <a:t>Indiquez la réduction totale d’émission de gaz à effet de serre du projet (en Tonnes CO2(e)/an). Veuillez inclure les méthodes de calcul utilisées. / </a:t>
            </a:r>
            <a:r>
              <a:rPr lang="nl-NL"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Geef de totale broeikasgasemissiereductie van het project (in ton CO2(e)/jaar) aan. Vermeld de gebruikte berekeningsmethoden</a:t>
            </a:r>
            <a:r>
              <a:rPr lang="nl-NL" sz="1400" dirty="0">
                <a:effectLst/>
                <a:latin typeface="Calibri" panose="020F0502020204030204" pitchFamily="34" charset="0"/>
                <a:ea typeface="Calibri" panose="020F0502020204030204" pitchFamily="34" charset="0"/>
                <a:cs typeface="Times New Roman" panose="02020603050405020304" pitchFamily="18" charset="0"/>
              </a:rPr>
              <a:t>.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899370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40000" lnSpcReduction="20000"/>
          </a:bodyPr>
          <a:lstStyle/>
          <a:p>
            <a:pPr marL="1028700" indent="-1028700">
              <a:buFont typeface="+mj-lt"/>
              <a:buAutoNum type="romanUcPeriod"/>
            </a:pPr>
            <a:r>
              <a:rPr lang="fr-FR" sz="4800" b="1" dirty="0"/>
              <a:t>Introduction au contexte général du futur programme FEDER 2021-2027 / </a:t>
            </a:r>
            <a:r>
              <a:rPr lang="fr-BE" sz="4800" b="1" i="1" dirty="0" err="1">
                <a:solidFill>
                  <a:schemeClr val="tx1">
                    <a:lumMod val="65000"/>
                    <a:lumOff val="35000"/>
                  </a:schemeClr>
                </a:solidFill>
              </a:rPr>
              <a:t>Inleiding</a:t>
            </a:r>
            <a:r>
              <a:rPr lang="fr-BE" sz="4800" b="1" i="1" dirty="0">
                <a:solidFill>
                  <a:schemeClr val="tx1">
                    <a:lumMod val="65000"/>
                    <a:lumOff val="35000"/>
                  </a:schemeClr>
                </a:solidFill>
              </a:rPr>
              <a:t> </a:t>
            </a:r>
            <a:r>
              <a:rPr lang="fr-BE" sz="4800" b="1" i="1" dirty="0" err="1">
                <a:solidFill>
                  <a:schemeClr val="tx1">
                    <a:lumMod val="65000"/>
                    <a:lumOff val="35000"/>
                  </a:schemeClr>
                </a:solidFill>
              </a:rPr>
              <a:t>voor</a:t>
            </a:r>
            <a:r>
              <a:rPr lang="fr-BE" sz="4800" b="1" i="1" dirty="0">
                <a:solidFill>
                  <a:schemeClr val="tx1">
                    <a:lumMod val="65000"/>
                    <a:lumOff val="35000"/>
                  </a:schemeClr>
                </a:solidFill>
              </a:rPr>
              <a:t> het </a:t>
            </a:r>
            <a:r>
              <a:rPr lang="fr-BE" sz="4800" b="1" i="1" dirty="0" err="1">
                <a:solidFill>
                  <a:schemeClr val="tx1">
                    <a:lumMod val="65000"/>
                    <a:lumOff val="35000"/>
                  </a:schemeClr>
                </a:solidFill>
              </a:rPr>
              <a:t>toekomstig</a:t>
            </a:r>
            <a:r>
              <a:rPr lang="fr-BE" sz="4800" b="1" i="1" dirty="0">
                <a:solidFill>
                  <a:schemeClr val="tx1">
                    <a:lumMod val="65000"/>
                    <a:lumOff val="35000"/>
                  </a:schemeClr>
                </a:solidFill>
              </a:rPr>
              <a:t> EFRO programma 2021 - 2027</a:t>
            </a:r>
          </a:p>
          <a:p>
            <a:pPr marL="1028700" indent="-1028700">
              <a:buFont typeface="+mj-lt"/>
              <a:buAutoNum type="romanUcPeriod"/>
            </a:pPr>
            <a:r>
              <a:rPr lang="fr-FR" sz="4800" b="1" dirty="0"/>
              <a:t>Présentation de l’appel à projets « FEDER 2021-2027 – OS 2.1» </a:t>
            </a:r>
            <a:r>
              <a:rPr lang="fr-BE" sz="4800" b="1" i="1" dirty="0" err="1">
                <a:solidFill>
                  <a:schemeClr val="tx1">
                    <a:lumMod val="65000"/>
                    <a:lumOff val="35000"/>
                  </a:schemeClr>
                </a:solidFill>
              </a:rPr>
              <a:t>Voorstelling</a:t>
            </a:r>
            <a:r>
              <a:rPr lang="fr-BE" sz="4800" b="1" i="1" dirty="0">
                <a:solidFill>
                  <a:schemeClr val="tx1">
                    <a:lumMod val="65000"/>
                    <a:lumOff val="35000"/>
                  </a:schemeClr>
                </a:solidFill>
              </a:rPr>
              <a:t> van de </a:t>
            </a:r>
            <a:r>
              <a:rPr lang="fr-BE" sz="4800" b="1" i="1" dirty="0" err="1">
                <a:solidFill>
                  <a:schemeClr val="tx1">
                    <a:lumMod val="65000"/>
                    <a:lumOff val="35000"/>
                  </a:schemeClr>
                </a:solidFill>
              </a:rPr>
              <a:t>oproepen</a:t>
            </a:r>
            <a:r>
              <a:rPr lang="fr-BE" sz="4800" b="1" i="1" dirty="0">
                <a:solidFill>
                  <a:schemeClr val="tx1">
                    <a:lumMod val="65000"/>
                    <a:lumOff val="35000"/>
                  </a:schemeClr>
                </a:solidFill>
              </a:rPr>
              <a:t> « EFRO 2021-2027 – SD 2.1</a:t>
            </a:r>
          </a:p>
          <a:p>
            <a:pPr marL="1028700" indent="-1028700">
              <a:buFont typeface="+mj-lt"/>
              <a:buAutoNum type="romanUcPeriod"/>
            </a:pPr>
            <a:r>
              <a:rPr lang="fr-BE" sz="4800" b="1" dirty="0"/>
              <a:t>Préparation du dossier de candidature / </a:t>
            </a:r>
            <a:r>
              <a:rPr lang="fr-BE" sz="4800" b="1" i="1" dirty="0" err="1">
                <a:solidFill>
                  <a:schemeClr val="tx1">
                    <a:lumMod val="65000"/>
                    <a:lumOff val="35000"/>
                  </a:schemeClr>
                </a:solidFill>
              </a:rPr>
              <a:t>Voorbereiding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kandidatuurdossier</a:t>
            </a:r>
            <a:endParaRPr lang="fr-BE" sz="4800" b="1" i="1" dirty="0">
              <a:solidFill>
                <a:schemeClr val="tx1">
                  <a:lumMod val="65000"/>
                  <a:lumOff val="35000"/>
                </a:schemeClr>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lumMod val="65000"/>
                    <a:lumOff val="35000"/>
                  </a:schemeClr>
                </a:solidFill>
              </a:rPr>
              <a:t>Indienen</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projectvoorstel</a:t>
            </a:r>
            <a:r>
              <a:rPr lang="fr-BE" sz="4800" b="1" i="1" dirty="0">
                <a:solidFill>
                  <a:schemeClr val="tx1">
                    <a:lumMod val="65000"/>
                    <a:lumOff val="35000"/>
                  </a:schemeClr>
                </a:solidFill>
              </a:rPr>
              <a:t> in het </a:t>
            </a:r>
            <a:r>
              <a:rPr lang="fr-BE" sz="4800" b="1" i="1" dirty="0" err="1">
                <a:solidFill>
                  <a:schemeClr val="tx1">
                    <a:lumMod val="65000"/>
                    <a:lumOff val="35000"/>
                  </a:schemeClr>
                </a:solidFill>
              </a:rPr>
              <a:t>elektronisch</a:t>
            </a:r>
            <a:r>
              <a:rPr lang="fr-BE" sz="4800" b="1" i="1" dirty="0">
                <a:solidFill>
                  <a:schemeClr val="tx1">
                    <a:lumMod val="65000"/>
                    <a:lumOff val="35000"/>
                  </a:schemeClr>
                </a:solidFill>
              </a:rPr>
              <a:t> </a:t>
            </a:r>
            <a:r>
              <a:rPr lang="fr-BE" sz="4800" b="1" i="1" dirty="0" err="1">
                <a:solidFill>
                  <a:schemeClr val="tx1">
                    <a:lumMod val="65000"/>
                    <a:lumOff val="35000"/>
                  </a:schemeClr>
                </a:solidFill>
              </a:rPr>
              <a:t>systeem</a:t>
            </a:r>
            <a:r>
              <a:rPr lang="fr-BE" sz="4800" b="1" i="1" dirty="0">
                <a:solidFill>
                  <a:schemeClr val="tx1">
                    <a:lumMod val="65000"/>
                    <a:lumOff val="35000"/>
                  </a:schemeClr>
                </a:solidFill>
              </a:rPr>
              <a:t> Salesforce</a:t>
            </a:r>
          </a:p>
          <a:p>
            <a:pPr marL="1028700" indent="-1028700">
              <a:buFont typeface="+mj-lt"/>
              <a:buAutoNum type="romanUcPeriod"/>
            </a:pPr>
            <a:r>
              <a:rPr lang="fr-BE" sz="4800" b="1" dirty="0"/>
              <a:t>Etapes après sélection / </a:t>
            </a:r>
            <a:r>
              <a:rPr lang="nl-NL" sz="4800" b="1" i="1" dirty="0">
                <a:solidFill>
                  <a:schemeClr val="tx1">
                    <a:lumMod val="65000"/>
                    <a:lumOff val="35000"/>
                  </a:schemeClr>
                </a:solidFill>
              </a:rPr>
              <a:t>Stappen na de selectie</a:t>
            </a:r>
            <a:endParaRPr lang="fr-BE" sz="48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a:xfrm>
            <a:off x="359532" y="843558"/>
            <a:ext cx="8424936" cy="3600400"/>
          </a:xfrm>
        </p:spPr>
        <p:txBody>
          <a:bodyPr>
            <a:normAutofit fontScale="70000" lnSpcReduction="20000"/>
          </a:bodyPr>
          <a:lstStyle/>
          <a:p>
            <a:pPr marL="342900" indent="-342900">
              <a:buFont typeface="Arial" panose="020B0604020202020204" pitchFamily="34" charset="0"/>
              <a:buChar char="•"/>
            </a:pPr>
            <a:r>
              <a:rPr lang="fr-BE" sz="2200" b="1" dirty="0">
                <a:latin typeface="Arial"/>
              </a:rPr>
              <a:t>Durabilité environnementale et utilisation future / </a:t>
            </a:r>
            <a:r>
              <a:rPr lang="fr-BE" sz="2200" i="1" dirty="0" err="1">
                <a:solidFill>
                  <a:schemeClr val="tx1"/>
                </a:solidFill>
                <a:latin typeface="Arial"/>
              </a:rPr>
              <a:t>Duurzaamheid</a:t>
            </a:r>
            <a:r>
              <a:rPr lang="fr-BE" sz="2200" i="1" dirty="0">
                <a:solidFill>
                  <a:schemeClr val="tx1"/>
                </a:solidFill>
                <a:latin typeface="Arial"/>
              </a:rPr>
              <a:t> en </a:t>
            </a:r>
            <a:r>
              <a:rPr lang="fr-BE" sz="2200" i="1" dirty="0" err="1">
                <a:solidFill>
                  <a:schemeClr val="tx1"/>
                </a:solidFill>
                <a:latin typeface="Arial"/>
              </a:rPr>
              <a:t>toekomstig</a:t>
            </a:r>
            <a:r>
              <a:rPr lang="fr-BE" sz="2200" i="1" dirty="0">
                <a:solidFill>
                  <a:schemeClr val="tx1"/>
                </a:solidFill>
                <a:latin typeface="Arial"/>
              </a:rPr>
              <a:t> </a:t>
            </a:r>
            <a:r>
              <a:rPr lang="fr-BE" sz="2200" i="1" dirty="0" err="1">
                <a:solidFill>
                  <a:schemeClr val="tx1"/>
                </a:solidFill>
                <a:latin typeface="Arial"/>
              </a:rPr>
              <a:t>gebruik</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Quels sont les éléments de durabilité qui ont été/vont être pris en compte lors du développement de l’infrastructure (Circularité, matériaux recyclés/recyclables, impact sur la biodiversité, , adaptation au changement climatique, …) ? Décrivez les mesures envisagées pour ces différents points.</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Met welke elementen van duurzaamheid houdt men rekening bij de ontwikkeling van de infrastructuur (circulariteit, gerecycleerde/recycleerbare materialen, effect op de biodiversiteit, aanpassing aan de klimaatverandering, ...)? Beschrijf de maatregelen die voor deze verschillende punten worden overwogen</a:t>
            </a:r>
            <a:r>
              <a:rPr lang="nl-NL" sz="1600" i="1" dirty="0">
                <a:solidFill>
                  <a:schemeClr val="tx1"/>
                </a:solidFill>
                <a:latin typeface="Arial"/>
                <a:sym typeface="Wingdings" panose="05000000000000000000" pitchFamily="2" charset="2"/>
              </a:rPr>
              <a:t>.</a:t>
            </a:r>
          </a:p>
          <a:p>
            <a:pPr marL="342900" indent="-342900">
              <a:buFont typeface="Arial" panose="020B0604020202020204" pitchFamily="34" charset="0"/>
              <a:buChar char="•"/>
            </a:pPr>
            <a:r>
              <a:rPr lang="fr-BE" sz="2200" b="1" dirty="0">
                <a:latin typeface="Arial"/>
              </a:rPr>
              <a:t>Planning réaliste / </a:t>
            </a:r>
            <a:r>
              <a:rPr lang="fr-BE" sz="2200" i="1" dirty="0" err="1">
                <a:solidFill>
                  <a:schemeClr val="tx1"/>
                </a:solidFill>
                <a:latin typeface="Arial"/>
              </a:rPr>
              <a:t>Realistische</a:t>
            </a:r>
            <a:r>
              <a:rPr lang="fr-BE" sz="2200" i="1" dirty="0">
                <a:solidFill>
                  <a:schemeClr val="tx1"/>
                </a:solidFill>
                <a:latin typeface="Arial"/>
              </a:rPr>
              <a:t> planning</a:t>
            </a: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Décrivez de manière aussi détaillée que possible le calendrier du projet : démarrage du projet, caractère réaliste du planning en regard de 2029, étapes déjà réalisées et à réaliser. Le projet sera-t-il opérationnel en 2029 ? Disposerez-vous des certificats PEB après travaux d’ici le 31/12/2029 ?  Quelles garanties pouvez-vous apporter en vue de respecter cette échéance ?</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Beschrijf zo gedetailleerd mogelijk het tijdschema van het project: aanvang van het project, realisme van het tijdschema ten opzichte van 2029, reeds genomen en nog te nemen stappen. Zal het project in 2029 operationeel zijn? Zal u na de werken tegen 31/12/2029 over de EPC-certificaten beschikken? Welke garanties kunt u bieden om deze termijn te halen?</a:t>
            </a:r>
          </a:p>
          <a:p>
            <a:pPr marL="342900" indent="-342900">
              <a:buFont typeface="Arial" panose="020B0604020202020204" pitchFamily="34" charset="0"/>
              <a:buChar char="•"/>
            </a:pPr>
            <a:r>
              <a:rPr lang="fr-BE" sz="2200" b="1" dirty="0">
                <a:latin typeface="Arial"/>
              </a:rPr>
              <a:t>Valeurs cibles / </a:t>
            </a:r>
            <a:r>
              <a:rPr lang="fr-BE" sz="2200" i="1" dirty="0" err="1">
                <a:solidFill>
                  <a:schemeClr val="tx1"/>
                </a:solidFill>
                <a:latin typeface="Arial"/>
              </a:rPr>
              <a:t>Streefwaarden</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Fournissez le calcul des valeurs cibles des indicateurs et motivez-le.</a:t>
            </a:r>
            <a:r>
              <a:rPr lang="nl-NL" sz="1400" i="1" dirty="0">
                <a:solidFill>
                  <a:schemeClr val="tx1"/>
                </a:solidFill>
                <a:latin typeface="Arial"/>
                <a:sym typeface="Wingdings" panose="05000000000000000000" pitchFamily="2" charset="2"/>
              </a:rPr>
              <a:t> / Geef de berekeningsmethode van de streefwaarden aan en motiveer.</a:t>
            </a:r>
            <a:endParaRPr lang="fr-BE" sz="1400" dirty="0">
              <a:solidFill>
                <a:schemeClr val="tx1">
                  <a:lumMod val="50000"/>
                  <a:lumOff val="50000"/>
                </a:schemeClr>
              </a:solidFill>
              <a:sym typeface="Wingdings" panose="05000000000000000000" pitchFamily="2" charset="2"/>
            </a:endParaRPr>
          </a:p>
        </p:txBody>
      </p:sp>
    </p:spTree>
    <p:extLst>
      <p:ext uri="{BB962C8B-B14F-4D97-AF65-F5344CB8AC3E}">
        <p14:creationId xmlns:p14="http://schemas.microsoft.com/office/powerpoint/2010/main" val="98472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dirty="0" err="1">
                <a:solidFill>
                  <a:schemeClr val="tx1"/>
                </a:solidFill>
              </a:rPr>
              <a:t>Voorbereiding</a:t>
            </a:r>
            <a:r>
              <a:rPr lang="fr-BE" sz="2400" b="1" dirty="0">
                <a:solidFill>
                  <a:schemeClr val="tx1"/>
                </a:solidFill>
              </a:rPr>
              <a:t> van het </a:t>
            </a:r>
            <a:r>
              <a:rPr lang="fr-BE" sz="2400" b="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r>
              <a:rPr lang="fr-BE" sz="1900" b="1" dirty="0"/>
              <a:t>2. Critères de mise en œuvre / </a:t>
            </a:r>
            <a:r>
              <a:rPr lang="fr-BE" sz="1900" b="1" i="1" dirty="0" err="1">
                <a:solidFill>
                  <a:schemeClr val="tx1"/>
                </a:solidFill>
              </a:rPr>
              <a:t>Uitvoeringscriteria</a:t>
            </a:r>
            <a:endParaRPr lang="fr-BE" sz="1900" b="1" i="1" dirty="0"/>
          </a:p>
          <a:p>
            <a:pPr marL="285750" indent="-285750">
              <a:buFont typeface="Arial" panose="020B0604020202020204" pitchFamily="34" charset="0"/>
              <a:buChar char="•"/>
            </a:pPr>
            <a:r>
              <a:rPr lang="fr-BE" sz="1800" dirty="0"/>
              <a:t>Planning et budget / </a:t>
            </a:r>
            <a:r>
              <a:rPr lang="fr-BE" sz="1800" i="1" dirty="0">
                <a:solidFill>
                  <a:schemeClr val="tx1"/>
                </a:solidFill>
              </a:rPr>
              <a:t>Planning en budget</a:t>
            </a:r>
          </a:p>
          <a:p>
            <a:pPr lvl="1" indent="0"/>
            <a:r>
              <a:rPr lang="fr-BE" dirty="0"/>
              <a:t>	</a:t>
            </a:r>
            <a:r>
              <a:rPr lang="fr-BE" sz="1400" dirty="0"/>
              <a:t>Voir tableaux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tabellen</a:t>
            </a:r>
            <a:endParaRPr lang="fr-BE" sz="1800" i="1" dirty="0">
              <a:solidFill>
                <a:schemeClr val="tx1"/>
              </a:solidFill>
            </a:endParaRPr>
          </a:p>
          <a:p>
            <a:pPr marL="285750" indent="-285750">
              <a:buFont typeface="Arial" panose="020B0604020202020204" pitchFamily="34" charset="0"/>
              <a:buChar char="•"/>
            </a:pPr>
            <a:r>
              <a:rPr lang="fr-FR" sz="1800" dirty="0"/>
              <a:t>Structure de gestion, gouvernance, compétence et dynamique partenariale / </a:t>
            </a:r>
            <a:r>
              <a:rPr lang="nl-NL" sz="18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400" dirty="0" err="1"/>
              <a:t>Organisation</a:t>
            </a:r>
            <a:r>
              <a:rPr lang="nl-NL" sz="1400" dirty="0"/>
              <a:t> (interne – </a:t>
            </a:r>
            <a:r>
              <a:rPr lang="nl-NL" sz="1400" dirty="0" err="1"/>
              <a:t>partnerariat</a:t>
            </a:r>
            <a:r>
              <a:rPr lang="nl-NL" sz="1400" dirty="0"/>
              <a:t>) / </a:t>
            </a:r>
            <a:r>
              <a:rPr lang="nl-NL" sz="1400" i="1" dirty="0">
                <a:solidFill>
                  <a:schemeClr val="tx1"/>
                </a:solidFill>
                <a:latin typeface="Arial"/>
              </a:rPr>
              <a:t>Organisatie</a:t>
            </a:r>
          </a:p>
          <a:p>
            <a:r>
              <a:rPr lang="nl-NL" sz="1400" dirty="0"/>
              <a:t>	- </a:t>
            </a:r>
            <a:r>
              <a:rPr lang="nl-NL" sz="1400" dirty="0" err="1"/>
              <a:t>Marchés</a:t>
            </a:r>
            <a:r>
              <a:rPr lang="nl-NL" sz="1400" dirty="0"/>
              <a:t> </a:t>
            </a:r>
            <a:r>
              <a:rPr lang="nl-NL" sz="1400" dirty="0" err="1"/>
              <a:t>publics</a:t>
            </a:r>
            <a:r>
              <a:rPr lang="nl-NL" sz="1400" dirty="0"/>
              <a:t> / </a:t>
            </a:r>
            <a:r>
              <a:rPr lang="nl-NL" sz="1400" i="1" dirty="0">
                <a:solidFill>
                  <a:schemeClr val="tx1"/>
                </a:solidFill>
                <a:latin typeface="Arial"/>
              </a:rPr>
              <a:t>Overheidsopdrachten</a:t>
            </a:r>
          </a:p>
          <a:p>
            <a:r>
              <a:rPr lang="nl-NL" sz="1400" dirty="0"/>
              <a:t>	- Stratégie de </a:t>
            </a:r>
            <a:r>
              <a:rPr lang="nl-NL" sz="1400" dirty="0" err="1"/>
              <a:t>communication</a:t>
            </a:r>
            <a:r>
              <a:rPr lang="nl-NL" sz="1400" dirty="0"/>
              <a:t> / </a:t>
            </a:r>
            <a:r>
              <a:rPr lang="nl-NL" sz="1400" i="1" dirty="0">
                <a:solidFill>
                  <a:schemeClr val="tx1"/>
                </a:solidFill>
                <a:latin typeface="Arial"/>
              </a:rPr>
              <a:t>Communicatie</a:t>
            </a:r>
          </a:p>
          <a:p>
            <a:r>
              <a:rPr lang="nl-NL" sz="1400" dirty="0"/>
              <a:t>	- </a:t>
            </a:r>
            <a:r>
              <a:rPr lang="nl-NL" sz="1400" dirty="0" err="1"/>
              <a:t>Organisation</a:t>
            </a:r>
            <a:r>
              <a:rPr lang="nl-NL" sz="1400" dirty="0"/>
              <a:t> </a:t>
            </a:r>
            <a:r>
              <a:rPr lang="nl-NL" sz="1400" dirty="0" err="1"/>
              <a:t>financière</a:t>
            </a:r>
            <a:r>
              <a:rPr lang="nl-NL" sz="1400" dirty="0"/>
              <a:t> /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 </a:t>
            </a:r>
            <a:r>
              <a:rPr lang="fr-BE" sz="1600" i="1" dirty="0">
                <a:solidFill>
                  <a:schemeClr val="tx1"/>
                </a:solidFill>
                <a:latin typeface="Arial"/>
              </a:rPr>
              <a:t>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r>
              <a:rPr lang="fr-BE" sz="1600" i="1" dirty="0">
                <a:solidFill>
                  <a:schemeClr val="tx1"/>
                </a:solidFill>
                <a:latin typeface="Arial"/>
              </a:rPr>
              <a:t>-principe</a:t>
            </a:r>
            <a:endParaRPr lang="fr-BE" dirty="0"/>
          </a:p>
          <a:p>
            <a:r>
              <a:rPr lang="fr-BE" sz="1400" dirty="0"/>
              <a:t>	Voir tableau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a:t>
            </a:r>
            <a:endParaRPr lang="fr-BE" sz="1400" i="1" dirty="0">
              <a:solidFill>
                <a:schemeClr val="tx1"/>
              </a:solidFill>
            </a:endParaRPr>
          </a:p>
          <a:p>
            <a:endParaRPr lang="fr-BE" sz="1400" dirty="0">
              <a:solidFill>
                <a:schemeClr val="tx1"/>
              </a:solidFill>
            </a:endParaRPr>
          </a:p>
          <a:p>
            <a:pPr marL="285750" indent="-285750">
              <a:buFont typeface="Arial" panose="020B0604020202020204" pitchFamily="34" charset="0"/>
              <a:buChar char="•"/>
            </a:pPr>
            <a:r>
              <a:rPr lang="fr-BE" sz="1600" dirty="0"/>
              <a:t>Egalité des chances, inclusions et non-discrimination / </a:t>
            </a:r>
            <a:r>
              <a:rPr lang="nl-NL" sz="1600" i="1" dirty="0">
                <a:solidFill>
                  <a:schemeClr val="tx1"/>
                </a:solidFill>
              </a:rPr>
              <a:t>Gelijke kansen, inclusie en non-discriminatie </a:t>
            </a:r>
            <a:endParaRPr lang="fr-BE" sz="1600" i="1" dirty="0">
              <a:solidFill>
                <a:schemeClr val="tx1"/>
              </a:solidFill>
            </a:endParaRPr>
          </a:p>
          <a:p>
            <a:endParaRPr lang="fr-BE" dirty="0"/>
          </a:p>
          <a:p>
            <a:pPr marL="342900" indent="-342900">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r>
              <a:rPr lang="fr-BE" sz="1400" dirty="0"/>
              <a:t>	La valeur cible, méthode de calcul, pièces justificatives lors de la mise en œuvre</a:t>
            </a:r>
          </a:p>
          <a:p>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997620"/>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solidFill>
              </a:rPr>
              <a:t>Indiening</a:t>
            </a:r>
            <a:r>
              <a:rPr lang="fr-BE" sz="2400" b="1" i="1" dirty="0">
                <a:solidFill>
                  <a:schemeClr val="tx1"/>
                </a:solidFill>
              </a:rPr>
              <a:t> van het </a:t>
            </a:r>
            <a:r>
              <a:rPr lang="fr-BE" sz="2400" b="1" i="1" dirty="0" err="1">
                <a:solidFill>
                  <a:schemeClr val="tx1"/>
                </a:solidFill>
              </a:rPr>
              <a:t>projectvoorstel</a:t>
            </a:r>
            <a:r>
              <a:rPr lang="fr-BE" sz="2400" b="1" i="1" dirty="0">
                <a:solidFill>
                  <a:schemeClr val="tx1"/>
                </a:solidFill>
              </a:rPr>
              <a:t> in het </a:t>
            </a:r>
            <a:r>
              <a:rPr lang="fr-BE" sz="2400" b="1" i="1" dirty="0" err="1">
                <a:solidFill>
                  <a:schemeClr val="tx1"/>
                </a:solidFill>
              </a:rPr>
              <a:t>elektronisch</a:t>
            </a:r>
            <a:r>
              <a:rPr lang="fr-BE" sz="2400" b="1" i="1" dirty="0">
                <a:solidFill>
                  <a:schemeClr val="tx1"/>
                </a:solidFill>
              </a:rPr>
              <a:t> </a:t>
            </a:r>
            <a:r>
              <a:rPr lang="fr-BE" sz="2400" b="1" i="1" dirty="0" err="1">
                <a:solidFill>
                  <a:schemeClr val="tx1"/>
                </a:solidFill>
              </a:rPr>
              <a:t>systeem</a:t>
            </a:r>
            <a:r>
              <a:rPr lang="fr-BE" sz="2400" b="1" i="1" dirty="0">
                <a:solidFill>
                  <a:schemeClr val="tx1"/>
                </a:solidFill>
              </a:rPr>
              <a:t> Salesforce</a:t>
            </a:r>
            <a:endParaRPr lang="fr-BE" dirty="0">
              <a:solidFill>
                <a:schemeClr val="tx1"/>
              </a:solidFill>
            </a:endParaRPr>
          </a:p>
        </p:txBody>
      </p:sp>
      <p:sp>
        <p:nvSpPr>
          <p:cNvPr id="3" name="Espace réservé du texte 2"/>
          <p:cNvSpPr>
            <a:spLocks noGrp="1"/>
          </p:cNvSpPr>
          <p:nvPr>
            <p:ph type="body" sz="quarter" idx="10"/>
          </p:nvPr>
        </p:nvSpPr>
        <p:spPr/>
        <p:txBody>
          <a:bodyPr>
            <a:normAutofit/>
          </a:bodyPr>
          <a:lstStyle/>
          <a:p>
            <a:pPr algn="just"/>
            <a:endParaRPr lang="fr-BE" dirty="0"/>
          </a:p>
          <a:p>
            <a:pPr algn="just"/>
            <a:endParaRPr lang="fr-BE" dirty="0"/>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i="1" dirty="0" err="1">
                <a:solidFill>
                  <a:schemeClr val="tx1"/>
                </a:solidFill>
              </a:rPr>
              <a:t>Toegang</a:t>
            </a:r>
            <a:r>
              <a:rPr lang="fr-BE" i="1" dirty="0">
                <a:solidFill>
                  <a:schemeClr val="tx1"/>
                </a:solidFill>
              </a:rPr>
              <a:t>: </a:t>
            </a:r>
            <a:r>
              <a:rPr lang="fr-BE" i="1" dirty="0" err="1">
                <a:solidFill>
                  <a:schemeClr val="tx1"/>
                </a:solidFill>
              </a:rPr>
              <a:t>csam</a:t>
            </a:r>
            <a:r>
              <a:rPr lang="fr-BE" i="1" dirty="0">
                <a:solidFill>
                  <a:schemeClr val="tx1"/>
                </a:solidFill>
              </a:rPr>
              <a:t> / </a:t>
            </a:r>
            <a:r>
              <a:rPr lang="fr-BE" i="1" dirty="0" err="1">
                <a:solidFill>
                  <a:schemeClr val="tx1"/>
                </a:solidFill>
              </a:rPr>
              <a:t>ondertekening</a:t>
            </a:r>
            <a:r>
              <a:rPr lang="fr-BE" i="1"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a:t>
            </a:r>
            <a:r>
              <a:rPr lang="fr-BE" dirty="0">
                <a:solidFill>
                  <a:srgbClr val="FF0000"/>
                </a:solidFill>
              </a:rPr>
              <a:t>14 juillet 2023 </a:t>
            </a:r>
            <a:r>
              <a:rPr lang="fr-BE" dirty="0">
                <a:solidFill>
                  <a:schemeClr val="bg1">
                    <a:lumMod val="50000"/>
                  </a:schemeClr>
                </a:solidFill>
              </a:rPr>
              <a:t>/ </a:t>
            </a:r>
            <a:r>
              <a:rPr lang="fr-BE" i="1" dirty="0" err="1">
                <a:solidFill>
                  <a:schemeClr val="tx1"/>
                </a:solidFill>
              </a:rPr>
              <a:t>Indiening</a:t>
            </a:r>
            <a:r>
              <a:rPr lang="fr-BE" i="1" dirty="0">
                <a:solidFill>
                  <a:schemeClr val="tx1"/>
                </a:solidFill>
              </a:rPr>
              <a:t> van de </a:t>
            </a:r>
            <a:r>
              <a:rPr lang="fr-BE" i="1" dirty="0" err="1">
                <a:solidFill>
                  <a:schemeClr val="tx1"/>
                </a:solidFill>
              </a:rPr>
              <a:t>projectvoorstellen</a:t>
            </a:r>
            <a:r>
              <a:rPr lang="fr-BE" i="1" dirty="0">
                <a:solidFill>
                  <a:schemeClr val="tx1"/>
                </a:solidFill>
              </a:rPr>
              <a:t> </a:t>
            </a:r>
            <a:r>
              <a:rPr lang="fr-BE" i="1" dirty="0" err="1">
                <a:solidFill>
                  <a:schemeClr val="tx1"/>
                </a:solidFill>
              </a:rPr>
              <a:t>tegen</a:t>
            </a:r>
            <a:r>
              <a:rPr lang="fr-BE" i="1" dirty="0">
                <a:solidFill>
                  <a:schemeClr val="tx1"/>
                </a:solidFill>
              </a:rPr>
              <a:t> </a:t>
            </a:r>
            <a:r>
              <a:rPr lang="fr-BE" i="1" dirty="0">
                <a:solidFill>
                  <a:srgbClr val="FF0000"/>
                </a:solidFill>
              </a:rPr>
              <a:t>14 </a:t>
            </a:r>
            <a:r>
              <a:rPr lang="fr-BE" i="1" dirty="0" err="1">
                <a:solidFill>
                  <a:srgbClr val="FF0000"/>
                </a:solidFill>
              </a:rPr>
              <a:t>juli</a:t>
            </a:r>
            <a:r>
              <a:rPr lang="fr-BE" i="1" dirty="0">
                <a:solidFill>
                  <a:srgbClr val="FF0000"/>
                </a:solidFill>
              </a:rPr>
              <a:t> 2023</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V. Etapes après introduction / </a:t>
            </a:r>
            <a:r>
              <a:rPr lang="fr-BE" sz="2400" b="1" i="1" dirty="0" err="1">
                <a:solidFill>
                  <a:schemeClr val="tx1"/>
                </a:solidFill>
              </a:rPr>
              <a:t>Stappen</a:t>
            </a:r>
            <a:r>
              <a:rPr lang="fr-BE" sz="2400" b="1" i="1" dirty="0">
                <a:solidFill>
                  <a:schemeClr val="tx1"/>
                </a:solidFill>
              </a:rPr>
              <a:t> na </a:t>
            </a:r>
            <a:r>
              <a:rPr lang="fr-BE" sz="2400" b="1" i="1" dirty="0" err="1">
                <a:solidFill>
                  <a:schemeClr val="tx1"/>
                </a:solidFill>
              </a:rPr>
              <a:t>indiening</a:t>
            </a:r>
            <a:endParaRPr lang="fr-BE" sz="2400" b="1" i="1" dirty="0">
              <a:solidFill>
                <a:schemeClr val="tx1"/>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solidFill>
              </a:rPr>
              <a:t>Vragen</a:t>
            </a:r>
            <a:r>
              <a:rPr lang="fr-BE" sz="2000" dirty="0">
                <a:solidFill>
                  <a:schemeClr val="tx1"/>
                </a:solidFill>
              </a:rPr>
              <a:t>/ </a:t>
            </a:r>
            <a:r>
              <a:rPr lang="fr-BE" sz="2000" dirty="0" err="1">
                <a:solidFill>
                  <a:schemeClr val="tx1"/>
                </a:solidFill>
              </a:rPr>
              <a:t>Contactgegevens</a:t>
            </a:r>
            <a:endParaRPr lang="fr-BE" sz="2000" dirty="0">
              <a:solidFill>
                <a:schemeClr val="tx1"/>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solidFill>
                  <a:schemeClr val="tx1"/>
                </a:solidFill>
              </a:rPr>
              <a:t>Directie</a:t>
            </a:r>
            <a:r>
              <a:rPr lang="fr-BE" dirty="0">
                <a:solidFill>
                  <a:schemeClr val="tx1"/>
                </a:solidFill>
              </a:rPr>
              <a:t> EFRO</a:t>
            </a:r>
            <a:r>
              <a:rPr lang="fr-BE" dirty="0"/>
              <a:t>/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r>
              <a:rPr lang="fr-BE" dirty="0" err="1">
                <a:hlinkClick r:id="rId4"/>
              </a:rPr>
              <a:t>mlatour@sprb.brussels</a:t>
            </a:r>
            <a:r>
              <a:rPr lang="fr-BE" dirty="0"/>
              <a:t> </a:t>
            </a:r>
          </a:p>
          <a:p>
            <a:endParaRPr lang="fr-BE" dirty="0"/>
          </a:p>
          <a:p>
            <a:r>
              <a:rPr lang="fr-BE" dirty="0">
                <a:hlinkClick r:id="rId5"/>
              </a:rPr>
              <a:t>www.feder.brussels</a:t>
            </a:r>
            <a:r>
              <a:rPr lang="fr-BE" dirty="0"/>
              <a:t> / </a:t>
            </a:r>
            <a:r>
              <a:rPr lang="fr-BE" dirty="0">
                <a:solidFill>
                  <a:schemeClr val="tx1"/>
                </a:solidFill>
                <a:hlinkClick r:id="rId6">
                  <a:extLst>
                    <a:ext uri="{A12FA001-AC4F-418D-AE19-62706E023703}">
                      <ahyp:hlinkClr xmlns:ahyp="http://schemas.microsoft.com/office/drawing/2018/hyperlinkcolor" val="tx"/>
                    </a:ext>
                  </a:extLst>
                </a:hlinkClick>
              </a:rPr>
              <a:t>www.efro.brussels</a:t>
            </a:r>
            <a:r>
              <a:rPr lang="fr-BE" dirty="0">
                <a:solidFill>
                  <a:schemeClr val="tx1"/>
                </a:solidFill>
              </a:rPr>
              <a:t> </a:t>
            </a:r>
            <a:r>
              <a:rPr lang="fr-BE" dirty="0"/>
              <a:t>: information et documents appels à projets / </a:t>
            </a:r>
            <a:r>
              <a:rPr lang="fr-BE" dirty="0" err="1">
                <a:solidFill>
                  <a:schemeClr val="tx1"/>
                </a:solidFill>
              </a:rPr>
              <a:t>informatie</a:t>
            </a:r>
            <a:r>
              <a:rPr lang="fr-BE" dirty="0">
                <a:solidFill>
                  <a:schemeClr val="tx1"/>
                </a:solidFill>
              </a:rPr>
              <a:t> en </a:t>
            </a:r>
            <a:r>
              <a:rPr lang="fr-BE" dirty="0" err="1">
                <a:solidFill>
                  <a:schemeClr val="tx1"/>
                </a:solidFill>
              </a:rPr>
              <a:t>documenten</a:t>
            </a:r>
            <a:r>
              <a:rPr lang="fr-BE" dirty="0">
                <a:solidFill>
                  <a:schemeClr val="tx1"/>
                </a:solidFill>
              </a:rPr>
              <a:t> </a:t>
            </a:r>
            <a:r>
              <a:rPr lang="fr-BE" dirty="0" err="1">
                <a:solidFill>
                  <a:schemeClr val="tx1"/>
                </a:solidFill>
              </a:rPr>
              <a:t>projectoproepen</a:t>
            </a:r>
            <a:endParaRPr lang="fr-BE" dirty="0">
              <a:solidFill>
                <a:schemeClr val="tx1"/>
              </a:solidFill>
            </a:endParaRPr>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7"/>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solidFill>
                  <a:srgbClr val="595959"/>
                </a:solidFill>
                <a:hlinkClick r:id="rId2">
                  <a:extLst>
                    <a:ext uri="{A12FA001-AC4F-418D-AE19-62706E023703}">
                      <ahyp:hlinkClr xmlns:ahyp="http://schemas.microsoft.com/office/drawing/2018/hyperlinkcolor" val="tx"/>
                    </a:ext>
                  </a:extLst>
                </a:hlinkClick>
              </a:rPr>
              <a:t>DANK U VOOR UW AANDACHT</a:t>
            </a:r>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r>
              <a:rPr lang="fr-BE" dirty="0">
                <a:hlinkClick r:id="rId2">
                  <a:extLst>
                    <a:ext uri="{A12FA001-AC4F-418D-AE19-62706E023703}">
                      <ahyp:hlinkClr xmlns:ahyp="http://schemas.microsoft.com/office/drawing/2018/hyperlinkcolor" val="tx"/>
                    </a:ext>
                  </a:extLst>
                </a:hlinkClick>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context</a:t>
            </a:r>
            <a:r>
              <a:rPr lang="fr-BE" i="1" dirty="0">
                <a:solidFill>
                  <a:schemeClr val="tx1">
                    <a:lumMod val="65000"/>
                    <a:lumOff val="35000"/>
                  </a:schemeClr>
                </a:solidFill>
              </a:rPr>
              <a:t> van het </a:t>
            </a:r>
            <a:r>
              <a:rPr lang="fr-BE" i="1" dirty="0" err="1">
                <a:solidFill>
                  <a:schemeClr val="tx1">
                    <a:lumMod val="65000"/>
                    <a:lumOff val="35000"/>
                  </a:schemeClr>
                </a:solidFill>
              </a:rPr>
              <a:t>toekomstig</a:t>
            </a:r>
            <a:r>
              <a:rPr lang="fr-BE" i="1" dirty="0">
                <a:solidFill>
                  <a:schemeClr val="tx1">
                    <a:lumMod val="65000"/>
                    <a:lumOff val="35000"/>
                  </a:schemeClr>
                </a:solidFill>
              </a:rPr>
              <a: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 / </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 / </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483518"/>
            <a:ext cx="8389689" cy="4031902"/>
          </a:xfrm>
        </p:spPr>
        <p:txBody>
          <a:bodyPr>
            <a:normAutofit/>
          </a:bodyPr>
          <a:lstStyle/>
          <a:p>
            <a:pPr marL="342900" indent="-342900" algn="just">
              <a:buFontTx/>
              <a:buChar char="-"/>
            </a:pPr>
            <a:endParaRPr lang="fr-BE" b="1" dirty="0"/>
          </a:p>
          <a:p>
            <a:pPr marL="342900" indent="-342900">
              <a:buFontTx/>
              <a:buChar char="-"/>
            </a:pPr>
            <a:r>
              <a:rPr lang="fr-BE" sz="1400" b="1" dirty="0"/>
              <a:t>Le programme est actuellement soumis pour validation auprès des services de la Commission Européenne / </a:t>
            </a:r>
            <a:r>
              <a:rPr lang="nl-BE" sz="1400" b="1" i="1" dirty="0">
                <a:solidFill>
                  <a:schemeClr val="tx1"/>
                </a:solidFill>
                <a:latin typeface="Arial"/>
              </a:rPr>
              <a:t>Het programma is momenteel ter goedkeuring ingediend bij de diensten van de Europese Commissie.</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a:bodyPr>
          <a:lstStyle/>
          <a:p>
            <a:r>
              <a:rPr lang="fr-BE" sz="1800" b="1" dirty="0">
                <a:solidFill>
                  <a:schemeClr val="bg1">
                    <a:lumMod val="50000"/>
                  </a:schemeClr>
                </a:solidFill>
              </a:rPr>
              <a:t>Objectif Spécifique 2.1 - </a:t>
            </a:r>
            <a:r>
              <a:rPr lang="fr-FR" sz="1800" b="1" dirty="0">
                <a:solidFill>
                  <a:schemeClr val="bg1">
                    <a:lumMod val="50000"/>
                  </a:schemeClr>
                </a:solidFill>
              </a:rPr>
              <a:t>Favoriser les mesures en matière d’efficacité énergétique et réduire les émissions de gaz à effet de serre </a:t>
            </a:r>
          </a:p>
          <a:p>
            <a:endParaRPr lang="fr-FR" sz="1800" b="1" dirty="0">
              <a:solidFill>
                <a:schemeClr val="bg1">
                  <a:lumMod val="50000"/>
                </a:schemeClr>
              </a:solidFill>
            </a:endParaRPr>
          </a:p>
          <a:p>
            <a:r>
              <a:rPr lang="fr-BE" sz="1400" b="1" dirty="0">
                <a:solidFill>
                  <a:srgbClr val="7CA2D6"/>
                </a:solidFill>
              </a:rPr>
              <a:t>Action 1 : </a:t>
            </a:r>
            <a:r>
              <a:rPr lang="fr-FR" sz="1400" b="1" dirty="0">
                <a:solidFill>
                  <a:srgbClr val="7CA2D6"/>
                </a:solidFill>
              </a:rPr>
              <a:t>La rénovation énergétique des infrastructures des pouvoirs publics régionaux et locaux ;</a:t>
            </a:r>
          </a:p>
          <a:p>
            <a:r>
              <a:rPr lang="fr-FR" sz="1400" dirty="0">
                <a:solidFill>
                  <a:schemeClr val="bg1">
                    <a:lumMod val="50000"/>
                  </a:schemeClr>
                </a:solidFill>
              </a:rPr>
              <a:t>Action 2 : La rénovation énergétique des équipements collectifs organisés par les autres pouvoirs publics ;</a:t>
            </a:r>
          </a:p>
          <a:p>
            <a:r>
              <a:rPr lang="fr-FR" sz="1400" dirty="0">
                <a:solidFill>
                  <a:schemeClr val="bg1">
                    <a:lumMod val="50000"/>
                  </a:schemeClr>
                </a:solidFill>
              </a:rPr>
              <a:t>Action 3 : L’amélioration de la performance énergétique du parc de logement locatif social et modéré existant ;</a:t>
            </a:r>
          </a:p>
          <a:p>
            <a:r>
              <a:rPr lang="fr-FR" sz="1400" dirty="0"/>
              <a:t>Action 4 : Des projets pilotes visant la rénovation de logements collectifs (copropriétés, avec un accent particulier sur les ménages à bas revenu) ou la rénovation groupée à l’échelle d’un quartier de logements privés ;</a:t>
            </a:r>
          </a:p>
          <a:p>
            <a:r>
              <a:rPr lang="fr-FR" sz="1400" b="1" dirty="0">
                <a:solidFill>
                  <a:srgbClr val="7CA2D6"/>
                </a:solidFill>
              </a:rPr>
              <a:t>Action 5 : Le soutien financier à l’équipement en réseaux de chaleurs sur des sites d’intérêt collectif majeur, en construction ou en rénovation.</a:t>
            </a:r>
            <a:endParaRPr lang="fr-BE" sz="1400" b="1" u="sng" dirty="0">
              <a:solidFill>
                <a:srgbClr val="7CA2D6"/>
              </a:solidFill>
            </a:endParaRPr>
          </a:p>
        </p:txBody>
      </p:sp>
    </p:spTree>
    <p:extLst>
      <p:ext uri="{BB962C8B-B14F-4D97-AF65-F5344CB8AC3E}">
        <p14:creationId xmlns:p14="http://schemas.microsoft.com/office/powerpoint/2010/main" val="3637457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62500" lnSpcReduction="20000"/>
          </a:bodyPr>
          <a:lstStyle/>
          <a:p>
            <a:r>
              <a:rPr lang="nl-NL" sz="2900" b="1" dirty="0">
                <a:solidFill>
                  <a:schemeClr val="tx1"/>
                </a:solidFill>
              </a:rPr>
              <a:t>Specifieke doelstelling 2.1 - Het bevorderen van energie-efficiëntie en het verminderen van de uitstoot van broeikasgassen</a:t>
            </a:r>
          </a:p>
          <a:p>
            <a:endParaRPr lang="nl-NL" sz="2600" b="1" dirty="0">
              <a:solidFill>
                <a:schemeClr val="tx1"/>
              </a:solidFill>
            </a:endParaRPr>
          </a:p>
          <a:p>
            <a:r>
              <a:rPr lang="fr-BE" sz="2100" b="1" dirty="0" err="1">
                <a:solidFill>
                  <a:srgbClr val="7CA2D6"/>
                </a:solidFill>
              </a:rPr>
              <a:t>Actie</a:t>
            </a:r>
            <a:r>
              <a:rPr lang="fr-BE" sz="2100" b="1" dirty="0">
                <a:solidFill>
                  <a:srgbClr val="7CA2D6"/>
                </a:solidFill>
              </a:rPr>
              <a:t> 1: </a:t>
            </a:r>
            <a:r>
              <a:rPr lang="nl-NL" sz="2100" b="1" dirty="0">
                <a:solidFill>
                  <a:srgbClr val="7CA2D6"/>
                </a:solidFill>
              </a:rPr>
              <a:t>De energierenovatie van de infrastructuur van de gewestelijke en lokale overheden ;</a:t>
            </a:r>
          </a:p>
          <a:p>
            <a:r>
              <a:rPr lang="fr-BE" sz="2100" dirty="0" err="1">
                <a:solidFill>
                  <a:schemeClr val="bg1">
                    <a:lumMod val="50000"/>
                  </a:schemeClr>
                </a:solidFill>
              </a:rPr>
              <a:t>Actie</a:t>
            </a:r>
            <a:r>
              <a:rPr lang="fr-BE" sz="2100" dirty="0">
                <a:solidFill>
                  <a:schemeClr val="bg1">
                    <a:lumMod val="50000"/>
                  </a:schemeClr>
                </a:solidFill>
              </a:rPr>
              <a:t> 2: </a:t>
            </a:r>
            <a:r>
              <a:rPr lang="nl-NL" sz="2100" dirty="0">
                <a:solidFill>
                  <a:schemeClr val="bg1">
                    <a:lumMod val="50000"/>
                  </a:schemeClr>
                </a:solidFill>
              </a:rPr>
              <a:t>De energierenovatie van collectieve voorzieningen die door andere overheden worden georganiseerd ;</a:t>
            </a:r>
          </a:p>
          <a:p>
            <a:r>
              <a:rPr lang="fr-BE" sz="2100" dirty="0" err="1">
                <a:solidFill>
                  <a:schemeClr val="bg1">
                    <a:lumMod val="50000"/>
                  </a:schemeClr>
                </a:solidFill>
              </a:rPr>
              <a:t>Actie</a:t>
            </a:r>
            <a:r>
              <a:rPr lang="fr-BE" sz="2100" dirty="0">
                <a:solidFill>
                  <a:schemeClr val="bg1">
                    <a:lumMod val="50000"/>
                  </a:schemeClr>
                </a:solidFill>
              </a:rPr>
              <a:t> 3: </a:t>
            </a:r>
            <a:r>
              <a:rPr lang="nl-NL" sz="2100" dirty="0">
                <a:solidFill>
                  <a:schemeClr val="bg1">
                    <a:lumMod val="50000"/>
                  </a:schemeClr>
                </a:solidFill>
              </a:rPr>
              <a:t>De verbetering van de energieprestaties van de bestaande sociale huurwoningen en bescheiden huurwoningen ;</a:t>
            </a:r>
          </a:p>
          <a:p>
            <a:r>
              <a:rPr lang="fr-BE" sz="2100" dirty="0" err="1">
                <a:solidFill>
                  <a:schemeClr val="bg1">
                    <a:lumMod val="50000"/>
                  </a:schemeClr>
                </a:solidFill>
              </a:rPr>
              <a:t>Actie</a:t>
            </a:r>
            <a:r>
              <a:rPr lang="fr-BE" sz="2100" dirty="0">
                <a:solidFill>
                  <a:schemeClr val="bg1">
                    <a:lumMod val="50000"/>
                  </a:schemeClr>
                </a:solidFill>
              </a:rPr>
              <a:t> 4: </a:t>
            </a:r>
            <a:r>
              <a:rPr lang="nl-NL" sz="2100" dirty="0">
                <a:solidFill>
                  <a:schemeClr val="bg1">
                    <a:lumMod val="50000"/>
                  </a:schemeClr>
                </a:solidFill>
              </a:rPr>
              <a:t>Proefprojecten die de renovatie van collectieve woningen beogen (mede-eigendommen, met bijzondere focus op huishoudens met een laag inkomen) of de gegroepeerde renovatie op wijkschaal van privéwoningen ;</a:t>
            </a:r>
          </a:p>
          <a:p>
            <a:r>
              <a:rPr lang="fr-BE" sz="2100" b="1" dirty="0" err="1">
                <a:solidFill>
                  <a:srgbClr val="7CA2D6"/>
                </a:solidFill>
              </a:rPr>
              <a:t>Actie</a:t>
            </a:r>
            <a:r>
              <a:rPr lang="fr-BE" sz="2100" b="1" dirty="0">
                <a:solidFill>
                  <a:srgbClr val="7CA2D6"/>
                </a:solidFill>
              </a:rPr>
              <a:t> 5: </a:t>
            </a:r>
            <a:r>
              <a:rPr lang="nl-NL" sz="2100" b="1" dirty="0">
                <a:solidFill>
                  <a:srgbClr val="7CA2D6"/>
                </a:solidFill>
              </a:rPr>
              <a:t>Financiële steun voor de installatie van warmtenetten op plaatsen van groot openbaar belang, in nieuwbouw of renovatie.</a:t>
            </a:r>
            <a:endParaRPr lang="fr-BE" sz="2100" b="1" dirty="0">
              <a:solidFill>
                <a:srgbClr val="7CA2D6"/>
              </a:solidFill>
            </a:endParaRPr>
          </a:p>
        </p:txBody>
      </p:sp>
    </p:spTree>
    <p:extLst>
      <p:ext uri="{BB962C8B-B14F-4D97-AF65-F5344CB8AC3E}">
        <p14:creationId xmlns:p14="http://schemas.microsoft.com/office/powerpoint/2010/main" val="2239679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 /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 / </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concrete / </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 / </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 / </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2.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7FDBD2-A37C-452B-B852-DEF265E709AA}">
  <ds:schemaRefs>
    <ds:schemaRef ds:uri="12cb0234-c0b0-4c53-84af-973ef88e2a02"/>
    <ds:schemaRef ds:uri="http://schemas.microsoft.com/office/2006/metadata/properties"/>
    <ds:schemaRef ds:uri="http://purl.org/dc/elements/1.1/"/>
    <ds:schemaRef ds:uri="http://schemas.microsoft.com/office/infopath/2007/PartnerControls"/>
    <ds:schemaRef ds:uri="http://purl.org/dc/terms/"/>
    <ds:schemaRef ds:uri="http://schemas.openxmlformats.org/package/2006/metadata/core-properties"/>
    <ds:schemaRef ds:uri="9c7c9337-ae00-402d-ade6-9de608163fc8"/>
    <ds:schemaRef ds:uri="http://schemas.microsoft.com/office/2006/documentManagement/types"/>
    <ds:schemaRef ds:uri="bfa7d963-24c6-42df-9c60-af0ce4d6be14"/>
    <ds:schemaRef ds:uri="http://www.w3.org/XML/1998/namespace"/>
    <ds:schemaRef ds:uri="http://purl.org/dc/dcmitype/"/>
  </ds:schemaRefs>
</ds:datastoreItem>
</file>

<file path=customXml/itemProps2.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0BA248-8733-4239-94A0-E9D147687A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6650</TotalTime>
  <Words>3719</Words>
  <Application>Microsoft Office PowerPoint</Application>
  <PresentationFormat>Affichage à l'écran (16:9)</PresentationFormat>
  <Paragraphs>310</Paragraphs>
  <Slides>36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36</vt:i4>
      </vt:variant>
    </vt:vector>
  </HeadingPairs>
  <TitlesOfParts>
    <vt:vector size="43" baseType="lpstr">
      <vt:lpstr>Aller Light</vt:lpstr>
      <vt:lpstr>Arial</vt:lpstr>
      <vt:lpstr>Calibri</vt:lpstr>
      <vt:lpstr>Cambria Math</vt:lpstr>
      <vt:lpstr>Courier New</vt:lpstr>
      <vt:lpstr>Wingdings</vt:lpstr>
      <vt:lpstr>Thème Office</vt:lpstr>
      <vt:lpstr>Présentation PowerPoint</vt:lpstr>
      <vt:lpstr>Participation en ligne</vt:lpstr>
      <vt:lpstr>AGENDA</vt:lpstr>
      <vt:lpstr>I. Introduction au contexte général du futur programme FEDER 2021-2027 Inleiding algemene context van het toekomstig EFRO programma 2021 -2027 </vt:lpstr>
      <vt:lpstr>Présentation PowerPoint</vt:lpstr>
      <vt:lpstr>Présentation PowerPoint</vt:lpstr>
      <vt:lpstr>Présentation PowerPoint</vt:lpstr>
      <vt:lpstr>Présentation PowerPoint</vt:lpstr>
      <vt:lpstr>Présentation PowerPoint</vt:lpstr>
      <vt:lpstr>Présentation PowerPoint</vt:lpstr>
      <vt:lpstr>Présentation de l’appel à projets / Voorstelling van de projectoproep</vt:lpstr>
      <vt:lpstr>1. Les actions de l’appel / De acties van de projectoproep</vt:lpstr>
      <vt:lpstr>1. Les actions de l’appel / De acties van de projectoproep</vt:lpstr>
      <vt:lpstr>OS 2.1 Groupe cibles / Doelgroep</vt:lpstr>
      <vt:lpstr>2. Résultats attendus / Verwachte resultaten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4. Procédure de sélection / Selectieprocedure</vt:lpstr>
      <vt:lpstr>Objectif 1.3.2 -  principes de sélection / Principiële selectiecriteria </vt:lpstr>
      <vt:lpstr>Présentation PowerPoint</vt:lpstr>
      <vt:lpstr>OS 2.1 – Critères techniques / SD 2.1 Technische criteria </vt:lpstr>
      <vt:lpstr>OS 2.1 – Critères techniques / SD 2.1 Technische criteria </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V. 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BILLOUEZ Aurélie</cp:lastModifiedBy>
  <cp:revision>322</cp:revision>
  <cp:lastPrinted>2023-03-10T09:47:51Z</cp:lastPrinted>
  <dcterms:created xsi:type="dcterms:W3CDTF">2013-10-17T10:19:39Z</dcterms:created>
  <dcterms:modified xsi:type="dcterms:W3CDTF">2023-03-10T12:51:19Z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