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4"/>
  </p:notesMasterIdLst>
  <p:handoutMasterIdLst>
    <p:handoutMasterId r:id="rId55"/>
  </p:handoutMasterIdLst>
  <p:sldIdLst>
    <p:sldId id="259" r:id="rId5"/>
    <p:sldId id="410" r:id="rId6"/>
    <p:sldId id="260" r:id="rId7"/>
    <p:sldId id="356" r:id="rId8"/>
    <p:sldId id="357" r:id="rId9"/>
    <p:sldId id="358" r:id="rId10"/>
    <p:sldId id="361" r:id="rId11"/>
    <p:sldId id="362" r:id="rId12"/>
    <p:sldId id="369" r:id="rId13"/>
    <p:sldId id="279" r:id="rId14"/>
    <p:sldId id="427" r:id="rId15"/>
    <p:sldId id="425" r:id="rId16"/>
    <p:sldId id="436" r:id="rId17"/>
    <p:sldId id="428" r:id="rId18"/>
    <p:sldId id="426" r:id="rId19"/>
    <p:sldId id="367" r:id="rId20"/>
    <p:sldId id="432" r:id="rId21"/>
    <p:sldId id="430" r:id="rId22"/>
    <p:sldId id="363" r:id="rId23"/>
    <p:sldId id="431" r:id="rId24"/>
    <p:sldId id="342" r:id="rId25"/>
    <p:sldId id="437" r:id="rId26"/>
    <p:sldId id="438" r:id="rId27"/>
    <p:sldId id="439" r:id="rId28"/>
    <p:sldId id="440" r:id="rId29"/>
    <p:sldId id="441" r:id="rId30"/>
    <p:sldId id="364" r:id="rId31"/>
    <p:sldId id="387" r:id="rId32"/>
    <p:sldId id="345" r:id="rId33"/>
    <p:sldId id="411" r:id="rId34"/>
    <p:sldId id="344" r:id="rId35"/>
    <p:sldId id="442" r:id="rId36"/>
    <p:sldId id="443" r:id="rId37"/>
    <p:sldId id="390" r:id="rId38"/>
    <p:sldId id="404" r:id="rId39"/>
    <p:sldId id="444" r:id="rId40"/>
    <p:sldId id="445" r:id="rId41"/>
    <p:sldId id="446" r:id="rId42"/>
    <p:sldId id="447" r:id="rId43"/>
    <p:sldId id="448" r:id="rId44"/>
    <p:sldId id="449" r:id="rId45"/>
    <p:sldId id="450" r:id="rId46"/>
    <p:sldId id="451" r:id="rId47"/>
    <p:sldId id="393" r:id="rId48"/>
    <p:sldId id="394" r:id="rId49"/>
    <p:sldId id="324" r:id="rId50"/>
    <p:sldId id="290" r:id="rId51"/>
    <p:sldId id="264" r:id="rId52"/>
    <p:sldId id="273" r:id="rId53"/>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051A1A-A4B8-45B8-76D1-4E6801AC3F3A}" name="MOENS Marnick" initials="MM" userId="S::mmoens@gob.brussels::7c040b6f-10f7-4822-9335-362a88e9ba16" providerId="AD"/>
  <p188:author id="{41540270-7326-EE80-1FF2-8F9EE5262265}" name="MOMMAERTS Diane" initials="MD" userId="S::dmommaerts@sprb.brussels::ea603e7f-687b-4920-b2b3-d4da2e4bc6f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M Dounia" initials="CD" lastIdx="1" clrIdx="0">
    <p:extLst>
      <p:ext uri="{19B8F6BF-5375-455C-9EA6-DF929625EA0E}">
        <p15:presenceInfo xmlns:p15="http://schemas.microsoft.com/office/powerpoint/2012/main" userId="S::dcham@sprb.brussels::2003f032-a2a5-4597-a8e5-3a6972b854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03"/>
    <a:srgbClr val="B7B7B7"/>
    <a:srgbClr val="0B00BE"/>
    <a:srgbClr val="7CA2D6"/>
    <a:srgbClr val="003B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6357" autoAdjust="0"/>
  </p:normalViewPr>
  <p:slideViewPr>
    <p:cSldViewPr>
      <p:cViewPr varScale="1">
        <p:scale>
          <a:sx n="146" d="100"/>
          <a:sy n="146" d="100"/>
        </p:scale>
        <p:origin x="552" y="114"/>
      </p:cViewPr>
      <p:guideLst>
        <p:guide orient="horz" pos="1620"/>
        <p:guide pos="2880"/>
      </p:guideLst>
    </p:cSldViewPr>
  </p:slideViewPr>
  <p:notesTextViewPr>
    <p:cViewPr>
      <p:scale>
        <a:sx n="100" d="100"/>
        <a:sy n="100" d="100"/>
      </p:scale>
      <p:origin x="0" y="0"/>
    </p:cViewPr>
  </p:notesTextViewPr>
  <p:notesViewPr>
    <p:cSldViewPr>
      <p:cViewPr varScale="1">
        <p:scale>
          <a:sx n="83" d="100"/>
          <a:sy n="83" d="100"/>
        </p:scale>
        <p:origin x="-315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handoutMaster" Target="handoutMasters/handout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notesMaster" Target="notesMasters/notesMaster1.xml"/><Relationship Id="rId62"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presProps" Target="presProps.xml"/><Relationship Id="rId61"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commentAuthors" Target="commentAuthor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MMAERTS Diane" userId="ea603e7f-687b-4920-b2b3-d4da2e4bc6fe" providerId="ADAL" clId="{7967ACB0-BB8C-4B79-B392-9F24275588D6}"/>
    <pc:docChg chg="">
      <pc:chgData name="MOMMAERTS Diane" userId="ea603e7f-687b-4920-b2b3-d4da2e4bc6fe" providerId="ADAL" clId="{7967ACB0-BB8C-4B79-B392-9F24275588D6}" dt="2023-03-15T08:13:57.732" v="1"/>
      <pc:docMkLst>
        <pc:docMk/>
      </pc:docMkLst>
      <pc:sldChg chg="addCm">
        <pc:chgData name="MOMMAERTS Diane" userId="ea603e7f-687b-4920-b2b3-d4da2e4bc6fe" providerId="ADAL" clId="{7967ACB0-BB8C-4B79-B392-9F24275588D6}" dt="2023-03-15T08:13:57.732" v="1"/>
        <pc:sldMkLst>
          <pc:docMk/>
          <pc:sldMk cId="2603591970" sldId="35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FC8D81E-DE7C-4382-8F1A-401577778493}" type="datetimeFigureOut">
              <a:rPr lang="fr-BE" smtClean="0"/>
              <a:pPr/>
              <a:t>20-03-23</a:t>
            </a:fld>
            <a:endParaRPr lang="fr-BE"/>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37564D-E952-4EC1-B75D-0DA23DC0CF12}" type="slidenum">
              <a:rPr lang="fr-BE" smtClean="0"/>
              <a:pPr/>
              <a:t>‹N°›</a:t>
            </a:fld>
            <a:endParaRPr lang="fr-BE"/>
          </a:p>
        </p:txBody>
      </p:sp>
    </p:spTree>
    <p:extLst>
      <p:ext uri="{BB962C8B-B14F-4D97-AF65-F5344CB8AC3E}">
        <p14:creationId xmlns:p14="http://schemas.microsoft.com/office/powerpoint/2010/main" val="112957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8D0604-D0C7-4319-B045-8F563F9C8141}" type="datetimeFigureOut">
              <a:rPr lang="fr-BE" smtClean="0"/>
              <a:t>20-03-23</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D4ACC6-E18E-4F9E-B1BC-6F01A0255BE9}" type="slidenum">
              <a:rPr lang="fr-BE" smtClean="0"/>
              <a:t>‹N°›</a:t>
            </a:fld>
            <a:endParaRPr lang="fr-BE"/>
          </a:p>
        </p:txBody>
      </p:sp>
    </p:spTree>
    <p:extLst>
      <p:ext uri="{BB962C8B-B14F-4D97-AF65-F5344CB8AC3E}">
        <p14:creationId xmlns:p14="http://schemas.microsoft.com/office/powerpoint/2010/main" val="266701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UEIL">
    <p:spTree>
      <p:nvGrpSpPr>
        <p:cNvPr id="1" name=""/>
        <p:cNvGrpSpPr/>
        <p:nvPr/>
      </p:nvGrpSpPr>
      <p:grpSpPr>
        <a:xfrm>
          <a:off x="0" y="0"/>
          <a:ext cx="0" cy="0"/>
          <a:chOff x="0" y="0"/>
          <a:chExt cx="0" cy="0"/>
        </a:xfrm>
      </p:grpSpPr>
      <p:sp>
        <p:nvSpPr>
          <p:cNvPr id="11"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pic>
        <p:nvPicPr>
          <p:cNvPr id="4" name="Image 3">
            <a:extLst>
              <a:ext uri="{FF2B5EF4-FFF2-40B4-BE49-F238E27FC236}">
                <a16:creationId xmlns:a16="http://schemas.microsoft.com/office/drawing/2014/main" id="{8807826C-B842-4437-AD53-E7E4F487EF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4D9A55-CEC1-4476-8478-647A731A0C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3"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475656" y="2117525"/>
            <a:ext cx="7560840" cy="958281"/>
          </a:xfrm>
        </p:spPr>
        <p:txBody>
          <a:bodyPr>
            <a:noAutofit/>
          </a:bodyPr>
          <a:lstStyle>
            <a:lvl1pPr marL="0" indent="0">
              <a:lnSpc>
                <a:spcPts val="2200"/>
              </a:lnSpc>
              <a:buFont typeface="Arial" pitchFamily="34" charset="0"/>
              <a:buNone/>
              <a:defRPr sz="2400" b="1" cap="all" baseline="0">
                <a:solidFill>
                  <a:schemeClr val="bg1">
                    <a:lumMod val="50000"/>
                  </a:schemeClr>
                </a:solidFill>
                <a:latin typeface="Arial" pitchFamily="34" charset="0"/>
                <a:cs typeface="Arial" pitchFamily="34" charset="0"/>
              </a:defRPr>
            </a:lvl1pPr>
            <a:lvl2pPr marL="0" indent="-108000">
              <a:spcBef>
                <a:spcPts val="300"/>
              </a:spcBef>
              <a:buFont typeface="+mj-lt"/>
              <a:buNone/>
              <a:defRPr sz="16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presentation</a:t>
            </a:r>
            <a:r>
              <a:rPr lang="fr-FR" dirty="0"/>
              <a:t> </a:t>
            </a:r>
            <a:r>
              <a:rPr lang="fr-FR" dirty="0" err="1"/>
              <a:t>heading</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475656" y="3053629"/>
            <a:ext cx="7560840" cy="382217"/>
          </a:xfrm>
        </p:spPr>
        <p:txBody>
          <a:bodyPr>
            <a:normAutofit/>
          </a:bodyPr>
          <a:lstStyle>
            <a:lvl1pPr marL="0" indent="0">
              <a:lnSpc>
                <a:spcPts val="2200"/>
              </a:lnSpc>
              <a:buFont typeface="Arial" pitchFamily="34" charset="0"/>
              <a:buNone/>
              <a:defRPr sz="1800" b="1">
                <a:solidFill>
                  <a:schemeClr val="bg1">
                    <a:lumMod val="50000"/>
                  </a:schemeClr>
                </a:solidFill>
                <a:latin typeface="Arial" pitchFamily="34" charset="0"/>
                <a:cs typeface="Arial" pitchFamily="34" charset="0"/>
              </a:defRPr>
            </a:lvl1pPr>
            <a:lvl2pPr marL="0" indent="-108000">
              <a:spcBef>
                <a:spcPts val="300"/>
              </a:spcBef>
              <a:buFont typeface="+mj-lt"/>
              <a:buNone/>
              <a:defRPr sz="20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subtitle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E8FDFC3-14B9-4B0E-A8D1-626A95764A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6" name="Espace réservé du texte 4"/>
          <p:cNvSpPr>
            <a:spLocks noGrp="1"/>
          </p:cNvSpPr>
          <p:nvPr>
            <p:ph type="body" sz="quarter" idx="14" hasCustomPrompt="1"/>
          </p:nvPr>
        </p:nvSpPr>
        <p:spPr>
          <a:xfrm>
            <a:off x="1677770" y="1534986"/>
            <a:ext cx="7200800" cy="3197004"/>
          </a:xfrm>
        </p:spPr>
        <p:txBody>
          <a:bodyPr/>
          <a:lstStyle>
            <a:lvl1pPr marL="0" indent="0">
              <a:lnSpc>
                <a:spcPts val="2200"/>
              </a:lnSpc>
              <a:buFont typeface="Arial" pitchFamily="34" charset="0"/>
              <a:buNone/>
              <a:defRPr sz="2400" b="1">
                <a:solidFill>
                  <a:schemeClr val="bg1">
                    <a:lumMod val="50000"/>
                  </a:schemeClr>
                </a:solidFill>
                <a:latin typeface="Arial" pitchFamily="34" charset="0"/>
                <a:cs typeface="Arial" pitchFamily="34" charset="0"/>
              </a:defRPr>
            </a:lvl1pPr>
            <a:lvl2pPr marL="273050" indent="-255588">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2pPr>
            <a:lvl3pPr marL="454025" indent="-228600">
              <a:buFont typeface="Arial" panose="020B0604020202020204" pitchFamily="34" charset="0"/>
              <a:buChar char="-"/>
              <a:defRPr sz="1600">
                <a:solidFill>
                  <a:schemeClr val="bg1">
                    <a:lumMod val="50000"/>
                  </a:schemeClr>
                </a:solidFill>
                <a:latin typeface="Arial" panose="020B0604020202020204" pitchFamily="34" charset="0"/>
                <a:cs typeface="Arial" panose="020B0604020202020204" pitchFamily="34" charset="0"/>
              </a:defRPr>
            </a:lvl3pPr>
            <a:lvl4pPr marL="539750" indent="0">
              <a:buFont typeface="Courier New" panose="02070309020205020404" pitchFamily="49" charset="0"/>
              <a:buNone/>
              <a:defRPr sz="1600"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Click to </a:t>
            </a:r>
            <a:r>
              <a:rPr lang="fr-FR" dirty="0" err="1"/>
              <a:t>modify</a:t>
            </a:r>
            <a:r>
              <a:rPr lang="fr-FR" dirty="0"/>
              <a:t> the </a:t>
            </a:r>
            <a:r>
              <a:rPr lang="fr-FR" dirty="0" err="1"/>
              <a:t>presentation</a:t>
            </a:r>
            <a:r>
              <a:rPr lang="fr-FR" dirty="0"/>
              <a:t> </a:t>
            </a:r>
            <a:r>
              <a:rPr lang="fr-FR" dirty="0" err="1"/>
              <a:t>summary</a:t>
            </a:r>
            <a:endParaRPr lang="fr-FR" dirty="0"/>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2000">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40000">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40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D6E5D8-0C96-4723-8AB9-AAB0724C9E48}" type="datetimeFigureOut">
              <a:rPr lang="fr-BE" smtClean="0"/>
              <a:pPr/>
              <a:t>20-03-23</a:t>
            </a:fld>
            <a:endParaRPr lang="fr-BE"/>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83F8EE3-3B50-4017-B2E3-81E7FAC0BB79}"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1"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hyperlink" Target="https://perspective.brussels/sites/default/files/documents/181105_cdc.pdf"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3" Type="http://schemas.openxmlformats.org/officeDocument/2006/relationships/hyperlink" Target="mailto:Feder@sprb.brussels" TargetMode="External"/><Relationship Id="rId2" Type="http://schemas.openxmlformats.org/officeDocument/2006/relationships/hyperlink" Target="mailto:Efro@gob.brussels/" TargetMode="External"/><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hyperlink" Target="http://www.efro.brussels/" TargetMode="External"/><Relationship Id="rId4" Type="http://schemas.openxmlformats.org/officeDocument/2006/relationships/hyperlink" Target="http://www.feder.brussels/" TargetMode="External"/></Relationships>
</file>

<file path=ppt/slides/_rels/slide49.xml.rels><?xml version="1.0" encoding="UTF-8" standalone="yes"?>
<Relationships xmlns="http://schemas.openxmlformats.org/package/2006/relationships"><Relationship Id="rId3" Type="http://schemas.openxmlformats.org/officeDocument/2006/relationships/hyperlink" Target="http://efro.brussels/" TargetMode="External"/><Relationship Id="rId2" Type="http://schemas.openxmlformats.org/officeDocument/2006/relationships/hyperlink" Target="http://feder.brussels/" TargetMode="External"/><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1203598"/>
            <a:ext cx="7632848" cy="3557044"/>
          </a:xfrm>
        </p:spPr>
        <p:txBody>
          <a:bodyPr>
            <a:normAutofit/>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Session d’information </a:t>
            </a:r>
            <a:r>
              <a:rPr lang="fr-FR" sz="1600" cap="all" dirty="0">
                <a:solidFill>
                  <a:srgbClr val="1F497D">
                    <a:lumMod val="75000"/>
                  </a:srgbClr>
                </a:solidFill>
              </a:rPr>
              <a:t>16/0</a:t>
            </a:r>
            <a:r>
              <a:rPr kumimoji="0" lang="fr-FR" sz="1600" b="1" i="0" u="none" strike="noStrike" kern="1200" cap="all" spc="0" normalizeH="0" baseline="0" noProof="0" dirty="0">
                <a:ln>
                  <a:noFill/>
                </a:ln>
                <a:solidFill>
                  <a:srgbClr val="1F497D">
                    <a:lumMod val="75000"/>
                  </a:srgbClr>
                </a:solidFill>
                <a:effectLst/>
                <a:uLnTx/>
                <a:uFillTx/>
              </a:rPr>
              <a:t>3/2023</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Programme FEDER 2021-2027: Objectif </a:t>
            </a:r>
            <a:r>
              <a:rPr lang="fr-FR" sz="1600" cap="all" dirty="0">
                <a:solidFill>
                  <a:srgbClr val="1F497D">
                    <a:lumMod val="75000"/>
                  </a:srgbClr>
                </a:solidFill>
              </a:rPr>
              <a:t>2.7 </a:t>
            </a:r>
            <a:r>
              <a:rPr kumimoji="0" lang="fr-FR" sz="1600" b="1" i="0" u="none" strike="noStrike" kern="1200" cap="all" spc="0" normalizeH="0" baseline="0" noProof="0" dirty="0">
                <a:ln>
                  <a:noFill/>
                </a:ln>
                <a:solidFill>
                  <a:srgbClr val="1F497D">
                    <a:lumMod val="75000"/>
                  </a:srgbClr>
                </a:solidFill>
                <a:effectLst/>
                <a:uLnTx/>
                <a:uFillTx/>
              </a:rPr>
              <a:t>– Appels à projets </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400" cap="all" dirty="0">
                <a:solidFill>
                  <a:schemeClr val="accent1"/>
                </a:solidFill>
              </a:rPr>
              <a:t>« Biodiversité et infrastructures vertes»</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lang="fr-BE" sz="100" cap="all" dirty="0">
              <a:solidFill>
                <a:schemeClr val="accent1"/>
              </a:solidFill>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err="1">
                <a:solidFill>
                  <a:srgbClr val="1F497D">
                    <a:lumMod val="75000"/>
                  </a:srgbClr>
                </a:solidFill>
              </a:rPr>
              <a:t>Infosessie</a:t>
            </a:r>
            <a:r>
              <a:rPr lang="fr-BE" sz="1600" cap="all" dirty="0">
                <a:solidFill>
                  <a:srgbClr val="1F497D">
                    <a:lumMod val="75000"/>
                  </a:srgbClr>
                </a:solidFill>
              </a:rPr>
              <a:t> 16/03/2023</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a:solidFill>
                  <a:srgbClr val="1F497D">
                    <a:lumMod val="75000"/>
                  </a:srgbClr>
                </a:solidFill>
              </a:rPr>
              <a:t>EFRO programma 2021 – 2027: </a:t>
            </a:r>
            <a:r>
              <a:rPr lang="fr-BE" sz="1600" cap="all" dirty="0" err="1">
                <a:solidFill>
                  <a:srgbClr val="1F497D">
                    <a:lumMod val="75000"/>
                  </a:srgbClr>
                </a:solidFill>
              </a:rPr>
              <a:t>Doelstelling</a:t>
            </a:r>
            <a:r>
              <a:rPr lang="fr-BE" sz="1600" cap="all" dirty="0">
                <a:solidFill>
                  <a:srgbClr val="1F497D">
                    <a:lumMod val="75000"/>
                  </a:srgbClr>
                </a:solidFill>
              </a:rPr>
              <a:t> 2.7– </a:t>
            </a:r>
            <a:r>
              <a:rPr lang="fr-BE" sz="1600" cap="all" dirty="0" err="1">
                <a:solidFill>
                  <a:srgbClr val="1F497D">
                    <a:lumMod val="75000"/>
                  </a:srgbClr>
                </a:solidFill>
              </a:rPr>
              <a:t>Projectoproepen</a:t>
            </a:r>
            <a:r>
              <a:rPr lang="fr-BE" sz="1600" cap="all" dirty="0">
                <a:solidFill>
                  <a:srgbClr val="1F497D">
                    <a:lumMod val="75000"/>
                  </a:srgbClr>
                </a:solidFill>
              </a:rPr>
              <a:t> </a:t>
            </a:r>
            <a:endParaRPr lang="nl-NL" sz="1400" cap="all" dirty="0">
              <a:solidFill>
                <a:schemeClr val="accent1"/>
              </a:solidFill>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nl-NL" sz="1400" cap="all" dirty="0">
                <a:solidFill>
                  <a:schemeClr val="accent1"/>
                </a:solidFill>
              </a:rPr>
              <a:t>“biodiversiteit en groene infrastructuur"</a:t>
            </a:r>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804022" y="240400"/>
            <a:ext cx="6829680" cy="891190"/>
          </a:xfrm>
          <a:prstGeom prst="rect">
            <a:avLst/>
          </a:prstGeom>
        </p:spPr>
      </p:pic>
    </p:spTree>
    <p:extLst>
      <p:ext uri="{BB962C8B-B14F-4D97-AF65-F5344CB8AC3E}">
        <p14:creationId xmlns:p14="http://schemas.microsoft.com/office/powerpoint/2010/main" val="282918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2" name="Titre 1">
            <a:extLst>
              <a:ext uri="{FF2B5EF4-FFF2-40B4-BE49-F238E27FC236}">
                <a16:creationId xmlns:a16="http://schemas.microsoft.com/office/drawing/2014/main" id="{BC74E6BA-89E5-1498-8D5C-9BF86F4EB78B}"/>
              </a:ext>
            </a:extLst>
          </p:cNvPr>
          <p:cNvSpPr>
            <a:spLocks noGrp="1"/>
          </p:cNvSpPr>
          <p:nvPr>
            <p:ph type="title"/>
          </p:nvPr>
        </p:nvSpPr>
        <p:spPr>
          <a:xfrm>
            <a:off x="399058" y="200511"/>
            <a:ext cx="8424936" cy="936104"/>
          </a:xfrm>
        </p:spPr>
        <p:txBody>
          <a:bodyPr>
            <a:normAutofit/>
          </a:bodyPr>
          <a:lstStyle/>
          <a:p>
            <a:r>
              <a:rPr lang="fr-FR" sz="2400" b="1" dirty="0"/>
              <a:t>Présentation des appels à projets / </a:t>
            </a:r>
            <a:r>
              <a:rPr lang="fr-BE" sz="2400" b="1" i="1" dirty="0" err="1">
                <a:solidFill>
                  <a:schemeClr val="tx1">
                    <a:lumMod val="65000"/>
                    <a:lumOff val="35000"/>
                  </a:schemeClr>
                </a:solidFill>
              </a:rPr>
              <a:t>Voorstelling</a:t>
            </a:r>
            <a:r>
              <a:rPr lang="fr-BE" sz="2400" b="1" i="1" dirty="0">
                <a:solidFill>
                  <a:schemeClr val="tx1">
                    <a:lumMod val="65000"/>
                    <a:lumOff val="35000"/>
                  </a:schemeClr>
                </a:solidFill>
              </a:rPr>
              <a:t> van de </a:t>
            </a:r>
            <a:r>
              <a:rPr lang="fr-BE" sz="2400" b="1" i="1" dirty="0" err="1">
                <a:solidFill>
                  <a:schemeClr val="tx1">
                    <a:lumMod val="65000"/>
                    <a:lumOff val="35000"/>
                  </a:schemeClr>
                </a:solidFill>
              </a:rPr>
              <a:t>projectoproepen</a:t>
            </a:r>
            <a:endParaRPr lang="fr-BE" dirty="0"/>
          </a:p>
        </p:txBody>
      </p:sp>
      <p:sp>
        <p:nvSpPr>
          <p:cNvPr id="3" name="Espace réservé du texte 2">
            <a:extLst>
              <a:ext uri="{FF2B5EF4-FFF2-40B4-BE49-F238E27FC236}">
                <a16:creationId xmlns:a16="http://schemas.microsoft.com/office/drawing/2014/main" id="{ADEDAEF8-3DC7-76C1-2E12-D79A41CCEFC1}"/>
              </a:ext>
            </a:extLst>
          </p:cNvPr>
          <p:cNvSpPr>
            <a:spLocks noGrp="1"/>
          </p:cNvSpPr>
          <p:nvPr>
            <p:ph type="body" sz="quarter" idx="10"/>
          </p:nvPr>
        </p:nvSpPr>
        <p:spPr>
          <a:xfrm>
            <a:off x="399058" y="1347614"/>
            <a:ext cx="8424936" cy="3024336"/>
          </a:xfrm>
        </p:spPr>
        <p:txBody>
          <a:bodyPr/>
          <a:lstStyle/>
          <a:p>
            <a:pPr marL="457200" indent="-457200">
              <a:buAutoNum type="arabicPeriod"/>
            </a:pPr>
            <a:r>
              <a:rPr lang="fr-BE" sz="1800" dirty="0"/>
              <a:t>Les trois appels différents / </a:t>
            </a:r>
            <a:r>
              <a:rPr lang="fr-BE" sz="1800" i="1" dirty="0">
                <a:solidFill>
                  <a:schemeClr val="tx1"/>
                </a:solidFill>
              </a:rPr>
              <a:t>De </a:t>
            </a:r>
            <a:r>
              <a:rPr lang="fr-BE" sz="1800" i="1" dirty="0" err="1">
                <a:solidFill>
                  <a:schemeClr val="tx1"/>
                </a:solidFill>
              </a:rPr>
              <a:t>drie</a:t>
            </a:r>
            <a:r>
              <a:rPr lang="fr-BE" sz="1800" i="1" dirty="0">
                <a:solidFill>
                  <a:schemeClr val="tx1"/>
                </a:solidFill>
              </a:rPr>
              <a:t> </a:t>
            </a:r>
            <a:r>
              <a:rPr lang="fr-BE" sz="1800" i="1" dirty="0" err="1">
                <a:solidFill>
                  <a:schemeClr val="tx1"/>
                </a:solidFill>
              </a:rPr>
              <a:t>verschillende</a:t>
            </a:r>
            <a:r>
              <a:rPr lang="fr-BE" sz="1800" i="1" dirty="0">
                <a:solidFill>
                  <a:schemeClr val="tx1"/>
                </a:solidFill>
              </a:rPr>
              <a:t> </a:t>
            </a:r>
            <a:r>
              <a:rPr lang="fr-BE" sz="1800" i="1" dirty="0" err="1">
                <a:solidFill>
                  <a:schemeClr val="tx1"/>
                </a:solidFill>
              </a:rPr>
              <a:t>oproepen</a:t>
            </a:r>
            <a:endParaRPr lang="fr-BE" sz="1800" i="1" dirty="0">
              <a:solidFill>
                <a:schemeClr val="tx1"/>
              </a:solidFill>
            </a:endParaRPr>
          </a:p>
          <a:p>
            <a:pPr marL="457200" indent="-457200">
              <a:buAutoNum type="arabicPeriod"/>
            </a:pPr>
            <a:r>
              <a:rPr lang="fr-BE" sz="1800" dirty="0"/>
              <a:t>Les actions des appels / </a:t>
            </a:r>
            <a:r>
              <a:rPr lang="fr-BE" sz="1800" i="1" dirty="0" err="1">
                <a:solidFill>
                  <a:schemeClr val="tx1"/>
                </a:solidFill>
                <a:latin typeface="Arial"/>
              </a:rPr>
              <a:t>Acties</a:t>
            </a:r>
            <a:r>
              <a:rPr lang="fr-BE" sz="1800" i="1" dirty="0">
                <a:solidFill>
                  <a:schemeClr val="tx1"/>
                </a:solidFill>
                <a:latin typeface="Arial"/>
              </a:rPr>
              <a:t> van de </a:t>
            </a:r>
            <a:r>
              <a:rPr lang="fr-BE" sz="1800" i="1" dirty="0" err="1">
                <a:solidFill>
                  <a:schemeClr val="tx1"/>
                </a:solidFill>
                <a:latin typeface="Arial"/>
              </a:rPr>
              <a:t>projectoproepen</a:t>
            </a:r>
            <a:endParaRPr lang="fr-BE" sz="1800" i="1" dirty="0">
              <a:solidFill>
                <a:schemeClr val="tx1"/>
              </a:solidFill>
              <a:latin typeface="Arial"/>
            </a:endParaRPr>
          </a:p>
          <a:p>
            <a:pPr marL="457200" indent="-457200">
              <a:buAutoNum type="arabicPeriod"/>
            </a:pPr>
            <a:r>
              <a:rPr lang="fr-BE" sz="1800" dirty="0"/>
              <a:t>Les résultats attendus / </a:t>
            </a:r>
            <a:r>
              <a:rPr lang="fr-BE" sz="1800" i="1" dirty="0" err="1">
                <a:solidFill>
                  <a:schemeClr val="tx1"/>
                </a:solidFill>
                <a:latin typeface="Arial"/>
              </a:rPr>
              <a:t>Verwachte</a:t>
            </a:r>
            <a:r>
              <a:rPr lang="fr-BE" sz="1800" i="1" dirty="0">
                <a:solidFill>
                  <a:schemeClr val="tx1"/>
                </a:solidFill>
                <a:latin typeface="Arial"/>
              </a:rPr>
              <a:t> </a:t>
            </a:r>
            <a:r>
              <a:rPr lang="fr-BE" sz="1800" i="1" dirty="0" err="1">
                <a:solidFill>
                  <a:schemeClr val="tx1"/>
                </a:solidFill>
                <a:latin typeface="Arial"/>
              </a:rPr>
              <a:t>resultaten</a:t>
            </a:r>
            <a:r>
              <a:rPr lang="fr-BE" sz="1800" i="1" dirty="0">
                <a:solidFill>
                  <a:schemeClr val="tx1"/>
                </a:solidFill>
                <a:latin typeface="Arial"/>
              </a:rPr>
              <a:t> </a:t>
            </a:r>
          </a:p>
          <a:p>
            <a:pPr marL="457200" indent="-457200">
              <a:buAutoNum type="arabicPeriod"/>
            </a:pPr>
            <a:r>
              <a:rPr lang="fr-BE" sz="1800" dirty="0"/>
              <a:t>Les critères d’éligibilité et le financement des projets / </a:t>
            </a:r>
            <a:r>
              <a:rPr lang="fr-BE" sz="1800" i="1" dirty="0" err="1">
                <a:solidFill>
                  <a:schemeClr val="tx1"/>
                </a:solidFill>
                <a:latin typeface="Arial"/>
              </a:rPr>
              <a:t>Subsidiabiliteitsregels</a:t>
            </a:r>
            <a:r>
              <a:rPr lang="fr-BE" sz="1800" i="1" dirty="0">
                <a:solidFill>
                  <a:schemeClr val="tx1"/>
                </a:solidFill>
                <a:latin typeface="Arial"/>
              </a:rPr>
              <a:t> en de </a:t>
            </a:r>
            <a:r>
              <a:rPr lang="fr-BE" sz="1800" i="1" dirty="0" err="1">
                <a:solidFill>
                  <a:schemeClr val="tx1"/>
                </a:solidFill>
                <a:latin typeface="Arial"/>
              </a:rPr>
              <a:t>financiering</a:t>
            </a:r>
            <a:r>
              <a:rPr lang="fr-BE" sz="1800" i="1" dirty="0">
                <a:solidFill>
                  <a:schemeClr val="tx1"/>
                </a:solidFill>
                <a:latin typeface="Arial"/>
              </a:rPr>
              <a:t> van de </a:t>
            </a:r>
            <a:r>
              <a:rPr lang="fr-BE" sz="1800" i="1" dirty="0" err="1">
                <a:solidFill>
                  <a:schemeClr val="tx1"/>
                </a:solidFill>
                <a:latin typeface="Arial"/>
              </a:rPr>
              <a:t>projecten</a:t>
            </a:r>
            <a:endParaRPr lang="fr-BE" sz="1800" i="1" dirty="0">
              <a:solidFill>
                <a:schemeClr val="tx1"/>
              </a:solidFill>
              <a:latin typeface="Arial"/>
            </a:endParaRPr>
          </a:p>
          <a:p>
            <a:pPr marL="457200" indent="-457200">
              <a:buAutoNum type="arabicPeriod"/>
            </a:pPr>
            <a:r>
              <a:rPr lang="fr-BE" sz="1800" dirty="0"/>
              <a:t>Procédure de sélection + dossier de candidature / </a:t>
            </a:r>
            <a:r>
              <a:rPr lang="fr-BE" sz="1800" i="1" dirty="0" err="1">
                <a:solidFill>
                  <a:schemeClr val="tx1"/>
                </a:solidFill>
                <a:latin typeface="Arial"/>
              </a:rPr>
              <a:t>Selectieprocedure</a:t>
            </a:r>
            <a:r>
              <a:rPr lang="fr-BE" sz="1800" i="1" dirty="0">
                <a:solidFill>
                  <a:schemeClr val="tx1"/>
                </a:solidFill>
                <a:latin typeface="Arial"/>
              </a:rPr>
              <a:t> + </a:t>
            </a:r>
            <a:r>
              <a:rPr lang="fr-BE" sz="1800" i="1" dirty="0" err="1">
                <a:solidFill>
                  <a:schemeClr val="tx1"/>
                </a:solidFill>
                <a:latin typeface="Arial"/>
              </a:rPr>
              <a:t>Projectvoorstel</a:t>
            </a:r>
            <a:r>
              <a:rPr lang="fr-BE" sz="1800" i="1" dirty="0">
                <a:solidFill>
                  <a:schemeClr val="tx1"/>
                </a:solidFill>
                <a:latin typeface="Arial"/>
              </a:rPr>
              <a:t> </a:t>
            </a:r>
          </a:p>
        </p:txBody>
      </p:sp>
    </p:spTree>
    <p:extLst>
      <p:ext uri="{BB962C8B-B14F-4D97-AF65-F5344CB8AC3E}">
        <p14:creationId xmlns:p14="http://schemas.microsoft.com/office/powerpoint/2010/main" val="2361805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2AD27D-632A-F3E9-BF26-84B2CFBA4323}"/>
              </a:ext>
            </a:extLst>
          </p:cNvPr>
          <p:cNvSpPr>
            <a:spLocks noGrp="1"/>
          </p:cNvSpPr>
          <p:nvPr>
            <p:ph type="title"/>
          </p:nvPr>
        </p:nvSpPr>
        <p:spPr/>
        <p:txBody>
          <a:bodyPr>
            <a:normAutofit fontScale="90000"/>
          </a:bodyPr>
          <a:lstStyle/>
          <a:p>
            <a:r>
              <a:rPr lang="nl-BE" dirty="0"/>
              <a:t>1. </a:t>
            </a:r>
            <a:r>
              <a:rPr lang="fr-BE" sz="2400" dirty="0"/>
              <a:t>Les trois appels différents / </a:t>
            </a:r>
            <a:r>
              <a:rPr lang="fr-BE" sz="2400" i="1" dirty="0">
                <a:solidFill>
                  <a:schemeClr val="tx1"/>
                </a:solidFill>
              </a:rPr>
              <a:t>De </a:t>
            </a:r>
            <a:r>
              <a:rPr lang="fr-BE" sz="2400" i="1" dirty="0" err="1">
                <a:solidFill>
                  <a:schemeClr val="tx1"/>
                </a:solidFill>
              </a:rPr>
              <a:t>drie</a:t>
            </a:r>
            <a:r>
              <a:rPr lang="fr-BE" sz="2400" i="1" dirty="0">
                <a:solidFill>
                  <a:schemeClr val="tx1"/>
                </a:solidFill>
              </a:rPr>
              <a:t> </a:t>
            </a:r>
            <a:r>
              <a:rPr lang="fr-BE" sz="2400" i="1" dirty="0" err="1">
                <a:solidFill>
                  <a:schemeClr val="tx1"/>
                </a:solidFill>
              </a:rPr>
              <a:t>verschillende</a:t>
            </a:r>
            <a:r>
              <a:rPr lang="fr-BE" sz="2400" i="1" dirty="0">
                <a:solidFill>
                  <a:schemeClr val="tx1"/>
                </a:solidFill>
              </a:rPr>
              <a:t> </a:t>
            </a:r>
            <a:r>
              <a:rPr lang="fr-BE" sz="2400" i="1" dirty="0" err="1">
                <a:solidFill>
                  <a:schemeClr val="tx1"/>
                </a:solidFill>
              </a:rPr>
              <a:t>oproepen</a:t>
            </a:r>
            <a:endParaRPr lang="fr-BE" dirty="0"/>
          </a:p>
        </p:txBody>
      </p:sp>
      <p:sp>
        <p:nvSpPr>
          <p:cNvPr id="3" name="Tijdelijke aanduiding voor tekst 2">
            <a:extLst>
              <a:ext uri="{FF2B5EF4-FFF2-40B4-BE49-F238E27FC236}">
                <a16:creationId xmlns:a16="http://schemas.microsoft.com/office/drawing/2014/main" id="{CFE383F2-6643-E784-E99D-FEB1F6319826}"/>
              </a:ext>
            </a:extLst>
          </p:cNvPr>
          <p:cNvSpPr>
            <a:spLocks noGrp="1"/>
          </p:cNvSpPr>
          <p:nvPr>
            <p:ph type="body" sz="quarter" idx="10"/>
          </p:nvPr>
        </p:nvSpPr>
        <p:spPr/>
        <p:txBody>
          <a:bodyPr>
            <a:normAutofit fontScale="77500" lnSpcReduction="20000"/>
          </a:bodyPr>
          <a:lstStyle/>
          <a:p>
            <a:pPr marL="457200" indent="-457200">
              <a:buAutoNum type="arabicPeriod"/>
            </a:pPr>
            <a:r>
              <a:rPr lang="fr-BE" dirty="0"/>
              <a:t>Terrains contaminés pôles de développement / </a:t>
            </a:r>
            <a:r>
              <a:rPr lang="fr-BE" i="1" dirty="0" err="1">
                <a:solidFill>
                  <a:schemeClr val="tx1"/>
                </a:solidFill>
              </a:rPr>
              <a:t>Vervuilde</a:t>
            </a:r>
            <a:r>
              <a:rPr lang="fr-BE" i="1" dirty="0">
                <a:solidFill>
                  <a:schemeClr val="tx1"/>
                </a:solidFill>
              </a:rPr>
              <a:t> </a:t>
            </a:r>
            <a:r>
              <a:rPr lang="fr-BE" i="1" dirty="0" err="1">
                <a:solidFill>
                  <a:schemeClr val="tx1"/>
                </a:solidFill>
              </a:rPr>
              <a:t>gronden</a:t>
            </a:r>
            <a:r>
              <a:rPr lang="fr-BE" i="1" dirty="0">
                <a:solidFill>
                  <a:schemeClr val="tx1"/>
                </a:solidFill>
              </a:rPr>
              <a:t> in </a:t>
            </a:r>
            <a:r>
              <a:rPr lang="fr-BE" i="1" dirty="0" err="1">
                <a:solidFill>
                  <a:schemeClr val="tx1"/>
                </a:solidFill>
              </a:rPr>
              <a:t>ontwikkelingspolen</a:t>
            </a:r>
            <a:endParaRPr lang="nl-BE" i="1" dirty="0">
              <a:solidFill>
                <a:schemeClr val="tx1"/>
              </a:solidFill>
            </a:endParaRPr>
          </a:p>
          <a:p>
            <a:endParaRPr lang="nl-BE" dirty="0"/>
          </a:p>
          <a:p>
            <a:r>
              <a:rPr lang="nl-BE" dirty="0"/>
              <a:t>2.1 </a:t>
            </a:r>
            <a:r>
              <a:rPr lang="fr-BE" dirty="0"/>
              <a:t>Améliorer la protection et la préservation de la nature et de la biodiversité en renforçant </a:t>
            </a:r>
          </a:p>
          <a:p>
            <a:r>
              <a:rPr lang="fr-BE" dirty="0"/>
              <a:t>      les infrastructures vertes en milieu urbain</a:t>
            </a:r>
          </a:p>
          <a:p>
            <a:r>
              <a:rPr lang="nl-BE" dirty="0"/>
              <a:t>      </a:t>
            </a:r>
            <a:r>
              <a:rPr lang="nl-NL" i="1" dirty="0">
                <a:solidFill>
                  <a:schemeClr val="tx1"/>
                </a:solidFill>
              </a:rPr>
              <a:t>Bescherming en behoud van natuur en biodiversiteit verbeteren door de groene </a:t>
            </a:r>
          </a:p>
          <a:p>
            <a:r>
              <a:rPr lang="nl-NL" i="1" dirty="0">
                <a:solidFill>
                  <a:schemeClr val="tx1"/>
                </a:solidFill>
              </a:rPr>
              <a:t>      infrastructuur in stedelijke gebieden te versterken</a:t>
            </a:r>
            <a:endParaRPr lang="nl-BE" i="1" dirty="0">
              <a:solidFill>
                <a:schemeClr val="tx1"/>
              </a:solidFill>
            </a:endParaRPr>
          </a:p>
          <a:p>
            <a:endParaRPr lang="nl-BE" dirty="0"/>
          </a:p>
          <a:p>
            <a:r>
              <a:rPr lang="nl-BE" dirty="0"/>
              <a:t>2.2 </a:t>
            </a:r>
            <a:r>
              <a:rPr lang="fr-BE" dirty="0"/>
              <a:t>Espaces verts à dimension régionale / </a:t>
            </a:r>
            <a:r>
              <a:rPr lang="fr-BE" i="1" dirty="0" err="1">
                <a:solidFill>
                  <a:schemeClr val="tx1"/>
                </a:solidFill>
              </a:rPr>
              <a:t>Groene</a:t>
            </a:r>
            <a:r>
              <a:rPr lang="fr-BE" i="1" dirty="0">
                <a:solidFill>
                  <a:schemeClr val="tx1"/>
                </a:solidFill>
              </a:rPr>
              <a:t> </a:t>
            </a:r>
            <a:r>
              <a:rPr lang="fr-BE" i="1" dirty="0" err="1">
                <a:solidFill>
                  <a:schemeClr val="tx1"/>
                </a:solidFill>
              </a:rPr>
              <a:t>ruimtes</a:t>
            </a:r>
            <a:r>
              <a:rPr lang="fr-BE" i="1" dirty="0">
                <a:solidFill>
                  <a:schemeClr val="tx1"/>
                </a:solidFill>
              </a:rPr>
              <a:t> met </a:t>
            </a:r>
            <a:r>
              <a:rPr lang="fr-BE" i="1" dirty="0" err="1">
                <a:solidFill>
                  <a:schemeClr val="tx1"/>
                </a:solidFill>
              </a:rPr>
              <a:t>een</a:t>
            </a:r>
            <a:r>
              <a:rPr lang="fr-BE" i="1" dirty="0">
                <a:solidFill>
                  <a:schemeClr val="tx1"/>
                </a:solidFill>
              </a:rPr>
              <a:t> </a:t>
            </a:r>
            <a:r>
              <a:rPr lang="fr-BE" i="1" dirty="0" err="1">
                <a:solidFill>
                  <a:schemeClr val="tx1"/>
                </a:solidFill>
              </a:rPr>
              <a:t>gewestelijke</a:t>
            </a:r>
            <a:r>
              <a:rPr lang="fr-BE" i="1" dirty="0">
                <a:solidFill>
                  <a:schemeClr val="tx1"/>
                </a:solidFill>
              </a:rPr>
              <a:t> </a:t>
            </a:r>
            <a:r>
              <a:rPr lang="fr-BE" i="1" dirty="0" err="1">
                <a:solidFill>
                  <a:schemeClr val="tx1"/>
                </a:solidFill>
              </a:rPr>
              <a:t>dimensie</a:t>
            </a:r>
            <a:endParaRPr lang="fr-BE" i="1" dirty="0">
              <a:solidFill>
                <a:schemeClr val="tx1"/>
              </a:solidFill>
            </a:endParaRPr>
          </a:p>
        </p:txBody>
      </p:sp>
    </p:spTree>
    <p:extLst>
      <p:ext uri="{BB962C8B-B14F-4D97-AF65-F5344CB8AC3E}">
        <p14:creationId xmlns:p14="http://schemas.microsoft.com/office/powerpoint/2010/main" val="858980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359532" y="205978"/>
            <a:ext cx="8460940" cy="583574"/>
          </a:xfrm>
        </p:spPr>
        <p:txBody>
          <a:bodyPr>
            <a:normAutofit fontScale="90000"/>
          </a:bodyPr>
          <a:lstStyle/>
          <a:p>
            <a:r>
              <a:rPr lang="fr-BE" dirty="0"/>
              <a:t>1. Les actions des appels / </a:t>
            </a:r>
            <a:r>
              <a:rPr lang="fr-BE" i="1" dirty="0" err="1">
                <a:solidFill>
                  <a:schemeClr val="tx1"/>
                </a:solidFill>
                <a:latin typeface="Arial"/>
              </a:rPr>
              <a:t>A</a:t>
            </a:r>
            <a:r>
              <a:rPr lang="fr-BE" sz="2400" i="1" dirty="0" err="1">
                <a:solidFill>
                  <a:schemeClr val="tx1"/>
                </a:solidFill>
                <a:latin typeface="Arial"/>
              </a:rPr>
              <a:t>cties</a:t>
            </a:r>
            <a:r>
              <a:rPr lang="fr-BE" sz="2400" i="1" dirty="0">
                <a:solidFill>
                  <a:schemeClr val="tx1"/>
                </a:solidFill>
                <a:latin typeface="Arial"/>
              </a:rPr>
              <a:t> van de </a:t>
            </a:r>
            <a:r>
              <a:rPr lang="fr-BE" sz="2400" i="1" dirty="0" err="1">
                <a:solidFill>
                  <a:schemeClr val="tx1"/>
                </a:solidFill>
                <a:latin typeface="Arial"/>
              </a:rPr>
              <a:t>projectoproepen</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359532" y="789552"/>
            <a:ext cx="8424936" cy="3510390"/>
          </a:xfrm>
        </p:spPr>
        <p:txBody>
          <a:bodyPr>
            <a:normAutofit fontScale="92500"/>
          </a:bodyPr>
          <a:lstStyle/>
          <a:p>
            <a:r>
              <a:rPr lang="nl-BE" sz="1800" dirty="0"/>
              <a:t>Action </a:t>
            </a:r>
            <a:r>
              <a:rPr lang="fr-BE" sz="1800" dirty="0"/>
              <a:t>1 vise à soutenir des projets qui:</a:t>
            </a:r>
          </a:p>
          <a:p>
            <a:pPr marL="285750" indent="-285750">
              <a:buFont typeface="Arial" panose="020B0604020202020204" pitchFamily="34" charset="0"/>
              <a:buChar char="•"/>
            </a:pPr>
            <a:r>
              <a:rPr lang="fr-BE" sz="1800" dirty="0"/>
              <a:t>Visent à </a:t>
            </a:r>
            <a:r>
              <a:rPr lang="fr-BE" sz="1800" b="1" dirty="0"/>
              <a:t>réhabiliter des terrains contaminés dans les pôles de développement </a:t>
            </a:r>
            <a:r>
              <a:rPr lang="fr-BE" sz="1800" dirty="0"/>
              <a:t>(</a:t>
            </a:r>
            <a:r>
              <a:rPr lang="fr-BE" sz="1800" dirty="0" err="1"/>
              <a:t>defini</a:t>
            </a:r>
            <a:r>
              <a:rPr lang="fr-BE" sz="1800" dirty="0"/>
              <a:t> par le PRDD)</a:t>
            </a:r>
            <a:endParaRPr lang="fr-BE" sz="1800" b="1" dirty="0"/>
          </a:p>
          <a:p>
            <a:pPr marL="285750" indent="-285750">
              <a:buFont typeface="Arial" panose="020B0604020202020204" pitchFamily="34" charset="0"/>
              <a:buChar char="•"/>
            </a:pPr>
            <a:r>
              <a:rPr lang="fr-BE" sz="1800" dirty="0"/>
              <a:t>En vue de les rendre disponibles comme espaces verts ou pour des activités pour la collectivité</a:t>
            </a:r>
          </a:p>
          <a:p>
            <a:endParaRPr lang="fr-BE" sz="1800" dirty="0"/>
          </a:p>
          <a:p>
            <a:r>
              <a:rPr lang="fr-BE" sz="1800" dirty="0"/>
              <a:t>Action 2.2 vise à soutenir des projets qui:</a:t>
            </a:r>
          </a:p>
          <a:p>
            <a:pPr marL="285750" indent="-285750">
              <a:buFont typeface="Arial" panose="020B0604020202020204" pitchFamily="34" charset="0"/>
              <a:buChar char="•"/>
            </a:pPr>
            <a:r>
              <a:rPr lang="fr-BE" sz="1800" dirty="0"/>
              <a:t>Créent, revalorisent ou protègent des </a:t>
            </a:r>
            <a:r>
              <a:rPr lang="fr-BE" sz="1800" b="1" dirty="0"/>
              <a:t>espaces verts à dimension régionale</a:t>
            </a:r>
          </a:p>
          <a:p>
            <a:pPr marL="285750" indent="-285750">
              <a:buFont typeface="Arial" panose="020B0604020202020204" pitchFamily="34" charset="0"/>
              <a:buChar char="•"/>
            </a:pPr>
            <a:r>
              <a:rPr lang="fr-BE" sz="1800" dirty="0"/>
              <a:t>Se trouvent sur le territoire </a:t>
            </a:r>
            <a:r>
              <a:rPr lang="fr-BE" sz="1800"/>
              <a:t>de la RBC</a:t>
            </a:r>
            <a:endParaRPr lang="fr-BE" sz="1800" dirty="0"/>
          </a:p>
          <a:p>
            <a:pPr marL="285750" indent="-285750">
              <a:buFont typeface="Arial" panose="020B0604020202020204" pitchFamily="34" charset="0"/>
              <a:buChar char="•"/>
            </a:pPr>
            <a:r>
              <a:rPr lang="fr-BE" sz="1800" dirty="0"/>
              <a:t>Prennent en compte la biodiversité, imperméabilité des sols, attractivité pour un public cible varié</a:t>
            </a:r>
          </a:p>
        </p:txBody>
      </p:sp>
    </p:spTree>
    <p:extLst>
      <p:ext uri="{BB962C8B-B14F-4D97-AF65-F5344CB8AC3E}">
        <p14:creationId xmlns:p14="http://schemas.microsoft.com/office/powerpoint/2010/main" val="3837756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359532" y="205978"/>
            <a:ext cx="8460940" cy="583574"/>
          </a:xfrm>
        </p:spPr>
        <p:txBody>
          <a:bodyPr>
            <a:normAutofit fontScale="90000"/>
          </a:bodyPr>
          <a:lstStyle/>
          <a:p>
            <a:r>
              <a:rPr lang="fr-BE" dirty="0"/>
              <a:t>1. Les actions des appels / </a:t>
            </a:r>
            <a:r>
              <a:rPr lang="fr-BE" i="1" dirty="0" err="1">
                <a:solidFill>
                  <a:schemeClr val="tx1"/>
                </a:solidFill>
                <a:latin typeface="Arial"/>
              </a:rPr>
              <a:t>A</a:t>
            </a:r>
            <a:r>
              <a:rPr lang="fr-BE" sz="2400" i="1" dirty="0" err="1">
                <a:solidFill>
                  <a:schemeClr val="tx1"/>
                </a:solidFill>
                <a:latin typeface="Arial"/>
              </a:rPr>
              <a:t>cties</a:t>
            </a:r>
            <a:r>
              <a:rPr lang="fr-BE" sz="2400" i="1" dirty="0">
                <a:solidFill>
                  <a:schemeClr val="tx1"/>
                </a:solidFill>
                <a:latin typeface="Arial"/>
              </a:rPr>
              <a:t> van de </a:t>
            </a:r>
            <a:r>
              <a:rPr lang="fr-BE" sz="2400" i="1" dirty="0" err="1">
                <a:solidFill>
                  <a:schemeClr val="tx1"/>
                </a:solidFill>
                <a:latin typeface="Arial"/>
              </a:rPr>
              <a:t>projectoproepen</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359532" y="789552"/>
            <a:ext cx="8424936" cy="3510390"/>
          </a:xfrm>
        </p:spPr>
        <p:txBody>
          <a:bodyPr>
            <a:normAutofit fontScale="92500"/>
          </a:bodyPr>
          <a:lstStyle/>
          <a:p>
            <a:r>
              <a:rPr lang="nl-BE" sz="1800" dirty="0"/>
              <a:t>Actie </a:t>
            </a:r>
            <a:r>
              <a:rPr lang="fr-BE" sz="1800" dirty="0"/>
              <a:t>1 </a:t>
            </a:r>
            <a:r>
              <a:rPr lang="fr-BE" sz="1800" dirty="0" err="1"/>
              <a:t>beoogt</a:t>
            </a:r>
            <a:r>
              <a:rPr lang="fr-BE" sz="1800" dirty="0"/>
              <a:t> </a:t>
            </a:r>
            <a:r>
              <a:rPr lang="fr-BE" sz="1800" dirty="0" err="1"/>
              <a:t>projecten</a:t>
            </a:r>
            <a:r>
              <a:rPr lang="fr-BE" sz="1800" dirty="0"/>
              <a:t> te </a:t>
            </a:r>
            <a:r>
              <a:rPr lang="fr-BE" sz="1800" dirty="0" err="1"/>
              <a:t>ondersteunen</a:t>
            </a:r>
            <a:r>
              <a:rPr lang="fr-BE" sz="1800" dirty="0"/>
              <a:t> die:</a:t>
            </a:r>
          </a:p>
          <a:p>
            <a:pPr marL="285750" indent="-285750">
              <a:buFont typeface="Arial" panose="020B0604020202020204" pitchFamily="34" charset="0"/>
              <a:buChar char="•"/>
            </a:pPr>
            <a:r>
              <a:rPr lang="nl-NL" sz="1800" dirty="0"/>
              <a:t>Streven naar </a:t>
            </a:r>
            <a:r>
              <a:rPr lang="nl-NL" sz="1800" b="1" dirty="0"/>
              <a:t>sanering van verontreinigde grond in ontwikkelingspolen </a:t>
            </a:r>
            <a:r>
              <a:rPr lang="nl-NL" sz="1800" dirty="0"/>
              <a:t>(zoals omschreven in het GDPO)</a:t>
            </a:r>
          </a:p>
          <a:p>
            <a:pPr marL="285750" indent="-285750">
              <a:buFont typeface="Arial" panose="020B0604020202020204" pitchFamily="34" charset="0"/>
              <a:buChar char="•"/>
            </a:pPr>
            <a:r>
              <a:rPr lang="fr-BE" sz="1800" dirty="0" err="1"/>
              <a:t>Beogen</a:t>
            </a:r>
            <a:r>
              <a:rPr lang="fr-BE" sz="1800" dirty="0"/>
              <a:t> </a:t>
            </a:r>
            <a:r>
              <a:rPr lang="fr-BE" sz="1800" dirty="0" err="1"/>
              <a:t>deze</a:t>
            </a:r>
            <a:r>
              <a:rPr lang="fr-BE" sz="1800" dirty="0"/>
              <a:t> </a:t>
            </a:r>
            <a:r>
              <a:rPr lang="fr-BE" sz="1800" dirty="0" err="1"/>
              <a:t>gronden</a:t>
            </a:r>
            <a:r>
              <a:rPr lang="fr-BE" sz="1800" dirty="0"/>
              <a:t> </a:t>
            </a:r>
            <a:r>
              <a:rPr lang="fr-BE" sz="1800" dirty="0" err="1"/>
              <a:t>beschikbaar</a:t>
            </a:r>
            <a:r>
              <a:rPr lang="fr-BE" sz="1800" dirty="0"/>
              <a:t> te </a:t>
            </a:r>
            <a:r>
              <a:rPr lang="fr-BE" sz="1800" dirty="0" err="1"/>
              <a:t>maken</a:t>
            </a:r>
            <a:r>
              <a:rPr lang="fr-BE" sz="1800" dirty="0"/>
              <a:t> </a:t>
            </a:r>
            <a:r>
              <a:rPr lang="fr-BE" sz="1800" dirty="0" err="1"/>
              <a:t>als</a:t>
            </a:r>
            <a:r>
              <a:rPr lang="fr-BE" sz="1800" dirty="0"/>
              <a:t> </a:t>
            </a:r>
            <a:r>
              <a:rPr lang="fr-BE" sz="1800" dirty="0" err="1"/>
              <a:t>groene</a:t>
            </a:r>
            <a:r>
              <a:rPr lang="fr-BE" sz="1800" dirty="0"/>
              <a:t> </a:t>
            </a:r>
            <a:r>
              <a:rPr lang="fr-BE" sz="1800" dirty="0" err="1"/>
              <a:t>ruimte</a:t>
            </a:r>
            <a:r>
              <a:rPr lang="fr-BE" sz="1800" dirty="0"/>
              <a:t> of </a:t>
            </a:r>
            <a:r>
              <a:rPr lang="fr-BE" sz="1800" dirty="0" err="1"/>
              <a:t>voor</a:t>
            </a:r>
            <a:r>
              <a:rPr lang="fr-BE" sz="1800" dirty="0"/>
              <a:t> </a:t>
            </a:r>
            <a:r>
              <a:rPr lang="fr-BE" sz="1800" dirty="0" err="1"/>
              <a:t>gemeenschapsactiviteiten</a:t>
            </a:r>
            <a:endParaRPr lang="fr-BE" sz="1800" dirty="0"/>
          </a:p>
          <a:p>
            <a:endParaRPr lang="fr-BE" sz="1800" dirty="0"/>
          </a:p>
          <a:p>
            <a:r>
              <a:rPr lang="fr-BE" sz="1800" dirty="0" err="1"/>
              <a:t>Actie</a:t>
            </a:r>
            <a:r>
              <a:rPr lang="fr-BE" sz="1800" dirty="0"/>
              <a:t> 2.2 </a:t>
            </a:r>
            <a:r>
              <a:rPr lang="fr-BE" sz="1800" dirty="0" err="1"/>
              <a:t>beoogt</a:t>
            </a:r>
            <a:r>
              <a:rPr lang="fr-BE" sz="1800" dirty="0"/>
              <a:t> </a:t>
            </a:r>
            <a:r>
              <a:rPr lang="fr-BE" sz="1800" dirty="0" err="1"/>
              <a:t>projecten</a:t>
            </a:r>
            <a:r>
              <a:rPr lang="fr-BE" sz="1800" dirty="0"/>
              <a:t> te </a:t>
            </a:r>
            <a:r>
              <a:rPr lang="fr-BE" sz="1800" dirty="0" err="1"/>
              <a:t>ondersteunen</a:t>
            </a:r>
            <a:r>
              <a:rPr lang="fr-BE" sz="1800" dirty="0"/>
              <a:t> die :</a:t>
            </a:r>
          </a:p>
          <a:p>
            <a:pPr marL="285750" indent="-285750">
              <a:buFont typeface="Arial" panose="020B0604020202020204" pitchFamily="34" charset="0"/>
              <a:buChar char="•"/>
            </a:pPr>
            <a:r>
              <a:rPr lang="fr-BE" sz="1800" b="1" dirty="0" err="1"/>
              <a:t>Groene</a:t>
            </a:r>
            <a:r>
              <a:rPr lang="fr-BE" sz="1800" b="1" dirty="0"/>
              <a:t> </a:t>
            </a:r>
            <a:r>
              <a:rPr lang="fr-BE" sz="1800" b="1" dirty="0" err="1"/>
              <a:t>ruimtes</a:t>
            </a:r>
            <a:r>
              <a:rPr lang="fr-BE" sz="1800" b="1" dirty="0"/>
              <a:t> op </a:t>
            </a:r>
            <a:r>
              <a:rPr lang="fr-BE" sz="1800" b="1" dirty="0" err="1"/>
              <a:t>gewestelijk</a:t>
            </a:r>
            <a:r>
              <a:rPr lang="fr-BE" sz="1800" b="1" dirty="0"/>
              <a:t> niveau</a:t>
            </a:r>
            <a:r>
              <a:rPr lang="fr-BE" sz="1800" dirty="0"/>
              <a:t> </a:t>
            </a:r>
            <a:r>
              <a:rPr lang="fr-BE" sz="1800" dirty="0" err="1"/>
              <a:t>creëren</a:t>
            </a:r>
            <a:r>
              <a:rPr lang="fr-BE" sz="1800" dirty="0"/>
              <a:t>, </a:t>
            </a:r>
            <a:r>
              <a:rPr lang="fr-BE" sz="1800" dirty="0" err="1"/>
              <a:t>herwaarderen</a:t>
            </a:r>
            <a:r>
              <a:rPr lang="fr-BE" sz="1800" dirty="0"/>
              <a:t> of </a:t>
            </a:r>
            <a:r>
              <a:rPr lang="fr-BE" sz="1800" dirty="0" err="1"/>
              <a:t>beschermen</a:t>
            </a:r>
            <a:endParaRPr lang="fr-BE" sz="1800" b="1" dirty="0"/>
          </a:p>
          <a:p>
            <a:pPr marL="285750" indent="-285750">
              <a:buFont typeface="Arial" panose="020B0604020202020204" pitchFamily="34" charset="0"/>
              <a:buChar char="•"/>
            </a:pPr>
            <a:r>
              <a:rPr lang="fr-BE" sz="1800" dirty="0" err="1"/>
              <a:t>Gelegen</a:t>
            </a:r>
            <a:r>
              <a:rPr lang="fr-BE" sz="1800" dirty="0"/>
              <a:t> </a:t>
            </a:r>
            <a:r>
              <a:rPr lang="fr-BE" sz="1800" dirty="0" err="1"/>
              <a:t>zijn</a:t>
            </a:r>
            <a:r>
              <a:rPr lang="fr-BE" sz="1800" dirty="0"/>
              <a:t> op het </a:t>
            </a:r>
            <a:r>
              <a:rPr lang="fr-BE" sz="1800" dirty="0" err="1"/>
              <a:t>grondgebied</a:t>
            </a:r>
            <a:r>
              <a:rPr lang="fr-BE" sz="1800" dirty="0"/>
              <a:t> van het BHG</a:t>
            </a:r>
          </a:p>
          <a:p>
            <a:pPr marL="285750" indent="-285750">
              <a:buFont typeface="Arial" panose="020B0604020202020204" pitchFamily="34" charset="0"/>
              <a:buChar char="•"/>
            </a:pPr>
            <a:r>
              <a:rPr lang="fr-BE" sz="1800" dirty="0" err="1"/>
              <a:t>Rekening</a:t>
            </a:r>
            <a:r>
              <a:rPr lang="fr-BE" sz="1800" dirty="0"/>
              <a:t> </a:t>
            </a:r>
            <a:r>
              <a:rPr lang="fr-BE" sz="1800" dirty="0" err="1"/>
              <a:t>houden</a:t>
            </a:r>
            <a:r>
              <a:rPr lang="fr-BE" sz="1800" dirty="0"/>
              <a:t> met </a:t>
            </a:r>
            <a:r>
              <a:rPr lang="fr-BE" sz="1800" dirty="0" err="1"/>
              <a:t>biodiversiteit</a:t>
            </a:r>
            <a:r>
              <a:rPr lang="fr-BE" sz="1800" dirty="0"/>
              <a:t>, de </a:t>
            </a:r>
            <a:r>
              <a:rPr lang="fr-BE" sz="1800" dirty="0" err="1"/>
              <a:t>doorlaatbaarheid</a:t>
            </a:r>
            <a:r>
              <a:rPr lang="fr-BE" sz="1800" dirty="0"/>
              <a:t> van de </a:t>
            </a:r>
            <a:r>
              <a:rPr lang="fr-BE" sz="1800" dirty="0" err="1"/>
              <a:t>ondergrond</a:t>
            </a:r>
            <a:r>
              <a:rPr lang="fr-BE" sz="1800" dirty="0"/>
              <a:t>, </a:t>
            </a:r>
            <a:r>
              <a:rPr lang="fr-BE" sz="1800" dirty="0" err="1"/>
              <a:t>aantrekkingskracht</a:t>
            </a:r>
            <a:r>
              <a:rPr lang="fr-BE" sz="1800" dirty="0"/>
              <a:t> </a:t>
            </a:r>
            <a:r>
              <a:rPr lang="fr-BE" sz="1800" dirty="0" err="1"/>
              <a:t>naar</a:t>
            </a:r>
            <a:r>
              <a:rPr lang="fr-BE" sz="1800" dirty="0"/>
              <a:t> </a:t>
            </a:r>
            <a:r>
              <a:rPr lang="fr-BE" sz="1800" dirty="0" err="1"/>
              <a:t>een</a:t>
            </a:r>
            <a:r>
              <a:rPr lang="fr-BE" sz="1800" dirty="0"/>
              <a:t> </a:t>
            </a:r>
            <a:r>
              <a:rPr lang="fr-BE" sz="1800" dirty="0" err="1"/>
              <a:t>gevarieerd</a:t>
            </a:r>
            <a:r>
              <a:rPr lang="fr-BE" sz="1800" dirty="0"/>
              <a:t> </a:t>
            </a:r>
            <a:r>
              <a:rPr lang="fr-BE" sz="1800" dirty="0" err="1"/>
              <a:t>doelpubliek</a:t>
            </a:r>
            <a:endParaRPr lang="fr-BE" sz="1800" dirty="0"/>
          </a:p>
        </p:txBody>
      </p:sp>
    </p:spTree>
    <p:extLst>
      <p:ext uri="{BB962C8B-B14F-4D97-AF65-F5344CB8AC3E}">
        <p14:creationId xmlns:p14="http://schemas.microsoft.com/office/powerpoint/2010/main" val="3924218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359532" y="205978"/>
            <a:ext cx="8460940" cy="583574"/>
          </a:xfrm>
        </p:spPr>
        <p:txBody>
          <a:bodyPr/>
          <a:lstStyle/>
          <a:p>
            <a:r>
              <a:rPr lang="fr-BE" dirty="0"/>
              <a:t>1. Les actions de l’appel /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359532" y="789552"/>
            <a:ext cx="8424936" cy="3510390"/>
          </a:xfrm>
        </p:spPr>
        <p:txBody>
          <a:bodyPr>
            <a:normAutofit fontScale="92500"/>
          </a:bodyPr>
          <a:lstStyle/>
          <a:p>
            <a:r>
              <a:rPr lang="fr-BE" sz="1800" dirty="0"/>
              <a:t>Action 2.1 vise spécifiquement à soutenir des projets qui répondent à une/plusieurs de ces formes:</a:t>
            </a:r>
          </a:p>
          <a:p>
            <a:r>
              <a:rPr lang="fr-BE" sz="1800" b="1" dirty="0"/>
              <a:t>2.1.1 Création d’espaces verts public</a:t>
            </a:r>
          </a:p>
          <a:p>
            <a:pPr marL="882900" lvl="2" indent="-342900">
              <a:buFont typeface="Courier New" panose="02070309020205020404" pitchFamily="49" charset="0"/>
              <a:buChar char="o"/>
            </a:pPr>
            <a:r>
              <a:rPr lang="fr-BE" sz="1800" b="0" dirty="0"/>
              <a:t>Ouverts à un large public, répondant aux besoins des habitants locaux</a:t>
            </a:r>
          </a:p>
          <a:p>
            <a:pPr marL="882900" lvl="2" indent="-342900">
              <a:buFont typeface="Courier New" panose="02070309020205020404" pitchFamily="49" charset="0"/>
              <a:buChar char="o"/>
            </a:pPr>
            <a:r>
              <a:rPr lang="fr-BE" sz="1800" b="0" dirty="0"/>
              <a:t>Intégrés aux dynamiques urbaines spécifiques locales</a:t>
            </a:r>
          </a:p>
          <a:p>
            <a:r>
              <a:rPr lang="fr-BE" sz="1800" b="1" dirty="0"/>
              <a:t>2.1.2 </a:t>
            </a:r>
            <a:r>
              <a:rPr lang="fr-BE" sz="1800" b="1" dirty="0" err="1"/>
              <a:t>Verdurisation</a:t>
            </a:r>
            <a:r>
              <a:rPr lang="fr-BE" sz="1800" b="1" dirty="0"/>
              <a:t> d’espaces collectifs</a:t>
            </a:r>
          </a:p>
          <a:p>
            <a:pPr marL="882900" lvl="2" indent="-342900">
              <a:buFont typeface="Courier New" panose="02070309020205020404" pitchFamily="49" charset="0"/>
              <a:buChar char="o"/>
            </a:pPr>
            <a:r>
              <a:rPr lang="fr-BE" sz="1800" b="0" dirty="0"/>
              <a:t>Ambition en termes de biodiversité</a:t>
            </a:r>
          </a:p>
          <a:p>
            <a:pPr marL="882900" lvl="2" indent="-342900">
              <a:buFont typeface="Courier New" panose="02070309020205020404" pitchFamily="49" charset="0"/>
              <a:buChar char="o"/>
            </a:pPr>
            <a:r>
              <a:rPr lang="fr-BE" sz="1800" b="0" dirty="0"/>
              <a:t>Impact positif sur perméabilité des sols + éducation à la nature dès jeune âge</a:t>
            </a:r>
          </a:p>
          <a:p>
            <a:r>
              <a:rPr lang="fr-BE" sz="1800" b="1" dirty="0"/>
              <a:t>2.1.3 Réhabilitation de terrains contaminés</a:t>
            </a:r>
          </a:p>
          <a:p>
            <a:pPr marL="882900" lvl="2" indent="-342900">
              <a:buFont typeface="Courier New" panose="02070309020205020404" pitchFamily="49" charset="0"/>
              <a:buChar char="o"/>
            </a:pPr>
            <a:r>
              <a:rPr lang="fr-BE" sz="1800" b="0" dirty="0"/>
              <a:t>Un espace assaini peut être converti en espace vert public (comme dans 1)</a:t>
            </a:r>
          </a:p>
        </p:txBody>
      </p:sp>
    </p:spTree>
    <p:extLst>
      <p:ext uri="{BB962C8B-B14F-4D97-AF65-F5344CB8AC3E}">
        <p14:creationId xmlns:p14="http://schemas.microsoft.com/office/powerpoint/2010/main" val="2705517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359532" y="205978"/>
            <a:ext cx="8460940" cy="583574"/>
          </a:xfrm>
        </p:spPr>
        <p:txBody>
          <a:bodyPr/>
          <a:lstStyle/>
          <a:p>
            <a:r>
              <a:rPr lang="fr-BE" dirty="0"/>
              <a:t>1. Les actions de l’appel /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359532" y="789552"/>
            <a:ext cx="8424936" cy="3510390"/>
          </a:xfrm>
        </p:spPr>
        <p:txBody>
          <a:bodyPr>
            <a:normAutofit fontScale="92500" lnSpcReduction="20000"/>
          </a:bodyPr>
          <a:lstStyle/>
          <a:p>
            <a:r>
              <a:rPr lang="nl-NL" sz="1800" dirty="0"/>
              <a:t>Actie 2.1 beoogt specifiek projecten te ondersteunen die aan één of meer van deze criteria voldoen </a:t>
            </a:r>
            <a:r>
              <a:rPr lang="fr-BE" sz="1800" dirty="0"/>
              <a:t>:</a:t>
            </a:r>
          </a:p>
          <a:p>
            <a:r>
              <a:rPr lang="fr-BE" sz="1800" b="1" dirty="0"/>
              <a:t>2.1.1 </a:t>
            </a:r>
            <a:r>
              <a:rPr lang="fr-BE" sz="1800" b="1" dirty="0" err="1"/>
              <a:t>Aanleg</a:t>
            </a:r>
            <a:r>
              <a:rPr lang="fr-BE" sz="1800" b="1" dirty="0"/>
              <a:t> van </a:t>
            </a:r>
            <a:r>
              <a:rPr lang="fr-BE" sz="1800" b="1" dirty="0" err="1"/>
              <a:t>openbare</a:t>
            </a:r>
            <a:r>
              <a:rPr lang="fr-BE" sz="1800" b="1" dirty="0"/>
              <a:t> </a:t>
            </a:r>
            <a:r>
              <a:rPr lang="fr-BE" sz="1800" b="1" dirty="0" err="1"/>
              <a:t>groenvoorzieningen</a:t>
            </a:r>
            <a:endParaRPr lang="fr-BE" sz="1800" b="1" dirty="0"/>
          </a:p>
          <a:p>
            <a:pPr marL="882900" lvl="2" indent="-342900">
              <a:buFont typeface="Courier New" panose="02070309020205020404" pitchFamily="49" charset="0"/>
              <a:buChar char="o"/>
            </a:pPr>
            <a:r>
              <a:rPr lang="fr-BE" sz="1800" b="0" dirty="0"/>
              <a:t>Open </a:t>
            </a:r>
            <a:r>
              <a:rPr lang="nl-NL" sz="1800" b="0" dirty="0"/>
              <a:t>voor een breed publiek, inspelend op de behoeften van de plaatselijke bevolking</a:t>
            </a:r>
          </a:p>
          <a:p>
            <a:pPr marL="882900" lvl="2" indent="-342900">
              <a:buFont typeface="Courier New" panose="02070309020205020404" pitchFamily="49" charset="0"/>
              <a:buChar char="o"/>
            </a:pPr>
            <a:r>
              <a:rPr lang="nl-NL" sz="1800" b="0" dirty="0"/>
              <a:t>Geïntegreerd met de lokale stedelijke dynamiek</a:t>
            </a:r>
            <a:endParaRPr lang="fr-BE" sz="1800" b="0" dirty="0"/>
          </a:p>
          <a:p>
            <a:r>
              <a:rPr lang="fr-BE" sz="1800" b="1" dirty="0"/>
              <a:t>2.1.2 </a:t>
            </a:r>
            <a:r>
              <a:rPr lang="fr-BE" sz="1800" b="1" dirty="0" err="1"/>
              <a:t>Vergroening</a:t>
            </a:r>
            <a:r>
              <a:rPr lang="fr-BE" sz="1800" b="1" dirty="0"/>
              <a:t> van </a:t>
            </a:r>
            <a:r>
              <a:rPr lang="fr-BE" sz="1800" b="1" dirty="0" err="1"/>
              <a:t>collectieve</a:t>
            </a:r>
            <a:r>
              <a:rPr lang="fr-BE" sz="1800" b="1" dirty="0"/>
              <a:t> </a:t>
            </a:r>
            <a:r>
              <a:rPr lang="fr-BE" sz="1800" b="1" dirty="0" err="1"/>
              <a:t>ruimtes</a:t>
            </a:r>
            <a:endParaRPr lang="fr-BE" sz="1800" b="1" dirty="0"/>
          </a:p>
          <a:p>
            <a:pPr marL="882900" lvl="2" indent="-342900">
              <a:buFont typeface="Courier New" panose="02070309020205020404" pitchFamily="49" charset="0"/>
              <a:buChar char="o"/>
            </a:pPr>
            <a:r>
              <a:rPr lang="fr-BE" sz="1800" b="0" dirty="0" err="1"/>
              <a:t>Ambitie</a:t>
            </a:r>
            <a:r>
              <a:rPr lang="fr-BE" sz="1800" b="0" dirty="0"/>
              <a:t> </a:t>
            </a:r>
            <a:r>
              <a:rPr lang="fr-BE" sz="1800" b="0" dirty="0" err="1"/>
              <a:t>aangaande</a:t>
            </a:r>
            <a:r>
              <a:rPr lang="fr-BE" sz="1800" b="0" dirty="0"/>
              <a:t> </a:t>
            </a:r>
            <a:r>
              <a:rPr lang="fr-BE" sz="1800" b="0" dirty="0" err="1"/>
              <a:t>biodiversiteit</a:t>
            </a:r>
            <a:r>
              <a:rPr lang="fr-BE" sz="1800" b="0" dirty="0"/>
              <a:t> </a:t>
            </a:r>
          </a:p>
          <a:p>
            <a:pPr marL="882900" lvl="2" indent="-342900">
              <a:buFont typeface="Courier New" panose="02070309020205020404" pitchFamily="49" charset="0"/>
              <a:buChar char="o"/>
            </a:pPr>
            <a:r>
              <a:rPr lang="fr-BE" sz="1800" b="0" dirty="0" err="1"/>
              <a:t>Positieve</a:t>
            </a:r>
            <a:r>
              <a:rPr lang="fr-BE" sz="1800" b="0" dirty="0"/>
              <a:t> impact op de </a:t>
            </a:r>
            <a:r>
              <a:rPr lang="fr-BE" sz="1800" b="0" dirty="0" err="1"/>
              <a:t>doorlaatbaarheid</a:t>
            </a:r>
            <a:r>
              <a:rPr lang="fr-BE" sz="1800" b="0" dirty="0"/>
              <a:t> van de </a:t>
            </a:r>
            <a:r>
              <a:rPr lang="fr-BE" sz="1800" b="0" dirty="0" err="1"/>
              <a:t>ondergrond</a:t>
            </a:r>
            <a:r>
              <a:rPr lang="fr-BE" sz="1800" b="0" dirty="0"/>
              <a:t> + </a:t>
            </a:r>
            <a:r>
              <a:rPr lang="fr-BE" sz="1800" b="0" dirty="0" err="1"/>
              <a:t>educatie</a:t>
            </a:r>
            <a:r>
              <a:rPr lang="fr-BE" sz="1800" b="0" dirty="0"/>
              <a:t> </a:t>
            </a:r>
            <a:r>
              <a:rPr lang="fr-BE" sz="1800" b="0" dirty="0" err="1"/>
              <a:t>omtrent</a:t>
            </a:r>
            <a:r>
              <a:rPr lang="fr-BE" sz="1800" b="0" dirty="0"/>
              <a:t> </a:t>
            </a:r>
            <a:r>
              <a:rPr lang="fr-BE" sz="1800" b="0" dirty="0" err="1"/>
              <a:t>natuur</a:t>
            </a:r>
            <a:r>
              <a:rPr lang="fr-BE" sz="1800" b="0" dirty="0"/>
              <a:t> </a:t>
            </a:r>
            <a:r>
              <a:rPr lang="fr-BE" sz="1800" b="0" dirty="0" err="1"/>
              <a:t>vanaf</a:t>
            </a:r>
            <a:r>
              <a:rPr lang="fr-BE" sz="1800" b="0" dirty="0"/>
              <a:t> </a:t>
            </a:r>
            <a:r>
              <a:rPr lang="fr-BE" sz="1800" b="0" dirty="0" err="1"/>
              <a:t>jonge</a:t>
            </a:r>
            <a:r>
              <a:rPr lang="fr-BE" sz="1800" b="0" dirty="0"/>
              <a:t> </a:t>
            </a:r>
            <a:r>
              <a:rPr lang="fr-BE" sz="1800" b="0" dirty="0" err="1"/>
              <a:t>leeftijd</a:t>
            </a:r>
            <a:endParaRPr lang="fr-BE" sz="1800" b="0" dirty="0"/>
          </a:p>
          <a:p>
            <a:r>
              <a:rPr lang="fr-BE" sz="1800" b="1" dirty="0"/>
              <a:t>2.1.3 </a:t>
            </a:r>
            <a:r>
              <a:rPr lang="fr-BE" sz="1800" b="1" dirty="0" err="1"/>
              <a:t>Sanering</a:t>
            </a:r>
            <a:r>
              <a:rPr lang="fr-BE" sz="1800" b="1" dirty="0"/>
              <a:t> van </a:t>
            </a:r>
            <a:r>
              <a:rPr lang="fr-BE" sz="1800" b="1" dirty="0" err="1"/>
              <a:t>verontreinigde</a:t>
            </a:r>
            <a:r>
              <a:rPr lang="fr-BE" sz="1800" b="1" dirty="0"/>
              <a:t> </a:t>
            </a:r>
            <a:r>
              <a:rPr lang="fr-BE" sz="1800" b="1" dirty="0" err="1"/>
              <a:t>grond</a:t>
            </a:r>
            <a:endParaRPr lang="fr-BE" sz="1800" b="1" dirty="0"/>
          </a:p>
          <a:p>
            <a:pPr marL="882900" lvl="2" indent="-342900">
              <a:buFont typeface="Courier New" panose="02070309020205020404" pitchFamily="49" charset="0"/>
              <a:buChar char="o"/>
            </a:pPr>
            <a:r>
              <a:rPr lang="nl-NL" sz="1800" b="0" dirty="0"/>
              <a:t>Een teruggewonnen gebied kan worden omgezet in openbaar groen (zoals in 1)</a:t>
            </a:r>
            <a:endParaRPr lang="fr-BE" sz="1800" b="0" dirty="0"/>
          </a:p>
        </p:txBody>
      </p:sp>
    </p:spTree>
    <p:extLst>
      <p:ext uri="{BB962C8B-B14F-4D97-AF65-F5344CB8AC3E}">
        <p14:creationId xmlns:p14="http://schemas.microsoft.com/office/powerpoint/2010/main" val="4130141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B2F888-9FD1-49E5-AC2A-C73F69500848}"/>
              </a:ext>
            </a:extLst>
          </p:cNvPr>
          <p:cNvSpPr>
            <a:spLocks noGrp="1"/>
          </p:cNvSpPr>
          <p:nvPr>
            <p:ph type="title"/>
          </p:nvPr>
        </p:nvSpPr>
        <p:spPr/>
        <p:txBody>
          <a:bodyPr/>
          <a:lstStyle/>
          <a:p>
            <a:r>
              <a:rPr lang="fr-BE" dirty="0"/>
              <a:t>Territoires / groupes cibles - </a:t>
            </a:r>
            <a:r>
              <a:rPr lang="fr-BE" dirty="0" err="1">
                <a:solidFill>
                  <a:schemeClr val="tx1"/>
                </a:solidFill>
              </a:rPr>
              <a:t>Doelgebieden</a:t>
            </a:r>
            <a:r>
              <a:rPr lang="fr-BE" dirty="0">
                <a:solidFill>
                  <a:schemeClr val="tx1"/>
                </a:solidFill>
              </a:rPr>
              <a:t>/-</a:t>
            </a:r>
            <a:r>
              <a:rPr lang="fr-BE" dirty="0" err="1">
                <a:solidFill>
                  <a:schemeClr val="tx1"/>
                </a:solidFill>
              </a:rPr>
              <a:t>groepen</a:t>
            </a:r>
            <a:endParaRPr lang="fr-BE" dirty="0">
              <a:solidFill>
                <a:schemeClr val="tx1"/>
              </a:solidFill>
            </a:endParaRPr>
          </a:p>
        </p:txBody>
      </p:sp>
      <p:sp>
        <p:nvSpPr>
          <p:cNvPr id="3" name="Espace réservé du texte 2">
            <a:extLst>
              <a:ext uri="{FF2B5EF4-FFF2-40B4-BE49-F238E27FC236}">
                <a16:creationId xmlns:a16="http://schemas.microsoft.com/office/drawing/2014/main" id="{167E5A25-BD1A-4729-B0D5-553D7EB37278}"/>
              </a:ext>
            </a:extLst>
          </p:cNvPr>
          <p:cNvSpPr>
            <a:spLocks noGrp="1"/>
          </p:cNvSpPr>
          <p:nvPr>
            <p:ph type="body" sz="quarter" idx="10"/>
          </p:nvPr>
        </p:nvSpPr>
        <p:spPr>
          <a:xfrm>
            <a:off x="359532" y="843558"/>
            <a:ext cx="8424936" cy="3888432"/>
          </a:xfrm>
        </p:spPr>
        <p:txBody>
          <a:bodyPr>
            <a:normAutofit/>
          </a:bodyPr>
          <a:lstStyle/>
          <a:p>
            <a:pPr lvl="1" indent="0">
              <a:lnSpc>
                <a:spcPct val="115000"/>
              </a:lnSpc>
              <a:spcAft>
                <a:spcPts val="800"/>
              </a:spcAft>
            </a:pPr>
            <a:r>
              <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Les actions de réhabilitation au titre de </a:t>
            </a:r>
            <a:r>
              <a:rPr lang="fr-BE" sz="1600" u="sng"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l’action 1</a:t>
            </a:r>
            <a:r>
              <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seront exclusivement implémentées sur des </a:t>
            </a:r>
            <a:r>
              <a:rPr lang="fr-BE" sz="1600"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terrains à assainir dans les pôles de développement prioritaires</a:t>
            </a:r>
            <a:r>
              <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définis par le </a:t>
            </a:r>
            <a:r>
              <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hlinkClick r:id="rId2"/>
              </a:rPr>
              <a:t>PRDD</a:t>
            </a:r>
            <a:r>
              <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a:t>
            </a:r>
          </a:p>
          <a:p>
            <a:pPr lvl="1" indent="0">
              <a:lnSpc>
                <a:spcPct val="115000"/>
              </a:lnSpc>
              <a:spcAft>
                <a:spcPts val="800"/>
              </a:spcAft>
            </a:pPr>
            <a:r>
              <a:rPr lang="nl-NL"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De herstelmaatregelen in het kader van </a:t>
            </a:r>
            <a:r>
              <a:rPr lang="nl-NL" sz="1600" i="1" u="sng" dirty="0">
                <a:solidFill>
                  <a:schemeClr val="tx1"/>
                </a:solidFill>
                <a:latin typeface="Calibri" panose="020F0502020204030204" pitchFamily="34" charset="0"/>
                <a:ea typeface="Calibri" panose="020F0502020204030204" pitchFamily="34" charset="0"/>
                <a:cs typeface="Times New Roman" panose="02020603050405020304" pitchFamily="18" charset="0"/>
              </a:rPr>
              <a:t>actie 1</a:t>
            </a:r>
            <a:r>
              <a:rPr lang="nl-NL"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worden uitsluitend uitgevoerd op </a:t>
            </a:r>
            <a:r>
              <a:rPr lang="nl-NL" sz="1600" b="1" i="1" dirty="0">
                <a:solidFill>
                  <a:schemeClr val="tx1"/>
                </a:solidFill>
                <a:latin typeface="Calibri" panose="020F0502020204030204" pitchFamily="34" charset="0"/>
                <a:ea typeface="Calibri" panose="020F0502020204030204" pitchFamily="34" charset="0"/>
                <a:cs typeface="Times New Roman" panose="02020603050405020304" pitchFamily="18" charset="0"/>
              </a:rPr>
              <a:t>te saneren terreinen in de prioritaire ontwikkelingspolen</a:t>
            </a:r>
            <a:r>
              <a:rPr lang="nl-NL"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vastgelegd in het </a:t>
            </a:r>
            <a:r>
              <a:rPr lang="nl-NL"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hlinkClick r:id="rId2"/>
              </a:rPr>
              <a:t>GDPO</a:t>
            </a:r>
            <a:r>
              <a:rPr lang="nl-NL"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a:t>
            </a:r>
          </a:p>
          <a:p>
            <a:pPr lvl="1" indent="0">
              <a:lnSpc>
                <a:spcPct val="115000"/>
              </a:lnSpc>
              <a:spcAft>
                <a:spcPts val="800"/>
              </a:spcAft>
            </a:pPr>
            <a:endParaRPr lang="nl-NL"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lvl="1" indent="0">
              <a:lnSpc>
                <a:spcPct val="115000"/>
              </a:lnSpc>
              <a:spcAft>
                <a:spcPts val="800"/>
              </a:spcAft>
            </a:pPr>
            <a:r>
              <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Les actions au titre de </a:t>
            </a:r>
            <a:r>
              <a:rPr lang="fr-BE" sz="1600" u="sng"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l’action 2.2</a:t>
            </a:r>
            <a:r>
              <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seront exclusivement implémentées sur </a:t>
            </a:r>
            <a:r>
              <a:rPr lang="fr-BE" sz="1600"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le territoire de la RBC</a:t>
            </a:r>
            <a:r>
              <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et s’adresseront à </a:t>
            </a:r>
            <a:r>
              <a:rPr lang="fr-BE" sz="1600"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l’ensemble de la population</a:t>
            </a:r>
            <a:r>
              <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a:t>
            </a:r>
          </a:p>
          <a:p>
            <a:pPr lvl="1" indent="0">
              <a:lnSpc>
                <a:spcPct val="115000"/>
              </a:lnSpc>
              <a:spcAft>
                <a:spcPts val="800"/>
              </a:spcAft>
            </a:pPr>
            <a:r>
              <a:rPr lang="nl-NL"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De acties in het kader van actie 2.2 worden uitsluitend uitgevoerd op het </a:t>
            </a:r>
            <a:r>
              <a:rPr lang="nl-NL" sz="1600" b="1" i="1" dirty="0">
                <a:solidFill>
                  <a:schemeClr val="tx1"/>
                </a:solidFill>
                <a:latin typeface="Calibri" panose="020F0502020204030204" pitchFamily="34" charset="0"/>
                <a:ea typeface="Calibri" panose="020F0502020204030204" pitchFamily="34" charset="0"/>
                <a:cs typeface="Times New Roman" panose="02020603050405020304" pitchFamily="18" charset="0"/>
              </a:rPr>
              <a:t>grondgebied van het BHG </a:t>
            </a:r>
            <a:r>
              <a:rPr lang="nl-NL"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en zijn gericht op de </a:t>
            </a:r>
            <a:r>
              <a:rPr lang="nl-NL" sz="1600" b="1" i="1" dirty="0">
                <a:solidFill>
                  <a:schemeClr val="tx1"/>
                </a:solidFill>
                <a:latin typeface="Calibri" panose="020F0502020204030204" pitchFamily="34" charset="0"/>
                <a:ea typeface="Calibri" panose="020F0502020204030204" pitchFamily="34" charset="0"/>
                <a:cs typeface="Times New Roman" panose="02020603050405020304" pitchFamily="18" charset="0"/>
              </a:rPr>
              <a:t>gehele bevolking</a:t>
            </a:r>
            <a:r>
              <a:rPr lang="nl-NL"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a:t>
            </a:r>
            <a:endParaRPr lang="fr-BE"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86608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B2F888-9FD1-49E5-AC2A-C73F69500848}"/>
              </a:ext>
            </a:extLst>
          </p:cNvPr>
          <p:cNvSpPr>
            <a:spLocks noGrp="1"/>
          </p:cNvSpPr>
          <p:nvPr>
            <p:ph type="title"/>
          </p:nvPr>
        </p:nvSpPr>
        <p:spPr/>
        <p:txBody>
          <a:bodyPr/>
          <a:lstStyle/>
          <a:p>
            <a:r>
              <a:rPr lang="fr-BE" dirty="0"/>
              <a:t>Actions 2.1 Territoires cibles / </a:t>
            </a:r>
            <a:r>
              <a:rPr lang="fr-BE" dirty="0" err="1">
                <a:solidFill>
                  <a:schemeClr val="tx1"/>
                </a:solidFill>
              </a:rPr>
              <a:t>Acties</a:t>
            </a:r>
            <a:r>
              <a:rPr lang="fr-BE" dirty="0">
                <a:solidFill>
                  <a:schemeClr val="tx1"/>
                </a:solidFill>
              </a:rPr>
              <a:t> 2.1 </a:t>
            </a:r>
            <a:r>
              <a:rPr lang="fr-BE" dirty="0" err="1">
                <a:solidFill>
                  <a:schemeClr val="tx1"/>
                </a:solidFill>
              </a:rPr>
              <a:t>Doelgebieden</a:t>
            </a:r>
            <a:endParaRPr lang="fr-BE" dirty="0">
              <a:solidFill>
                <a:schemeClr val="tx1"/>
              </a:solidFill>
            </a:endParaRPr>
          </a:p>
        </p:txBody>
      </p:sp>
      <p:sp>
        <p:nvSpPr>
          <p:cNvPr id="3" name="Espace réservé du texte 2">
            <a:extLst>
              <a:ext uri="{FF2B5EF4-FFF2-40B4-BE49-F238E27FC236}">
                <a16:creationId xmlns:a16="http://schemas.microsoft.com/office/drawing/2014/main" id="{167E5A25-BD1A-4729-B0D5-553D7EB37278}"/>
              </a:ext>
            </a:extLst>
          </p:cNvPr>
          <p:cNvSpPr>
            <a:spLocks noGrp="1"/>
          </p:cNvSpPr>
          <p:nvPr>
            <p:ph type="body" sz="quarter" idx="10"/>
          </p:nvPr>
        </p:nvSpPr>
        <p:spPr>
          <a:xfrm>
            <a:off x="359532" y="843558"/>
            <a:ext cx="8424936" cy="3888432"/>
          </a:xfrm>
        </p:spPr>
        <p:txBody>
          <a:bodyPr>
            <a:normAutofit fontScale="92500" lnSpcReduction="20000"/>
          </a:bodyPr>
          <a:lstStyle/>
          <a:p>
            <a:pPr lvl="1" indent="0">
              <a:lnSpc>
                <a:spcPct val="115000"/>
              </a:lnSpc>
              <a:spcAft>
                <a:spcPts val="800"/>
              </a:spcAft>
            </a:pPr>
            <a:r>
              <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Les actions de « protection de la nature et de la biodiversité, infrastructures vertes » développées au titre de l’action 2.1. pourront être développées dans : / </a:t>
            </a:r>
            <a:r>
              <a:rPr lang="nl-NL" sz="1600" dirty="0">
                <a:solidFill>
                  <a:schemeClr val="tx1"/>
                </a:solidFill>
                <a:latin typeface="Calibri" panose="020F0502020204030204" pitchFamily="34" charset="0"/>
                <a:ea typeface="Calibri" panose="020F0502020204030204" pitchFamily="34" charset="0"/>
                <a:cs typeface="Times New Roman" panose="02020603050405020304" pitchFamily="18" charset="0"/>
              </a:rPr>
              <a:t>De "bescherming van natuur en biodiversiteit, groene infrastructuur" via activiteiten onder acties 2.1 kunnen worden uitgewerkt in:</a:t>
            </a:r>
            <a:endParaRPr lang="fr-BE" sz="16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825750" lvl="2" indent="-285750">
              <a:lnSpc>
                <a:spcPct val="115000"/>
              </a:lnSpc>
              <a:spcAft>
                <a:spcPts val="800"/>
              </a:spcAft>
              <a:buFont typeface="Arial" panose="020B0604020202020204" pitchFamily="34" charset="0"/>
              <a:buChar char="•"/>
            </a:pPr>
            <a:r>
              <a:rPr lang="fr-BE" sz="160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Les zones en déficit / </a:t>
            </a:r>
            <a:r>
              <a:rPr lang="fr-BE" sz="1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Gebieden</a:t>
            </a:r>
            <a:r>
              <a:rPr lang="fr-BE" sz="1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met </a:t>
            </a:r>
            <a:r>
              <a:rPr lang="fr-BE" sz="1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een</a:t>
            </a:r>
            <a:r>
              <a:rPr lang="fr-BE" sz="1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BE" sz="1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tekort</a:t>
            </a:r>
            <a:endParaRPr lang="fr-BE" sz="1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113750" lvl="4" indent="-285750">
              <a:lnSpc>
                <a:spcPct val="115000"/>
              </a:lnSpc>
              <a:spcAft>
                <a:spcPts val="800"/>
              </a:spcAft>
              <a:buFont typeface="Courier New" panose="02070309020205020404" pitchFamily="49" charset="0"/>
              <a:buChar char="o"/>
            </a:pPr>
            <a:r>
              <a:rPr lang="fr-BE" sz="12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 Zones de carence en espaces verts accessibles au public » selon le Plan Régional Nature et </a:t>
            </a:r>
            <a:r>
              <a:rPr lang="fr-BE" sz="1200" dirty="0" err="1">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GeoData</a:t>
            </a:r>
            <a:r>
              <a:rPr lang="fr-BE" sz="12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 / </a:t>
            </a:r>
            <a:r>
              <a:rPr lang="nl-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“Gebieden met een tekort aan toegankelijk groen” volgens het Gewestelijk Natuurplan en </a:t>
            </a:r>
            <a:r>
              <a:rPr lang="nl-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GeoData</a:t>
            </a:r>
            <a:endPar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825750" lvl="3" indent="-285750">
              <a:lnSpc>
                <a:spcPct val="115000"/>
              </a:lnSpc>
              <a:spcAft>
                <a:spcPts val="800"/>
              </a:spcAft>
              <a:buFont typeface="Arial" panose="020B0604020202020204" pitchFamily="34" charset="0"/>
              <a:buChar char="•"/>
            </a:pPr>
            <a:r>
              <a:rPr lang="fr-BE" sz="1600" b="1"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L</a:t>
            </a:r>
            <a:r>
              <a:rPr lang="fr-BE" sz="16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es territoires les plus urbanisés / </a:t>
            </a:r>
            <a:r>
              <a:rPr lang="fr-BE" sz="16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 </a:t>
            </a:r>
            <a:r>
              <a:rPr lang="fr-BE" sz="1600" b="1"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meest</a:t>
            </a:r>
            <a:r>
              <a:rPr lang="fr-BE" sz="16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BE" sz="1600" b="1"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verstedelijkte</a:t>
            </a:r>
            <a:r>
              <a:rPr lang="fr-BE" sz="16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BE" sz="1600" b="1"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gebieden</a:t>
            </a:r>
            <a:endParaRPr lang="fr-BE" sz="16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113750" lvl="4" indent="-285750">
              <a:lnSpc>
                <a:spcPct val="115000"/>
              </a:lnSpc>
              <a:spcAft>
                <a:spcPts val="800"/>
              </a:spcAft>
              <a:buFont typeface="Courier New" panose="02070309020205020404" pitchFamily="49" charset="0"/>
              <a:buChar char="o"/>
            </a:pPr>
            <a:r>
              <a:rPr lang="fr-BE" sz="12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L</a:t>
            </a:r>
            <a:r>
              <a:rPr lang="fr-BE" sz="12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a Zone de Revitalisation Urbaine dite « ZRU 2020 »  telle qu’approuvée par le Gouvernement le 14/11/2019 /</a:t>
            </a:r>
            <a:r>
              <a:rPr lang="fr-BE" sz="12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fr-BE" sz="12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 Zone </a:t>
            </a:r>
            <a:r>
              <a:rPr lang="fr-BE" sz="12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voor</a:t>
            </a:r>
            <a:r>
              <a:rPr lang="fr-BE" sz="12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BE" sz="12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Stedelijke</a:t>
            </a:r>
            <a:r>
              <a:rPr lang="fr-BE" sz="12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BE" sz="12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Herwaardering</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of ‘’ZSH 2020’’ </a:t>
            </a:r>
            <a:r>
              <a:rPr lang="fr-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zoals</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goedgekeurd</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door</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de </a:t>
            </a:r>
            <a:r>
              <a:rPr lang="fr-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Regering</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op 14/11/2019</a:t>
            </a:r>
            <a:endParaRPr lang="fr-BE"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825750" lvl="3" indent="-285750">
              <a:lnSpc>
                <a:spcPct val="115000"/>
              </a:lnSpc>
              <a:spcAft>
                <a:spcPts val="800"/>
              </a:spcAft>
              <a:buFont typeface="Arial" panose="020B0604020202020204" pitchFamily="34" charset="0"/>
              <a:buChar char="•"/>
            </a:pPr>
            <a:r>
              <a:rPr lang="fr-BE" sz="1600" b="1"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L</a:t>
            </a:r>
            <a:r>
              <a:rPr lang="fr-BE" sz="16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es pôles de développement </a:t>
            </a:r>
            <a:r>
              <a:rPr lang="fr-BE" sz="1600" b="1"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 </a:t>
            </a:r>
            <a:r>
              <a:rPr lang="fr-BE" sz="1600" b="1" i="1" dirty="0">
                <a:solidFill>
                  <a:schemeClr val="tx1"/>
                </a:solidFill>
                <a:latin typeface="Calibri" panose="020F0502020204030204" pitchFamily="34" charset="0"/>
                <a:ea typeface="Calibri" panose="020F0502020204030204" pitchFamily="34" charset="0"/>
                <a:cs typeface="Times New Roman" panose="02020603050405020304" pitchFamily="18" charset="0"/>
              </a:rPr>
              <a:t>Prioritaire </a:t>
            </a:r>
            <a:r>
              <a:rPr lang="fr-BE" sz="1600" b="1"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ontwikkelingsites</a:t>
            </a:r>
            <a:endParaRPr lang="fr-BE" sz="1600" b="1"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999450" lvl="4" indent="-171450">
              <a:lnSpc>
                <a:spcPct val="115000"/>
              </a:lnSpc>
              <a:spcAft>
                <a:spcPts val="800"/>
              </a:spcAft>
              <a:buFont typeface="Courier New" panose="02070309020205020404" pitchFamily="49" charset="0"/>
              <a:buChar char="o"/>
            </a:pPr>
            <a:r>
              <a:rPr lang="fr-BE" sz="12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Définis par le PRDD / </a:t>
            </a:r>
            <a:r>
              <a:rPr lang="fr-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Gedefinieerd</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in het GPDO</a:t>
            </a:r>
          </a:p>
          <a:p>
            <a:pPr marL="999450" lvl="4" indent="-171450">
              <a:lnSpc>
                <a:spcPct val="115000"/>
              </a:lnSpc>
              <a:spcAft>
                <a:spcPts val="800"/>
              </a:spcAft>
              <a:buFont typeface="Courier New" panose="02070309020205020404" pitchFamily="49" charset="0"/>
              <a:buChar char="o"/>
            </a:pPr>
            <a:r>
              <a:rPr lang="fr-BE" sz="12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Obligatoire pour les espaces verts développés dans le cadre de sous-actions 2.1.3. Le volet d’assainissement auquel ils succèderont est lui-même obligatoirement réalisés dans les pôles. / </a:t>
            </a:r>
            <a:r>
              <a:rPr lang="fr-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Verplicht</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voor</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groenvoorzieningen</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ontwikkeld</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onder </a:t>
            </a:r>
            <a:r>
              <a:rPr lang="fr-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subactie</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2.1.3. Hun </a:t>
            </a:r>
            <a:r>
              <a:rPr lang="fr-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saneringscomponent</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wordt</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verplicht</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uitgevoerd</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binnen</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12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deze</a:t>
            </a:r>
            <a:r>
              <a:rPr lang="fr-BE" sz="12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clusters.</a:t>
            </a:r>
          </a:p>
        </p:txBody>
      </p:sp>
    </p:spTree>
    <p:extLst>
      <p:ext uri="{BB962C8B-B14F-4D97-AF65-F5344CB8AC3E}">
        <p14:creationId xmlns:p14="http://schemas.microsoft.com/office/powerpoint/2010/main" val="26854635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B44130-D92B-D0DD-0E6C-893C0A8DE278}"/>
              </a:ext>
            </a:extLst>
          </p:cNvPr>
          <p:cNvSpPr>
            <a:spLocks noGrp="1"/>
          </p:cNvSpPr>
          <p:nvPr>
            <p:ph type="title"/>
          </p:nvPr>
        </p:nvSpPr>
        <p:spPr/>
        <p:txBody>
          <a:bodyPr>
            <a:normAutofit/>
          </a:bodyPr>
          <a:lstStyle/>
          <a:p>
            <a:r>
              <a:rPr lang="fr-BE" sz="2100" dirty="0"/>
              <a:t>2. Résultats attendus – action 1 / </a:t>
            </a:r>
            <a:r>
              <a:rPr lang="fr-BE" sz="2100" i="1" dirty="0" err="1">
                <a:solidFill>
                  <a:schemeClr val="tx1">
                    <a:lumMod val="65000"/>
                    <a:lumOff val="35000"/>
                  </a:schemeClr>
                </a:solidFill>
              </a:rPr>
              <a:t>Verwachte</a:t>
            </a:r>
            <a:r>
              <a:rPr lang="fr-BE" sz="2100" i="1" dirty="0">
                <a:solidFill>
                  <a:schemeClr val="tx1">
                    <a:lumMod val="65000"/>
                    <a:lumOff val="35000"/>
                  </a:schemeClr>
                </a:solidFill>
              </a:rPr>
              <a:t> </a:t>
            </a:r>
            <a:r>
              <a:rPr lang="fr-BE" sz="2100" i="1" dirty="0" err="1">
                <a:solidFill>
                  <a:schemeClr val="tx1">
                    <a:lumMod val="65000"/>
                    <a:lumOff val="35000"/>
                  </a:schemeClr>
                </a:solidFill>
              </a:rPr>
              <a:t>resultaten</a:t>
            </a:r>
            <a:r>
              <a:rPr lang="fr-BE" sz="2100" i="1" dirty="0">
                <a:solidFill>
                  <a:schemeClr val="tx1">
                    <a:lumMod val="65000"/>
                    <a:lumOff val="35000"/>
                  </a:schemeClr>
                </a:solidFill>
              </a:rPr>
              <a:t> – </a:t>
            </a:r>
            <a:r>
              <a:rPr lang="fr-BE" sz="2100" i="1" dirty="0" err="1">
                <a:solidFill>
                  <a:schemeClr val="tx1">
                    <a:lumMod val="65000"/>
                    <a:lumOff val="35000"/>
                  </a:schemeClr>
                </a:solidFill>
              </a:rPr>
              <a:t>actie</a:t>
            </a:r>
            <a:r>
              <a:rPr lang="fr-BE" sz="2100" i="1" dirty="0">
                <a:solidFill>
                  <a:schemeClr val="tx1">
                    <a:lumMod val="65000"/>
                    <a:lumOff val="35000"/>
                  </a:schemeClr>
                </a:solidFill>
              </a:rPr>
              <a:t> 1</a:t>
            </a:r>
            <a:endParaRPr lang="fr-BE" sz="2100" dirty="0"/>
          </a:p>
        </p:txBody>
      </p:sp>
      <p:graphicFrame>
        <p:nvGraphicFramePr>
          <p:cNvPr id="4" name="Tabel 4">
            <a:extLst>
              <a:ext uri="{FF2B5EF4-FFF2-40B4-BE49-F238E27FC236}">
                <a16:creationId xmlns:a16="http://schemas.microsoft.com/office/drawing/2014/main" id="{8843F97B-91FE-7205-7E94-2C9F42E73A83}"/>
              </a:ext>
            </a:extLst>
          </p:cNvPr>
          <p:cNvGraphicFramePr>
            <a:graphicFrameLocks noGrp="1"/>
          </p:cNvGraphicFramePr>
          <p:nvPr>
            <p:extLst>
              <p:ext uri="{D42A27DB-BD31-4B8C-83A1-F6EECF244321}">
                <p14:modId xmlns:p14="http://schemas.microsoft.com/office/powerpoint/2010/main" val="758115169"/>
              </p:ext>
            </p:extLst>
          </p:nvPr>
        </p:nvGraphicFramePr>
        <p:xfrm>
          <a:off x="395536" y="843558"/>
          <a:ext cx="7128792" cy="2376264"/>
        </p:xfrm>
        <a:graphic>
          <a:graphicData uri="http://schemas.openxmlformats.org/drawingml/2006/table">
            <a:tbl>
              <a:tblPr firstRow="1" bandRow="1">
                <a:tableStyleId>{5C22544A-7EE6-4342-B048-85BDC9FD1C3A}</a:tableStyleId>
              </a:tblPr>
              <a:tblGrid>
                <a:gridCol w="636162">
                  <a:extLst>
                    <a:ext uri="{9D8B030D-6E8A-4147-A177-3AD203B41FA5}">
                      <a16:colId xmlns:a16="http://schemas.microsoft.com/office/drawing/2014/main" val="3317052868"/>
                    </a:ext>
                  </a:extLst>
                </a:gridCol>
                <a:gridCol w="2624170">
                  <a:extLst>
                    <a:ext uri="{9D8B030D-6E8A-4147-A177-3AD203B41FA5}">
                      <a16:colId xmlns:a16="http://schemas.microsoft.com/office/drawing/2014/main" val="1998263689"/>
                    </a:ext>
                  </a:extLst>
                </a:gridCol>
                <a:gridCol w="1033764">
                  <a:extLst>
                    <a:ext uri="{9D8B030D-6E8A-4147-A177-3AD203B41FA5}">
                      <a16:colId xmlns:a16="http://schemas.microsoft.com/office/drawing/2014/main" val="2397499294"/>
                    </a:ext>
                  </a:extLst>
                </a:gridCol>
                <a:gridCol w="1498047">
                  <a:extLst>
                    <a:ext uri="{9D8B030D-6E8A-4147-A177-3AD203B41FA5}">
                      <a16:colId xmlns:a16="http://schemas.microsoft.com/office/drawing/2014/main" val="3417819595"/>
                    </a:ext>
                  </a:extLst>
                </a:gridCol>
                <a:gridCol w="1336649">
                  <a:extLst>
                    <a:ext uri="{9D8B030D-6E8A-4147-A177-3AD203B41FA5}">
                      <a16:colId xmlns:a16="http://schemas.microsoft.com/office/drawing/2014/main" val="3222927850"/>
                    </a:ext>
                  </a:extLst>
                </a:gridCol>
              </a:tblGrid>
              <a:tr h="651225">
                <a:tc>
                  <a:txBody>
                    <a:bodyPr/>
                    <a:lstStyle/>
                    <a:p>
                      <a:r>
                        <a:rPr lang="nl-BE" sz="1100" dirty="0"/>
                        <a:t>ID</a:t>
                      </a:r>
                      <a:endParaRPr lang="fr-BE" sz="1100" dirty="0"/>
                    </a:p>
                  </a:txBody>
                  <a:tcPr/>
                </a:tc>
                <a:tc>
                  <a:txBody>
                    <a:bodyPr/>
                    <a:lstStyle/>
                    <a:p>
                      <a:r>
                        <a:rPr lang="nl-BE" sz="1100" dirty="0"/>
                        <a:t>Indicateur / </a:t>
                      </a:r>
                      <a:r>
                        <a:rPr lang="nl-BE" sz="1100" i="1" dirty="0">
                          <a:solidFill>
                            <a:schemeClr val="tx1"/>
                          </a:solidFill>
                        </a:rPr>
                        <a:t>Indicator</a:t>
                      </a:r>
                      <a:endParaRPr lang="fr-BE" sz="1100" i="1" dirty="0">
                        <a:solidFill>
                          <a:schemeClr val="tx1"/>
                        </a:solidFill>
                      </a:endParaRPr>
                    </a:p>
                  </a:txBody>
                  <a:tcPr/>
                </a:tc>
                <a:tc>
                  <a:txBody>
                    <a:bodyPr/>
                    <a:lstStyle/>
                    <a:p>
                      <a:r>
                        <a:rPr lang="nl-BE" sz="1100" dirty="0" err="1"/>
                        <a:t>Unité</a:t>
                      </a:r>
                      <a:r>
                        <a:rPr lang="nl-BE" sz="1100" dirty="0"/>
                        <a:t> de </a:t>
                      </a:r>
                      <a:r>
                        <a:rPr lang="nl-BE" sz="1100" dirty="0" err="1"/>
                        <a:t>mesure</a:t>
                      </a:r>
                      <a:r>
                        <a:rPr lang="nl-BE" sz="1100" dirty="0"/>
                        <a:t> / </a:t>
                      </a:r>
                      <a:r>
                        <a:rPr lang="nl-BE" sz="1100" i="1" dirty="0">
                          <a:solidFill>
                            <a:schemeClr val="tx1"/>
                          </a:solidFill>
                        </a:rPr>
                        <a:t>Meeteenheid</a:t>
                      </a:r>
                      <a:endParaRPr lang="fr-BE" sz="1100" i="1" dirty="0">
                        <a:solidFill>
                          <a:schemeClr val="tx1"/>
                        </a:solidFill>
                      </a:endParaRPr>
                    </a:p>
                  </a:txBody>
                  <a:tcPr/>
                </a:tc>
                <a:tc>
                  <a:txBody>
                    <a:bodyPr/>
                    <a:lstStyle/>
                    <a:p>
                      <a:r>
                        <a:rPr lang="nl-BE" sz="1100" dirty="0" err="1"/>
                        <a:t>Valeur</a:t>
                      </a:r>
                      <a:r>
                        <a:rPr lang="nl-BE" sz="1100" dirty="0"/>
                        <a:t> intermédiaire / </a:t>
                      </a:r>
                      <a:r>
                        <a:rPr lang="nl-BE" sz="1100" i="1" dirty="0">
                          <a:solidFill>
                            <a:schemeClr val="tx1"/>
                          </a:solidFill>
                        </a:rPr>
                        <a:t>Tussentijdse waarde </a:t>
                      </a:r>
                      <a:r>
                        <a:rPr lang="nl-BE" sz="1100" dirty="0"/>
                        <a:t>(2024)</a:t>
                      </a:r>
                      <a:endParaRPr lang="fr-BE" sz="1100" dirty="0"/>
                    </a:p>
                  </a:txBody>
                  <a:tcPr/>
                </a:tc>
                <a:tc>
                  <a:txBody>
                    <a:bodyPr/>
                    <a:lstStyle/>
                    <a:p>
                      <a:r>
                        <a:rPr lang="nl-BE" sz="1100" dirty="0" err="1"/>
                        <a:t>Valeur</a:t>
                      </a:r>
                      <a:r>
                        <a:rPr lang="nl-BE" sz="1100" dirty="0"/>
                        <a:t> </a:t>
                      </a:r>
                      <a:r>
                        <a:rPr lang="nl-BE" sz="1100" dirty="0" err="1"/>
                        <a:t>cible</a:t>
                      </a:r>
                      <a:r>
                        <a:rPr lang="nl-BE" sz="1100" dirty="0"/>
                        <a:t> / </a:t>
                      </a:r>
                      <a:r>
                        <a:rPr lang="nl-BE" sz="1100" i="1" dirty="0">
                          <a:solidFill>
                            <a:schemeClr val="tx1"/>
                          </a:solidFill>
                        </a:rPr>
                        <a:t>Streefwaarde</a:t>
                      </a:r>
                      <a:r>
                        <a:rPr lang="nl-BE" sz="1100" dirty="0"/>
                        <a:t> (2029)</a:t>
                      </a:r>
                      <a:endParaRPr lang="fr-BE" sz="1100" dirty="0"/>
                    </a:p>
                  </a:txBody>
                  <a:tcPr/>
                </a:tc>
                <a:extLst>
                  <a:ext uri="{0D108BD9-81ED-4DB2-BD59-A6C34878D82A}">
                    <a16:rowId xmlns:a16="http://schemas.microsoft.com/office/drawing/2014/main" val="525661615"/>
                  </a:ext>
                </a:extLst>
              </a:tr>
              <a:tr h="801639">
                <a:tc>
                  <a:txBody>
                    <a:bodyPr/>
                    <a:lstStyle/>
                    <a:p>
                      <a:pPr algn="l"/>
                      <a:r>
                        <a:rPr lang="nl-BE" sz="900" dirty="0"/>
                        <a:t>RCO 38</a:t>
                      </a:r>
                      <a:endParaRPr lang="fr-BE" sz="900" dirty="0"/>
                    </a:p>
                  </a:txBody>
                  <a:tcPr/>
                </a:tc>
                <a:tc>
                  <a:txBody>
                    <a:bodyPr/>
                    <a:lstStyle/>
                    <a:p>
                      <a:pPr algn="l"/>
                      <a:r>
                        <a:rPr lang="fr-BE" sz="1000" dirty="0"/>
                        <a:t>Superficie de sols réhabilités bénéficiant d’un soutien</a:t>
                      </a:r>
                      <a:r>
                        <a:rPr lang="nl-BE" sz="1000" dirty="0"/>
                        <a:t>/ </a:t>
                      </a:r>
                      <a:r>
                        <a:rPr lang="nl-NL" sz="1000" i="1" dirty="0">
                          <a:solidFill>
                            <a:schemeClr val="tx1">
                              <a:lumMod val="65000"/>
                              <a:lumOff val="35000"/>
                            </a:schemeClr>
                          </a:solidFill>
                        </a:rPr>
                        <a:t>Oppervlakte van de gesaneerde grond waarvoor steun wordt verleend</a:t>
                      </a:r>
                      <a:endParaRPr lang="fr-BE" sz="1000" i="1" dirty="0">
                        <a:solidFill>
                          <a:schemeClr val="tx1">
                            <a:lumMod val="65000"/>
                            <a:lumOff val="35000"/>
                          </a:schemeClr>
                        </a:solidFill>
                      </a:endParaRPr>
                    </a:p>
                  </a:txBody>
                  <a:tcPr/>
                </a:tc>
                <a:tc>
                  <a:txBody>
                    <a:bodyPr/>
                    <a:lstStyle/>
                    <a:p>
                      <a:pPr algn="ctr"/>
                      <a:r>
                        <a:rPr lang="nl-BE" sz="1000" dirty="0"/>
                        <a:t>Hectares</a:t>
                      </a:r>
                    </a:p>
                    <a:p>
                      <a:pPr algn="ctr"/>
                      <a:r>
                        <a:rPr lang="nl-BE" sz="1000" i="1" dirty="0">
                          <a:solidFill>
                            <a:schemeClr val="tx1">
                              <a:lumMod val="65000"/>
                              <a:lumOff val="35000"/>
                            </a:schemeClr>
                          </a:solidFill>
                        </a:rPr>
                        <a:t>Hectare</a:t>
                      </a:r>
                      <a:endParaRPr lang="fr-BE" sz="1000" i="1" dirty="0">
                        <a:solidFill>
                          <a:schemeClr val="tx1">
                            <a:lumMod val="65000"/>
                            <a:lumOff val="35000"/>
                          </a:schemeClr>
                        </a:solidFill>
                      </a:endParaRPr>
                    </a:p>
                  </a:txBody>
                  <a:tcPr/>
                </a:tc>
                <a:tc>
                  <a:txBody>
                    <a:bodyPr/>
                    <a:lstStyle/>
                    <a:p>
                      <a:pPr algn="ctr"/>
                      <a:r>
                        <a:rPr lang="nl-BE" sz="1000" dirty="0"/>
                        <a:t>0</a:t>
                      </a:r>
                      <a:endParaRPr lang="fr-BE" sz="1000" dirty="0"/>
                    </a:p>
                  </a:txBody>
                  <a:tcPr/>
                </a:tc>
                <a:tc>
                  <a:txBody>
                    <a:bodyPr/>
                    <a:lstStyle/>
                    <a:p>
                      <a:pPr algn="ctr"/>
                      <a:r>
                        <a:rPr lang="nl-BE" sz="1000" dirty="0"/>
                        <a:t>3,42</a:t>
                      </a:r>
                      <a:endParaRPr lang="fr-BE" sz="1000" dirty="0"/>
                    </a:p>
                  </a:txBody>
                  <a:tcPr/>
                </a:tc>
                <a:extLst>
                  <a:ext uri="{0D108BD9-81ED-4DB2-BD59-A6C34878D82A}">
                    <a16:rowId xmlns:a16="http://schemas.microsoft.com/office/drawing/2014/main" val="2245295972"/>
                  </a:ext>
                </a:extLst>
              </a:tr>
              <a:tr h="923400">
                <a:tc>
                  <a:txBody>
                    <a:bodyPr/>
                    <a:lstStyle/>
                    <a:p>
                      <a:pPr algn="l"/>
                      <a:r>
                        <a:rPr lang="nl-BE" sz="900" dirty="0"/>
                        <a:t>RCR 52</a:t>
                      </a:r>
                      <a:endParaRPr lang="fr-BE" sz="900" dirty="0"/>
                    </a:p>
                  </a:txBody>
                  <a:tcPr/>
                </a:tc>
                <a:tc>
                  <a:txBody>
                    <a:bodyPr/>
                    <a:lstStyle/>
                    <a:p>
                      <a:pPr algn="l"/>
                      <a:r>
                        <a:rPr lang="fr-BE" sz="1000" dirty="0"/>
                        <a:t>Sols réhabilités utilisés comme espaces verts ou pour des activités pour la collectivité / </a:t>
                      </a:r>
                      <a:r>
                        <a:rPr lang="nl-NL" sz="1000" i="1" dirty="0">
                          <a:solidFill>
                            <a:schemeClr val="tx1">
                              <a:lumMod val="65000"/>
                              <a:lumOff val="35000"/>
                            </a:schemeClr>
                          </a:solidFill>
                        </a:rPr>
                        <a:t>Gesaneerde grond die wordt gebruikt als groene ruimte of voor gemeenschapsactiviteiten </a:t>
                      </a:r>
                      <a:endParaRPr lang="fr-BE" sz="1000" i="1" dirty="0">
                        <a:solidFill>
                          <a:schemeClr val="tx1">
                            <a:lumMod val="65000"/>
                            <a:lumOff val="35000"/>
                          </a:schemeClr>
                        </a:solidFill>
                      </a:endParaRPr>
                    </a:p>
                  </a:txBody>
                  <a:tcPr/>
                </a:tc>
                <a:tc>
                  <a:txBody>
                    <a:bodyPr/>
                    <a:lstStyle/>
                    <a:p>
                      <a:pPr algn="ctr"/>
                      <a:r>
                        <a:rPr lang="nl-BE" sz="1000" dirty="0"/>
                        <a:t>Hectares</a:t>
                      </a:r>
                    </a:p>
                    <a:p>
                      <a:pPr algn="ctr"/>
                      <a:r>
                        <a:rPr lang="nl-BE" sz="1000" i="1" dirty="0">
                          <a:solidFill>
                            <a:schemeClr val="tx1">
                              <a:lumMod val="65000"/>
                              <a:lumOff val="35000"/>
                            </a:schemeClr>
                          </a:solidFill>
                        </a:rPr>
                        <a:t>Hectare</a:t>
                      </a:r>
                      <a:endParaRPr lang="fr-BE" sz="1000" i="1" dirty="0">
                        <a:solidFill>
                          <a:schemeClr val="tx1">
                            <a:lumMod val="65000"/>
                            <a:lumOff val="35000"/>
                          </a:schemeClr>
                        </a:solidFill>
                      </a:endParaRPr>
                    </a:p>
                    <a:p>
                      <a:pPr algn="ctr"/>
                      <a:endParaRPr lang="fr-BE" sz="1000" dirty="0"/>
                    </a:p>
                  </a:txBody>
                  <a:tcPr/>
                </a:tc>
                <a:tc>
                  <a:txBody>
                    <a:bodyPr/>
                    <a:lstStyle/>
                    <a:p>
                      <a:pPr algn="ctr"/>
                      <a:r>
                        <a:rPr lang="nl-BE" sz="1000" dirty="0"/>
                        <a:t>0 (</a:t>
                      </a:r>
                      <a:r>
                        <a:rPr lang="nl-BE" sz="1000" dirty="0" err="1"/>
                        <a:t>valeur</a:t>
                      </a:r>
                      <a:r>
                        <a:rPr lang="nl-BE" sz="1000" dirty="0"/>
                        <a:t> de base)</a:t>
                      </a:r>
                      <a:endParaRPr lang="fr-BE" sz="1000" dirty="0"/>
                    </a:p>
                  </a:txBody>
                  <a:tcPr/>
                </a:tc>
                <a:tc>
                  <a:txBody>
                    <a:bodyPr/>
                    <a:lstStyle/>
                    <a:p>
                      <a:pPr algn="ctr"/>
                      <a:r>
                        <a:rPr lang="nl-BE" sz="1000" dirty="0"/>
                        <a:t>3,42</a:t>
                      </a:r>
                      <a:endParaRPr lang="fr-BE" sz="1000" dirty="0"/>
                    </a:p>
                  </a:txBody>
                  <a:tcPr/>
                </a:tc>
                <a:extLst>
                  <a:ext uri="{0D108BD9-81ED-4DB2-BD59-A6C34878D82A}">
                    <a16:rowId xmlns:a16="http://schemas.microsoft.com/office/drawing/2014/main" val="2195566815"/>
                  </a:ext>
                </a:extLst>
              </a:tr>
            </a:tbl>
          </a:graphicData>
        </a:graphic>
      </p:graphicFrame>
      <p:sp>
        <p:nvSpPr>
          <p:cNvPr id="5" name="Tekstvak 4">
            <a:extLst>
              <a:ext uri="{FF2B5EF4-FFF2-40B4-BE49-F238E27FC236}">
                <a16:creationId xmlns:a16="http://schemas.microsoft.com/office/drawing/2014/main" id="{C7AA8DF4-AE62-0ADF-B730-C5B3F6A9BD60}"/>
              </a:ext>
            </a:extLst>
          </p:cNvPr>
          <p:cNvSpPr txBox="1"/>
          <p:nvPr/>
        </p:nvSpPr>
        <p:spPr>
          <a:xfrm>
            <a:off x="791580" y="3271623"/>
            <a:ext cx="7632848" cy="1351524"/>
          </a:xfrm>
          <a:prstGeom prst="rect">
            <a:avLst/>
          </a:prstGeom>
          <a:noFill/>
        </p:spPr>
        <p:txBody>
          <a:bodyPr wrap="square" rtlCol="0">
            <a:spAutoFit/>
          </a:bodyPr>
          <a:lstStyle/>
          <a:p>
            <a:pPr algn="just">
              <a:lnSpc>
                <a:spcPct val="115000"/>
              </a:lnSpc>
              <a:spcAft>
                <a:spcPts val="800"/>
              </a:spcAft>
            </a:pPr>
            <a:r>
              <a:rPr lang="fr-BE" sz="11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Les valeurs proposées pour ces indicateurs doivent se fonder sur la </a:t>
            </a:r>
            <a:r>
              <a:rPr lang="fr-BE" sz="11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production de résultats réalistes </a:t>
            </a:r>
            <a:r>
              <a:rPr lang="fr-BE" sz="11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en tenant notamment compte des définitions apportées dans les fiches indicateurs correspondantes. </a:t>
            </a:r>
            <a:r>
              <a:rPr lang="fr-BE" sz="11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Les valeurs cibles des indicateurs doivent être atteintes au 31 décembre 2029</a:t>
            </a:r>
            <a:r>
              <a:rPr lang="fr-BE" sz="11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 Il est important que la planification des projets tienne compte de cet aspect.</a:t>
            </a:r>
          </a:p>
          <a:p>
            <a:pPr algn="just">
              <a:lnSpc>
                <a:spcPct val="115000"/>
              </a:lnSpc>
              <a:spcAft>
                <a:spcPts val="800"/>
              </a:spcAft>
            </a:pPr>
            <a:r>
              <a:rPr lang="nl-NL" sz="1100" i="1" dirty="0">
                <a:effectLst/>
                <a:latin typeface="Calibri" panose="020F0502020204030204" pitchFamily="34" charset="0"/>
                <a:ea typeface="Calibri" panose="020F0502020204030204" pitchFamily="34" charset="0"/>
                <a:cs typeface="Times New Roman" panose="02020603050405020304" pitchFamily="18" charset="0"/>
              </a:rPr>
              <a:t>De voor deze indicatoren voorgestelde waarden moeten gebaseerd zijn op de </a:t>
            </a:r>
            <a:r>
              <a:rPr lang="nl-NL" sz="1100" b="1" i="1" dirty="0">
                <a:effectLst/>
                <a:latin typeface="Calibri" panose="020F0502020204030204" pitchFamily="34" charset="0"/>
                <a:ea typeface="Calibri" panose="020F0502020204030204" pitchFamily="34" charset="0"/>
                <a:cs typeface="Times New Roman" panose="02020603050405020304" pitchFamily="18" charset="0"/>
              </a:rPr>
              <a:t>productie van realistische resultaten</a:t>
            </a:r>
            <a:r>
              <a:rPr lang="nl-NL" sz="1100" i="1" dirty="0">
                <a:effectLst/>
                <a:latin typeface="Calibri" panose="020F0502020204030204" pitchFamily="34" charset="0"/>
                <a:ea typeface="Calibri" panose="020F0502020204030204" pitchFamily="34" charset="0"/>
                <a:cs typeface="Times New Roman" panose="02020603050405020304" pitchFamily="18" charset="0"/>
              </a:rPr>
              <a:t>, rekening houdend met de definities in de betreffende indicatorfiches. </a:t>
            </a:r>
            <a:r>
              <a:rPr lang="nl-NL" sz="1100" b="1" i="1" dirty="0">
                <a:effectLst/>
                <a:latin typeface="Calibri" panose="020F0502020204030204" pitchFamily="34" charset="0"/>
                <a:ea typeface="Calibri" panose="020F0502020204030204" pitchFamily="34" charset="0"/>
                <a:cs typeface="Times New Roman" panose="02020603050405020304" pitchFamily="18" charset="0"/>
              </a:rPr>
              <a:t>De streefwaarden voor de indicatoren moeten uiterlijk op 31 december 2029 worden bereikt.</a:t>
            </a:r>
            <a:r>
              <a:rPr lang="nl-NL" sz="1100" i="1" dirty="0">
                <a:effectLst/>
                <a:latin typeface="Calibri" panose="020F0502020204030204" pitchFamily="34" charset="0"/>
                <a:ea typeface="Calibri" panose="020F0502020204030204" pitchFamily="34" charset="0"/>
                <a:cs typeface="Times New Roman" panose="02020603050405020304" pitchFamily="18" charset="0"/>
              </a:rPr>
              <a:t> Hiermee moet bij de projectplanning rekening worden gehouden.</a:t>
            </a:r>
            <a:endParaRPr lang="fr-BE" sz="11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8522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B44130-D92B-D0DD-0E6C-893C0A8DE278}"/>
              </a:ext>
            </a:extLst>
          </p:cNvPr>
          <p:cNvSpPr>
            <a:spLocks noGrp="1"/>
          </p:cNvSpPr>
          <p:nvPr>
            <p:ph type="title"/>
          </p:nvPr>
        </p:nvSpPr>
        <p:spPr/>
        <p:txBody>
          <a:bodyPr>
            <a:noAutofit/>
          </a:bodyPr>
          <a:lstStyle/>
          <a:p>
            <a:r>
              <a:rPr lang="fr-BE" sz="2000" dirty="0"/>
              <a:t>2. Résultats attendus – actions 2.1 / </a:t>
            </a:r>
            <a:r>
              <a:rPr lang="fr-BE" sz="2000" i="1" dirty="0" err="1">
                <a:solidFill>
                  <a:schemeClr val="tx1">
                    <a:lumMod val="65000"/>
                    <a:lumOff val="35000"/>
                  </a:schemeClr>
                </a:solidFill>
              </a:rPr>
              <a:t>Verwachte</a:t>
            </a:r>
            <a:r>
              <a:rPr lang="fr-BE" sz="2000" i="1" dirty="0">
                <a:solidFill>
                  <a:schemeClr val="tx1">
                    <a:lumMod val="65000"/>
                    <a:lumOff val="35000"/>
                  </a:schemeClr>
                </a:solidFill>
              </a:rPr>
              <a:t> </a:t>
            </a:r>
            <a:r>
              <a:rPr lang="fr-BE" sz="2000" i="1" dirty="0" err="1">
                <a:solidFill>
                  <a:schemeClr val="tx1">
                    <a:lumMod val="65000"/>
                    <a:lumOff val="35000"/>
                  </a:schemeClr>
                </a:solidFill>
              </a:rPr>
              <a:t>resultaten</a:t>
            </a:r>
            <a:r>
              <a:rPr lang="fr-BE" sz="2000" i="1" dirty="0">
                <a:solidFill>
                  <a:schemeClr val="tx1">
                    <a:lumMod val="65000"/>
                    <a:lumOff val="35000"/>
                  </a:schemeClr>
                </a:solidFill>
              </a:rPr>
              <a:t> – </a:t>
            </a:r>
            <a:r>
              <a:rPr lang="fr-BE" sz="2000" i="1" dirty="0" err="1">
                <a:solidFill>
                  <a:schemeClr val="tx1">
                    <a:lumMod val="65000"/>
                    <a:lumOff val="35000"/>
                  </a:schemeClr>
                </a:solidFill>
              </a:rPr>
              <a:t>actie</a:t>
            </a:r>
            <a:r>
              <a:rPr lang="fr-BE" sz="2000" i="1" dirty="0">
                <a:solidFill>
                  <a:schemeClr val="tx1">
                    <a:lumMod val="65000"/>
                    <a:lumOff val="35000"/>
                  </a:schemeClr>
                </a:solidFill>
              </a:rPr>
              <a:t> 2.1</a:t>
            </a:r>
            <a:endParaRPr lang="fr-BE" sz="2000" dirty="0"/>
          </a:p>
        </p:txBody>
      </p:sp>
      <p:graphicFrame>
        <p:nvGraphicFramePr>
          <p:cNvPr id="4" name="Tabel 4">
            <a:extLst>
              <a:ext uri="{FF2B5EF4-FFF2-40B4-BE49-F238E27FC236}">
                <a16:creationId xmlns:a16="http://schemas.microsoft.com/office/drawing/2014/main" id="{8843F97B-91FE-7205-7E94-2C9F42E73A83}"/>
              </a:ext>
            </a:extLst>
          </p:cNvPr>
          <p:cNvGraphicFramePr>
            <a:graphicFrameLocks noGrp="1"/>
          </p:cNvGraphicFramePr>
          <p:nvPr>
            <p:extLst>
              <p:ext uri="{D42A27DB-BD31-4B8C-83A1-F6EECF244321}">
                <p14:modId xmlns:p14="http://schemas.microsoft.com/office/powerpoint/2010/main" val="3096554688"/>
              </p:ext>
            </p:extLst>
          </p:nvPr>
        </p:nvGraphicFramePr>
        <p:xfrm>
          <a:off x="395536" y="843558"/>
          <a:ext cx="7128792" cy="2428065"/>
        </p:xfrm>
        <a:graphic>
          <a:graphicData uri="http://schemas.openxmlformats.org/drawingml/2006/table">
            <a:tbl>
              <a:tblPr firstRow="1" bandRow="1">
                <a:tableStyleId>{5C22544A-7EE6-4342-B048-85BDC9FD1C3A}</a:tableStyleId>
              </a:tblPr>
              <a:tblGrid>
                <a:gridCol w="636162">
                  <a:extLst>
                    <a:ext uri="{9D8B030D-6E8A-4147-A177-3AD203B41FA5}">
                      <a16:colId xmlns:a16="http://schemas.microsoft.com/office/drawing/2014/main" val="3317052868"/>
                    </a:ext>
                  </a:extLst>
                </a:gridCol>
                <a:gridCol w="2624170">
                  <a:extLst>
                    <a:ext uri="{9D8B030D-6E8A-4147-A177-3AD203B41FA5}">
                      <a16:colId xmlns:a16="http://schemas.microsoft.com/office/drawing/2014/main" val="1998263689"/>
                    </a:ext>
                  </a:extLst>
                </a:gridCol>
                <a:gridCol w="1033764">
                  <a:extLst>
                    <a:ext uri="{9D8B030D-6E8A-4147-A177-3AD203B41FA5}">
                      <a16:colId xmlns:a16="http://schemas.microsoft.com/office/drawing/2014/main" val="2397499294"/>
                    </a:ext>
                  </a:extLst>
                </a:gridCol>
                <a:gridCol w="1498047">
                  <a:extLst>
                    <a:ext uri="{9D8B030D-6E8A-4147-A177-3AD203B41FA5}">
                      <a16:colId xmlns:a16="http://schemas.microsoft.com/office/drawing/2014/main" val="3417819595"/>
                    </a:ext>
                  </a:extLst>
                </a:gridCol>
                <a:gridCol w="1336649">
                  <a:extLst>
                    <a:ext uri="{9D8B030D-6E8A-4147-A177-3AD203B41FA5}">
                      <a16:colId xmlns:a16="http://schemas.microsoft.com/office/drawing/2014/main" val="3222927850"/>
                    </a:ext>
                  </a:extLst>
                </a:gridCol>
              </a:tblGrid>
              <a:tr h="651225">
                <a:tc>
                  <a:txBody>
                    <a:bodyPr/>
                    <a:lstStyle/>
                    <a:p>
                      <a:r>
                        <a:rPr lang="nl-BE" sz="1100" dirty="0"/>
                        <a:t>ID</a:t>
                      </a:r>
                      <a:endParaRPr lang="fr-BE" sz="1100" dirty="0"/>
                    </a:p>
                  </a:txBody>
                  <a:tcPr/>
                </a:tc>
                <a:tc>
                  <a:txBody>
                    <a:bodyPr/>
                    <a:lstStyle/>
                    <a:p>
                      <a:r>
                        <a:rPr lang="nl-BE" sz="1100" dirty="0"/>
                        <a:t>Indicateur / </a:t>
                      </a:r>
                      <a:r>
                        <a:rPr lang="nl-BE" sz="1100" i="1" dirty="0">
                          <a:solidFill>
                            <a:schemeClr val="tx1"/>
                          </a:solidFill>
                        </a:rPr>
                        <a:t>Indicator</a:t>
                      </a:r>
                      <a:endParaRPr lang="fr-BE" sz="1100" i="1" dirty="0">
                        <a:solidFill>
                          <a:schemeClr val="tx1"/>
                        </a:solidFill>
                      </a:endParaRPr>
                    </a:p>
                  </a:txBody>
                  <a:tcPr/>
                </a:tc>
                <a:tc>
                  <a:txBody>
                    <a:bodyPr/>
                    <a:lstStyle/>
                    <a:p>
                      <a:r>
                        <a:rPr lang="nl-BE" sz="1100" dirty="0" err="1"/>
                        <a:t>Unité</a:t>
                      </a:r>
                      <a:r>
                        <a:rPr lang="nl-BE" sz="1100" dirty="0"/>
                        <a:t> de </a:t>
                      </a:r>
                      <a:r>
                        <a:rPr lang="nl-BE" sz="1100" dirty="0" err="1"/>
                        <a:t>mesure</a:t>
                      </a:r>
                      <a:r>
                        <a:rPr lang="nl-BE" sz="1100" dirty="0"/>
                        <a:t> / </a:t>
                      </a:r>
                      <a:r>
                        <a:rPr lang="nl-BE" sz="1100" i="1" dirty="0">
                          <a:solidFill>
                            <a:schemeClr val="tx1"/>
                          </a:solidFill>
                        </a:rPr>
                        <a:t>Meeteenheid</a:t>
                      </a:r>
                      <a:endParaRPr lang="fr-BE" sz="1100" i="1" dirty="0">
                        <a:solidFill>
                          <a:schemeClr val="tx1"/>
                        </a:solidFill>
                      </a:endParaRPr>
                    </a:p>
                  </a:txBody>
                  <a:tcPr/>
                </a:tc>
                <a:tc>
                  <a:txBody>
                    <a:bodyPr/>
                    <a:lstStyle/>
                    <a:p>
                      <a:r>
                        <a:rPr lang="nl-BE" sz="1100" dirty="0" err="1"/>
                        <a:t>Valeur</a:t>
                      </a:r>
                      <a:r>
                        <a:rPr lang="nl-BE" sz="1100" dirty="0"/>
                        <a:t> intermédiaire / </a:t>
                      </a:r>
                      <a:r>
                        <a:rPr lang="nl-BE" sz="1100" i="1" dirty="0">
                          <a:solidFill>
                            <a:schemeClr val="tx1"/>
                          </a:solidFill>
                        </a:rPr>
                        <a:t>Tussentijdse waarde </a:t>
                      </a:r>
                      <a:r>
                        <a:rPr lang="nl-BE" sz="1100" dirty="0"/>
                        <a:t>(2024)</a:t>
                      </a:r>
                      <a:endParaRPr lang="fr-BE" sz="1100" dirty="0"/>
                    </a:p>
                  </a:txBody>
                  <a:tcPr/>
                </a:tc>
                <a:tc>
                  <a:txBody>
                    <a:bodyPr/>
                    <a:lstStyle/>
                    <a:p>
                      <a:r>
                        <a:rPr lang="nl-BE" sz="1100" dirty="0" err="1"/>
                        <a:t>Valeur</a:t>
                      </a:r>
                      <a:r>
                        <a:rPr lang="nl-BE" sz="1100" dirty="0"/>
                        <a:t> </a:t>
                      </a:r>
                      <a:r>
                        <a:rPr lang="nl-BE" sz="1100" dirty="0" err="1"/>
                        <a:t>cible</a:t>
                      </a:r>
                      <a:r>
                        <a:rPr lang="nl-BE" sz="1100" dirty="0"/>
                        <a:t> / </a:t>
                      </a:r>
                      <a:r>
                        <a:rPr lang="nl-BE" sz="1100" i="1" dirty="0">
                          <a:solidFill>
                            <a:schemeClr val="tx1"/>
                          </a:solidFill>
                        </a:rPr>
                        <a:t>Streefwaarde</a:t>
                      </a:r>
                      <a:r>
                        <a:rPr lang="nl-BE" sz="1100" dirty="0"/>
                        <a:t> (2029)</a:t>
                      </a:r>
                      <a:endParaRPr lang="fr-BE" sz="1100" dirty="0"/>
                    </a:p>
                  </a:txBody>
                  <a:tcPr/>
                </a:tc>
                <a:extLst>
                  <a:ext uri="{0D108BD9-81ED-4DB2-BD59-A6C34878D82A}">
                    <a16:rowId xmlns:a16="http://schemas.microsoft.com/office/drawing/2014/main" val="525661615"/>
                  </a:ext>
                </a:extLst>
              </a:tr>
              <a:tr h="801639">
                <a:tc>
                  <a:txBody>
                    <a:bodyPr/>
                    <a:lstStyle/>
                    <a:p>
                      <a:pPr algn="l"/>
                      <a:r>
                        <a:rPr lang="nl-BE" sz="900" dirty="0"/>
                        <a:t>RCO 36</a:t>
                      </a:r>
                      <a:endParaRPr lang="fr-BE" sz="900" dirty="0"/>
                    </a:p>
                  </a:txBody>
                  <a:tcPr/>
                </a:tc>
                <a:tc>
                  <a:txBody>
                    <a:bodyPr/>
                    <a:lstStyle/>
                    <a:p>
                      <a:pPr algn="l"/>
                      <a:r>
                        <a:rPr lang="fr-BE" sz="1000" dirty="0"/>
                        <a:t>Infrastructures vertes bénéficiant d’un soutien à d’autres fins que pour l’adaptation au changement climatique </a:t>
                      </a:r>
                      <a:r>
                        <a:rPr lang="nl-BE" sz="1000" dirty="0"/>
                        <a:t>/ </a:t>
                      </a:r>
                      <a:r>
                        <a:rPr lang="nl-NL" sz="1000" i="1" dirty="0">
                          <a:solidFill>
                            <a:schemeClr val="tx1">
                              <a:lumMod val="65000"/>
                              <a:lumOff val="35000"/>
                            </a:schemeClr>
                          </a:solidFill>
                        </a:rPr>
                        <a:t>Groene infrastructuur ondersteund voor andere doeleinden dan aanpassing aan de klimaatverandering </a:t>
                      </a:r>
                      <a:endParaRPr lang="fr-BE" sz="1000" i="1" dirty="0">
                        <a:solidFill>
                          <a:schemeClr val="tx1">
                            <a:lumMod val="65000"/>
                            <a:lumOff val="35000"/>
                          </a:schemeClr>
                        </a:solidFill>
                      </a:endParaRPr>
                    </a:p>
                  </a:txBody>
                  <a:tcPr/>
                </a:tc>
                <a:tc>
                  <a:txBody>
                    <a:bodyPr/>
                    <a:lstStyle/>
                    <a:p>
                      <a:pPr algn="ctr"/>
                      <a:r>
                        <a:rPr lang="nl-BE" sz="1000" dirty="0"/>
                        <a:t>Hectares</a:t>
                      </a:r>
                    </a:p>
                    <a:p>
                      <a:pPr algn="ctr"/>
                      <a:r>
                        <a:rPr lang="nl-BE" sz="1000" i="1" dirty="0">
                          <a:solidFill>
                            <a:schemeClr val="tx1">
                              <a:lumMod val="65000"/>
                              <a:lumOff val="35000"/>
                            </a:schemeClr>
                          </a:solidFill>
                        </a:rPr>
                        <a:t>Hectare</a:t>
                      </a:r>
                      <a:endParaRPr lang="fr-BE" sz="1000" i="1" dirty="0">
                        <a:solidFill>
                          <a:schemeClr val="tx1">
                            <a:lumMod val="65000"/>
                            <a:lumOff val="35000"/>
                          </a:schemeClr>
                        </a:solidFill>
                      </a:endParaRPr>
                    </a:p>
                  </a:txBody>
                  <a:tcPr/>
                </a:tc>
                <a:tc>
                  <a:txBody>
                    <a:bodyPr/>
                    <a:lstStyle/>
                    <a:p>
                      <a:pPr algn="ctr"/>
                      <a:r>
                        <a:rPr lang="nl-BE" sz="1000" dirty="0"/>
                        <a:t>0</a:t>
                      </a:r>
                      <a:endParaRPr lang="fr-BE" sz="1000" dirty="0"/>
                    </a:p>
                  </a:txBody>
                  <a:tcPr/>
                </a:tc>
                <a:tc>
                  <a:txBody>
                    <a:bodyPr/>
                    <a:lstStyle/>
                    <a:p>
                      <a:pPr algn="ctr"/>
                      <a:r>
                        <a:rPr lang="nl-BE" sz="1000" dirty="0"/>
                        <a:t>1,92</a:t>
                      </a:r>
                      <a:endParaRPr lang="fr-BE" sz="1000" dirty="0"/>
                    </a:p>
                  </a:txBody>
                  <a:tcPr/>
                </a:tc>
                <a:extLst>
                  <a:ext uri="{0D108BD9-81ED-4DB2-BD59-A6C34878D82A}">
                    <a16:rowId xmlns:a16="http://schemas.microsoft.com/office/drawing/2014/main" val="2245295972"/>
                  </a:ext>
                </a:extLst>
              </a:tr>
              <a:tr h="923400">
                <a:tc>
                  <a:txBody>
                    <a:bodyPr/>
                    <a:lstStyle/>
                    <a:p>
                      <a:pPr algn="l"/>
                      <a:r>
                        <a:rPr lang="nl-BE" sz="900" dirty="0"/>
                        <a:t>RCR 95</a:t>
                      </a:r>
                      <a:endParaRPr lang="fr-BE" sz="900" dirty="0"/>
                    </a:p>
                  </a:txBody>
                  <a:tcPr/>
                </a:tc>
                <a:tc>
                  <a:txBody>
                    <a:bodyPr/>
                    <a:lstStyle/>
                    <a:p>
                      <a:pPr algn="l"/>
                      <a:r>
                        <a:rPr lang="fr-BE" sz="1000" dirty="0"/>
                        <a:t>Population ayant accès à des infrastructures vertes nouvelles ou améliorées / </a:t>
                      </a:r>
                      <a:r>
                        <a:rPr lang="nl-NL" sz="1000" i="1" dirty="0">
                          <a:solidFill>
                            <a:schemeClr val="tx1">
                              <a:lumMod val="65000"/>
                              <a:lumOff val="35000"/>
                            </a:schemeClr>
                          </a:solidFill>
                        </a:rPr>
                        <a:t>Bevolking met toegang tot nieuwe of verbeterde groene infrastructuur </a:t>
                      </a:r>
                      <a:endParaRPr lang="fr-BE" sz="1000" i="1" dirty="0">
                        <a:solidFill>
                          <a:schemeClr val="tx1">
                            <a:lumMod val="65000"/>
                            <a:lumOff val="35000"/>
                          </a:schemeClr>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BE" sz="1000" dirty="0" err="1"/>
                        <a:t>Personnes</a:t>
                      </a:r>
                      <a:endParaRPr lang="nl-BE" sz="10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nl-BE" sz="1000" i="1" dirty="0">
                          <a:solidFill>
                            <a:schemeClr val="tx1">
                              <a:lumMod val="65000"/>
                              <a:lumOff val="35000"/>
                            </a:schemeClr>
                          </a:solidFill>
                        </a:rPr>
                        <a:t>Personen</a:t>
                      </a:r>
                      <a:endParaRPr lang="fr-BE" sz="1000" i="1" dirty="0">
                        <a:solidFill>
                          <a:schemeClr val="tx1">
                            <a:lumMod val="65000"/>
                            <a:lumOff val="35000"/>
                          </a:schemeClr>
                        </a:solidFill>
                      </a:endParaRPr>
                    </a:p>
                    <a:p>
                      <a:pPr algn="ctr"/>
                      <a:endParaRPr lang="fr-BE" sz="1000" dirty="0"/>
                    </a:p>
                  </a:txBody>
                  <a:tcPr/>
                </a:tc>
                <a:tc>
                  <a:txBody>
                    <a:bodyPr/>
                    <a:lstStyle/>
                    <a:p>
                      <a:pPr algn="ctr"/>
                      <a:r>
                        <a:rPr lang="nl-BE" sz="1000" dirty="0"/>
                        <a:t>0 (</a:t>
                      </a:r>
                      <a:r>
                        <a:rPr lang="nl-BE" sz="1000" dirty="0" err="1"/>
                        <a:t>valeur</a:t>
                      </a:r>
                      <a:r>
                        <a:rPr lang="nl-BE" sz="1000" dirty="0"/>
                        <a:t> de base)</a:t>
                      </a:r>
                      <a:endParaRPr lang="fr-BE" sz="1000" dirty="0"/>
                    </a:p>
                  </a:txBody>
                  <a:tcPr/>
                </a:tc>
                <a:tc>
                  <a:txBody>
                    <a:bodyPr/>
                    <a:lstStyle/>
                    <a:p>
                      <a:pPr algn="ctr"/>
                      <a:r>
                        <a:rPr lang="nl-BE" sz="1000" dirty="0"/>
                        <a:t>180.000</a:t>
                      </a:r>
                      <a:endParaRPr lang="fr-BE" sz="1000" dirty="0"/>
                    </a:p>
                  </a:txBody>
                  <a:tcPr/>
                </a:tc>
                <a:extLst>
                  <a:ext uri="{0D108BD9-81ED-4DB2-BD59-A6C34878D82A}">
                    <a16:rowId xmlns:a16="http://schemas.microsoft.com/office/drawing/2014/main" val="2195566815"/>
                  </a:ext>
                </a:extLst>
              </a:tr>
            </a:tbl>
          </a:graphicData>
        </a:graphic>
      </p:graphicFrame>
      <p:sp>
        <p:nvSpPr>
          <p:cNvPr id="5" name="Tekstvak 4">
            <a:extLst>
              <a:ext uri="{FF2B5EF4-FFF2-40B4-BE49-F238E27FC236}">
                <a16:creationId xmlns:a16="http://schemas.microsoft.com/office/drawing/2014/main" id="{C7AA8DF4-AE62-0ADF-B730-C5B3F6A9BD60}"/>
              </a:ext>
            </a:extLst>
          </p:cNvPr>
          <p:cNvSpPr txBox="1"/>
          <p:nvPr/>
        </p:nvSpPr>
        <p:spPr>
          <a:xfrm>
            <a:off x="791580" y="3271623"/>
            <a:ext cx="7632848" cy="1351524"/>
          </a:xfrm>
          <a:prstGeom prst="rect">
            <a:avLst/>
          </a:prstGeom>
          <a:noFill/>
        </p:spPr>
        <p:txBody>
          <a:bodyPr wrap="square" rtlCol="0">
            <a:spAutoFit/>
          </a:bodyPr>
          <a:lstStyle/>
          <a:p>
            <a:pPr algn="just">
              <a:lnSpc>
                <a:spcPct val="115000"/>
              </a:lnSpc>
              <a:spcAft>
                <a:spcPts val="800"/>
              </a:spcAft>
            </a:pPr>
            <a:r>
              <a:rPr lang="fr-BE" sz="11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Les valeurs proposées pour ces indicateurs doivent se fonder sur la </a:t>
            </a:r>
            <a:r>
              <a:rPr lang="fr-BE" sz="11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production de résultats réalistes </a:t>
            </a:r>
            <a:r>
              <a:rPr lang="fr-BE" sz="11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en tenant notamment compte des définitions apportées dans les fiches indicateurs correspondantes. </a:t>
            </a:r>
            <a:r>
              <a:rPr lang="fr-BE" sz="11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Les valeurs cibles des indicateurs doivent être atteintes au 31 décembre 2029</a:t>
            </a:r>
            <a:r>
              <a:rPr lang="fr-BE" sz="11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 Il est important que la planification des projets tienne compte de cet aspect.</a:t>
            </a:r>
          </a:p>
          <a:p>
            <a:pPr algn="just">
              <a:lnSpc>
                <a:spcPct val="115000"/>
              </a:lnSpc>
              <a:spcAft>
                <a:spcPts val="800"/>
              </a:spcAft>
            </a:pPr>
            <a:r>
              <a:rPr lang="nl-NL" sz="1100" i="1" dirty="0">
                <a:effectLst/>
                <a:latin typeface="Calibri" panose="020F0502020204030204" pitchFamily="34" charset="0"/>
                <a:ea typeface="Calibri" panose="020F0502020204030204" pitchFamily="34" charset="0"/>
                <a:cs typeface="Times New Roman" panose="02020603050405020304" pitchFamily="18" charset="0"/>
              </a:rPr>
              <a:t>De voor deze indicatoren voorgestelde waarden moeten gebaseerd zijn op de </a:t>
            </a:r>
            <a:r>
              <a:rPr lang="nl-NL" sz="1100" b="1" i="1" dirty="0">
                <a:effectLst/>
                <a:latin typeface="Calibri" panose="020F0502020204030204" pitchFamily="34" charset="0"/>
                <a:ea typeface="Calibri" panose="020F0502020204030204" pitchFamily="34" charset="0"/>
                <a:cs typeface="Times New Roman" panose="02020603050405020304" pitchFamily="18" charset="0"/>
              </a:rPr>
              <a:t>productie van realistische resultaten</a:t>
            </a:r>
            <a:r>
              <a:rPr lang="nl-NL" sz="1100" i="1" dirty="0">
                <a:effectLst/>
                <a:latin typeface="Calibri" panose="020F0502020204030204" pitchFamily="34" charset="0"/>
                <a:ea typeface="Calibri" panose="020F0502020204030204" pitchFamily="34" charset="0"/>
                <a:cs typeface="Times New Roman" panose="02020603050405020304" pitchFamily="18" charset="0"/>
              </a:rPr>
              <a:t>, rekening houdend met de definities in de betreffende indicatorfiches. </a:t>
            </a:r>
            <a:r>
              <a:rPr lang="nl-NL" sz="1100" b="1" i="1" dirty="0">
                <a:effectLst/>
                <a:latin typeface="Calibri" panose="020F0502020204030204" pitchFamily="34" charset="0"/>
                <a:ea typeface="Calibri" panose="020F0502020204030204" pitchFamily="34" charset="0"/>
                <a:cs typeface="Times New Roman" panose="02020603050405020304" pitchFamily="18" charset="0"/>
              </a:rPr>
              <a:t>De streefwaarden voor de indicatoren moeten uiterlijk op 31 december 2029 worden bereikt.</a:t>
            </a:r>
            <a:r>
              <a:rPr lang="nl-NL" sz="1100" i="1" dirty="0">
                <a:effectLst/>
                <a:latin typeface="Calibri" panose="020F0502020204030204" pitchFamily="34" charset="0"/>
                <a:ea typeface="Calibri" panose="020F0502020204030204" pitchFamily="34" charset="0"/>
                <a:cs typeface="Times New Roman" panose="02020603050405020304" pitchFamily="18" charset="0"/>
              </a:rPr>
              <a:t> Hiermee moet bij de projectplanning rekening worden gehouden.</a:t>
            </a:r>
            <a:endParaRPr lang="fr-BE" sz="11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605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435A7B-16A5-A7F2-819C-9EF4A02CF410}"/>
              </a:ext>
            </a:extLst>
          </p:cNvPr>
          <p:cNvSpPr>
            <a:spLocks noGrp="1"/>
          </p:cNvSpPr>
          <p:nvPr>
            <p:ph type="title"/>
          </p:nvPr>
        </p:nvSpPr>
        <p:spPr/>
        <p:txBody>
          <a:bodyPr/>
          <a:lstStyle/>
          <a:p>
            <a:r>
              <a:rPr lang="fr-BE" dirty="0"/>
              <a:t>Participation en ligne</a:t>
            </a:r>
            <a:endParaRPr lang="en-BE" dirty="0"/>
          </a:p>
        </p:txBody>
      </p:sp>
      <p:sp>
        <p:nvSpPr>
          <p:cNvPr id="3" name="Espace réservé du texte 2">
            <a:extLst>
              <a:ext uri="{FF2B5EF4-FFF2-40B4-BE49-F238E27FC236}">
                <a16:creationId xmlns:a16="http://schemas.microsoft.com/office/drawing/2014/main" id="{F52A90DA-16ED-03BF-4D10-7305D6D5F03C}"/>
              </a:ext>
            </a:extLst>
          </p:cNvPr>
          <p:cNvSpPr>
            <a:spLocks noGrp="1"/>
          </p:cNvSpPr>
          <p:nvPr>
            <p:ph type="body" sz="quarter" idx="10"/>
          </p:nvPr>
        </p:nvSpPr>
        <p:spPr>
          <a:xfrm>
            <a:off x="1547664" y="987574"/>
            <a:ext cx="7236804" cy="3312368"/>
          </a:xfrm>
        </p:spPr>
        <p:txBody>
          <a:bodyPr>
            <a:normAutofit fontScale="85000" lnSpcReduction="10000"/>
          </a:bodyPr>
          <a:lstStyle/>
          <a:p>
            <a:r>
              <a:rPr lang="fr-FR" dirty="0"/>
              <a:t>Coupez votre microphone lorsque vous ne parlez pas </a:t>
            </a:r>
          </a:p>
          <a:p>
            <a:r>
              <a:rPr lang="fr-FR" sz="2000" b="0" dirty="0" err="1">
                <a:solidFill>
                  <a:schemeClr val="tx1"/>
                </a:solidFill>
              </a:rPr>
              <a:t>Demp</a:t>
            </a:r>
            <a:r>
              <a:rPr lang="fr-FR" sz="2000" b="0" dirty="0">
                <a:solidFill>
                  <a:schemeClr val="tx1"/>
                </a:solidFill>
              </a:rPr>
              <a:t> je </a:t>
            </a:r>
            <a:r>
              <a:rPr lang="fr-FR" sz="2000" b="0" dirty="0" err="1">
                <a:solidFill>
                  <a:schemeClr val="tx1"/>
                </a:solidFill>
              </a:rPr>
              <a:t>microfoon</a:t>
            </a:r>
            <a:r>
              <a:rPr lang="fr-FR" sz="2000" b="0" dirty="0">
                <a:solidFill>
                  <a:schemeClr val="tx1"/>
                </a:solidFill>
              </a:rPr>
              <a:t> </a:t>
            </a:r>
            <a:r>
              <a:rPr lang="fr-FR" sz="2000" b="0" dirty="0" err="1">
                <a:solidFill>
                  <a:schemeClr val="tx1"/>
                </a:solidFill>
              </a:rPr>
              <a:t>wanneer</a:t>
            </a:r>
            <a:r>
              <a:rPr lang="fr-FR" sz="2000" b="0" dirty="0">
                <a:solidFill>
                  <a:schemeClr val="tx1"/>
                </a:solidFill>
              </a:rPr>
              <a:t> je niet </a:t>
            </a:r>
            <a:r>
              <a:rPr lang="fr-FR" sz="2000" b="0" dirty="0" err="1">
                <a:solidFill>
                  <a:schemeClr val="tx1"/>
                </a:solidFill>
              </a:rPr>
              <a:t>aan</a:t>
            </a:r>
            <a:r>
              <a:rPr lang="fr-FR" sz="2000" b="0" dirty="0">
                <a:solidFill>
                  <a:schemeClr val="tx1"/>
                </a:solidFill>
              </a:rPr>
              <a:t>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bent</a:t>
            </a:r>
            <a:r>
              <a:rPr lang="fr-FR" dirty="0">
                <a:solidFill>
                  <a:schemeClr val="tx1"/>
                </a:solidFill>
              </a:rPr>
              <a:t>    </a:t>
            </a:r>
          </a:p>
          <a:p>
            <a:endParaRPr lang="fr-FR" dirty="0"/>
          </a:p>
          <a:p>
            <a:r>
              <a:rPr lang="fr-FR" dirty="0"/>
              <a:t>Éteignez votre caméra sauf si vous voulez prendre la parole</a:t>
            </a:r>
          </a:p>
          <a:p>
            <a:r>
              <a:rPr lang="fr-FR" sz="2000" b="0" dirty="0" err="1">
                <a:solidFill>
                  <a:schemeClr val="tx1"/>
                </a:solidFill>
              </a:rPr>
              <a:t>Schakel</a:t>
            </a:r>
            <a:r>
              <a:rPr lang="fr-FR" sz="2000" b="0" dirty="0">
                <a:solidFill>
                  <a:schemeClr val="tx1"/>
                </a:solidFill>
              </a:rPr>
              <a:t> je camera </a:t>
            </a:r>
            <a:r>
              <a:rPr lang="fr-FR" sz="2000" b="0" dirty="0" err="1">
                <a:solidFill>
                  <a:schemeClr val="tx1"/>
                </a:solidFill>
              </a:rPr>
              <a:t>uit</a:t>
            </a:r>
            <a:r>
              <a:rPr lang="fr-FR" sz="2000" b="0" dirty="0">
                <a:solidFill>
                  <a:schemeClr val="tx1"/>
                </a:solidFill>
              </a:rPr>
              <a:t> </a:t>
            </a:r>
            <a:r>
              <a:rPr lang="fr-FR" sz="2000" b="0" dirty="0" err="1">
                <a:solidFill>
                  <a:schemeClr val="tx1"/>
                </a:solidFill>
              </a:rPr>
              <a:t>tenzij</a:t>
            </a:r>
            <a:r>
              <a:rPr lang="fr-FR" sz="2000" b="0" dirty="0">
                <a:solidFill>
                  <a:schemeClr val="tx1"/>
                </a:solidFill>
              </a:rPr>
              <a:t> je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wil</a:t>
            </a:r>
            <a:r>
              <a:rPr lang="fr-FR" sz="2000" b="0" dirty="0">
                <a:solidFill>
                  <a:schemeClr val="tx1"/>
                </a:solidFill>
              </a:rPr>
              <a:t> </a:t>
            </a:r>
            <a:r>
              <a:rPr lang="fr-FR" sz="2000" b="0" dirty="0" err="1">
                <a:solidFill>
                  <a:schemeClr val="tx1"/>
                </a:solidFill>
              </a:rPr>
              <a:t>nemen</a:t>
            </a:r>
            <a:r>
              <a:rPr lang="fr-FR" dirty="0">
                <a:solidFill>
                  <a:schemeClr val="tx1"/>
                </a:solidFill>
              </a:rPr>
              <a:t>    </a:t>
            </a:r>
          </a:p>
          <a:p>
            <a:r>
              <a:rPr lang="fr-FR" dirty="0"/>
              <a:t>    </a:t>
            </a:r>
          </a:p>
          <a:p>
            <a:r>
              <a:rPr lang="fr-FR" dirty="0"/>
              <a:t>Levez la main si vous voulez intervenir (en fin de présentation), ou / </a:t>
            </a:r>
            <a:r>
              <a:rPr lang="fr-FR" sz="2000" b="0" dirty="0" err="1">
                <a:solidFill>
                  <a:schemeClr val="tx1"/>
                </a:solidFill>
              </a:rPr>
              <a:t>Steek</a:t>
            </a:r>
            <a:r>
              <a:rPr lang="fr-FR" sz="2000" b="0" dirty="0">
                <a:solidFill>
                  <a:schemeClr val="tx1"/>
                </a:solidFill>
              </a:rPr>
              <a:t> je hand op (op het </a:t>
            </a:r>
            <a:r>
              <a:rPr lang="fr-FR" sz="2000" b="0" dirty="0" err="1">
                <a:solidFill>
                  <a:schemeClr val="tx1"/>
                </a:solidFill>
              </a:rPr>
              <a:t>einde</a:t>
            </a:r>
            <a:r>
              <a:rPr lang="fr-FR" sz="2000" b="0" dirty="0">
                <a:solidFill>
                  <a:schemeClr val="tx1"/>
                </a:solidFill>
              </a:rPr>
              <a:t> van de </a:t>
            </a:r>
            <a:r>
              <a:rPr lang="fr-FR" sz="2000" b="0" dirty="0" err="1">
                <a:solidFill>
                  <a:schemeClr val="tx1"/>
                </a:solidFill>
              </a:rPr>
              <a:t>presentatie</a:t>
            </a:r>
            <a:r>
              <a:rPr lang="fr-FR" sz="2000" b="0" dirty="0">
                <a:solidFill>
                  <a:schemeClr val="tx1"/>
                </a:solidFill>
              </a:rPr>
              <a:t>), of     </a:t>
            </a:r>
          </a:p>
          <a:p>
            <a:r>
              <a:rPr lang="fr-FR" dirty="0"/>
              <a:t>  </a:t>
            </a:r>
          </a:p>
          <a:p>
            <a:r>
              <a:rPr lang="fr-FR" dirty="0"/>
              <a:t>Posez votre question dans le chat / </a:t>
            </a:r>
            <a:r>
              <a:rPr lang="fr-FR" sz="2000" b="0" dirty="0" err="1">
                <a:solidFill>
                  <a:schemeClr val="tx1"/>
                </a:solidFill>
              </a:rPr>
              <a:t>Stel</a:t>
            </a:r>
            <a:r>
              <a:rPr lang="fr-FR" sz="2000" b="0" dirty="0">
                <a:solidFill>
                  <a:schemeClr val="tx1"/>
                </a:solidFill>
              </a:rPr>
              <a:t> je </a:t>
            </a:r>
            <a:r>
              <a:rPr lang="fr-FR" sz="2000" b="0" dirty="0" err="1">
                <a:solidFill>
                  <a:schemeClr val="tx1"/>
                </a:solidFill>
              </a:rPr>
              <a:t>vraag</a:t>
            </a:r>
            <a:r>
              <a:rPr lang="fr-FR" sz="2000" b="0" dirty="0">
                <a:solidFill>
                  <a:schemeClr val="tx1"/>
                </a:solidFill>
              </a:rPr>
              <a:t> in de chat</a:t>
            </a:r>
            <a:endParaRPr lang="en-BE" dirty="0">
              <a:solidFill>
                <a:schemeClr val="tx1"/>
              </a:solidFill>
            </a:endParaRPr>
          </a:p>
        </p:txBody>
      </p:sp>
      <p:pic>
        <p:nvPicPr>
          <p:cNvPr id="4" name="Graphic 10" descr="Luidspreker dempen silhouet">
            <a:extLst>
              <a:ext uri="{FF2B5EF4-FFF2-40B4-BE49-F238E27FC236}">
                <a16:creationId xmlns:a16="http://schemas.microsoft.com/office/drawing/2014/main" id="{16605FEB-9D45-6BC5-2931-2D5A35AB14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0766" y="998757"/>
            <a:ext cx="602395" cy="602395"/>
          </a:xfrm>
          <a:prstGeom prst="rect">
            <a:avLst/>
          </a:prstGeom>
        </p:spPr>
      </p:pic>
      <p:pic>
        <p:nvPicPr>
          <p:cNvPr id="5" name="Graphic 17" descr="Webcam silhouet">
            <a:extLst>
              <a:ext uri="{FF2B5EF4-FFF2-40B4-BE49-F238E27FC236}">
                <a16:creationId xmlns:a16="http://schemas.microsoft.com/office/drawing/2014/main" id="{2B1ACFF5-28C1-3D17-9B0E-6981882E608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50766" y="1949202"/>
            <a:ext cx="602395" cy="602395"/>
          </a:xfrm>
          <a:prstGeom prst="rect">
            <a:avLst/>
          </a:prstGeom>
        </p:spPr>
      </p:pic>
      <p:pic>
        <p:nvPicPr>
          <p:cNvPr id="6" name="Graphic 12" descr="Opgestoken hand silhouet">
            <a:extLst>
              <a:ext uri="{FF2B5EF4-FFF2-40B4-BE49-F238E27FC236}">
                <a16:creationId xmlns:a16="http://schemas.microsoft.com/office/drawing/2014/main" id="{2D830D90-FEA6-C125-FAC2-0B36C62A140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50767" y="2859782"/>
            <a:ext cx="602394" cy="602394"/>
          </a:xfrm>
          <a:prstGeom prst="rect">
            <a:avLst/>
          </a:prstGeom>
        </p:spPr>
      </p:pic>
      <p:pic>
        <p:nvPicPr>
          <p:cNvPr id="7" name="Graphic 14" descr="Chatballon silhouet">
            <a:extLst>
              <a:ext uri="{FF2B5EF4-FFF2-40B4-BE49-F238E27FC236}">
                <a16:creationId xmlns:a16="http://schemas.microsoft.com/office/drawing/2014/main" id="{BDD0365B-6034-F2CC-74CB-590C7EEFFE2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50767" y="3651870"/>
            <a:ext cx="602394" cy="602394"/>
          </a:xfrm>
          <a:prstGeom prst="rect">
            <a:avLst/>
          </a:prstGeom>
        </p:spPr>
      </p:pic>
    </p:spTree>
    <p:extLst>
      <p:ext uri="{BB962C8B-B14F-4D97-AF65-F5344CB8AC3E}">
        <p14:creationId xmlns:p14="http://schemas.microsoft.com/office/powerpoint/2010/main" val="1193334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B44130-D92B-D0DD-0E6C-893C0A8DE278}"/>
              </a:ext>
            </a:extLst>
          </p:cNvPr>
          <p:cNvSpPr>
            <a:spLocks noGrp="1"/>
          </p:cNvSpPr>
          <p:nvPr>
            <p:ph type="title"/>
          </p:nvPr>
        </p:nvSpPr>
        <p:spPr/>
        <p:txBody>
          <a:bodyPr>
            <a:noAutofit/>
          </a:bodyPr>
          <a:lstStyle/>
          <a:p>
            <a:r>
              <a:rPr lang="fr-BE" sz="2000" dirty="0"/>
              <a:t>2. Résultats attendus – Action 2.2 / </a:t>
            </a:r>
            <a:r>
              <a:rPr lang="fr-BE" sz="2000" i="1" dirty="0" err="1">
                <a:solidFill>
                  <a:schemeClr val="tx1">
                    <a:lumMod val="65000"/>
                    <a:lumOff val="35000"/>
                  </a:schemeClr>
                </a:solidFill>
              </a:rPr>
              <a:t>Verwachte</a:t>
            </a:r>
            <a:r>
              <a:rPr lang="fr-BE" sz="2000" i="1" dirty="0">
                <a:solidFill>
                  <a:schemeClr val="tx1">
                    <a:lumMod val="65000"/>
                    <a:lumOff val="35000"/>
                  </a:schemeClr>
                </a:solidFill>
              </a:rPr>
              <a:t> </a:t>
            </a:r>
            <a:r>
              <a:rPr lang="fr-BE" sz="2000" i="1" dirty="0" err="1">
                <a:solidFill>
                  <a:schemeClr val="tx1">
                    <a:lumMod val="65000"/>
                    <a:lumOff val="35000"/>
                  </a:schemeClr>
                </a:solidFill>
              </a:rPr>
              <a:t>resultaten</a:t>
            </a:r>
            <a:r>
              <a:rPr lang="fr-BE" sz="2000" i="1" dirty="0">
                <a:solidFill>
                  <a:schemeClr val="tx1">
                    <a:lumMod val="65000"/>
                    <a:lumOff val="35000"/>
                  </a:schemeClr>
                </a:solidFill>
              </a:rPr>
              <a:t> – </a:t>
            </a:r>
            <a:r>
              <a:rPr lang="fr-BE" sz="2000" i="1" dirty="0" err="1">
                <a:solidFill>
                  <a:schemeClr val="tx1">
                    <a:lumMod val="65000"/>
                    <a:lumOff val="35000"/>
                  </a:schemeClr>
                </a:solidFill>
              </a:rPr>
              <a:t>Actie</a:t>
            </a:r>
            <a:r>
              <a:rPr lang="fr-BE" sz="2000" i="1" dirty="0">
                <a:solidFill>
                  <a:schemeClr val="tx1">
                    <a:lumMod val="65000"/>
                    <a:lumOff val="35000"/>
                  </a:schemeClr>
                </a:solidFill>
              </a:rPr>
              <a:t> 2.2</a:t>
            </a:r>
            <a:endParaRPr lang="fr-BE" sz="2000" dirty="0"/>
          </a:p>
        </p:txBody>
      </p:sp>
      <p:graphicFrame>
        <p:nvGraphicFramePr>
          <p:cNvPr id="4" name="Tabel 4">
            <a:extLst>
              <a:ext uri="{FF2B5EF4-FFF2-40B4-BE49-F238E27FC236}">
                <a16:creationId xmlns:a16="http://schemas.microsoft.com/office/drawing/2014/main" id="{8843F97B-91FE-7205-7E94-2C9F42E73A83}"/>
              </a:ext>
            </a:extLst>
          </p:cNvPr>
          <p:cNvGraphicFramePr>
            <a:graphicFrameLocks noGrp="1"/>
          </p:cNvGraphicFramePr>
          <p:nvPr>
            <p:extLst>
              <p:ext uri="{D42A27DB-BD31-4B8C-83A1-F6EECF244321}">
                <p14:modId xmlns:p14="http://schemas.microsoft.com/office/powerpoint/2010/main" val="179212798"/>
              </p:ext>
            </p:extLst>
          </p:nvPr>
        </p:nvGraphicFramePr>
        <p:xfrm>
          <a:off x="381336" y="699542"/>
          <a:ext cx="8007088" cy="2799928"/>
        </p:xfrm>
        <a:graphic>
          <a:graphicData uri="http://schemas.openxmlformats.org/drawingml/2006/table">
            <a:tbl>
              <a:tblPr firstRow="1" bandRow="1">
                <a:tableStyleId>{5C22544A-7EE6-4342-B048-85BDC9FD1C3A}</a:tableStyleId>
              </a:tblPr>
              <a:tblGrid>
                <a:gridCol w="714540">
                  <a:extLst>
                    <a:ext uri="{9D8B030D-6E8A-4147-A177-3AD203B41FA5}">
                      <a16:colId xmlns:a16="http://schemas.microsoft.com/office/drawing/2014/main" val="3317052868"/>
                    </a:ext>
                  </a:extLst>
                </a:gridCol>
                <a:gridCol w="2947478">
                  <a:extLst>
                    <a:ext uri="{9D8B030D-6E8A-4147-A177-3AD203B41FA5}">
                      <a16:colId xmlns:a16="http://schemas.microsoft.com/office/drawing/2014/main" val="1998263689"/>
                    </a:ext>
                  </a:extLst>
                </a:gridCol>
                <a:gridCol w="1161128">
                  <a:extLst>
                    <a:ext uri="{9D8B030D-6E8A-4147-A177-3AD203B41FA5}">
                      <a16:colId xmlns:a16="http://schemas.microsoft.com/office/drawing/2014/main" val="2397499294"/>
                    </a:ext>
                  </a:extLst>
                </a:gridCol>
                <a:gridCol w="1682612">
                  <a:extLst>
                    <a:ext uri="{9D8B030D-6E8A-4147-A177-3AD203B41FA5}">
                      <a16:colId xmlns:a16="http://schemas.microsoft.com/office/drawing/2014/main" val="3417819595"/>
                    </a:ext>
                  </a:extLst>
                </a:gridCol>
                <a:gridCol w="1501330">
                  <a:extLst>
                    <a:ext uri="{9D8B030D-6E8A-4147-A177-3AD203B41FA5}">
                      <a16:colId xmlns:a16="http://schemas.microsoft.com/office/drawing/2014/main" val="3222927850"/>
                    </a:ext>
                  </a:extLst>
                </a:gridCol>
              </a:tblGrid>
              <a:tr h="571609">
                <a:tc>
                  <a:txBody>
                    <a:bodyPr/>
                    <a:lstStyle/>
                    <a:p>
                      <a:r>
                        <a:rPr lang="nl-BE" sz="1100" dirty="0"/>
                        <a:t>ID</a:t>
                      </a:r>
                      <a:endParaRPr lang="fr-BE" sz="1100" dirty="0"/>
                    </a:p>
                  </a:txBody>
                  <a:tcPr/>
                </a:tc>
                <a:tc>
                  <a:txBody>
                    <a:bodyPr/>
                    <a:lstStyle/>
                    <a:p>
                      <a:r>
                        <a:rPr lang="nl-BE" sz="1100" dirty="0"/>
                        <a:t>Indicateur / </a:t>
                      </a:r>
                      <a:r>
                        <a:rPr lang="nl-BE" sz="1100" i="1" dirty="0">
                          <a:solidFill>
                            <a:schemeClr val="tx1"/>
                          </a:solidFill>
                        </a:rPr>
                        <a:t>Indicator</a:t>
                      </a:r>
                      <a:endParaRPr lang="fr-BE" sz="1100" i="1" dirty="0">
                        <a:solidFill>
                          <a:schemeClr val="tx1"/>
                        </a:solidFill>
                      </a:endParaRPr>
                    </a:p>
                  </a:txBody>
                  <a:tcPr/>
                </a:tc>
                <a:tc>
                  <a:txBody>
                    <a:bodyPr/>
                    <a:lstStyle/>
                    <a:p>
                      <a:r>
                        <a:rPr lang="nl-BE" sz="1100" dirty="0" err="1"/>
                        <a:t>Unité</a:t>
                      </a:r>
                      <a:r>
                        <a:rPr lang="nl-BE" sz="1100" dirty="0"/>
                        <a:t> de </a:t>
                      </a:r>
                      <a:r>
                        <a:rPr lang="nl-BE" sz="1100" dirty="0" err="1"/>
                        <a:t>mesure</a:t>
                      </a:r>
                      <a:r>
                        <a:rPr lang="nl-BE" sz="1100" dirty="0"/>
                        <a:t> / </a:t>
                      </a:r>
                      <a:r>
                        <a:rPr lang="nl-BE" sz="1100" i="1" dirty="0">
                          <a:solidFill>
                            <a:schemeClr val="tx1"/>
                          </a:solidFill>
                        </a:rPr>
                        <a:t>Meeteenheid</a:t>
                      </a:r>
                      <a:endParaRPr lang="fr-BE" sz="1100" i="1" dirty="0">
                        <a:solidFill>
                          <a:schemeClr val="tx1"/>
                        </a:solidFill>
                      </a:endParaRPr>
                    </a:p>
                  </a:txBody>
                  <a:tcPr/>
                </a:tc>
                <a:tc>
                  <a:txBody>
                    <a:bodyPr/>
                    <a:lstStyle/>
                    <a:p>
                      <a:r>
                        <a:rPr lang="nl-BE" sz="1100" dirty="0" err="1"/>
                        <a:t>Valeur</a:t>
                      </a:r>
                      <a:r>
                        <a:rPr lang="nl-BE" sz="1100" dirty="0"/>
                        <a:t> intermédiaire / </a:t>
                      </a:r>
                      <a:r>
                        <a:rPr lang="nl-BE" sz="1100" i="1" dirty="0">
                          <a:solidFill>
                            <a:schemeClr val="tx1"/>
                          </a:solidFill>
                        </a:rPr>
                        <a:t>Tussentijdse waarde </a:t>
                      </a:r>
                      <a:r>
                        <a:rPr lang="nl-BE" sz="1100" dirty="0"/>
                        <a:t>(2024)</a:t>
                      </a:r>
                      <a:endParaRPr lang="fr-BE" sz="1100" dirty="0"/>
                    </a:p>
                  </a:txBody>
                  <a:tcPr/>
                </a:tc>
                <a:tc>
                  <a:txBody>
                    <a:bodyPr/>
                    <a:lstStyle/>
                    <a:p>
                      <a:r>
                        <a:rPr lang="nl-BE" sz="1100" dirty="0" err="1"/>
                        <a:t>Valeur</a:t>
                      </a:r>
                      <a:r>
                        <a:rPr lang="nl-BE" sz="1100" dirty="0"/>
                        <a:t> </a:t>
                      </a:r>
                      <a:r>
                        <a:rPr lang="nl-BE" sz="1100" dirty="0" err="1"/>
                        <a:t>cible</a:t>
                      </a:r>
                      <a:r>
                        <a:rPr lang="nl-BE" sz="1100" dirty="0"/>
                        <a:t> / </a:t>
                      </a:r>
                      <a:r>
                        <a:rPr lang="nl-BE" sz="1100" i="1" dirty="0">
                          <a:solidFill>
                            <a:schemeClr val="tx1"/>
                          </a:solidFill>
                        </a:rPr>
                        <a:t>Streefwaarde</a:t>
                      </a:r>
                      <a:r>
                        <a:rPr lang="nl-BE" sz="1100" dirty="0"/>
                        <a:t> (2029)</a:t>
                      </a:r>
                      <a:endParaRPr lang="fr-BE" sz="1100" dirty="0"/>
                    </a:p>
                  </a:txBody>
                  <a:tcPr/>
                </a:tc>
                <a:extLst>
                  <a:ext uri="{0D108BD9-81ED-4DB2-BD59-A6C34878D82A}">
                    <a16:rowId xmlns:a16="http://schemas.microsoft.com/office/drawing/2014/main" val="525661615"/>
                  </a:ext>
                </a:extLst>
              </a:tr>
              <a:tr h="749101">
                <a:tc>
                  <a:txBody>
                    <a:bodyPr/>
                    <a:lstStyle/>
                    <a:p>
                      <a:pPr algn="l"/>
                      <a:r>
                        <a:rPr lang="nl-BE" sz="900" dirty="0"/>
                        <a:t>RCO 36</a:t>
                      </a:r>
                      <a:endParaRPr lang="fr-BE" sz="900" dirty="0"/>
                    </a:p>
                  </a:txBody>
                  <a:tcPr/>
                </a:tc>
                <a:tc>
                  <a:txBody>
                    <a:bodyPr/>
                    <a:lstStyle/>
                    <a:p>
                      <a:pPr algn="l"/>
                      <a:r>
                        <a:rPr lang="fr-BE" sz="1000" dirty="0"/>
                        <a:t>Infrastructures vertes bénéficiant d’un soutien à d’autres fins que pour l’adaptation au changement climatique </a:t>
                      </a:r>
                      <a:r>
                        <a:rPr lang="nl-BE" sz="1000" dirty="0"/>
                        <a:t>/ </a:t>
                      </a:r>
                      <a:r>
                        <a:rPr lang="nl-NL" sz="1000" i="1" dirty="0">
                          <a:solidFill>
                            <a:schemeClr val="tx1">
                              <a:lumMod val="65000"/>
                              <a:lumOff val="35000"/>
                            </a:schemeClr>
                          </a:solidFill>
                        </a:rPr>
                        <a:t>Groene infrastructuur ondersteund voor andere doeleinden dan aanpassing aan de klimaatverandering </a:t>
                      </a:r>
                      <a:endParaRPr lang="fr-BE" sz="1000" i="1" dirty="0">
                        <a:solidFill>
                          <a:schemeClr val="tx1">
                            <a:lumMod val="65000"/>
                            <a:lumOff val="35000"/>
                          </a:schemeClr>
                        </a:solidFill>
                      </a:endParaRPr>
                    </a:p>
                  </a:txBody>
                  <a:tcPr/>
                </a:tc>
                <a:tc>
                  <a:txBody>
                    <a:bodyPr/>
                    <a:lstStyle/>
                    <a:p>
                      <a:pPr algn="ctr"/>
                      <a:r>
                        <a:rPr lang="nl-BE" sz="1000" dirty="0"/>
                        <a:t>Hectares</a:t>
                      </a:r>
                    </a:p>
                    <a:p>
                      <a:pPr algn="ctr"/>
                      <a:r>
                        <a:rPr lang="nl-BE" sz="1000" i="1" dirty="0">
                          <a:solidFill>
                            <a:schemeClr val="tx1">
                              <a:lumMod val="65000"/>
                              <a:lumOff val="35000"/>
                            </a:schemeClr>
                          </a:solidFill>
                        </a:rPr>
                        <a:t>Hectare</a:t>
                      </a:r>
                      <a:endParaRPr lang="fr-BE" sz="1000" i="1" dirty="0">
                        <a:solidFill>
                          <a:schemeClr val="tx1">
                            <a:lumMod val="65000"/>
                            <a:lumOff val="35000"/>
                          </a:schemeClr>
                        </a:solidFill>
                      </a:endParaRPr>
                    </a:p>
                  </a:txBody>
                  <a:tcPr/>
                </a:tc>
                <a:tc>
                  <a:txBody>
                    <a:bodyPr/>
                    <a:lstStyle/>
                    <a:p>
                      <a:pPr algn="ctr"/>
                      <a:r>
                        <a:rPr lang="nl-BE" sz="1000" dirty="0"/>
                        <a:t>0</a:t>
                      </a:r>
                      <a:endParaRPr lang="fr-BE" sz="1000" dirty="0"/>
                    </a:p>
                  </a:txBody>
                  <a:tcPr/>
                </a:tc>
                <a:tc>
                  <a:txBody>
                    <a:bodyPr/>
                    <a:lstStyle/>
                    <a:p>
                      <a:pPr marL="0" algn="ctr" defTabSz="914400" rtl="0" eaLnBrk="1" latinLnBrk="0" hangingPunct="1"/>
                      <a:r>
                        <a:rPr lang="nl-BE" sz="1000" kern="1200" dirty="0">
                          <a:solidFill>
                            <a:schemeClr val="dk1"/>
                          </a:solidFill>
                          <a:latin typeface="+mn-lt"/>
                          <a:ea typeface="+mn-ea"/>
                          <a:cs typeface="+mn-cs"/>
                        </a:rPr>
                        <a:t>3,95</a:t>
                      </a:r>
                      <a:endParaRPr lang="fr-BE" sz="1000" kern="1200" dirty="0">
                        <a:solidFill>
                          <a:schemeClr val="dk1"/>
                        </a:solidFill>
                        <a:latin typeface="+mn-lt"/>
                        <a:ea typeface="+mn-ea"/>
                        <a:cs typeface="+mn-cs"/>
                      </a:endParaRPr>
                    </a:p>
                  </a:txBody>
                  <a:tcPr/>
                </a:tc>
                <a:extLst>
                  <a:ext uri="{0D108BD9-81ED-4DB2-BD59-A6C34878D82A}">
                    <a16:rowId xmlns:a16="http://schemas.microsoft.com/office/drawing/2014/main" val="2245295972"/>
                  </a:ext>
                </a:extLst>
              </a:tr>
              <a:tr h="467101">
                <a:tc>
                  <a:txBody>
                    <a:bodyPr/>
                    <a:lstStyle/>
                    <a:p>
                      <a:pPr algn="l"/>
                      <a:r>
                        <a:rPr lang="nl-BE" sz="900" dirty="0"/>
                        <a:t>RCO 37</a:t>
                      </a:r>
                      <a:endParaRPr lang="fr-BE" sz="900" dirty="0"/>
                    </a:p>
                  </a:txBody>
                  <a:tcPr/>
                </a:tc>
                <a:tc>
                  <a:txBody>
                    <a:bodyPr/>
                    <a:lstStyle/>
                    <a:p>
                      <a:pPr algn="l"/>
                      <a:r>
                        <a:rPr lang="fr-BE" sz="1000" i="0" dirty="0">
                          <a:solidFill>
                            <a:schemeClr val="tx1"/>
                          </a:solidFill>
                        </a:rPr>
                        <a:t>Superficie des sites Natura 2000 faisant l’objet de mesures de protection ou de restauration / </a:t>
                      </a:r>
                      <a:r>
                        <a:rPr lang="nl-NL" sz="1000" i="1" dirty="0">
                          <a:solidFill>
                            <a:schemeClr val="tx1">
                              <a:lumMod val="50000"/>
                              <a:lumOff val="50000"/>
                            </a:schemeClr>
                          </a:solidFill>
                        </a:rPr>
                        <a:t>Oppervlakte van de Natura 2000-gebieden waarvoor beschermings- of herstelmaatregelen gelden </a:t>
                      </a:r>
                      <a:endParaRPr lang="fr-BE" sz="1000" i="1" dirty="0">
                        <a:solidFill>
                          <a:schemeClr val="tx1">
                            <a:lumMod val="50000"/>
                            <a:lumOff val="50000"/>
                          </a:schemeClr>
                        </a:solidFill>
                      </a:endParaRPr>
                    </a:p>
                  </a:txBody>
                  <a:tcPr/>
                </a:tc>
                <a:tc>
                  <a:txBody>
                    <a:bodyPr/>
                    <a:lstStyle/>
                    <a:p>
                      <a:pPr algn="ctr"/>
                      <a:r>
                        <a:rPr lang="nl-BE" sz="1000" dirty="0"/>
                        <a:t>Hectares</a:t>
                      </a:r>
                    </a:p>
                    <a:p>
                      <a:pPr algn="ctr"/>
                      <a:r>
                        <a:rPr lang="nl-BE" sz="1000" i="1" dirty="0">
                          <a:solidFill>
                            <a:schemeClr val="tx1">
                              <a:lumMod val="65000"/>
                              <a:lumOff val="35000"/>
                            </a:schemeClr>
                          </a:solidFill>
                        </a:rPr>
                        <a:t>Hectare</a:t>
                      </a:r>
                      <a:endParaRPr lang="fr-BE" sz="1000" i="1" dirty="0">
                        <a:solidFill>
                          <a:schemeClr val="tx1">
                            <a:lumMod val="65000"/>
                            <a:lumOff val="35000"/>
                          </a:schemeClr>
                        </a:solidFill>
                      </a:endParaRPr>
                    </a:p>
                    <a:p>
                      <a:pPr algn="ctr"/>
                      <a:endParaRPr lang="fr-BE" sz="1000" i="1" dirty="0">
                        <a:solidFill>
                          <a:schemeClr val="tx1">
                            <a:lumMod val="65000"/>
                            <a:lumOff val="35000"/>
                          </a:schemeClr>
                        </a:solidFill>
                      </a:endParaRPr>
                    </a:p>
                  </a:txBody>
                  <a:tcPr/>
                </a:tc>
                <a:tc>
                  <a:txBody>
                    <a:bodyPr/>
                    <a:lstStyle/>
                    <a:p>
                      <a:pPr algn="ctr"/>
                      <a:r>
                        <a:rPr lang="nl-BE" sz="1000" dirty="0"/>
                        <a:t>0</a:t>
                      </a:r>
                      <a:endParaRPr lang="fr-BE" sz="1000" dirty="0"/>
                    </a:p>
                  </a:txBody>
                  <a:tcPr/>
                </a:tc>
                <a:tc>
                  <a:txBody>
                    <a:bodyPr/>
                    <a:lstStyle/>
                    <a:p>
                      <a:pPr algn="ctr"/>
                      <a:r>
                        <a:rPr lang="nl-BE" sz="1000" dirty="0"/>
                        <a:t>0,11</a:t>
                      </a:r>
                      <a:endParaRPr lang="fr-BE" sz="1000" dirty="0"/>
                    </a:p>
                  </a:txBody>
                  <a:tcPr/>
                </a:tc>
                <a:extLst>
                  <a:ext uri="{0D108BD9-81ED-4DB2-BD59-A6C34878D82A}">
                    <a16:rowId xmlns:a16="http://schemas.microsoft.com/office/drawing/2014/main" val="3962656195"/>
                  </a:ext>
                </a:extLst>
              </a:tr>
              <a:tr h="651088">
                <a:tc>
                  <a:txBody>
                    <a:bodyPr/>
                    <a:lstStyle/>
                    <a:p>
                      <a:pPr algn="l"/>
                      <a:r>
                        <a:rPr lang="nl-BE" sz="900" dirty="0"/>
                        <a:t>RCR 95</a:t>
                      </a:r>
                      <a:endParaRPr lang="fr-BE" sz="900" dirty="0"/>
                    </a:p>
                  </a:txBody>
                  <a:tcPr/>
                </a:tc>
                <a:tc>
                  <a:txBody>
                    <a:bodyPr/>
                    <a:lstStyle/>
                    <a:p>
                      <a:pPr algn="l"/>
                      <a:r>
                        <a:rPr lang="fr-BE" sz="1000" dirty="0"/>
                        <a:t>Population ayant accès à des infrastructures vertes nouvelles ou améliorées / </a:t>
                      </a:r>
                      <a:r>
                        <a:rPr lang="nl-NL" sz="1000" i="1" dirty="0">
                          <a:solidFill>
                            <a:schemeClr val="tx1">
                              <a:lumMod val="65000"/>
                              <a:lumOff val="35000"/>
                            </a:schemeClr>
                          </a:solidFill>
                        </a:rPr>
                        <a:t>Bevolking met toegang tot nieuwe of verbeterde groene infrastructuur </a:t>
                      </a:r>
                      <a:endParaRPr lang="fr-BE" sz="1000" i="1" dirty="0">
                        <a:solidFill>
                          <a:schemeClr val="tx1">
                            <a:lumMod val="65000"/>
                            <a:lumOff val="35000"/>
                          </a:schemeClr>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BE" sz="1000" dirty="0" err="1"/>
                        <a:t>Personnes</a:t>
                      </a:r>
                      <a:endParaRPr lang="nl-BE" sz="10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nl-BE" sz="1000" i="1" dirty="0">
                          <a:solidFill>
                            <a:schemeClr val="tx1">
                              <a:lumMod val="65000"/>
                              <a:lumOff val="35000"/>
                            </a:schemeClr>
                          </a:solidFill>
                        </a:rPr>
                        <a:t>Personen</a:t>
                      </a:r>
                      <a:endParaRPr lang="fr-BE" sz="1000" i="1" dirty="0">
                        <a:solidFill>
                          <a:schemeClr val="tx1">
                            <a:lumMod val="65000"/>
                            <a:lumOff val="35000"/>
                          </a:schemeClr>
                        </a:solidFill>
                      </a:endParaRPr>
                    </a:p>
                    <a:p>
                      <a:pPr algn="ctr"/>
                      <a:endParaRPr lang="fr-BE" sz="1000" dirty="0"/>
                    </a:p>
                  </a:txBody>
                  <a:tcPr/>
                </a:tc>
                <a:tc>
                  <a:txBody>
                    <a:bodyPr/>
                    <a:lstStyle/>
                    <a:p>
                      <a:pPr algn="ctr"/>
                      <a:r>
                        <a:rPr lang="nl-BE" sz="1000" dirty="0"/>
                        <a:t>0 (</a:t>
                      </a:r>
                      <a:r>
                        <a:rPr lang="nl-BE" sz="1000" dirty="0" err="1"/>
                        <a:t>valeur</a:t>
                      </a:r>
                      <a:r>
                        <a:rPr lang="nl-BE" sz="1000" dirty="0"/>
                        <a:t> de base)</a:t>
                      </a:r>
                      <a:endParaRPr lang="fr-BE" sz="1000" dirty="0"/>
                    </a:p>
                  </a:txBody>
                  <a:tcPr/>
                </a:tc>
                <a:tc>
                  <a:txBody>
                    <a:bodyPr/>
                    <a:lstStyle/>
                    <a:p>
                      <a:pPr algn="ctr"/>
                      <a:r>
                        <a:rPr lang="nl-BE" sz="1000" dirty="0"/>
                        <a:t>180.000</a:t>
                      </a:r>
                      <a:endParaRPr lang="fr-BE" sz="1000" dirty="0"/>
                    </a:p>
                  </a:txBody>
                  <a:tcPr/>
                </a:tc>
                <a:extLst>
                  <a:ext uri="{0D108BD9-81ED-4DB2-BD59-A6C34878D82A}">
                    <a16:rowId xmlns:a16="http://schemas.microsoft.com/office/drawing/2014/main" val="2195566815"/>
                  </a:ext>
                </a:extLst>
              </a:tr>
            </a:tbl>
          </a:graphicData>
        </a:graphic>
      </p:graphicFrame>
      <p:sp>
        <p:nvSpPr>
          <p:cNvPr id="5" name="Tekstvak 4">
            <a:extLst>
              <a:ext uri="{FF2B5EF4-FFF2-40B4-BE49-F238E27FC236}">
                <a16:creationId xmlns:a16="http://schemas.microsoft.com/office/drawing/2014/main" id="{C7AA8DF4-AE62-0ADF-B730-C5B3F6A9BD60}"/>
              </a:ext>
            </a:extLst>
          </p:cNvPr>
          <p:cNvSpPr txBox="1"/>
          <p:nvPr/>
        </p:nvSpPr>
        <p:spPr>
          <a:xfrm>
            <a:off x="1403648" y="3540251"/>
            <a:ext cx="7560840" cy="1246367"/>
          </a:xfrm>
          <a:prstGeom prst="rect">
            <a:avLst/>
          </a:prstGeom>
          <a:noFill/>
        </p:spPr>
        <p:txBody>
          <a:bodyPr wrap="square" rtlCol="0">
            <a:spAutoFit/>
          </a:bodyPr>
          <a:lstStyle/>
          <a:p>
            <a:pPr algn="just">
              <a:lnSpc>
                <a:spcPct val="115000"/>
              </a:lnSpc>
              <a:spcAft>
                <a:spcPts val="800"/>
              </a:spcAft>
            </a:pPr>
            <a:r>
              <a:rPr lang="fr-BE" sz="10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Les valeurs proposées pour ces indicateurs doivent se fonder sur la </a:t>
            </a:r>
            <a:r>
              <a:rPr lang="fr-BE" sz="10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production de résultats réalistes </a:t>
            </a:r>
            <a:r>
              <a:rPr lang="fr-BE" sz="10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en tenant notamment compte des définitions apportées dans les fiches indicateurs correspondantes. </a:t>
            </a:r>
            <a:r>
              <a:rPr lang="fr-BE" sz="10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Les valeurs cibles des indicateurs doivent être atteintes au 31 décembre 2029</a:t>
            </a:r>
            <a:r>
              <a:rPr lang="fr-BE" sz="10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 Il est important que la planification des projets tienne compte de cet aspect.</a:t>
            </a:r>
          </a:p>
          <a:p>
            <a:pPr algn="just">
              <a:lnSpc>
                <a:spcPct val="115000"/>
              </a:lnSpc>
              <a:spcAft>
                <a:spcPts val="800"/>
              </a:spcAft>
            </a:pPr>
            <a:r>
              <a:rPr lang="nl-NL" sz="1000" i="1" dirty="0">
                <a:effectLst/>
                <a:latin typeface="Calibri" panose="020F0502020204030204" pitchFamily="34" charset="0"/>
                <a:ea typeface="Calibri" panose="020F0502020204030204" pitchFamily="34" charset="0"/>
                <a:cs typeface="Times New Roman" panose="02020603050405020304" pitchFamily="18" charset="0"/>
              </a:rPr>
              <a:t>De voor deze indicatoren voorgestelde waarden moeten gebaseerd zijn op de </a:t>
            </a:r>
            <a:r>
              <a:rPr lang="nl-NL" sz="1000" b="1" i="1" dirty="0">
                <a:effectLst/>
                <a:latin typeface="Calibri" panose="020F0502020204030204" pitchFamily="34" charset="0"/>
                <a:ea typeface="Calibri" panose="020F0502020204030204" pitchFamily="34" charset="0"/>
                <a:cs typeface="Times New Roman" panose="02020603050405020304" pitchFamily="18" charset="0"/>
              </a:rPr>
              <a:t>productie van realistische resultaten</a:t>
            </a:r>
            <a:r>
              <a:rPr lang="nl-NL" sz="1000" i="1" dirty="0">
                <a:effectLst/>
                <a:latin typeface="Calibri" panose="020F0502020204030204" pitchFamily="34" charset="0"/>
                <a:ea typeface="Calibri" panose="020F0502020204030204" pitchFamily="34" charset="0"/>
                <a:cs typeface="Times New Roman" panose="02020603050405020304" pitchFamily="18" charset="0"/>
              </a:rPr>
              <a:t>, rekening houdend met de definities in de betreffende indicatorfiches. </a:t>
            </a:r>
            <a:r>
              <a:rPr lang="nl-NL" sz="1000" b="1" i="1" dirty="0">
                <a:effectLst/>
                <a:latin typeface="Calibri" panose="020F0502020204030204" pitchFamily="34" charset="0"/>
                <a:ea typeface="Calibri" panose="020F0502020204030204" pitchFamily="34" charset="0"/>
                <a:cs typeface="Times New Roman" panose="02020603050405020304" pitchFamily="18" charset="0"/>
              </a:rPr>
              <a:t>De streefwaarden voor de indicatoren moeten uiterlijk op 31 december 2029 worden bereikt.</a:t>
            </a:r>
            <a:r>
              <a:rPr lang="nl-NL" sz="1000" i="1" dirty="0">
                <a:effectLst/>
                <a:latin typeface="Calibri" panose="020F0502020204030204" pitchFamily="34" charset="0"/>
                <a:ea typeface="Calibri" panose="020F0502020204030204" pitchFamily="34" charset="0"/>
                <a:cs typeface="Times New Roman" panose="02020603050405020304" pitchFamily="18" charset="0"/>
              </a:rPr>
              <a:t> Hiermee moet bij de projectplanning rekening worden gehouden.</a:t>
            </a:r>
            <a:endParaRPr lang="fr-BE" sz="10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1425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3.1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r>
              <a:rPr lang="fr-BE" sz="1200" dirty="0"/>
              <a:t>Critères généraux d’éligibilité des dépenses:</a:t>
            </a:r>
          </a:p>
          <a:p>
            <a:pPr marL="342900" indent="-342900">
              <a:buFont typeface="Arial" panose="020B0604020202020204" pitchFamily="34" charset="0"/>
              <a:buChar char="•"/>
            </a:pPr>
            <a:r>
              <a:rPr lang="fr-BE" sz="1200" dirty="0"/>
              <a:t>Les dépenses doivent été </a:t>
            </a:r>
            <a:r>
              <a:rPr lang="fr-BE" sz="1200" b="1" dirty="0"/>
              <a:t>réellement engagées et payées </a:t>
            </a:r>
            <a:r>
              <a:rPr lang="fr-BE" sz="1200" dirty="0"/>
              <a:t>par le bénéficiaire entre 01/01/2021 et 31/12/2029</a:t>
            </a:r>
          </a:p>
          <a:p>
            <a:pPr marL="342900" indent="-342900">
              <a:buFont typeface="Arial" panose="020B0604020202020204" pitchFamily="34" charset="0"/>
              <a:buChar char="•"/>
            </a:pPr>
            <a:r>
              <a:rPr lang="fr-BE" sz="1200" dirty="0"/>
              <a:t>Le projet doit être matériellement achevé ou intégralement mis en œuvre + tous les paiements effectués + participation publique versée aux bénéficiaires </a:t>
            </a:r>
            <a:r>
              <a:rPr lang="fr-BE" sz="1200" b="1" dirty="0"/>
              <a:t>au plus tard le 15/02/2031</a:t>
            </a:r>
          </a:p>
          <a:p>
            <a:pPr marL="342900" indent="-342900">
              <a:buFont typeface="Arial" panose="020B0604020202020204" pitchFamily="34" charset="0"/>
              <a:buChar char="•"/>
            </a:pPr>
            <a:r>
              <a:rPr lang="fr-BE" sz="1200" b="1" dirty="0"/>
              <a:t>Taux forfaitaire de 7% </a:t>
            </a:r>
            <a:r>
              <a:rPr lang="fr-BE" sz="1200" dirty="0"/>
              <a:t>qui couvre </a:t>
            </a:r>
            <a:r>
              <a:rPr lang="fr-BE" sz="1200" b="1" dirty="0"/>
              <a:t>les coûts indirects</a:t>
            </a:r>
          </a:p>
          <a:p>
            <a:pPr marL="882900" lvl="2" indent="-342900">
              <a:buFont typeface="Courier New" panose="02070309020205020404" pitchFamily="49" charset="0"/>
              <a:buChar char="o"/>
            </a:pPr>
            <a:r>
              <a:rPr lang="fr-BE" sz="1200" b="0" dirty="0"/>
              <a:t>Frais de personnel (qui met en œuvre et coordonne le projet)</a:t>
            </a:r>
          </a:p>
          <a:p>
            <a:pPr marL="882900" lvl="2" indent="-342900">
              <a:buFont typeface="Courier New" panose="02070309020205020404" pitchFamily="49" charset="0"/>
              <a:buChar char="o"/>
            </a:pPr>
            <a:r>
              <a:rPr lang="fr-BE" sz="1200" b="0" dirty="0"/>
              <a:t>Frais de fonctionnement (p.ex. frais de traduction, …) </a:t>
            </a:r>
          </a:p>
          <a:p>
            <a:pPr marL="882900" lvl="2" indent="-342900">
              <a:buFont typeface="Courier New" panose="02070309020205020404" pitchFamily="49" charset="0"/>
              <a:buChar char="o"/>
            </a:pPr>
            <a:r>
              <a:rPr lang="fr-BE" sz="1200" b="0" dirty="0"/>
              <a:t>Investissements indirects (p.ex. achats de matériel informatique pour le personnel)</a:t>
            </a:r>
          </a:p>
          <a:p>
            <a:pPr lvl="2" indent="0"/>
            <a:endParaRPr lang="fr-BE" sz="1200" dirty="0"/>
          </a:p>
          <a:p>
            <a:r>
              <a:rPr lang="fr-BE" sz="1200" b="1" dirty="0">
                <a:solidFill>
                  <a:srgbClr val="FF0000"/>
                </a:solidFill>
              </a:rPr>
              <a:t>!</a:t>
            </a:r>
            <a:r>
              <a:rPr lang="fr-BE" sz="1200" dirty="0"/>
              <a:t> Si le projet a été achevé avant soumission de la demande de financement FEDER, le projet n’est pas retenu </a:t>
            </a:r>
            <a:r>
              <a:rPr lang="fr-BE" sz="1200" b="1" dirty="0">
                <a:solidFill>
                  <a:srgbClr val="FF0000"/>
                </a:solidFill>
              </a:rPr>
              <a:t>!</a:t>
            </a:r>
            <a:endParaRPr lang="fr-BE" sz="1200" dirty="0">
              <a:solidFill>
                <a:srgbClr val="FF0000"/>
              </a:solidFill>
            </a:endParaRPr>
          </a:p>
        </p:txBody>
      </p:sp>
    </p:spTree>
    <p:extLst>
      <p:ext uri="{BB962C8B-B14F-4D97-AF65-F5344CB8AC3E}">
        <p14:creationId xmlns:p14="http://schemas.microsoft.com/office/powerpoint/2010/main" val="24597678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3.1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r>
              <a:rPr lang="fr-BE" sz="1200" dirty="0" err="1"/>
              <a:t>Algemene</a:t>
            </a:r>
            <a:r>
              <a:rPr lang="fr-BE" sz="1200" dirty="0"/>
              <a:t> </a:t>
            </a:r>
            <a:r>
              <a:rPr lang="fr-BE" sz="1200" dirty="0" err="1"/>
              <a:t>subsidialiteitsregels</a:t>
            </a:r>
            <a:r>
              <a:rPr lang="fr-BE" sz="1200" dirty="0"/>
              <a:t> </a:t>
            </a:r>
            <a:r>
              <a:rPr lang="fr-BE" sz="1200" dirty="0" err="1"/>
              <a:t>voor</a:t>
            </a:r>
            <a:r>
              <a:rPr lang="fr-BE" sz="1200" dirty="0"/>
              <a:t> de </a:t>
            </a:r>
            <a:r>
              <a:rPr lang="fr-BE" sz="1200" dirty="0" err="1"/>
              <a:t>uitgaven</a:t>
            </a:r>
            <a:r>
              <a:rPr lang="fr-BE" sz="1200" dirty="0"/>
              <a:t>:</a:t>
            </a:r>
          </a:p>
          <a:p>
            <a:pPr marL="342900" indent="-342900">
              <a:buFont typeface="Arial" panose="020B0604020202020204" pitchFamily="34" charset="0"/>
              <a:buChar char="•"/>
            </a:pPr>
            <a:r>
              <a:rPr lang="fr-BE" sz="1200" dirty="0" err="1"/>
              <a:t>Uitgaven</a:t>
            </a:r>
            <a:r>
              <a:rPr lang="fr-BE" sz="1200" dirty="0"/>
              <a:t> </a:t>
            </a:r>
            <a:r>
              <a:rPr lang="fr-BE" sz="1200" dirty="0" err="1"/>
              <a:t>moeten</a:t>
            </a:r>
            <a:r>
              <a:rPr lang="fr-BE" sz="1200" dirty="0"/>
              <a:t> </a:t>
            </a:r>
            <a:r>
              <a:rPr lang="fr-BE" sz="1200" b="1" dirty="0" err="1"/>
              <a:t>reël</a:t>
            </a:r>
            <a:r>
              <a:rPr lang="fr-BE" sz="1200" b="1" dirty="0"/>
              <a:t> </a:t>
            </a:r>
            <a:r>
              <a:rPr lang="fr-BE" sz="1200" b="1" dirty="0" err="1"/>
              <a:t>uitgevoerd</a:t>
            </a:r>
            <a:r>
              <a:rPr lang="fr-BE" sz="1200" b="1" dirty="0"/>
              <a:t> en </a:t>
            </a:r>
            <a:r>
              <a:rPr lang="fr-BE" sz="1200" b="1" dirty="0" err="1"/>
              <a:t>betaald</a:t>
            </a:r>
            <a:r>
              <a:rPr lang="fr-BE" sz="1200" b="1" dirty="0"/>
              <a:t> </a:t>
            </a:r>
            <a:r>
              <a:rPr lang="fr-BE" sz="1200" dirty="0" err="1"/>
              <a:t>zijn</a:t>
            </a:r>
            <a:r>
              <a:rPr lang="fr-BE" sz="1200" dirty="0"/>
              <a:t> </a:t>
            </a:r>
            <a:r>
              <a:rPr lang="fr-BE" sz="1200" dirty="0" err="1"/>
              <a:t>door</a:t>
            </a:r>
            <a:r>
              <a:rPr lang="fr-BE" sz="1200" dirty="0"/>
              <a:t> de </a:t>
            </a:r>
            <a:r>
              <a:rPr lang="fr-BE" sz="1200" dirty="0" err="1"/>
              <a:t>begunstigde</a:t>
            </a:r>
            <a:r>
              <a:rPr lang="fr-BE" sz="1200" dirty="0"/>
              <a:t> </a:t>
            </a:r>
            <a:r>
              <a:rPr lang="fr-BE" sz="1200" dirty="0" err="1"/>
              <a:t>tussen</a:t>
            </a:r>
            <a:r>
              <a:rPr lang="fr-BE" sz="1200" dirty="0"/>
              <a:t> 01/01/2021 en 31/12/2029</a:t>
            </a:r>
          </a:p>
          <a:p>
            <a:pPr marL="342900" indent="-342900">
              <a:buFont typeface="Arial" panose="020B0604020202020204" pitchFamily="34" charset="0"/>
              <a:buChar char="•"/>
            </a:pPr>
            <a:r>
              <a:rPr lang="fr-BE" sz="1200" dirty="0"/>
              <a:t>Het </a:t>
            </a:r>
            <a:r>
              <a:rPr lang="fr-BE" sz="1200" dirty="0" err="1"/>
              <a:t>project</a:t>
            </a:r>
            <a:r>
              <a:rPr lang="fr-BE" sz="1200" dirty="0"/>
              <a:t> </a:t>
            </a:r>
            <a:r>
              <a:rPr lang="fr-BE" sz="1200" dirty="0" err="1"/>
              <a:t>moet</a:t>
            </a:r>
            <a:r>
              <a:rPr lang="fr-BE" sz="1200" dirty="0"/>
              <a:t> </a:t>
            </a:r>
            <a:r>
              <a:rPr lang="fr-BE" sz="1200" dirty="0" err="1"/>
              <a:t>materieel</a:t>
            </a:r>
            <a:r>
              <a:rPr lang="fr-BE" sz="1200" dirty="0"/>
              <a:t> </a:t>
            </a:r>
            <a:r>
              <a:rPr lang="fr-BE" sz="1200" dirty="0" err="1"/>
              <a:t>voltooid</a:t>
            </a:r>
            <a:r>
              <a:rPr lang="fr-BE" sz="1200" dirty="0"/>
              <a:t> of </a:t>
            </a:r>
            <a:r>
              <a:rPr lang="fr-BE" sz="1200" dirty="0" err="1"/>
              <a:t>volledig</a:t>
            </a:r>
            <a:r>
              <a:rPr lang="fr-BE" sz="1200" dirty="0"/>
              <a:t> in </a:t>
            </a:r>
            <a:r>
              <a:rPr lang="fr-BE" sz="1200" dirty="0" err="1"/>
              <a:t>uitvoering</a:t>
            </a:r>
            <a:r>
              <a:rPr lang="fr-BE" sz="1200" dirty="0"/>
              <a:t> </a:t>
            </a:r>
            <a:r>
              <a:rPr lang="fr-BE" sz="1200" dirty="0" err="1"/>
              <a:t>zijn</a:t>
            </a:r>
            <a:r>
              <a:rPr lang="fr-BE" sz="1200" dirty="0"/>
              <a:t> + </a:t>
            </a:r>
            <a:r>
              <a:rPr lang="fr-BE" sz="1200" dirty="0" err="1"/>
              <a:t>alle</a:t>
            </a:r>
            <a:r>
              <a:rPr lang="fr-BE" sz="1200" dirty="0"/>
              <a:t> </a:t>
            </a:r>
            <a:r>
              <a:rPr lang="fr-BE" sz="1200" dirty="0" err="1"/>
              <a:t>betalingen</a:t>
            </a:r>
            <a:r>
              <a:rPr lang="fr-BE" sz="1200" dirty="0"/>
              <a:t> </a:t>
            </a:r>
            <a:r>
              <a:rPr lang="fr-BE" sz="1200" dirty="0" err="1"/>
              <a:t>verricht</a:t>
            </a:r>
            <a:r>
              <a:rPr lang="fr-BE" sz="1200" dirty="0"/>
              <a:t> + </a:t>
            </a:r>
            <a:r>
              <a:rPr lang="fr-BE" sz="1200" dirty="0" err="1"/>
              <a:t>publieke</a:t>
            </a:r>
            <a:r>
              <a:rPr lang="fr-BE" sz="1200" dirty="0"/>
              <a:t> </a:t>
            </a:r>
            <a:r>
              <a:rPr lang="fr-BE" sz="1200" dirty="0" err="1"/>
              <a:t>deelname</a:t>
            </a:r>
            <a:r>
              <a:rPr lang="fr-BE" sz="1200" dirty="0"/>
              <a:t> </a:t>
            </a:r>
            <a:r>
              <a:rPr lang="fr-BE" sz="1200" dirty="0" err="1"/>
              <a:t>betaald</a:t>
            </a:r>
            <a:r>
              <a:rPr lang="fr-BE" sz="1200" dirty="0"/>
              <a:t> </a:t>
            </a:r>
            <a:r>
              <a:rPr lang="fr-BE" sz="1200" dirty="0" err="1"/>
              <a:t>aan</a:t>
            </a:r>
            <a:r>
              <a:rPr lang="fr-BE" sz="1200" dirty="0"/>
              <a:t> de </a:t>
            </a:r>
            <a:r>
              <a:rPr lang="fr-BE" sz="1200" dirty="0" err="1"/>
              <a:t>begunstigde</a:t>
            </a:r>
            <a:r>
              <a:rPr lang="fr-BE" sz="1200" dirty="0"/>
              <a:t> </a:t>
            </a:r>
            <a:r>
              <a:rPr lang="fr-BE" sz="1200" dirty="0" err="1"/>
              <a:t>ten</a:t>
            </a:r>
            <a:r>
              <a:rPr lang="fr-BE" sz="1200" dirty="0"/>
              <a:t> </a:t>
            </a:r>
            <a:r>
              <a:rPr lang="fr-BE" sz="1200" dirty="0" err="1"/>
              <a:t>laatste</a:t>
            </a:r>
            <a:r>
              <a:rPr lang="fr-BE" sz="1200" dirty="0"/>
              <a:t> op 15/02/2031</a:t>
            </a:r>
          </a:p>
          <a:p>
            <a:pPr marL="342900" indent="-342900">
              <a:buFont typeface="Arial" panose="020B0604020202020204" pitchFamily="34" charset="0"/>
              <a:buChar char="•"/>
            </a:pPr>
            <a:r>
              <a:rPr lang="fr-BE" sz="1200" b="1" dirty="0"/>
              <a:t>Forfait van 7% </a:t>
            </a:r>
            <a:r>
              <a:rPr lang="fr-BE" sz="1200" dirty="0"/>
              <a:t>om de </a:t>
            </a:r>
            <a:r>
              <a:rPr lang="fr-BE" sz="1200" b="1" dirty="0"/>
              <a:t>indirecte </a:t>
            </a:r>
            <a:r>
              <a:rPr lang="fr-BE" sz="1200" b="1" dirty="0" err="1"/>
              <a:t>kosten</a:t>
            </a:r>
            <a:r>
              <a:rPr lang="fr-BE" sz="1200" b="1" dirty="0"/>
              <a:t> </a:t>
            </a:r>
            <a:r>
              <a:rPr lang="fr-BE" sz="1200" dirty="0"/>
              <a:t>te </a:t>
            </a:r>
            <a:r>
              <a:rPr lang="fr-BE" sz="1200" dirty="0" err="1"/>
              <a:t>dekken</a:t>
            </a:r>
            <a:endParaRPr lang="fr-BE" sz="1200" dirty="0"/>
          </a:p>
          <a:p>
            <a:pPr marL="882900" lvl="2" indent="-342900">
              <a:buFont typeface="Courier New" panose="02070309020205020404" pitchFamily="49" charset="0"/>
              <a:buChar char="o"/>
            </a:pPr>
            <a:r>
              <a:rPr lang="fr-BE" sz="1200" b="0" dirty="0" err="1"/>
              <a:t>Personeelskosten</a:t>
            </a:r>
            <a:r>
              <a:rPr lang="fr-BE" sz="1200" b="0" dirty="0"/>
              <a:t> (</a:t>
            </a:r>
            <a:r>
              <a:rPr lang="fr-BE" sz="1200" b="0" dirty="0" err="1"/>
              <a:t>voor</a:t>
            </a:r>
            <a:r>
              <a:rPr lang="fr-BE" sz="1200" b="0" dirty="0"/>
              <a:t> </a:t>
            </a:r>
            <a:r>
              <a:rPr lang="fr-BE" sz="1200" b="0" dirty="0" err="1"/>
              <a:t>uitvoerend</a:t>
            </a:r>
            <a:r>
              <a:rPr lang="fr-BE" sz="1200" b="0" dirty="0"/>
              <a:t> en </a:t>
            </a:r>
            <a:r>
              <a:rPr lang="fr-BE" sz="1200" b="0" dirty="0" err="1"/>
              <a:t>coördinerend</a:t>
            </a:r>
            <a:r>
              <a:rPr lang="fr-BE" sz="1200" b="0" dirty="0"/>
              <a:t> </a:t>
            </a:r>
            <a:r>
              <a:rPr lang="fr-BE" sz="1200" b="0" dirty="0" err="1"/>
              <a:t>personeel</a:t>
            </a:r>
            <a:r>
              <a:rPr lang="fr-BE" sz="1200" b="0" dirty="0"/>
              <a:t>)</a:t>
            </a:r>
          </a:p>
          <a:p>
            <a:pPr marL="882900" lvl="2" indent="-342900">
              <a:buFont typeface="Courier New" panose="02070309020205020404" pitchFamily="49" charset="0"/>
              <a:buChar char="o"/>
            </a:pPr>
            <a:r>
              <a:rPr lang="fr-BE" sz="1200" b="0" dirty="0" err="1"/>
              <a:t>Functionele</a:t>
            </a:r>
            <a:r>
              <a:rPr lang="fr-BE" sz="1200" b="0" dirty="0"/>
              <a:t> </a:t>
            </a:r>
            <a:r>
              <a:rPr lang="fr-BE" sz="1200" b="0" dirty="0" err="1"/>
              <a:t>kosten</a:t>
            </a:r>
            <a:r>
              <a:rPr lang="fr-BE" sz="1200" b="0" dirty="0"/>
              <a:t> (</a:t>
            </a:r>
            <a:r>
              <a:rPr lang="fr-BE" sz="1200" b="0" dirty="0" err="1"/>
              <a:t>bv</a:t>
            </a:r>
            <a:r>
              <a:rPr lang="fr-BE" sz="1200" b="0" dirty="0"/>
              <a:t>. </a:t>
            </a:r>
            <a:r>
              <a:rPr lang="fr-BE" sz="1200" b="0" dirty="0" err="1"/>
              <a:t>vertalingskosten</a:t>
            </a:r>
            <a:r>
              <a:rPr lang="fr-BE" sz="1200" b="0" dirty="0"/>
              <a:t>, …)</a:t>
            </a:r>
          </a:p>
          <a:p>
            <a:pPr marL="882900" lvl="2" indent="-342900">
              <a:buFont typeface="Courier New" panose="02070309020205020404" pitchFamily="49" charset="0"/>
              <a:buChar char="o"/>
            </a:pPr>
            <a:r>
              <a:rPr lang="fr-BE" sz="1200" b="0" dirty="0"/>
              <a:t>Indirecte </a:t>
            </a:r>
            <a:r>
              <a:rPr lang="fr-BE" sz="1200" b="0" dirty="0" err="1"/>
              <a:t>investeringen</a:t>
            </a:r>
            <a:r>
              <a:rPr lang="fr-BE" sz="1200" b="0" dirty="0"/>
              <a:t> (</a:t>
            </a:r>
            <a:r>
              <a:rPr lang="fr-BE" sz="1200" b="0" dirty="0" err="1"/>
              <a:t>bv</a:t>
            </a:r>
            <a:r>
              <a:rPr lang="fr-BE" sz="1200" b="0" dirty="0"/>
              <a:t>. </a:t>
            </a:r>
            <a:r>
              <a:rPr lang="fr-BE" sz="1200" b="0" dirty="0" err="1"/>
              <a:t>aankoop</a:t>
            </a:r>
            <a:r>
              <a:rPr lang="fr-BE" sz="1200" b="0" dirty="0"/>
              <a:t> van IT-</a:t>
            </a:r>
            <a:r>
              <a:rPr lang="fr-BE" sz="1200" b="0" dirty="0" err="1"/>
              <a:t>materiaal</a:t>
            </a:r>
            <a:r>
              <a:rPr lang="fr-BE" sz="1200" b="0" dirty="0"/>
              <a:t> </a:t>
            </a:r>
            <a:r>
              <a:rPr lang="fr-BE" sz="1200" b="0" dirty="0" err="1"/>
              <a:t>voor</a:t>
            </a:r>
            <a:r>
              <a:rPr lang="fr-BE" sz="1200" b="0" dirty="0"/>
              <a:t> het </a:t>
            </a:r>
            <a:r>
              <a:rPr lang="fr-BE" sz="1200" b="0" dirty="0" err="1"/>
              <a:t>personeel</a:t>
            </a:r>
            <a:r>
              <a:rPr lang="fr-BE" sz="1200" b="0" dirty="0"/>
              <a:t>)</a:t>
            </a:r>
          </a:p>
          <a:p>
            <a:pPr lvl="2" indent="0"/>
            <a:endParaRPr lang="fr-BE" sz="1200" dirty="0"/>
          </a:p>
          <a:p>
            <a:r>
              <a:rPr lang="fr-BE" sz="1200" b="1" dirty="0">
                <a:solidFill>
                  <a:srgbClr val="FF0000"/>
                </a:solidFill>
              </a:rPr>
              <a:t>!</a:t>
            </a:r>
            <a:r>
              <a:rPr lang="fr-BE" sz="1200" dirty="0"/>
              <a:t> Indien het </a:t>
            </a:r>
            <a:r>
              <a:rPr lang="fr-BE" sz="1200" dirty="0" err="1"/>
              <a:t>project</a:t>
            </a:r>
            <a:r>
              <a:rPr lang="fr-BE" sz="1200" dirty="0"/>
              <a:t> </a:t>
            </a:r>
            <a:r>
              <a:rPr lang="fr-BE" sz="1200" dirty="0" err="1"/>
              <a:t>voltooid</a:t>
            </a:r>
            <a:r>
              <a:rPr lang="fr-BE" sz="1200" dirty="0"/>
              <a:t> </a:t>
            </a:r>
            <a:r>
              <a:rPr lang="fr-BE" sz="1200" dirty="0" err="1"/>
              <a:t>werd</a:t>
            </a:r>
            <a:r>
              <a:rPr lang="fr-BE" sz="1200" dirty="0"/>
              <a:t> </a:t>
            </a:r>
            <a:r>
              <a:rPr lang="fr-BE" sz="1200" dirty="0" err="1"/>
              <a:t>vóór</a:t>
            </a:r>
            <a:r>
              <a:rPr lang="fr-BE" sz="1200" dirty="0"/>
              <a:t> het </a:t>
            </a:r>
            <a:r>
              <a:rPr lang="fr-BE" sz="1200" dirty="0" err="1"/>
              <a:t>indienen</a:t>
            </a:r>
            <a:r>
              <a:rPr lang="fr-BE" sz="1200" dirty="0"/>
              <a:t> van de </a:t>
            </a:r>
            <a:r>
              <a:rPr lang="fr-BE" sz="1200" dirty="0" err="1"/>
              <a:t>financieringsaanvraag</a:t>
            </a:r>
            <a:r>
              <a:rPr lang="fr-BE" sz="1200" dirty="0"/>
              <a:t> </a:t>
            </a:r>
            <a:r>
              <a:rPr lang="fr-BE" sz="1200" dirty="0" err="1"/>
              <a:t>bij</a:t>
            </a:r>
            <a:r>
              <a:rPr lang="fr-BE" sz="1200" dirty="0"/>
              <a:t> EFRO, </a:t>
            </a:r>
            <a:r>
              <a:rPr lang="fr-BE" sz="1200" dirty="0" err="1"/>
              <a:t>wordt</a:t>
            </a:r>
            <a:r>
              <a:rPr lang="fr-BE" sz="1200" dirty="0"/>
              <a:t> het </a:t>
            </a:r>
            <a:r>
              <a:rPr lang="fr-BE" sz="1200" dirty="0" err="1"/>
              <a:t>project</a:t>
            </a:r>
            <a:r>
              <a:rPr lang="fr-BE" sz="1200" dirty="0"/>
              <a:t> niet </a:t>
            </a:r>
            <a:r>
              <a:rPr lang="fr-BE" sz="1200" dirty="0" err="1"/>
              <a:t>weerhouden</a:t>
            </a:r>
            <a:r>
              <a:rPr lang="fr-BE" sz="1200" dirty="0"/>
              <a:t> </a:t>
            </a:r>
            <a:r>
              <a:rPr lang="fr-BE" sz="1200" b="1" dirty="0">
                <a:solidFill>
                  <a:srgbClr val="FF0000"/>
                </a:solidFill>
              </a:rPr>
              <a:t>!</a:t>
            </a:r>
            <a:endParaRPr lang="fr-BE" sz="1200" dirty="0">
              <a:solidFill>
                <a:srgbClr val="FF0000"/>
              </a:solidFill>
            </a:endParaRPr>
          </a:p>
        </p:txBody>
      </p:sp>
    </p:spTree>
    <p:extLst>
      <p:ext uri="{BB962C8B-B14F-4D97-AF65-F5344CB8AC3E}">
        <p14:creationId xmlns:p14="http://schemas.microsoft.com/office/powerpoint/2010/main" val="750432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3.1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539552" y="1131590"/>
            <a:ext cx="8388932" cy="3240360"/>
          </a:xfrm>
        </p:spPr>
        <p:txBody>
          <a:bodyPr>
            <a:noAutofit/>
          </a:bodyPr>
          <a:lstStyle/>
          <a:p>
            <a:r>
              <a:rPr lang="fr-BE" sz="1200" b="1" u="sng" dirty="0"/>
              <a:t>Critère spécifique d’éligibilité des dépenses pour action 1:</a:t>
            </a:r>
          </a:p>
          <a:p>
            <a:pPr marL="171450" indent="-171450">
              <a:buFont typeface="Arial" panose="020B0604020202020204" pitchFamily="34" charset="0"/>
              <a:buChar char="•"/>
            </a:pPr>
            <a:r>
              <a:rPr lang="fr-BE" sz="1200" dirty="0"/>
              <a:t>Seuls les coûts d’investissement qui permettent la </a:t>
            </a:r>
            <a:r>
              <a:rPr lang="fr-BE" sz="1200" b="1" dirty="0"/>
              <a:t>réalisation des travaux (et études préalables) de traitement de pollution orpheline des sols</a:t>
            </a:r>
            <a:r>
              <a:rPr lang="fr-BE" sz="1200" dirty="0"/>
              <a:t>, réalisés en vue d’éliminer les risques en termes de santé publique et d’environnement sont éligibles, pour un remboursement par le FEDER ainsi qu’en tant que cofinancement. </a:t>
            </a:r>
            <a:endParaRPr lang="fr-BE" sz="100" dirty="0"/>
          </a:p>
          <a:p>
            <a:r>
              <a:rPr lang="fr-BE" sz="1200" b="1" u="sng" dirty="0"/>
              <a:t>Critères spécifiques d’éligibilité des dépenses pour action 2.1:</a:t>
            </a:r>
          </a:p>
          <a:p>
            <a:pPr marL="171450" indent="-171450">
              <a:buFont typeface="Arial" panose="020B0604020202020204" pitchFamily="34" charset="0"/>
              <a:buChar char="•"/>
            </a:pPr>
            <a:r>
              <a:rPr lang="fr-BE" sz="1200" dirty="0"/>
              <a:t>Seuls les coûts d’investissement liés à la </a:t>
            </a:r>
            <a:r>
              <a:rPr lang="fr-BE" sz="1200" b="1" dirty="0"/>
              <a:t>création d’espaces verts publics </a:t>
            </a:r>
            <a:r>
              <a:rPr lang="fr-BE" sz="1200" dirty="0"/>
              <a:t>(y compris de proximité), à la </a:t>
            </a:r>
            <a:r>
              <a:rPr lang="fr-BE" sz="1200" b="1" dirty="0" err="1"/>
              <a:t>verdurisation</a:t>
            </a:r>
            <a:r>
              <a:rPr lang="fr-BE" sz="1200" b="1" dirty="0"/>
              <a:t> d’espaces collectifs </a:t>
            </a:r>
            <a:r>
              <a:rPr lang="fr-BE" sz="1200" dirty="0"/>
              <a:t>et à la création d’espaces verts rendus publics au terme d’une opération de </a:t>
            </a:r>
            <a:r>
              <a:rPr lang="fr-BE" sz="1200" b="1" dirty="0"/>
              <a:t>réhabilitation de terrains contaminés </a:t>
            </a:r>
            <a:r>
              <a:rPr lang="fr-BE" sz="1200" dirty="0"/>
              <a:t>sont éligibles, pour un remboursement par le FEDER ainsi qu’en tant que cofinancement. </a:t>
            </a:r>
          </a:p>
          <a:p>
            <a:pPr marL="171450" indent="-171450">
              <a:buFont typeface="Arial" panose="020B0604020202020204" pitchFamily="34" charset="0"/>
              <a:buChar char="•"/>
            </a:pPr>
            <a:r>
              <a:rPr lang="fr-BE" sz="1200" dirty="0"/>
              <a:t>Frais d’entretien et d’exploitation </a:t>
            </a:r>
            <a:r>
              <a:rPr lang="fr-BE" sz="1200" b="1" dirty="0">
                <a:solidFill>
                  <a:srgbClr val="FF0000"/>
                </a:solidFill>
              </a:rPr>
              <a:t>X</a:t>
            </a:r>
            <a:r>
              <a:rPr lang="fr-BE" sz="1200" dirty="0"/>
              <a:t> éligibles</a:t>
            </a:r>
          </a:p>
          <a:p>
            <a:pPr marL="171450" indent="-171450">
              <a:buFont typeface="Arial" panose="020B0604020202020204" pitchFamily="34" charset="0"/>
              <a:buChar char="•"/>
            </a:pPr>
            <a:r>
              <a:rPr lang="fr-BE" sz="1200" dirty="0"/>
              <a:t>Max. 15% de la subvention pour l’assainissement (car cet objectif est compris dans l’action 1)</a:t>
            </a:r>
          </a:p>
          <a:p>
            <a:endParaRPr lang="fr-BE" sz="1200" dirty="0"/>
          </a:p>
          <a:p>
            <a:endParaRPr lang="fr-BE" sz="1200" dirty="0"/>
          </a:p>
        </p:txBody>
      </p:sp>
    </p:spTree>
    <p:extLst>
      <p:ext uri="{BB962C8B-B14F-4D97-AF65-F5344CB8AC3E}">
        <p14:creationId xmlns:p14="http://schemas.microsoft.com/office/powerpoint/2010/main" val="40289542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3.1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445724" y="1275606"/>
            <a:ext cx="8388932" cy="3240360"/>
          </a:xfrm>
        </p:spPr>
        <p:txBody>
          <a:bodyPr>
            <a:noAutofit/>
          </a:bodyPr>
          <a:lstStyle/>
          <a:p>
            <a:r>
              <a:rPr lang="fr-BE" sz="1200" b="1" u="sng" dirty="0"/>
              <a:t>Critères spécifiques d’éligibilité des dépenses pour action 2.2</a:t>
            </a:r>
            <a:endParaRPr lang="fr-BE" sz="1200" dirty="0"/>
          </a:p>
          <a:p>
            <a:pPr marL="171450" indent="-171450">
              <a:buFont typeface="Arial" panose="020B0604020202020204" pitchFamily="34" charset="0"/>
              <a:buChar char="•"/>
            </a:pPr>
            <a:r>
              <a:rPr lang="fr-BE" sz="1200" dirty="0"/>
              <a:t>Les coûts d’investissement permettant la </a:t>
            </a:r>
            <a:r>
              <a:rPr lang="fr-BE" sz="1200" b="1" dirty="0"/>
              <a:t>création, la revalorisation ou la protection d’espaces verts </a:t>
            </a:r>
            <a:r>
              <a:rPr lang="fr-BE" sz="1200" dirty="0"/>
              <a:t>sont éligibles. </a:t>
            </a:r>
          </a:p>
          <a:p>
            <a:pPr marL="171450" indent="-171450">
              <a:buFont typeface="Arial" panose="020B0604020202020204" pitchFamily="34" charset="0"/>
              <a:buChar char="•"/>
            </a:pPr>
            <a:r>
              <a:rPr lang="fr-BE" sz="1200" dirty="0"/>
              <a:t>Les investissements visant à </a:t>
            </a:r>
            <a:r>
              <a:rPr lang="fr-BE" sz="1200" b="1" dirty="0"/>
              <a:t>augmenter l’attractivité de ces espaces </a:t>
            </a:r>
            <a:r>
              <a:rPr lang="fr-BE" sz="1200" dirty="0"/>
              <a:t>sont également éligibles (par exemple des investissements d’éducation et de sensibilisation à la nature et à la biodiversité)</a:t>
            </a:r>
          </a:p>
          <a:p>
            <a:pPr marL="171450" indent="-171450">
              <a:buFont typeface="Arial" panose="020B0604020202020204" pitchFamily="34" charset="0"/>
              <a:buChar char="•"/>
            </a:pPr>
            <a:r>
              <a:rPr lang="fr-BE" sz="1200" dirty="0"/>
              <a:t>Frais d’entretien et d’exploitation </a:t>
            </a:r>
            <a:r>
              <a:rPr lang="fr-BE" sz="1200" b="1" dirty="0">
                <a:solidFill>
                  <a:srgbClr val="FF0000"/>
                </a:solidFill>
              </a:rPr>
              <a:t>X</a:t>
            </a:r>
            <a:r>
              <a:rPr lang="fr-BE" sz="1200" b="1" dirty="0"/>
              <a:t> </a:t>
            </a:r>
            <a:r>
              <a:rPr lang="fr-BE" sz="1200" dirty="0"/>
              <a:t>éligibles pour un remboursement par le FEDER ainsi qu’en tant que cofinancement. </a:t>
            </a:r>
          </a:p>
          <a:p>
            <a:pPr marL="171450" indent="-171450">
              <a:buFont typeface="Arial" panose="020B0604020202020204" pitchFamily="34" charset="0"/>
              <a:buChar char="•"/>
            </a:pPr>
            <a:r>
              <a:rPr lang="fr-BE" sz="1200" dirty="0"/>
              <a:t>Frais de dépollution, d’acquisition / démolition / rénovation / construction de bâtiments, d’équipement nécessaires au développement et à l’attractivité de l’espace vert: max. 30% du budget du projet</a:t>
            </a:r>
          </a:p>
          <a:p>
            <a:endParaRPr lang="fr-BE" sz="1200" dirty="0"/>
          </a:p>
        </p:txBody>
      </p:sp>
    </p:spTree>
    <p:extLst>
      <p:ext uri="{BB962C8B-B14F-4D97-AF65-F5344CB8AC3E}">
        <p14:creationId xmlns:p14="http://schemas.microsoft.com/office/powerpoint/2010/main" val="35493859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3.1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539552" y="1131590"/>
            <a:ext cx="8388932" cy="3240360"/>
          </a:xfrm>
        </p:spPr>
        <p:txBody>
          <a:bodyPr>
            <a:noAutofit/>
          </a:bodyPr>
          <a:lstStyle/>
          <a:p>
            <a:r>
              <a:rPr lang="fr-BE" sz="1200" b="1" u="sng" dirty="0" err="1"/>
              <a:t>Specifieke</a:t>
            </a:r>
            <a:r>
              <a:rPr lang="fr-BE" sz="1200" b="1" u="sng" dirty="0"/>
              <a:t> </a:t>
            </a:r>
            <a:r>
              <a:rPr lang="fr-BE" sz="1200" b="1" u="sng" dirty="0" err="1"/>
              <a:t>subsidiabiliteitsregel</a:t>
            </a:r>
            <a:r>
              <a:rPr lang="fr-BE" sz="1200" b="1" u="sng" dirty="0"/>
              <a:t> </a:t>
            </a:r>
            <a:r>
              <a:rPr lang="fr-BE" sz="1200" b="1" u="sng" dirty="0" err="1"/>
              <a:t>voor</a:t>
            </a:r>
            <a:r>
              <a:rPr lang="fr-BE" sz="1200" b="1" u="sng" dirty="0"/>
              <a:t> </a:t>
            </a:r>
            <a:r>
              <a:rPr lang="fr-BE" sz="1200" b="1" u="sng" dirty="0" err="1"/>
              <a:t>uitgaven</a:t>
            </a:r>
            <a:r>
              <a:rPr lang="fr-BE" sz="1200" b="1" u="sng" dirty="0"/>
              <a:t> onder </a:t>
            </a:r>
            <a:r>
              <a:rPr lang="fr-BE" sz="1200" b="1" u="sng" dirty="0" err="1"/>
              <a:t>actie</a:t>
            </a:r>
            <a:r>
              <a:rPr lang="fr-BE" sz="1200" b="1" u="sng" dirty="0"/>
              <a:t> 1:</a:t>
            </a:r>
          </a:p>
          <a:p>
            <a:pPr marL="171450" indent="-171450">
              <a:buFont typeface="Arial" panose="020B0604020202020204" pitchFamily="34" charset="0"/>
              <a:buChar char="•"/>
            </a:pPr>
            <a:r>
              <a:rPr lang="nl-NL" sz="1200" dirty="0"/>
              <a:t>Alleen investeringskosten die de uitvoering mogelijk maken van </a:t>
            </a:r>
            <a:r>
              <a:rPr lang="nl-NL" sz="1200" b="1" dirty="0"/>
              <a:t>werkzaamheden (en voorbereidende studies) </a:t>
            </a:r>
            <a:r>
              <a:rPr lang="nl-NL" sz="1200" dirty="0"/>
              <a:t>voor de </a:t>
            </a:r>
            <a:r>
              <a:rPr lang="nl-NL" sz="1200" b="1" dirty="0"/>
              <a:t>behandeling van weesbodemverontreiniging</a:t>
            </a:r>
            <a:r>
              <a:rPr lang="nl-NL" sz="1200" dirty="0"/>
              <a:t>, uitgevoerd met het oog op het wegnemen van risico's voor de volksgezondheid en het milieu, komen in aanmerking voor vergoeding door EFRO en voor medefinanciering.</a:t>
            </a:r>
          </a:p>
          <a:p>
            <a:r>
              <a:rPr lang="fr-BE" sz="1200" b="1" u="sng" dirty="0" err="1"/>
              <a:t>Specifieke</a:t>
            </a:r>
            <a:r>
              <a:rPr lang="fr-BE" sz="1200" b="1" u="sng" dirty="0"/>
              <a:t> </a:t>
            </a:r>
            <a:r>
              <a:rPr lang="fr-BE" sz="1200" b="1" u="sng" dirty="0" err="1"/>
              <a:t>subsidiabiliteitsregels</a:t>
            </a:r>
            <a:r>
              <a:rPr lang="fr-BE" sz="1200" b="1" u="sng" dirty="0"/>
              <a:t> </a:t>
            </a:r>
            <a:r>
              <a:rPr lang="fr-BE" sz="1200" b="1" u="sng" dirty="0" err="1"/>
              <a:t>voor</a:t>
            </a:r>
            <a:r>
              <a:rPr lang="fr-BE" sz="1200" b="1" u="sng" dirty="0"/>
              <a:t> </a:t>
            </a:r>
            <a:r>
              <a:rPr lang="fr-BE" sz="1200" b="1" u="sng" dirty="0" err="1"/>
              <a:t>uitgaven</a:t>
            </a:r>
            <a:r>
              <a:rPr lang="fr-BE" sz="1200" b="1" u="sng" dirty="0"/>
              <a:t> onder </a:t>
            </a:r>
            <a:r>
              <a:rPr lang="fr-BE" sz="1200" b="1" u="sng" dirty="0" err="1"/>
              <a:t>actie</a:t>
            </a:r>
            <a:r>
              <a:rPr lang="fr-BE" sz="1200" b="1" u="sng" dirty="0"/>
              <a:t> 2.1:</a:t>
            </a:r>
          </a:p>
          <a:p>
            <a:pPr marL="171450" indent="-171450">
              <a:buFont typeface="Arial" panose="020B0604020202020204" pitchFamily="34" charset="0"/>
              <a:buChar char="•"/>
            </a:pPr>
            <a:r>
              <a:rPr lang="nl-NL" sz="1200" dirty="0"/>
              <a:t>Alleen investeringskosten in verband met de </a:t>
            </a:r>
            <a:r>
              <a:rPr lang="nl-NL" sz="1200" b="1" dirty="0"/>
              <a:t>aanleg van openbaar groen </a:t>
            </a:r>
            <a:r>
              <a:rPr lang="nl-NL" sz="1200" dirty="0"/>
              <a:t>(inclusief buurtgroen), de </a:t>
            </a:r>
            <a:r>
              <a:rPr lang="nl-NL" sz="1200" b="1" dirty="0"/>
              <a:t>vergroening van collectieve ruimten </a:t>
            </a:r>
            <a:r>
              <a:rPr lang="nl-NL" sz="1200" dirty="0"/>
              <a:t>en de aanleg van openbaar groen </a:t>
            </a:r>
            <a:r>
              <a:rPr lang="nl-NL" sz="1200" b="1" dirty="0"/>
              <a:t>na een sanering van verontreinigde grond </a:t>
            </a:r>
            <a:r>
              <a:rPr lang="nl-NL" sz="1200" dirty="0"/>
              <a:t>komen voor vergoeding door het EFRO en voor medefinanciering in aanmerking. </a:t>
            </a:r>
          </a:p>
          <a:p>
            <a:pPr marL="171450" indent="-171450">
              <a:buFont typeface="Arial" panose="020B0604020202020204" pitchFamily="34" charset="0"/>
              <a:buChar char="•"/>
            </a:pPr>
            <a:r>
              <a:rPr lang="fr-BE" sz="1200" dirty="0" err="1"/>
              <a:t>Onderhouds</a:t>
            </a:r>
            <a:r>
              <a:rPr lang="fr-BE" sz="1200" dirty="0"/>
              <a:t>- en </a:t>
            </a:r>
            <a:r>
              <a:rPr lang="fr-BE" sz="1200" dirty="0" err="1"/>
              <a:t>uitbatingskosten</a:t>
            </a:r>
            <a:r>
              <a:rPr lang="fr-BE" sz="1200" dirty="0"/>
              <a:t> </a:t>
            </a:r>
            <a:r>
              <a:rPr lang="fr-BE" sz="1200" b="1" dirty="0">
                <a:solidFill>
                  <a:srgbClr val="FF0000"/>
                </a:solidFill>
              </a:rPr>
              <a:t>X</a:t>
            </a:r>
            <a:r>
              <a:rPr lang="fr-BE" sz="1200" dirty="0"/>
              <a:t> in </a:t>
            </a:r>
            <a:r>
              <a:rPr lang="fr-BE" sz="1200" dirty="0" err="1"/>
              <a:t>aanmerking</a:t>
            </a:r>
            <a:endParaRPr lang="fr-BE" sz="1200" dirty="0"/>
          </a:p>
          <a:p>
            <a:pPr marL="171450" indent="-171450">
              <a:buFont typeface="Arial" panose="020B0604020202020204" pitchFamily="34" charset="0"/>
              <a:buChar char="•"/>
            </a:pPr>
            <a:r>
              <a:rPr lang="fr-BE" sz="1200" dirty="0"/>
              <a:t>Max. 15% van de subsidie </a:t>
            </a:r>
            <a:r>
              <a:rPr lang="fr-BE" sz="1200" dirty="0" err="1"/>
              <a:t>voor</a:t>
            </a:r>
            <a:r>
              <a:rPr lang="fr-BE" sz="1200" dirty="0"/>
              <a:t> </a:t>
            </a:r>
            <a:r>
              <a:rPr lang="fr-BE" sz="1200" dirty="0" err="1"/>
              <a:t>saneringen</a:t>
            </a:r>
            <a:r>
              <a:rPr lang="fr-BE" sz="1200" dirty="0"/>
              <a:t> (</a:t>
            </a:r>
            <a:r>
              <a:rPr lang="fr-BE" sz="1200" dirty="0" err="1"/>
              <a:t>wegens</a:t>
            </a:r>
            <a:r>
              <a:rPr lang="fr-BE" sz="1200" dirty="0"/>
              <a:t> </a:t>
            </a:r>
            <a:r>
              <a:rPr lang="fr-BE" sz="1200" dirty="0" err="1"/>
              <a:t>inbegrepen</a:t>
            </a:r>
            <a:r>
              <a:rPr lang="fr-BE" sz="1200" dirty="0"/>
              <a:t> in </a:t>
            </a:r>
            <a:r>
              <a:rPr lang="fr-BE" sz="1200" dirty="0" err="1"/>
              <a:t>actie</a:t>
            </a:r>
            <a:r>
              <a:rPr lang="fr-BE" sz="1200" dirty="0"/>
              <a:t> 1)</a:t>
            </a:r>
          </a:p>
          <a:p>
            <a:endParaRPr lang="fr-BE" sz="1200" dirty="0"/>
          </a:p>
        </p:txBody>
      </p:sp>
    </p:spTree>
    <p:extLst>
      <p:ext uri="{BB962C8B-B14F-4D97-AF65-F5344CB8AC3E}">
        <p14:creationId xmlns:p14="http://schemas.microsoft.com/office/powerpoint/2010/main" val="38326350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3.1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539552" y="1131590"/>
            <a:ext cx="8388932" cy="3240360"/>
          </a:xfrm>
        </p:spPr>
        <p:txBody>
          <a:bodyPr>
            <a:noAutofit/>
          </a:bodyPr>
          <a:lstStyle/>
          <a:p>
            <a:r>
              <a:rPr lang="fr-BE" sz="1200" b="1" u="sng" dirty="0" err="1"/>
              <a:t>Specifieke</a:t>
            </a:r>
            <a:r>
              <a:rPr lang="fr-BE" sz="1200" b="1" u="sng" dirty="0"/>
              <a:t> </a:t>
            </a:r>
            <a:r>
              <a:rPr lang="fr-BE" sz="1200" b="1" u="sng" dirty="0" err="1"/>
              <a:t>subsidiabiliteitsregels</a:t>
            </a:r>
            <a:r>
              <a:rPr lang="fr-BE" sz="1200" b="1" u="sng" dirty="0"/>
              <a:t> </a:t>
            </a:r>
            <a:r>
              <a:rPr lang="fr-BE" sz="1200" b="1" u="sng" dirty="0" err="1"/>
              <a:t>voor</a:t>
            </a:r>
            <a:r>
              <a:rPr lang="fr-BE" sz="1200" b="1" u="sng" dirty="0"/>
              <a:t> </a:t>
            </a:r>
            <a:r>
              <a:rPr lang="fr-BE" sz="1200" b="1" u="sng" dirty="0" err="1"/>
              <a:t>uitgaven</a:t>
            </a:r>
            <a:r>
              <a:rPr lang="fr-BE" sz="1200" b="1" u="sng" dirty="0"/>
              <a:t> onder </a:t>
            </a:r>
            <a:r>
              <a:rPr lang="fr-BE" sz="1200" b="1" u="sng" dirty="0" err="1"/>
              <a:t>actie</a:t>
            </a:r>
            <a:r>
              <a:rPr lang="fr-BE" sz="1200" b="1" u="sng" dirty="0"/>
              <a:t> 2.2:</a:t>
            </a:r>
          </a:p>
          <a:p>
            <a:pPr marL="171450" indent="-171450">
              <a:buFont typeface="Arial" panose="020B0604020202020204" pitchFamily="34" charset="0"/>
              <a:buChar char="•"/>
            </a:pPr>
            <a:r>
              <a:rPr lang="nl-NL" sz="1200" dirty="0"/>
              <a:t>Investeringskosten in infrastructuur voor de </a:t>
            </a:r>
            <a:r>
              <a:rPr lang="nl-NL" sz="1200" b="1" dirty="0"/>
              <a:t>aanleg, verbetering of bescherming van groene ruimten</a:t>
            </a:r>
            <a:r>
              <a:rPr lang="nl-NL" sz="1200" dirty="0"/>
              <a:t> zijn subsidiabel.</a:t>
            </a:r>
          </a:p>
          <a:p>
            <a:pPr marL="171450" indent="-171450">
              <a:buFont typeface="Arial" panose="020B0604020202020204" pitchFamily="34" charset="0"/>
              <a:buChar char="•"/>
            </a:pPr>
            <a:r>
              <a:rPr lang="nl-NL" sz="1200" dirty="0"/>
              <a:t>Ook investeringen die de </a:t>
            </a:r>
            <a:r>
              <a:rPr lang="nl-NL" sz="1200" b="1" dirty="0"/>
              <a:t>aantrekkingskracht van de groenruimte vergroten</a:t>
            </a:r>
            <a:r>
              <a:rPr lang="nl-NL" sz="1200" dirty="0"/>
              <a:t> komen in aanmerking (bv. investeringen in onderwijs en bewustmaking op het gebied van natuur en biodiversiteit).</a:t>
            </a:r>
          </a:p>
          <a:p>
            <a:pPr marL="171450" indent="-171450">
              <a:buFont typeface="Arial" panose="020B0604020202020204" pitchFamily="34" charset="0"/>
              <a:buChar char="•"/>
            </a:pPr>
            <a:r>
              <a:rPr lang="fr-BE" sz="1200" dirty="0" err="1"/>
              <a:t>Onderhouds</a:t>
            </a:r>
            <a:r>
              <a:rPr lang="fr-BE" sz="1200" dirty="0"/>
              <a:t>- en </a:t>
            </a:r>
            <a:r>
              <a:rPr lang="fr-BE" sz="1200" dirty="0" err="1"/>
              <a:t>uitbatingskosten</a:t>
            </a:r>
            <a:r>
              <a:rPr lang="fr-BE" sz="1200" dirty="0"/>
              <a:t> </a:t>
            </a:r>
            <a:r>
              <a:rPr lang="fr-BE" sz="1200" b="1" dirty="0">
                <a:solidFill>
                  <a:srgbClr val="FF0000"/>
                </a:solidFill>
              </a:rPr>
              <a:t>X</a:t>
            </a:r>
            <a:r>
              <a:rPr lang="fr-BE" sz="1200" dirty="0"/>
              <a:t> in </a:t>
            </a:r>
            <a:r>
              <a:rPr lang="fr-BE" sz="1200" dirty="0" err="1"/>
              <a:t>aanmerking</a:t>
            </a:r>
            <a:r>
              <a:rPr lang="fr-BE" sz="1200" dirty="0"/>
              <a:t>.</a:t>
            </a:r>
          </a:p>
          <a:p>
            <a:pPr marL="171450" indent="-171450">
              <a:buFont typeface="Arial" panose="020B0604020202020204" pitchFamily="34" charset="0"/>
              <a:buChar char="•"/>
            </a:pPr>
            <a:r>
              <a:rPr lang="nl-NL" sz="1200" dirty="0"/>
              <a:t>Kosten voor ontruiming, aankoop / sloop / renovatie / constructie van gebouwen, uitrusting die nodig is voor de ontwikkeling en aantrekkingskracht van de groene ruimte: max. 30% van het projectbudget.</a:t>
            </a:r>
            <a:endParaRPr lang="fr-BE" sz="1200" dirty="0"/>
          </a:p>
        </p:txBody>
      </p:sp>
    </p:spTree>
    <p:extLst>
      <p:ext uri="{BB962C8B-B14F-4D97-AF65-F5344CB8AC3E}">
        <p14:creationId xmlns:p14="http://schemas.microsoft.com/office/powerpoint/2010/main" val="24851479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395536" y="205978"/>
            <a:ext cx="8388932" cy="925612"/>
          </a:xfrm>
        </p:spPr>
        <p:txBody>
          <a:bodyPr>
            <a:normAutofit/>
          </a:bodyPr>
          <a:lstStyle/>
          <a:p>
            <a:r>
              <a:rPr lang="fr-BE" dirty="0"/>
              <a:t>3.1 Financement du projet / </a:t>
            </a:r>
            <a:r>
              <a:rPr lang="fr-BE" i="1" dirty="0" err="1">
                <a:solidFill>
                  <a:schemeClr val="tx1"/>
                </a:solidFill>
                <a:latin typeface="Arial"/>
              </a:rPr>
              <a:t>Projectfinanciering</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107504" y="915566"/>
            <a:ext cx="8532948" cy="3456384"/>
          </a:xfrm>
        </p:spPr>
        <p:txBody>
          <a:bodyPr>
            <a:noAutofit/>
          </a:bodyPr>
          <a:lstStyle/>
          <a:p>
            <a:pPr marL="342900" indent="-342900">
              <a:buFontTx/>
              <a:buChar char="-"/>
            </a:pPr>
            <a:r>
              <a:rPr lang="fr-BE" sz="900" dirty="0"/>
              <a:t>Budget total FEDER+RBC couvre </a:t>
            </a:r>
            <a:r>
              <a:rPr lang="fr-BE" sz="900" dirty="0">
                <a:sym typeface="Wingdings" panose="05000000000000000000" pitchFamily="2" charset="2"/>
              </a:rPr>
              <a:t>95% des dépenses éligibles; autre 5% devra être totalisé en cofinancements publics </a:t>
            </a:r>
          </a:p>
          <a:p>
            <a:pPr marL="342900" indent="-342900">
              <a:buFontTx/>
              <a:buChar char="-"/>
            </a:pPr>
            <a:r>
              <a:rPr lang="fr-BE" sz="900" dirty="0"/>
              <a:t>Financement de min. €750.000 de subvention FEDER+RBC par projet (forfait de 7% compris) pour </a:t>
            </a:r>
          </a:p>
          <a:p>
            <a:r>
              <a:rPr lang="fr-BE" sz="900" dirty="0"/>
              <a:t>           les actions 2.1 et 2.2 et min. €250.000 pour l’action 1.</a:t>
            </a:r>
          </a:p>
          <a:p>
            <a:pPr marL="342900" indent="-342900">
              <a:buFontTx/>
              <a:buChar char="-"/>
            </a:pPr>
            <a:r>
              <a:rPr lang="fr-BE" sz="900" dirty="0"/>
              <a:t>Opérateurs candidats sont invités à apporter un volume de cofinancement public au minimum de 5% des                                                                                                              dépenses éligibles</a:t>
            </a:r>
          </a:p>
          <a:p>
            <a:pPr marL="342900" indent="-342900">
              <a:buFontTx/>
              <a:buChar char="-"/>
            </a:pPr>
            <a:r>
              <a:rPr lang="fr-BE" sz="900" dirty="0"/>
              <a:t>Min. 50% du budget d’action 2.1 alloué pour sous-type d’action 2.1.1 (à la condition qu’un nombre suffisant de                                                                               projets soient remis pour au moins deux de ces sous-types)</a:t>
            </a:r>
            <a:endParaRPr lang="fr-BE" sz="900" i="1" dirty="0">
              <a:solidFill>
                <a:schemeClr val="tx1"/>
              </a:solidFill>
              <a:latin typeface="Arial"/>
            </a:endParaRPr>
          </a:p>
          <a:p>
            <a:pPr marL="342900" indent="-342900">
              <a:buFontTx/>
              <a:buChar char="-"/>
            </a:pPr>
            <a:r>
              <a:rPr lang="fr-BE" sz="900" i="1" dirty="0">
                <a:solidFill>
                  <a:schemeClr val="tx1"/>
                </a:solidFill>
                <a:latin typeface="Arial"/>
              </a:rPr>
              <a:t>Budget EFRO+BHG </a:t>
            </a:r>
            <a:r>
              <a:rPr lang="fr-BE" sz="900" i="1" dirty="0" err="1">
                <a:solidFill>
                  <a:schemeClr val="tx1"/>
                </a:solidFill>
                <a:latin typeface="Arial"/>
              </a:rPr>
              <a:t>dekt</a:t>
            </a:r>
            <a:r>
              <a:rPr lang="fr-BE" sz="900" i="1" dirty="0">
                <a:solidFill>
                  <a:schemeClr val="tx1"/>
                </a:solidFill>
                <a:latin typeface="Arial"/>
              </a:rPr>
              <a:t> </a:t>
            </a:r>
            <a:r>
              <a:rPr lang="fr-BE" sz="900" i="1" dirty="0">
                <a:solidFill>
                  <a:schemeClr val="tx1"/>
                </a:solidFill>
                <a:latin typeface="Arial"/>
                <a:sym typeface="Wingdings" panose="05000000000000000000" pitchFamily="2" charset="2"/>
              </a:rPr>
              <a:t>95% van de </a:t>
            </a:r>
            <a:r>
              <a:rPr lang="fr-BE" sz="900" i="1" dirty="0" err="1">
                <a:solidFill>
                  <a:schemeClr val="tx1"/>
                </a:solidFill>
                <a:latin typeface="Arial"/>
                <a:sym typeface="Wingdings" panose="05000000000000000000" pitchFamily="2" charset="2"/>
              </a:rPr>
              <a:t>subsidiabele</a:t>
            </a:r>
            <a:r>
              <a:rPr lang="fr-BE" sz="900" i="1" dirty="0">
                <a:solidFill>
                  <a:schemeClr val="tx1"/>
                </a:solidFill>
                <a:latin typeface="Arial"/>
                <a:sym typeface="Wingdings" panose="05000000000000000000" pitchFamily="2" charset="2"/>
              </a:rPr>
              <a:t> </a:t>
            </a:r>
            <a:r>
              <a:rPr lang="fr-BE" sz="900" i="1" dirty="0" err="1">
                <a:solidFill>
                  <a:schemeClr val="tx1"/>
                </a:solidFill>
                <a:latin typeface="Arial"/>
                <a:sym typeface="Wingdings" panose="05000000000000000000" pitchFamily="2" charset="2"/>
              </a:rPr>
              <a:t>kosten</a:t>
            </a:r>
            <a:r>
              <a:rPr lang="fr-BE" sz="900" i="1" dirty="0">
                <a:solidFill>
                  <a:schemeClr val="tx1"/>
                </a:solidFill>
                <a:latin typeface="Arial"/>
                <a:sym typeface="Wingdings" panose="05000000000000000000" pitchFamily="2" charset="2"/>
              </a:rPr>
              <a:t>; </a:t>
            </a:r>
            <a:r>
              <a:rPr lang="fr-BE" sz="900" i="1" dirty="0" err="1">
                <a:solidFill>
                  <a:schemeClr val="tx1"/>
                </a:solidFill>
                <a:latin typeface="Arial"/>
                <a:sym typeface="Wingdings" panose="05000000000000000000" pitchFamily="2" charset="2"/>
              </a:rPr>
              <a:t>overige</a:t>
            </a:r>
            <a:r>
              <a:rPr lang="fr-BE" sz="900" i="1" dirty="0">
                <a:solidFill>
                  <a:schemeClr val="tx1"/>
                </a:solidFill>
                <a:latin typeface="Arial"/>
                <a:sym typeface="Wingdings" panose="05000000000000000000" pitchFamily="2" charset="2"/>
              </a:rPr>
              <a:t> 5% via </a:t>
            </a:r>
            <a:r>
              <a:rPr lang="fr-BE" sz="900" i="1" dirty="0" err="1">
                <a:solidFill>
                  <a:schemeClr val="tx1"/>
                </a:solidFill>
                <a:latin typeface="Arial"/>
                <a:sym typeface="Wingdings" panose="05000000000000000000" pitchFamily="2" charset="2"/>
              </a:rPr>
              <a:t>openbare</a:t>
            </a:r>
            <a:r>
              <a:rPr lang="fr-BE" sz="900" i="1" dirty="0">
                <a:solidFill>
                  <a:schemeClr val="tx1"/>
                </a:solidFill>
                <a:latin typeface="Arial"/>
                <a:sym typeface="Wingdings" panose="05000000000000000000" pitchFamily="2" charset="2"/>
              </a:rPr>
              <a:t> </a:t>
            </a:r>
            <a:r>
              <a:rPr lang="fr-BE" sz="900" i="1" dirty="0" err="1">
                <a:solidFill>
                  <a:schemeClr val="tx1"/>
                </a:solidFill>
                <a:latin typeface="Arial"/>
                <a:sym typeface="Wingdings" panose="05000000000000000000" pitchFamily="2" charset="2"/>
              </a:rPr>
              <a:t>medefinanciering</a:t>
            </a:r>
            <a:r>
              <a:rPr lang="fr-BE" sz="900" i="1" dirty="0">
                <a:solidFill>
                  <a:schemeClr val="tx1"/>
                </a:solidFill>
                <a:latin typeface="Arial"/>
                <a:sym typeface="Wingdings" panose="05000000000000000000" pitchFamily="2" charset="2"/>
              </a:rPr>
              <a:t> </a:t>
            </a:r>
          </a:p>
          <a:p>
            <a:pPr marL="342900" indent="-342900">
              <a:buFontTx/>
              <a:buChar char="-"/>
            </a:pPr>
            <a:r>
              <a:rPr lang="fr-BE" sz="900" i="1" dirty="0">
                <a:solidFill>
                  <a:schemeClr val="tx1"/>
                </a:solidFill>
                <a:latin typeface="Arial"/>
              </a:rPr>
              <a:t>Min. €750.000 </a:t>
            </a:r>
            <a:r>
              <a:rPr lang="fr-BE" sz="900" i="1" dirty="0" err="1">
                <a:solidFill>
                  <a:schemeClr val="tx1"/>
                </a:solidFill>
                <a:latin typeface="Arial"/>
              </a:rPr>
              <a:t>gesubsidieerd</a:t>
            </a:r>
            <a:r>
              <a:rPr lang="fr-BE" sz="900" i="1" dirty="0">
                <a:solidFill>
                  <a:schemeClr val="tx1"/>
                </a:solidFill>
                <a:latin typeface="Arial"/>
              </a:rPr>
              <a:t> </a:t>
            </a:r>
            <a:r>
              <a:rPr lang="fr-BE" sz="900" i="1" dirty="0" err="1">
                <a:solidFill>
                  <a:schemeClr val="tx1"/>
                </a:solidFill>
                <a:latin typeface="Arial"/>
              </a:rPr>
              <a:t>door</a:t>
            </a:r>
            <a:r>
              <a:rPr lang="fr-BE" sz="900" i="1" dirty="0">
                <a:solidFill>
                  <a:schemeClr val="tx1"/>
                </a:solidFill>
                <a:latin typeface="Arial"/>
              </a:rPr>
              <a:t> EFRO+BHG per </a:t>
            </a:r>
            <a:r>
              <a:rPr lang="fr-BE" sz="900" i="1" dirty="0" err="1">
                <a:solidFill>
                  <a:schemeClr val="tx1"/>
                </a:solidFill>
                <a:latin typeface="Arial"/>
              </a:rPr>
              <a:t>project</a:t>
            </a:r>
            <a:r>
              <a:rPr lang="fr-BE" sz="900" i="1" dirty="0">
                <a:solidFill>
                  <a:schemeClr val="tx1"/>
                </a:solidFill>
                <a:latin typeface="Arial"/>
              </a:rPr>
              <a:t> (incl. 7% forfait) </a:t>
            </a:r>
            <a:r>
              <a:rPr lang="nl-NL" sz="900" i="1" dirty="0">
                <a:solidFill>
                  <a:schemeClr val="tx1"/>
                </a:solidFill>
                <a:latin typeface="Arial"/>
              </a:rPr>
              <a:t>voor acties 2.1 en 2.2. </a:t>
            </a:r>
          </a:p>
          <a:p>
            <a:pPr marL="342900" indent="-342900">
              <a:buFontTx/>
              <a:buChar char="-"/>
            </a:pPr>
            <a:r>
              <a:rPr lang="nl-NL" sz="900" i="1" dirty="0">
                <a:solidFill>
                  <a:schemeClr val="tx1"/>
                </a:solidFill>
                <a:latin typeface="Arial"/>
              </a:rPr>
              <a:t>Min </a:t>
            </a:r>
            <a:r>
              <a:rPr lang="fr-BE" sz="900" i="1" dirty="0">
                <a:solidFill>
                  <a:schemeClr val="tx1"/>
                </a:solidFill>
                <a:latin typeface="Arial"/>
              </a:rPr>
              <a:t>€ </a:t>
            </a:r>
            <a:r>
              <a:rPr lang="nl-NL" sz="900" i="1" dirty="0">
                <a:solidFill>
                  <a:schemeClr val="tx1"/>
                </a:solidFill>
                <a:latin typeface="Arial"/>
              </a:rPr>
              <a:t>250.000 </a:t>
            </a:r>
            <a:r>
              <a:rPr lang="fr-BE" sz="900" i="1" dirty="0" err="1">
                <a:solidFill>
                  <a:schemeClr val="tx1"/>
                </a:solidFill>
                <a:latin typeface="Arial"/>
              </a:rPr>
              <a:t>gesubsidieerd</a:t>
            </a:r>
            <a:r>
              <a:rPr lang="fr-BE" sz="900" i="1" dirty="0">
                <a:solidFill>
                  <a:schemeClr val="tx1"/>
                </a:solidFill>
                <a:latin typeface="Arial"/>
              </a:rPr>
              <a:t> </a:t>
            </a:r>
            <a:r>
              <a:rPr lang="fr-BE" sz="900" i="1" dirty="0" err="1">
                <a:solidFill>
                  <a:schemeClr val="tx1"/>
                </a:solidFill>
                <a:latin typeface="Arial"/>
              </a:rPr>
              <a:t>door</a:t>
            </a:r>
            <a:r>
              <a:rPr lang="fr-BE" sz="900" i="1" dirty="0">
                <a:solidFill>
                  <a:schemeClr val="tx1"/>
                </a:solidFill>
                <a:latin typeface="Arial"/>
              </a:rPr>
              <a:t> EFRO+BHG per </a:t>
            </a:r>
            <a:r>
              <a:rPr lang="fr-BE" sz="900" i="1" dirty="0" err="1">
                <a:solidFill>
                  <a:schemeClr val="tx1"/>
                </a:solidFill>
                <a:latin typeface="Arial"/>
              </a:rPr>
              <a:t>project</a:t>
            </a:r>
            <a:r>
              <a:rPr lang="fr-BE" sz="900" i="1" dirty="0">
                <a:solidFill>
                  <a:schemeClr val="tx1"/>
                </a:solidFill>
                <a:latin typeface="Arial"/>
              </a:rPr>
              <a:t> (incl. 7% forfait)</a:t>
            </a:r>
            <a:r>
              <a:rPr lang="nl-NL" sz="900" i="1" dirty="0">
                <a:solidFill>
                  <a:schemeClr val="tx1"/>
                </a:solidFill>
                <a:latin typeface="Arial"/>
              </a:rPr>
              <a:t> voor actie 1.</a:t>
            </a:r>
            <a:endParaRPr lang="fr-BE" sz="900" i="1" dirty="0">
              <a:solidFill>
                <a:schemeClr val="tx1"/>
              </a:solidFill>
              <a:latin typeface="Arial"/>
            </a:endParaRPr>
          </a:p>
          <a:p>
            <a:pPr marL="342900" indent="-342900">
              <a:buFontTx/>
              <a:buChar char="-"/>
            </a:pPr>
            <a:r>
              <a:rPr lang="fr-BE" sz="900" i="1" dirty="0" err="1">
                <a:solidFill>
                  <a:schemeClr val="tx1"/>
                </a:solidFill>
                <a:latin typeface="Arial"/>
              </a:rPr>
              <a:t>Kandidaat-operatoren</a:t>
            </a:r>
            <a:r>
              <a:rPr lang="fr-BE" sz="900" i="1" dirty="0">
                <a:solidFill>
                  <a:schemeClr val="tx1"/>
                </a:solidFill>
                <a:latin typeface="Arial"/>
              </a:rPr>
              <a:t> </a:t>
            </a:r>
            <a:r>
              <a:rPr lang="fr-BE" sz="900" i="1" dirty="0" err="1">
                <a:solidFill>
                  <a:schemeClr val="tx1"/>
                </a:solidFill>
                <a:latin typeface="Arial"/>
              </a:rPr>
              <a:t>moeten</a:t>
            </a:r>
            <a:r>
              <a:rPr lang="fr-BE" sz="900" i="1" dirty="0">
                <a:solidFill>
                  <a:schemeClr val="tx1"/>
                </a:solidFill>
                <a:latin typeface="Arial"/>
              </a:rPr>
              <a:t> </a:t>
            </a:r>
            <a:r>
              <a:rPr lang="fr-BE" sz="900" i="1" dirty="0" err="1">
                <a:solidFill>
                  <a:schemeClr val="tx1"/>
                </a:solidFill>
                <a:latin typeface="Arial"/>
              </a:rPr>
              <a:t>publieke</a:t>
            </a:r>
            <a:r>
              <a:rPr lang="fr-BE" sz="900" i="1" dirty="0">
                <a:solidFill>
                  <a:schemeClr val="tx1"/>
                </a:solidFill>
                <a:latin typeface="Arial"/>
              </a:rPr>
              <a:t> </a:t>
            </a:r>
            <a:r>
              <a:rPr lang="fr-BE" sz="900" i="1" dirty="0" err="1">
                <a:solidFill>
                  <a:schemeClr val="tx1"/>
                </a:solidFill>
                <a:latin typeface="Arial"/>
              </a:rPr>
              <a:t>medefinanciering</a:t>
            </a:r>
            <a:r>
              <a:rPr lang="fr-BE" sz="900" i="1" dirty="0">
                <a:solidFill>
                  <a:schemeClr val="tx1"/>
                </a:solidFill>
                <a:latin typeface="Arial"/>
              </a:rPr>
              <a:t> </a:t>
            </a:r>
            <a:r>
              <a:rPr lang="fr-BE" sz="900" i="1" dirty="0" err="1">
                <a:solidFill>
                  <a:schemeClr val="tx1"/>
                </a:solidFill>
                <a:latin typeface="Arial"/>
              </a:rPr>
              <a:t>voorzien</a:t>
            </a:r>
            <a:r>
              <a:rPr lang="fr-BE" sz="900" i="1" dirty="0">
                <a:solidFill>
                  <a:schemeClr val="tx1"/>
                </a:solidFill>
                <a:latin typeface="Arial"/>
              </a:rPr>
              <a:t> </a:t>
            </a:r>
            <a:r>
              <a:rPr lang="fr-BE" sz="900" i="1" dirty="0" err="1">
                <a:solidFill>
                  <a:schemeClr val="tx1"/>
                </a:solidFill>
                <a:latin typeface="Arial"/>
              </a:rPr>
              <a:t>voor</a:t>
            </a:r>
            <a:r>
              <a:rPr lang="fr-BE" sz="900" i="1" dirty="0">
                <a:solidFill>
                  <a:schemeClr val="tx1"/>
                </a:solidFill>
                <a:latin typeface="Arial"/>
              </a:rPr>
              <a:t> min. 5% van de </a:t>
            </a:r>
            <a:r>
              <a:rPr lang="fr-BE" sz="900" i="1" dirty="0" err="1">
                <a:solidFill>
                  <a:schemeClr val="tx1"/>
                </a:solidFill>
                <a:latin typeface="Arial"/>
              </a:rPr>
              <a:t>subsidiabele</a:t>
            </a:r>
            <a:r>
              <a:rPr lang="fr-BE" sz="900" i="1" dirty="0">
                <a:solidFill>
                  <a:schemeClr val="tx1"/>
                </a:solidFill>
                <a:latin typeface="Arial"/>
              </a:rPr>
              <a:t> </a:t>
            </a:r>
            <a:r>
              <a:rPr lang="fr-BE" sz="900" i="1" dirty="0" err="1">
                <a:solidFill>
                  <a:schemeClr val="tx1"/>
                </a:solidFill>
                <a:latin typeface="Arial"/>
              </a:rPr>
              <a:t>kosten</a:t>
            </a:r>
            <a:endParaRPr lang="fr-BE" sz="900" i="1" dirty="0">
              <a:solidFill>
                <a:schemeClr val="tx1"/>
              </a:solidFill>
              <a:latin typeface="Arial"/>
            </a:endParaRPr>
          </a:p>
          <a:p>
            <a:pPr marL="342900" indent="-342900">
              <a:buFontTx/>
              <a:buChar char="-"/>
            </a:pPr>
            <a:r>
              <a:rPr lang="fr-BE" sz="900" i="1" dirty="0">
                <a:solidFill>
                  <a:schemeClr val="tx1"/>
                </a:solidFill>
                <a:latin typeface="Arial"/>
              </a:rPr>
              <a:t>Min. 50% van budget </a:t>
            </a:r>
            <a:r>
              <a:rPr lang="fr-BE" sz="900" i="1" dirty="0" err="1">
                <a:solidFill>
                  <a:schemeClr val="tx1"/>
                </a:solidFill>
                <a:latin typeface="Arial"/>
              </a:rPr>
              <a:t>actie</a:t>
            </a:r>
            <a:r>
              <a:rPr lang="fr-BE" sz="900" i="1" dirty="0">
                <a:solidFill>
                  <a:schemeClr val="tx1"/>
                </a:solidFill>
                <a:latin typeface="Arial"/>
              </a:rPr>
              <a:t> 2.1 </a:t>
            </a:r>
            <a:r>
              <a:rPr lang="fr-BE" sz="900" i="1" dirty="0" err="1">
                <a:solidFill>
                  <a:schemeClr val="tx1"/>
                </a:solidFill>
                <a:latin typeface="Arial"/>
              </a:rPr>
              <a:t>gealloceerd</a:t>
            </a:r>
            <a:r>
              <a:rPr lang="fr-BE" sz="900" i="1" dirty="0">
                <a:solidFill>
                  <a:schemeClr val="tx1"/>
                </a:solidFill>
                <a:latin typeface="Arial"/>
              </a:rPr>
              <a:t> </a:t>
            </a:r>
            <a:r>
              <a:rPr lang="fr-BE" sz="900" i="1" dirty="0" err="1">
                <a:solidFill>
                  <a:schemeClr val="tx1"/>
                </a:solidFill>
                <a:latin typeface="Arial"/>
              </a:rPr>
              <a:t>aan</a:t>
            </a:r>
            <a:r>
              <a:rPr lang="fr-BE" sz="900" i="1" dirty="0">
                <a:solidFill>
                  <a:schemeClr val="tx1"/>
                </a:solidFill>
                <a:latin typeface="Arial"/>
              </a:rPr>
              <a:t> </a:t>
            </a:r>
            <a:r>
              <a:rPr lang="fr-BE" sz="900" i="1" dirty="0" err="1">
                <a:solidFill>
                  <a:schemeClr val="tx1"/>
                </a:solidFill>
                <a:latin typeface="Arial"/>
              </a:rPr>
              <a:t>subactie</a:t>
            </a:r>
            <a:r>
              <a:rPr lang="fr-BE" sz="900" i="1" dirty="0">
                <a:solidFill>
                  <a:schemeClr val="tx1"/>
                </a:solidFill>
                <a:latin typeface="Arial"/>
              </a:rPr>
              <a:t> 2.1.1 (op </a:t>
            </a:r>
            <a:r>
              <a:rPr lang="fr-BE" sz="900" i="1" dirty="0" err="1">
                <a:solidFill>
                  <a:schemeClr val="tx1"/>
                </a:solidFill>
                <a:latin typeface="Arial"/>
              </a:rPr>
              <a:t>voorwaarde</a:t>
            </a:r>
            <a:r>
              <a:rPr lang="fr-BE" sz="900" i="1" dirty="0">
                <a:solidFill>
                  <a:schemeClr val="tx1"/>
                </a:solidFill>
                <a:latin typeface="Arial"/>
              </a:rPr>
              <a:t> </a:t>
            </a:r>
            <a:r>
              <a:rPr lang="fr-BE" sz="900" i="1" dirty="0" err="1">
                <a:solidFill>
                  <a:schemeClr val="tx1"/>
                </a:solidFill>
                <a:latin typeface="Arial"/>
              </a:rPr>
              <a:t>dat</a:t>
            </a:r>
            <a:r>
              <a:rPr lang="fr-BE" sz="900" i="1" dirty="0">
                <a:solidFill>
                  <a:schemeClr val="tx1"/>
                </a:solidFill>
                <a:latin typeface="Arial"/>
              </a:rPr>
              <a:t> </a:t>
            </a:r>
            <a:r>
              <a:rPr lang="fr-BE" sz="900" i="1" dirty="0" err="1">
                <a:solidFill>
                  <a:schemeClr val="tx1"/>
                </a:solidFill>
                <a:latin typeface="Arial"/>
              </a:rPr>
              <a:t>voldoende</a:t>
            </a:r>
            <a:r>
              <a:rPr lang="fr-BE" sz="900" i="1" dirty="0">
                <a:solidFill>
                  <a:schemeClr val="tx1"/>
                </a:solidFill>
                <a:latin typeface="Arial"/>
              </a:rPr>
              <a:t> </a:t>
            </a:r>
            <a:r>
              <a:rPr lang="fr-BE" sz="900" i="1" dirty="0" err="1">
                <a:solidFill>
                  <a:schemeClr val="tx1"/>
                </a:solidFill>
                <a:latin typeface="Arial"/>
              </a:rPr>
              <a:t>projecten</a:t>
            </a:r>
            <a:r>
              <a:rPr lang="fr-BE" sz="900" i="1" dirty="0">
                <a:solidFill>
                  <a:schemeClr val="tx1"/>
                </a:solidFill>
                <a:latin typeface="Arial"/>
              </a:rPr>
              <a:t> </a:t>
            </a:r>
            <a:r>
              <a:rPr lang="fr-BE" sz="900" i="1" dirty="0" err="1">
                <a:solidFill>
                  <a:schemeClr val="tx1"/>
                </a:solidFill>
                <a:latin typeface="Arial"/>
              </a:rPr>
              <a:t>ingediend</a:t>
            </a:r>
            <a:r>
              <a:rPr lang="fr-BE" sz="900" i="1" dirty="0">
                <a:solidFill>
                  <a:schemeClr val="tx1"/>
                </a:solidFill>
                <a:latin typeface="Arial"/>
              </a:rPr>
              <a:t> </a:t>
            </a:r>
            <a:r>
              <a:rPr lang="fr-BE" sz="900" i="1" dirty="0" err="1">
                <a:solidFill>
                  <a:schemeClr val="tx1"/>
                </a:solidFill>
                <a:latin typeface="Arial"/>
              </a:rPr>
              <a:t>zijn</a:t>
            </a:r>
            <a:r>
              <a:rPr lang="fr-BE" sz="900" i="1" dirty="0">
                <a:solidFill>
                  <a:schemeClr val="tx1"/>
                </a:solidFill>
                <a:latin typeface="Arial"/>
              </a:rPr>
              <a:t> </a:t>
            </a:r>
            <a:r>
              <a:rPr lang="fr-BE" sz="900" i="1" dirty="0" err="1">
                <a:solidFill>
                  <a:schemeClr val="tx1"/>
                </a:solidFill>
                <a:latin typeface="Arial"/>
              </a:rPr>
              <a:t>voor</a:t>
            </a:r>
            <a:r>
              <a:rPr lang="fr-BE" sz="900" i="1" dirty="0">
                <a:solidFill>
                  <a:schemeClr val="tx1"/>
                </a:solidFill>
                <a:latin typeface="Arial"/>
              </a:rPr>
              <a:t> </a:t>
            </a:r>
            <a:r>
              <a:rPr lang="fr-BE" sz="900" i="1" dirty="0" err="1">
                <a:solidFill>
                  <a:schemeClr val="tx1"/>
                </a:solidFill>
                <a:latin typeface="Arial"/>
              </a:rPr>
              <a:t>minstens</a:t>
            </a:r>
            <a:r>
              <a:rPr lang="fr-BE" sz="900" i="1" dirty="0">
                <a:solidFill>
                  <a:schemeClr val="tx1"/>
                </a:solidFill>
                <a:latin typeface="Arial"/>
              </a:rPr>
              <a:t> </a:t>
            </a:r>
            <a:r>
              <a:rPr lang="fr-BE" sz="900" i="1" dirty="0" err="1">
                <a:solidFill>
                  <a:schemeClr val="tx1"/>
                </a:solidFill>
                <a:latin typeface="Arial"/>
              </a:rPr>
              <a:t>twee</a:t>
            </a:r>
            <a:r>
              <a:rPr lang="fr-BE" sz="900" i="1" dirty="0">
                <a:solidFill>
                  <a:schemeClr val="tx1"/>
                </a:solidFill>
                <a:latin typeface="Arial"/>
              </a:rPr>
              <a:t> types </a:t>
            </a:r>
            <a:r>
              <a:rPr lang="fr-BE" sz="900" i="1" dirty="0" err="1">
                <a:solidFill>
                  <a:schemeClr val="tx1"/>
                </a:solidFill>
                <a:latin typeface="Arial"/>
              </a:rPr>
              <a:t>subacties</a:t>
            </a:r>
            <a:r>
              <a:rPr lang="fr-BE" sz="900" i="1" dirty="0">
                <a:solidFill>
                  <a:schemeClr val="tx1"/>
                </a:solidFill>
                <a:latin typeface="Arial"/>
              </a:rPr>
              <a:t>)</a:t>
            </a:r>
          </a:p>
        </p:txBody>
      </p:sp>
      <p:graphicFrame>
        <p:nvGraphicFramePr>
          <p:cNvPr id="4" name="Tableau 4">
            <a:extLst>
              <a:ext uri="{FF2B5EF4-FFF2-40B4-BE49-F238E27FC236}">
                <a16:creationId xmlns:a16="http://schemas.microsoft.com/office/drawing/2014/main" id="{7C86574B-53DC-123C-A7BE-BA58C7D5B8BD}"/>
              </a:ext>
            </a:extLst>
          </p:cNvPr>
          <p:cNvGraphicFramePr>
            <a:graphicFrameLocks noGrp="1"/>
          </p:cNvGraphicFramePr>
          <p:nvPr>
            <p:extLst>
              <p:ext uri="{D42A27DB-BD31-4B8C-83A1-F6EECF244321}">
                <p14:modId xmlns:p14="http://schemas.microsoft.com/office/powerpoint/2010/main" val="4155870882"/>
              </p:ext>
            </p:extLst>
          </p:nvPr>
        </p:nvGraphicFramePr>
        <p:xfrm>
          <a:off x="6120962" y="1275606"/>
          <a:ext cx="2711621" cy="2407535"/>
        </p:xfrm>
        <a:graphic>
          <a:graphicData uri="http://schemas.openxmlformats.org/drawingml/2006/table">
            <a:tbl>
              <a:tblPr firstRow="1" firstCol="1" bandRow="1">
                <a:tableStyleId>{5C22544A-7EE6-4342-B048-85BDC9FD1C3A}</a:tableStyleId>
              </a:tblPr>
              <a:tblGrid>
                <a:gridCol w="506267">
                  <a:extLst>
                    <a:ext uri="{9D8B030D-6E8A-4147-A177-3AD203B41FA5}">
                      <a16:colId xmlns:a16="http://schemas.microsoft.com/office/drawing/2014/main" val="656779719"/>
                    </a:ext>
                  </a:extLst>
                </a:gridCol>
                <a:gridCol w="1053226">
                  <a:extLst>
                    <a:ext uri="{9D8B030D-6E8A-4147-A177-3AD203B41FA5}">
                      <a16:colId xmlns:a16="http://schemas.microsoft.com/office/drawing/2014/main" val="2290301142"/>
                    </a:ext>
                  </a:extLst>
                </a:gridCol>
                <a:gridCol w="1152128">
                  <a:extLst>
                    <a:ext uri="{9D8B030D-6E8A-4147-A177-3AD203B41FA5}">
                      <a16:colId xmlns:a16="http://schemas.microsoft.com/office/drawing/2014/main" val="3917863290"/>
                    </a:ext>
                  </a:extLst>
                </a:gridCol>
              </a:tblGrid>
              <a:tr h="504056">
                <a:tc>
                  <a:txBody>
                    <a:bodyPr/>
                    <a:lstStyle/>
                    <a:p>
                      <a:pPr algn="ctr">
                        <a:lnSpc>
                          <a:spcPct val="115000"/>
                        </a:lnSpc>
                        <a:spcAft>
                          <a:spcPts val="800"/>
                        </a:spcAft>
                      </a:pPr>
                      <a:r>
                        <a:rPr lang="fr-BE" sz="1100" dirty="0">
                          <a:effectLst/>
                        </a:rPr>
                        <a:t> </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Budget total FEDER+RBC </a:t>
                      </a:r>
                      <a:r>
                        <a:rPr lang="fr-BE" sz="1100" i="1" dirty="0" err="1">
                          <a:solidFill>
                            <a:schemeClr val="tx1"/>
                          </a:solidFill>
                          <a:effectLst/>
                        </a:rPr>
                        <a:t>Totaal</a:t>
                      </a:r>
                      <a:r>
                        <a:rPr lang="fr-BE" sz="1100" i="1" dirty="0">
                          <a:solidFill>
                            <a:schemeClr val="tx1"/>
                          </a:solidFill>
                          <a:effectLst/>
                        </a:rPr>
                        <a:t> budget EFRO+BHG</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err="1">
                          <a:effectLst/>
                        </a:rPr>
                        <a:t>Cofinanc</a:t>
                      </a:r>
                      <a:r>
                        <a:rPr lang="fr-BE" sz="1100" dirty="0">
                          <a:effectLst/>
                        </a:rPr>
                        <a:t>. public </a:t>
                      </a:r>
                      <a:r>
                        <a:rPr lang="fr-BE" sz="1100" i="1" dirty="0" err="1">
                          <a:solidFill>
                            <a:schemeClr val="tx1"/>
                          </a:solidFill>
                          <a:effectLst/>
                        </a:rPr>
                        <a:t>Publieke</a:t>
                      </a:r>
                      <a:r>
                        <a:rPr lang="fr-BE" sz="1100" i="1" dirty="0">
                          <a:solidFill>
                            <a:schemeClr val="tx1"/>
                          </a:solidFill>
                          <a:effectLst/>
                        </a:rPr>
                        <a:t> </a:t>
                      </a:r>
                      <a:r>
                        <a:rPr lang="fr-BE" sz="1100" i="1" dirty="0" err="1">
                          <a:solidFill>
                            <a:schemeClr val="tx1"/>
                          </a:solidFill>
                          <a:effectLst/>
                        </a:rPr>
                        <a:t>mede-financiering</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576064">
                <a:tc>
                  <a:txBody>
                    <a:bodyPr/>
                    <a:lstStyle/>
                    <a:p>
                      <a:pPr algn="ctr">
                        <a:lnSpc>
                          <a:spcPct val="115000"/>
                        </a:lnSpc>
                        <a:spcAft>
                          <a:spcPts val="800"/>
                        </a:spcAft>
                      </a:pPr>
                      <a:r>
                        <a:rPr lang="nl-BE" sz="1100" i="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Act.   </a:t>
                      </a:r>
                      <a:r>
                        <a:rPr lang="fr-BE" sz="1100" i="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a:t>
                      </a:r>
                      <a:endParaRPr lang="en-BE" sz="1100" i="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nl-BE" sz="1100" dirty="0">
                          <a:effectLst/>
                          <a:latin typeface="Calibri" panose="020F0502020204030204" pitchFamily="34" charset="0"/>
                          <a:ea typeface="Calibri" panose="020F0502020204030204" pitchFamily="34" charset="0"/>
                          <a:cs typeface="Times New Roman" panose="02020603050405020304" pitchFamily="18" charset="0"/>
                        </a:rPr>
                        <a:t>€</a:t>
                      </a:r>
                      <a:r>
                        <a:rPr lang="fr-BE" sz="1100" dirty="0">
                          <a:effectLst/>
                          <a:latin typeface="Calibri" panose="020F0502020204030204" pitchFamily="34" charset="0"/>
                          <a:ea typeface="Calibri" panose="020F0502020204030204" pitchFamily="34" charset="0"/>
                          <a:cs typeface="Times New Roman" panose="02020603050405020304" pitchFamily="18" charset="0"/>
                        </a:rPr>
                        <a:t> 4.174.634,43 </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€ 109.858,80 </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r h="576064">
                <a:tc>
                  <a:txBody>
                    <a:bodyPr/>
                    <a:lstStyle/>
                    <a:p>
                      <a:pPr algn="ctr">
                        <a:lnSpc>
                          <a:spcPct val="115000"/>
                        </a:lnSpc>
                        <a:spcAft>
                          <a:spcPts val="800"/>
                        </a:spcAft>
                      </a:pPr>
                      <a:r>
                        <a:rPr lang="fr-BE" sz="1100" dirty="0" err="1">
                          <a:effectLst/>
                        </a:rPr>
                        <a:t>Act</a:t>
                      </a:r>
                      <a:r>
                        <a:rPr lang="fr-BE" sz="1100" dirty="0">
                          <a:effectLst/>
                        </a:rPr>
                        <a:t>. 2.1</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nl-BE" sz="1100" dirty="0">
                          <a:effectLst/>
                          <a:latin typeface="Calibri" panose="020F0502020204030204" pitchFamily="34" charset="0"/>
                          <a:ea typeface="Calibri" panose="020F0502020204030204" pitchFamily="34" charset="0"/>
                          <a:cs typeface="Times New Roman" panose="02020603050405020304" pitchFamily="18" charset="0"/>
                        </a:rPr>
                        <a:t>€</a:t>
                      </a:r>
                      <a:r>
                        <a:rPr lang="fr-BE" sz="1100" dirty="0">
                          <a:effectLst/>
                          <a:latin typeface="Calibri" panose="020F0502020204030204" pitchFamily="34" charset="0"/>
                          <a:ea typeface="Calibri" panose="020F0502020204030204" pitchFamily="34" charset="0"/>
                          <a:cs typeface="Times New Roman" panose="02020603050405020304" pitchFamily="18" charset="0"/>
                        </a:rPr>
                        <a:t> 6.331.528,88 </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€ 333.238,36 </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3278728"/>
                  </a:ext>
                </a:extLst>
              </a:tr>
              <a:tr h="495566">
                <a:tc>
                  <a:txBody>
                    <a:bodyPr/>
                    <a:lstStyle/>
                    <a:p>
                      <a:pPr algn="ctr">
                        <a:lnSpc>
                          <a:spcPct val="115000"/>
                        </a:lnSpc>
                        <a:spcAft>
                          <a:spcPts val="800"/>
                        </a:spcAft>
                      </a:pPr>
                      <a:r>
                        <a:rPr lang="fr-BE" sz="1100" dirty="0" err="1">
                          <a:effectLst/>
                        </a:rPr>
                        <a:t>Act</a:t>
                      </a:r>
                      <a:r>
                        <a:rPr lang="fr-BE" sz="1100" dirty="0">
                          <a:effectLst/>
                        </a:rPr>
                        <a:t>. 2.2</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nl-BE" sz="1100" dirty="0">
                          <a:effectLst/>
                          <a:latin typeface="Calibri" panose="020F0502020204030204" pitchFamily="34" charset="0"/>
                          <a:ea typeface="Calibri" panose="020F0502020204030204" pitchFamily="34" charset="0"/>
                          <a:cs typeface="Times New Roman" panose="02020603050405020304" pitchFamily="18" charset="0"/>
                        </a:rPr>
                        <a:t>€ 2.476.835,29</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€ 179.436,04</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9867734"/>
                  </a:ext>
                </a:extLst>
              </a:tr>
            </a:tbl>
          </a:graphicData>
        </a:graphic>
      </p:graphicFrame>
    </p:spTree>
    <p:extLst>
      <p:ext uri="{BB962C8B-B14F-4D97-AF65-F5344CB8AC3E}">
        <p14:creationId xmlns:p14="http://schemas.microsoft.com/office/powerpoint/2010/main" val="10237605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10A3B-59E9-5371-ED7E-74B65C2DF141}"/>
              </a:ext>
            </a:extLst>
          </p:cNvPr>
          <p:cNvSpPr>
            <a:spLocks noGrp="1"/>
          </p:cNvSpPr>
          <p:nvPr>
            <p:ph type="title"/>
          </p:nvPr>
        </p:nvSpPr>
        <p:spPr/>
        <p:txBody>
          <a:bodyPr/>
          <a:lstStyle/>
          <a:p>
            <a:r>
              <a:rPr lang="fr-BE" dirty="0"/>
              <a:t>4. Procédure de sélection / </a:t>
            </a:r>
            <a:r>
              <a:rPr lang="fr-BE" i="1" dirty="0" err="1">
                <a:solidFill>
                  <a:schemeClr val="tx1"/>
                </a:solidFill>
              </a:rPr>
              <a:t>Selectieprocedure</a:t>
            </a:r>
            <a:endParaRPr lang="en-BE" i="1" dirty="0">
              <a:solidFill>
                <a:schemeClr val="tx1"/>
              </a:solidFill>
            </a:endParaRPr>
          </a:p>
        </p:txBody>
      </p:sp>
      <p:sp>
        <p:nvSpPr>
          <p:cNvPr id="3" name="Espace réservé du texte 2">
            <a:extLst>
              <a:ext uri="{FF2B5EF4-FFF2-40B4-BE49-F238E27FC236}">
                <a16:creationId xmlns:a16="http://schemas.microsoft.com/office/drawing/2014/main" id="{C6E9F098-BD47-0CE4-5734-261C705EAC8F}"/>
              </a:ext>
            </a:extLst>
          </p:cNvPr>
          <p:cNvSpPr>
            <a:spLocks noGrp="1"/>
          </p:cNvSpPr>
          <p:nvPr>
            <p:ph type="body" sz="quarter" idx="10"/>
          </p:nvPr>
        </p:nvSpPr>
        <p:spPr/>
        <p:txBody>
          <a:bodyPr/>
          <a:lstStyle/>
          <a:p>
            <a:r>
              <a:rPr lang="fr-BE" dirty="0"/>
              <a:t>Appels en 1 phase / </a:t>
            </a:r>
            <a:r>
              <a:rPr lang="nl-NL" dirty="0">
                <a:solidFill>
                  <a:schemeClr val="tx1"/>
                </a:solidFill>
              </a:rPr>
              <a:t>Deze projectoproepen verlopen in </a:t>
            </a:r>
            <a:r>
              <a:rPr lang="nl-BE" dirty="0">
                <a:solidFill>
                  <a:schemeClr val="tx1"/>
                </a:solidFill>
              </a:rPr>
              <a:t>1 fase</a:t>
            </a:r>
            <a:endParaRPr lang="fr-BE" dirty="0">
              <a:solidFill>
                <a:schemeClr val="tx1"/>
              </a:solidFill>
            </a:endParaRPr>
          </a:p>
          <a:p>
            <a:endParaRPr lang="fr-BE" dirty="0"/>
          </a:p>
          <a:p>
            <a:endParaRPr lang="en-BE" dirty="0"/>
          </a:p>
        </p:txBody>
      </p:sp>
      <p:graphicFrame>
        <p:nvGraphicFramePr>
          <p:cNvPr id="5" name="Tableau 4">
            <a:extLst>
              <a:ext uri="{FF2B5EF4-FFF2-40B4-BE49-F238E27FC236}">
                <a16:creationId xmlns:a16="http://schemas.microsoft.com/office/drawing/2014/main" id="{A43BAB36-50B8-2932-47B4-CE279ED5EE9F}"/>
              </a:ext>
            </a:extLst>
          </p:cNvPr>
          <p:cNvGraphicFramePr>
            <a:graphicFrameLocks noGrp="1"/>
          </p:cNvGraphicFramePr>
          <p:nvPr>
            <p:extLst>
              <p:ext uri="{D42A27DB-BD31-4B8C-83A1-F6EECF244321}">
                <p14:modId xmlns:p14="http://schemas.microsoft.com/office/powerpoint/2010/main" val="2214295055"/>
              </p:ext>
            </p:extLst>
          </p:nvPr>
        </p:nvGraphicFramePr>
        <p:xfrm>
          <a:off x="323528" y="1635646"/>
          <a:ext cx="7704856" cy="2367774"/>
        </p:xfrm>
        <a:graphic>
          <a:graphicData uri="http://schemas.openxmlformats.org/drawingml/2006/table">
            <a:tbl>
              <a:tblPr firstRow="1" firstCol="1" bandRow="1">
                <a:tableStyleId>{5C22544A-7EE6-4342-B048-85BDC9FD1C3A}</a:tableStyleId>
              </a:tblPr>
              <a:tblGrid>
                <a:gridCol w="2023498">
                  <a:extLst>
                    <a:ext uri="{9D8B030D-6E8A-4147-A177-3AD203B41FA5}">
                      <a16:colId xmlns:a16="http://schemas.microsoft.com/office/drawing/2014/main" val="656779719"/>
                    </a:ext>
                  </a:extLst>
                </a:gridCol>
                <a:gridCol w="1089576">
                  <a:extLst>
                    <a:ext uri="{9D8B030D-6E8A-4147-A177-3AD203B41FA5}">
                      <a16:colId xmlns:a16="http://schemas.microsoft.com/office/drawing/2014/main" val="2290301142"/>
                    </a:ext>
                  </a:extLst>
                </a:gridCol>
                <a:gridCol w="1371158">
                  <a:extLst>
                    <a:ext uri="{9D8B030D-6E8A-4147-A177-3AD203B41FA5}">
                      <a16:colId xmlns:a16="http://schemas.microsoft.com/office/drawing/2014/main" val="3917863290"/>
                    </a:ext>
                  </a:extLst>
                </a:gridCol>
                <a:gridCol w="1534683">
                  <a:extLst>
                    <a:ext uri="{9D8B030D-6E8A-4147-A177-3AD203B41FA5}">
                      <a16:colId xmlns:a16="http://schemas.microsoft.com/office/drawing/2014/main" val="3732988070"/>
                    </a:ext>
                  </a:extLst>
                </a:gridCol>
                <a:gridCol w="1685941">
                  <a:extLst>
                    <a:ext uri="{9D8B030D-6E8A-4147-A177-3AD203B41FA5}">
                      <a16:colId xmlns:a16="http://schemas.microsoft.com/office/drawing/2014/main" val="2221299829"/>
                    </a:ext>
                  </a:extLst>
                </a:gridCol>
              </a:tblGrid>
              <a:tr h="648072">
                <a:tc>
                  <a:txBody>
                    <a:bodyPr/>
                    <a:lstStyle/>
                    <a:p>
                      <a:pPr algn="ctr">
                        <a:lnSpc>
                          <a:spcPct val="115000"/>
                        </a:lnSpc>
                        <a:spcAft>
                          <a:spcPts val="800"/>
                        </a:spcAft>
                      </a:pPr>
                      <a:r>
                        <a:rPr lang="fr-BE" sz="1100" dirty="0">
                          <a:effectLst/>
                        </a:rPr>
                        <a:t> </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Phase / </a:t>
                      </a:r>
                      <a:r>
                        <a:rPr lang="fr-BE" sz="1100" i="1" dirty="0" err="1">
                          <a:solidFill>
                            <a:schemeClr val="tx1"/>
                          </a:solidFill>
                          <a:effectLst/>
                        </a:rPr>
                        <a:t>Fase</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Type de cotation / </a:t>
                      </a:r>
                      <a:r>
                        <a:rPr lang="fr-BE" sz="1100" i="1" dirty="0">
                          <a:solidFill>
                            <a:schemeClr val="tx1"/>
                          </a:solidFill>
                          <a:effectLst/>
                        </a:rPr>
                        <a:t>Type score</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Seuil de réussite / </a:t>
                      </a:r>
                      <a:r>
                        <a:rPr lang="fr-BE" sz="1100" i="1" dirty="0" err="1">
                          <a:solidFill>
                            <a:schemeClr val="tx1"/>
                          </a:solidFill>
                          <a:effectLst/>
                        </a:rPr>
                        <a:t>Slaagdrempel</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Pondération finale / </a:t>
                      </a:r>
                      <a:r>
                        <a:rPr lang="fr-BE" sz="1100" i="1" dirty="0" err="1">
                          <a:solidFill>
                            <a:schemeClr val="tx1"/>
                          </a:solidFill>
                          <a:effectLst/>
                        </a:rPr>
                        <a:t>Eindweging</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648072">
                <a:tc>
                  <a:txBody>
                    <a:bodyPr/>
                    <a:lstStyle/>
                    <a:p>
                      <a:pPr>
                        <a:lnSpc>
                          <a:spcPct val="115000"/>
                        </a:lnSpc>
                        <a:spcAft>
                          <a:spcPts val="800"/>
                        </a:spcAft>
                      </a:pPr>
                      <a:r>
                        <a:rPr lang="fr-BE" sz="1100" dirty="0">
                          <a:effectLst/>
                        </a:rPr>
                        <a:t>Conditions d’accès / </a:t>
                      </a:r>
                      <a:r>
                        <a:rPr lang="fr-BE" sz="1100" i="1" dirty="0" err="1">
                          <a:solidFill>
                            <a:schemeClr val="tx1"/>
                          </a:solidFill>
                          <a:effectLst/>
                        </a:rPr>
                        <a:t>Toegangsvoorwaarden</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Binaire / </a:t>
                      </a:r>
                      <a:r>
                        <a:rPr lang="fr-BE" sz="1100" i="1" dirty="0" err="1">
                          <a:solidFill>
                            <a:schemeClr val="tx1">
                              <a:lumMod val="50000"/>
                              <a:lumOff val="50000"/>
                            </a:schemeClr>
                          </a:solidFill>
                          <a:effectLst/>
                        </a:rPr>
                        <a:t>Binair</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n/a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Eliminatoire / </a:t>
                      </a:r>
                      <a:r>
                        <a:rPr lang="fr-BE" sz="1100" i="1" dirty="0" err="1">
                          <a:solidFill>
                            <a:schemeClr val="tx1">
                              <a:lumMod val="50000"/>
                              <a:lumOff val="50000"/>
                            </a:schemeClr>
                          </a:solidFill>
                          <a:effectLst/>
                        </a:rPr>
                        <a:t>Eliminerend</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r h="576064">
                <a:tc>
                  <a:txBody>
                    <a:bodyPr/>
                    <a:lstStyle/>
                    <a:p>
                      <a:pPr>
                        <a:lnSpc>
                          <a:spcPct val="115000"/>
                        </a:lnSpc>
                        <a:spcAft>
                          <a:spcPts val="800"/>
                        </a:spcAft>
                      </a:pPr>
                      <a:r>
                        <a:rPr lang="fr-BE" sz="1100" dirty="0">
                          <a:effectLst/>
                        </a:rPr>
                        <a:t>Critères techniques /  </a:t>
                      </a:r>
                      <a:r>
                        <a:rPr lang="fr-BE" sz="1100" i="1" dirty="0" err="1">
                          <a:solidFill>
                            <a:schemeClr val="tx1"/>
                          </a:solidFill>
                          <a:effectLst/>
                        </a:rPr>
                        <a:t>Technische</a:t>
                      </a:r>
                      <a:r>
                        <a:rPr lang="fr-BE" sz="1100" i="1" dirty="0">
                          <a:solidFill>
                            <a:schemeClr val="tx1"/>
                          </a:solidFill>
                          <a:effectLst/>
                        </a:rPr>
                        <a:t> </a:t>
                      </a:r>
                      <a:r>
                        <a:rPr lang="fr-BE" sz="1100" i="1" dirty="0" err="1">
                          <a:solidFill>
                            <a:schemeClr val="tx1"/>
                          </a:solidFill>
                          <a:effectLst/>
                        </a:rPr>
                        <a:t>criteria</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65%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3278728"/>
                  </a:ext>
                </a:extLst>
              </a:tr>
              <a:tr h="495566">
                <a:tc>
                  <a:txBody>
                    <a:bodyPr/>
                    <a:lstStyle/>
                    <a:p>
                      <a:pPr>
                        <a:lnSpc>
                          <a:spcPct val="115000"/>
                        </a:lnSpc>
                        <a:spcAft>
                          <a:spcPts val="800"/>
                        </a:spcAft>
                      </a:pPr>
                      <a:r>
                        <a:rPr lang="fr-BE" sz="1100" dirty="0">
                          <a:effectLst/>
                        </a:rPr>
                        <a:t>Critères de mise en œuvre / </a:t>
                      </a:r>
                      <a:r>
                        <a:rPr lang="fr-BE" sz="1100" i="1" dirty="0" err="1">
                          <a:solidFill>
                            <a:schemeClr val="tx1"/>
                          </a:solidFill>
                          <a:effectLst/>
                        </a:rPr>
                        <a:t>Uitvoeringscriteria</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nl-BE" sz="1100" dirty="0">
                          <a:effectLst/>
                          <a:latin typeface="Calibri" panose="020F0502020204030204" pitchFamily="34" charset="0"/>
                          <a:ea typeface="Calibri" panose="020F0502020204030204" pitchFamily="34" charset="0"/>
                          <a:cs typeface="Times New Roman" panose="02020603050405020304" pitchFamily="18" charset="0"/>
                        </a:rPr>
                        <a:t>1</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35%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9867734"/>
                  </a:ext>
                </a:extLst>
              </a:tr>
            </a:tbl>
          </a:graphicData>
        </a:graphic>
      </p:graphicFrame>
    </p:spTree>
    <p:extLst>
      <p:ext uri="{BB962C8B-B14F-4D97-AF65-F5344CB8AC3E}">
        <p14:creationId xmlns:p14="http://schemas.microsoft.com/office/powerpoint/2010/main" val="5566533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D5531-C836-4B52-24EC-D0FCC9A57947}"/>
              </a:ext>
            </a:extLst>
          </p:cNvPr>
          <p:cNvSpPr>
            <a:spLocks noGrp="1"/>
          </p:cNvSpPr>
          <p:nvPr>
            <p:ph type="title"/>
          </p:nvPr>
        </p:nvSpPr>
        <p:spPr>
          <a:xfrm>
            <a:off x="395536" y="397716"/>
            <a:ext cx="8424936" cy="583574"/>
          </a:xfrm>
        </p:spPr>
        <p:txBody>
          <a:bodyPr>
            <a:normAutofit fontScale="90000"/>
          </a:bodyPr>
          <a:lstStyle/>
          <a:p>
            <a:r>
              <a:rPr lang="fr-BE" sz="2200" dirty="0"/>
              <a:t>Objectif 2.7 -  principes de sélection / </a:t>
            </a:r>
            <a:r>
              <a:rPr lang="fr-BE" sz="2200" i="1" dirty="0" err="1">
                <a:solidFill>
                  <a:schemeClr val="tx1"/>
                </a:solidFill>
              </a:rPr>
              <a:t>Principiële</a:t>
            </a:r>
            <a:r>
              <a:rPr lang="fr-BE" sz="2200" i="1" dirty="0">
                <a:solidFill>
                  <a:schemeClr val="tx1"/>
                </a:solidFill>
              </a:rPr>
              <a:t> </a:t>
            </a:r>
            <a:r>
              <a:rPr lang="fr-BE" sz="2200" i="1" dirty="0" err="1">
                <a:solidFill>
                  <a:schemeClr val="tx1"/>
                </a:solidFill>
              </a:rPr>
              <a:t>selectiecriteria</a:t>
            </a:r>
            <a:br>
              <a:rPr lang="fr-BE" i="1" dirty="0"/>
            </a:br>
            <a:endParaRPr lang="fr-BE" i="1"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323528" y="771550"/>
            <a:ext cx="8460940" cy="3744416"/>
          </a:xfrm>
        </p:spPr>
        <p:txBody>
          <a:bodyPr>
            <a:normAutofit/>
          </a:bodyPr>
          <a:lstStyle/>
          <a:p>
            <a:pPr marL="685800">
              <a:lnSpc>
                <a:spcPct val="120000"/>
              </a:lnSpc>
              <a:spcBef>
                <a:spcPts val="0"/>
              </a:spcBef>
              <a:buFont typeface="Arial" panose="020B0604020202020204" pitchFamily="34" charset="0"/>
              <a:buChar char="•"/>
            </a:pPr>
            <a:r>
              <a:rPr lang="fr-BE" sz="2200" dirty="0"/>
              <a:t>Respect des conditions d’accès </a:t>
            </a:r>
            <a:r>
              <a:rPr lang="fr-BE" sz="2400" dirty="0"/>
              <a:t>/ </a:t>
            </a:r>
            <a:r>
              <a:rPr lang="fr-BE" sz="2200" i="1" dirty="0" err="1">
                <a:solidFill>
                  <a:schemeClr val="tx1"/>
                </a:solidFill>
                <a:latin typeface="Arial"/>
              </a:rPr>
              <a:t>Voldoen</a:t>
            </a:r>
            <a:r>
              <a:rPr lang="fr-BE" sz="2200" i="1" dirty="0">
                <a:solidFill>
                  <a:schemeClr val="tx1"/>
                </a:solidFill>
                <a:latin typeface="Arial"/>
              </a:rPr>
              <a:t> </a:t>
            </a:r>
            <a:r>
              <a:rPr lang="fr-BE" sz="2200" i="1" dirty="0" err="1">
                <a:solidFill>
                  <a:schemeClr val="tx1"/>
                </a:solidFill>
                <a:latin typeface="Arial"/>
              </a:rPr>
              <a:t>aan</a:t>
            </a:r>
            <a:r>
              <a:rPr lang="fr-BE" sz="2200" i="1" dirty="0">
                <a:solidFill>
                  <a:schemeClr val="tx1"/>
                </a:solidFill>
                <a:latin typeface="Arial"/>
              </a:rPr>
              <a:t> de </a:t>
            </a:r>
            <a:r>
              <a:rPr lang="fr-BE" sz="2200" i="1" dirty="0" err="1">
                <a:solidFill>
                  <a:schemeClr val="tx1"/>
                </a:solidFill>
                <a:latin typeface="Arial"/>
              </a:rPr>
              <a:t>toegangscriteria</a:t>
            </a:r>
            <a:endParaRPr lang="fr-BE" sz="2200" i="1" dirty="0">
              <a:solidFill>
                <a:schemeClr val="tx1"/>
              </a:solidFill>
              <a:latin typeface="Arial"/>
            </a:endParaRPr>
          </a:p>
          <a:p>
            <a:pPr marL="685800">
              <a:lnSpc>
                <a:spcPct val="120000"/>
              </a:lnSpc>
              <a:spcBef>
                <a:spcPts val="0"/>
              </a:spcBef>
            </a:pPr>
            <a:endParaRPr lang="fr-BE" sz="2200" i="1" dirty="0">
              <a:solidFill>
                <a:schemeClr val="tx1"/>
              </a:solidFill>
              <a:latin typeface="Arial"/>
            </a:endParaRPr>
          </a:p>
          <a:p>
            <a:pPr marL="685800">
              <a:lnSpc>
                <a:spcPct val="120000"/>
              </a:lnSpc>
              <a:spcBef>
                <a:spcPts val="0"/>
              </a:spcBef>
              <a:buFont typeface="Arial" panose="020B0604020202020204" pitchFamily="34" charset="0"/>
              <a:buChar char="•"/>
            </a:pPr>
            <a:r>
              <a:rPr lang="fr-BE" sz="2200" dirty="0"/>
              <a:t>Min. 60% des points total </a:t>
            </a:r>
            <a:r>
              <a:rPr lang="fr-BE" sz="2200" i="1" dirty="0">
                <a:solidFill>
                  <a:schemeClr val="tx1"/>
                </a:solidFill>
                <a:latin typeface="Arial"/>
              </a:rPr>
              <a:t>/ Minimum 60% van het </a:t>
            </a:r>
            <a:r>
              <a:rPr lang="fr-BE" sz="2200" i="1" dirty="0" err="1">
                <a:solidFill>
                  <a:schemeClr val="tx1"/>
                </a:solidFill>
                <a:latin typeface="Arial"/>
              </a:rPr>
              <a:t>totaal</a:t>
            </a:r>
            <a:r>
              <a:rPr lang="fr-BE" sz="2200" i="1" dirty="0">
                <a:solidFill>
                  <a:schemeClr val="tx1"/>
                </a:solidFill>
                <a:latin typeface="Arial"/>
              </a:rPr>
              <a:t> </a:t>
            </a:r>
            <a:r>
              <a:rPr lang="fr-BE" sz="2200" i="1" dirty="0" err="1">
                <a:solidFill>
                  <a:schemeClr val="tx1"/>
                </a:solidFill>
                <a:latin typeface="Arial"/>
              </a:rPr>
              <a:t>aantal</a:t>
            </a:r>
            <a:r>
              <a:rPr lang="fr-BE" sz="2200" i="1" dirty="0">
                <a:solidFill>
                  <a:schemeClr val="tx1"/>
                </a:solidFill>
                <a:latin typeface="Arial"/>
              </a:rPr>
              <a:t> </a:t>
            </a:r>
            <a:r>
              <a:rPr lang="fr-BE" sz="2200" i="1" dirty="0" err="1">
                <a:solidFill>
                  <a:schemeClr val="tx1"/>
                </a:solidFill>
                <a:latin typeface="Arial"/>
              </a:rPr>
              <a:t>punten</a:t>
            </a:r>
            <a:endParaRPr lang="fr-BE" sz="2200" i="1" dirty="0">
              <a:solidFill>
                <a:schemeClr val="tx1"/>
              </a:solidFill>
              <a:latin typeface="Arial"/>
            </a:endParaRPr>
          </a:p>
          <a:p>
            <a:pPr marL="685800">
              <a:lnSpc>
                <a:spcPct val="120000"/>
              </a:lnSpc>
              <a:spcBef>
                <a:spcPts val="0"/>
              </a:spcBef>
            </a:pPr>
            <a:endParaRPr lang="fr-BE" sz="2200" i="1" dirty="0">
              <a:solidFill>
                <a:schemeClr val="tx1"/>
              </a:solidFill>
              <a:latin typeface="Arial"/>
            </a:endParaRPr>
          </a:p>
          <a:p>
            <a:pPr marL="685800">
              <a:lnSpc>
                <a:spcPct val="120000"/>
              </a:lnSpc>
              <a:spcBef>
                <a:spcPts val="0"/>
              </a:spcBef>
              <a:buFont typeface="Arial" panose="020B0604020202020204" pitchFamily="34" charset="0"/>
              <a:buChar char="•"/>
            </a:pPr>
            <a:r>
              <a:rPr lang="fr-BE" dirty="0"/>
              <a:t>Min. 50% des points par critère pour les critères qui ont une valeur de 10 points ou plus </a:t>
            </a:r>
            <a:r>
              <a:rPr lang="fr-BE" i="1" dirty="0">
                <a:solidFill>
                  <a:schemeClr val="tx1"/>
                </a:solidFill>
                <a:latin typeface="Arial"/>
              </a:rPr>
              <a:t>/ Minimum 50% op </a:t>
            </a:r>
            <a:r>
              <a:rPr lang="fr-BE" i="1" dirty="0" err="1">
                <a:solidFill>
                  <a:schemeClr val="tx1"/>
                </a:solidFill>
                <a:latin typeface="Arial"/>
              </a:rPr>
              <a:t>criteria</a:t>
            </a:r>
            <a:r>
              <a:rPr lang="fr-BE" i="1" dirty="0">
                <a:solidFill>
                  <a:schemeClr val="tx1"/>
                </a:solidFill>
                <a:latin typeface="Arial"/>
              </a:rPr>
              <a:t> met </a:t>
            </a:r>
            <a:r>
              <a:rPr lang="fr-BE" i="1" dirty="0" err="1">
                <a:solidFill>
                  <a:schemeClr val="tx1"/>
                </a:solidFill>
                <a:latin typeface="Arial"/>
              </a:rPr>
              <a:t>een</a:t>
            </a:r>
            <a:r>
              <a:rPr lang="fr-BE" i="1" dirty="0">
                <a:solidFill>
                  <a:schemeClr val="tx1"/>
                </a:solidFill>
                <a:latin typeface="Arial"/>
              </a:rPr>
              <a:t> </a:t>
            </a:r>
            <a:r>
              <a:rPr lang="fr-BE" i="1" dirty="0" err="1">
                <a:solidFill>
                  <a:schemeClr val="tx1"/>
                </a:solidFill>
                <a:latin typeface="Arial"/>
              </a:rPr>
              <a:t>waarde</a:t>
            </a:r>
            <a:r>
              <a:rPr lang="fr-BE" i="1" dirty="0">
                <a:solidFill>
                  <a:schemeClr val="tx1"/>
                </a:solidFill>
                <a:latin typeface="Arial"/>
              </a:rPr>
              <a:t> van minimum 10 </a:t>
            </a:r>
            <a:r>
              <a:rPr lang="fr-BE" i="1" dirty="0" err="1">
                <a:solidFill>
                  <a:schemeClr val="tx1"/>
                </a:solidFill>
                <a:latin typeface="Arial"/>
              </a:rPr>
              <a:t>punten</a:t>
            </a:r>
            <a:endParaRPr lang="fr-BE" i="1" dirty="0">
              <a:solidFill>
                <a:schemeClr val="tx1"/>
              </a:solidFill>
              <a:latin typeface="Arial"/>
            </a:endParaRPr>
          </a:p>
          <a:p>
            <a:pPr marL="685800">
              <a:lnSpc>
                <a:spcPct val="120000"/>
              </a:lnSpc>
              <a:spcBef>
                <a:spcPts val="0"/>
              </a:spcBef>
              <a:buFont typeface="Arial" panose="020B0604020202020204" pitchFamily="34" charset="0"/>
              <a:buChar char="•"/>
            </a:pPr>
            <a:endParaRPr lang="fr-BE" sz="4800" dirty="0">
              <a:solidFill>
                <a:srgbClr val="FF0000"/>
              </a:solidFill>
            </a:endParaRPr>
          </a:p>
          <a:p>
            <a:endParaRPr lang="fr-BE" sz="4800" dirty="0"/>
          </a:p>
          <a:p>
            <a:endParaRPr lang="fr-BE" dirty="0"/>
          </a:p>
        </p:txBody>
      </p:sp>
    </p:spTree>
    <p:extLst>
      <p:ext uri="{BB962C8B-B14F-4D97-AF65-F5344CB8AC3E}">
        <p14:creationId xmlns:p14="http://schemas.microsoft.com/office/powerpoint/2010/main" val="1361578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p:txBody>
          <a:bodyPr>
            <a:noAutofit/>
          </a:bodyPr>
          <a:lstStyle/>
          <a:p>
            <a:pPr algn="ctr"/>
            <a:r>
              <a:rPr lang="nn-NO" sz="2000" dirty="0"/>
              <a:t>AGENDA</a:t>
            </a:r>
            <a:endParaRPr lang="fr-BE" sz="2000" dirty="0"/>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789552"/>
            <a:ext cx="8424936" cy="3438382"/>
          </a:xfrm>
        </p:spPr>
        <p:txBody>
          <a:bodyPr>
            <a:normAutofit fontScale="40000" lnSpcReduction="20000"/>
          </a:bodyPr>
          <a:lstStyle/>
          <a:p>
            <a:pPr marL="1028700" indent="-1028700">
              <a:buFont typeface="+mj-lt"/>
              <a:buAutoNum type="romanUcPeriod"/>
            </a:pPr>
            <a:r>
              <a:rPr lang="fr-FR" sz="4800" b="1" dirty="0"/>
              <a:t>Introduction au contexte général du futur programme FEDER 2021-2027 / </a:t>
            </a:r>
            <a:r>
              <a:rPr lang="fr-BE" sz="4800" b="1" i="1" dirty="0" err="1">
                <a:solidFill>
                  <a:schemeClr val="tx1">
                    <a:lumMod val="65000"/>
                    <a:lumOff val="35000"/>
                  </a:schemeClr>
                </a:solidFill>
              </a:rPr>
              <a:t>Inleiding</a:t>
            </a:r>
            <a:r>
              <a:rPr lang="fr-BE" sz="4800" b="1" i="1" dirty="0">
                <a:solidFill>
                  <a:schemeClr val="tx1">
                    <a:lumMod val="65000"/>
                    <a:lumOff val="35000"/>
                  </a:schemeClr>
                </a:solidFill>
              </a:rPr>
              <a:t> </a:t>
            </a:r>
            <a:r>
              <a:rPr lang="fr-BE" sz="4800" b="1" i="1" dirty="0" err="1">
                <a:solidFill>
                  <a:schemeClr val="tx1">
                    <a:lumMod val="65000"/>
                    <a:lumOff val="35000"/>
                  </a:schemeClr>
                </a:solidFill>
              </a:rPr>
              <a:t>voor</a:t>
            </a:r>
            <a:r>
              <a:rPr lang="fr-BE" sz="4800" b="1" i="1" dirty="0">
                <a:solidFill>
                  <a:schemeClr val="tx1">
                    <a:lumMod val="65000"/>
                    <a:lumOff val="35000"/>
                  </a:schemeClr>
                </a:solidFill>
              </a:rPr>
              <a:t> het </a:t>
            </a:r>
            <a:r>
              <a:rPr lang="fr-BE" sz="4800" b="1" i="1" dirty="0" err="1">
                <a:solidFill>
                  <a:schemeClr val="tx1">
                    <a:lumMod val="65000"/>
                    <a:lumOff val="35000"/>
                  </a:schemeClr>
                </a:solidFill>
              </a:rPr>
              <a:t>toekomstig</a:t>
            </a:r>
            <a:r>
              <a:rPr lang="fr-BE" sz="4800" b="1" i="1" dirty="0">
                <a:solidFill>
                  <a:schemeClr val="tx1">
                    <a:lumMod val="65000"/>
                    <a:lumOff val="35000"/>
                  </a:schemeClr>
                </a:solidFill>
              </a:rPr>
              <a:t> EFRO programma 2021 - 2027</a:t>
            </a:r>
          </a:p>
          <a:p>
            <a:pPr marL="1028700" indent="-1028700">
              <a:buFont typeface="+mj-lt"/>
              <a:buAutoNum type="romanUcPeriod"/>
            </a:pPr>
            <a:r>
              <a:rPr lang="fr-FR" sz="4800" b="1" dirty="0"/>
              <a:t>Présentation de l’appel à projets « FEDER 2021-2027 – OS 2.7» </a:t>
            </a:r>
            <a:r>
              <a:rPr lang="fr-BE" sz="4800" b="1" i="1" dirty="0" err="1">
                <a:solidFill>
                  <a:schemeClr val="tx1">
                    <a:lumMod val="65000"/>
                    <a:lumOff val="35000"/>
                  </a:schemeClr>
                </a:solidFill>
              </a:rPr>
              <a:t>Voorstelling</a:t>
            </a:r>
            <a:r>
              <a:rPr lang="fr-BE" sz="4800" b="1" i="1" dirty="0">
                <a:solidFill>
                  <a:schemeClr val="tx1">
                    <a:lumMod val="65000"/>
                    <a:lumOff val="35000"/>
                  </a:schemeClr>
                </a:solidFill>
              </a:rPr>
              <a:t> van de </a:t>
            </a:r>
            <a:r>
              <a:rPr lang="fr-BE" sz="4800" b="1" i="1" dirty="0" err="1">
                <a:solidFill>
                  <a:schemeClr val="tx1">
                    <a:lumMod val="65000"/>
                    <a:lumOff val="35000"/>
                  </a:schemeClr>
                </a:solidFill>
              </a:rPr>
              <a:t>oproepen</a:t>
            </a:r>
            <a:r>
              <a:rPr lang="fr-BE" sz="4800" b="1" i="1" dirty="0">
                <a:solidFill>
                  <a:schemeClr val="tx1">
                    <a:lumMod val="65000"/>
                    <a:lumOff val="35000"/>
                  </a:schemeClr>
                </a:solidFill>
              </a:rPr>
              <a:t> van EFRO 2021-2027 – SD 2.7</a:t>
            </a:r>
          </a:p>
          <a:p>
            <a:pPr marL="1028700" indent="-1028700">
              <a:buFont typeface="+mj-lt"/>
              <a:buAutoNum type="romanUcPeriod"/>
            </a:pPr>
            <a:r>
              <a:rPr lang="fr-BE" sz="4800" b="1" dirty="0"/>
              <a:t>Préparation du dossier de candidature / </a:t>
            </a:r>
            <a:r>
              <a:rPr lang="fr-BE" sz="4800" b="1" i="1" dirty="0" err="1">
                <a:solidFill>
                  <a:schemeClr val="tx1">
                    <a:lumMod val="65000"/>
                    <a:lumOff val="35000"/>
                  </a:schemeClr>
                </a:solidFill>
              </a:rPr>
              <a:t>Voorbereiding</a:t>
            </a:r>
            <a:r>
              <a:rPr lang="fr-BE" sz="4800" b="1" i="1" dirty="0">
                <a:solidFill>
                  <a:schemeClr val="tx1">
                    <a:lumMod val="65000"/>
                    <a:lumOff val="35000"/>
                  </a:schemeClr>
                </a:solidFill>
              </a:rPr>
              <a:t> van het </a:t>
            </a:r>
            <a:r>
              <a:rPr lang="fr-BE" sz="4800" b="1" i="1" dirty="0" err="1">
                <a:solidFill>
                  <a:schemeClr val="tx1">
                    <a:lumMod val="65000"/>
                    <a:lumOff val="35000"/>
                  </a:schemeClr>
                </a:solidFill>
              </a:rPr>
              <a:t>kandidatuurdossier</a:t>
            </a:r>
            <a:endParaRPr lang="fr-BE" sz="4800" b="1" i="1" dirty="0">
              <a:solidFill>
                <a:schemeClr val="tx1">
                  <a:lumMod val="65000"/>
                  <a:lumOff val="35000"/>
                </a:schemeClr>
              </a:solidFill>
            </a:endParaRPr>
          </a:p>
          <a:p>
            <a:pPr marL="1028700" indent="-1028700">
              <a:buFont typeface="+mj-lt"/>
              <a:buAutoNum type="romanUcPeriod"/>
            </a:pPr>
            <a:r>
              <a:rPr lang="fr-BE" sz="4800" b="1" dirty="0"/>
              <a:t>Introduction d'une candidature dans le système électronique </a:t>
            </a:r>
            <a:r>
              <a:rPr lang="fr-BE" sz="4800" b="1" dirty="0" err="1"/>
              <a:t>salesforce</a:t>
            </a:r>
            <a:r>
              <a:rPr lang="fr-BE" sz="4800" b="1" dirty="0"/>
              <a:t> / </a:t>
            </a:r>
            <a:r>
              <a:rPr lang="fr-BE" sz="4800" b="1" i="1" dirty="0" err="1">
                <a:solidFill>
                  <a:schemeClr val="tx1">
                    <a:lumMod val="65000"/>
                    <a:lumOff val="35000"/>
                  </a:schemeClr>
                </a:solidFill>
              </a:rPr>
              <a:t>Indienen</a:t>
            </a:r>
            <a:r>
              <a:rPr lang="fr-BE" sz="4800" b="1" i="1" dirty="0">
                <a:solidFill>
                  <a:schemeClr val="tx1">
                    <a:lumMod val="65000"/>
                    <a:lumOff val="35000"/>
                  </a:schemeClr>
                </a:solidFill>
              </a:rPr>
              <a:t> van het </a:t>
            </a:r>
            <a:r>
              <a:rPr lang="fr-BE" sz="4800" b="1" i="1" dirty="0" err="1">
                <a:solidFill>
                  <a:schemeClr val="tx1">
                    <a:lumMod val="65000"/>
                    <a:lumOff val="35000"/>
                  </a:schemeClr>
                </a:solidFill>
              </a:rPr>
              <a:t>projectvoorstel</a:t>
            </a:r>
            <a:r>
              <a:rPr lang="fr-BE" sz="4800" b="1" i="1" dirty="0">
                <a:solidFill>
                  <a:schemeClr val="tx1">
                    <a:lumMod val="65000"/>
                    <a:lumOff val="35000"/>
                  </a:schemeClr>
                </a:solidFill>
              </a:rPr>
              <a:t> in het </a:t>
            </a:r>
            <a:r>
              <a:rPr lang="fr-BE" sz="4800" b="1" i="1" dirty="0" err="1">
                <a:solidFill>
                  <a:schemeClr val="tx1">
                    <a:lumMod val="65000"/>
                    <a:lumOff val="35000"/>
                  </a:schemeClr>
                </a:solidFill>
              </a:rPr>
              <a:t>elektronisch</a:t>
            </a:r>
            <a:r>
              <a:rPr lang="fr-BE" sz="4800" b="1" i="1" dirty="0">
                <a:solidFill>
                  <a:schemeClr val="tx1">
                    <a:lumMod val="65000"/>
                    <a:lumOff val="35000"/>
                  </a:schemeClr>
                </a:solidFill>
              </a:rPr>
              <a:t> </a:t>
            </a:r>
            <a:r>
              <a:rPr lang="fr-BE" sz="4800" b="1" i="1" dirty="0" err="1">
                <a:solidFill>
                  <a:schemeClr val="tx1">
                    <a:lumMod val="65000"/>
                    <a:lumOff val="35000"/>
                  </a:schemeClr>
                </a:solidFill>
              </a:rPr>
              <a:t>systeem</a:t>
            </a:r>
            <a:r>
              <a:rPr lang="fr-BE" sz="4800" b="1" i="1" dirty="0">
                <a:solidFill>
                  <a:schemeClr val="tx1">
                    <a:lumMod val="65000"/>
                    <a:lumOff val="35000"/>
                  </a:schemeClr>
                </a:solidFill>
              </a:rPr>
              <a:t> Salesforce</a:t>
            </a:r>
          </a:p>
          <a:p>
            <a:pPr marL="1028700" indent="-1028700">
              <a:buFont typeface="+mj-lt"/>
              <a:buAutoNum type="romanUcPeriod"/>
            </a:pPr>
            <a:r>
              <a:rPr lang="fr-BE" sz="4800" b="1" dirty="0"/>
              <a:t>Etapes après sélection / </a:t>
            </a:r>
            <a:r>
              <a:rPr lang="nl-NL" sz="4800" b="1" i="1" dirty="0">
                <a:solidFill>
                  <a:schemeClr val="tx1">
                    <a:lumMod val="65000"/>
                    <a:lumOff val="35000"/>
                  </a:schemeClr>
                </a:solidFill>
              </a:rPr>
              <a:t>Stappen na de selectie</a:t>
            </a:r>
            <a:endParaRPr lang="fr-BE" sz="4800" b="1" i="1" dirty="0">
              <a:solidFill>
                <a:schemeClr val="tx1">
                  <a:lumMod val="65000"/>
                  <a:lumOff val="35000"/>
                </a:schemeClr>
              </a:solidFill>
            </a:endParaRPr>
          </a:p>
          <a:p>
            <a:pPr algn="ctr"/>
            <a:endParaRPr lang="fr-BE" b="1" dirty="0"/>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457822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269522" y="699542"/>
            <a:ext cx="8604956" cy="3744416"/>
          </a:xfrm>
        </p:spPr>
        <p:txBody>
          <a:bodyPr>
            <a:normAutofit fontScale="77500" lnSpcReduction="20000"/>
          </a:bodyPr>
          <a:lstStyle/>
          <a:p>
            <a:pPr marL="685800">
              <a:lnSpc>
                <a:spcPct val="100000"/>
              </a:lnSpc>
              <a:spcBef>
                <a:spcPts val="0"/>
              </a:spcBef>
              <a:buFont typeface="Arial" panose="020B0604020202020204" pitchFamily="34" charset="0"/>
              <a:buChar char="•"/>
            </a:pPr>
            <a:r>
              <a:rPr lang="fr-BE" sz="3500" dirty="0"/>
              <a:t>Un classement des candidatures est établi sur base des critères techniques et de mise en œuvre </a:t>
            </a:r>
            <a:r>
              <a:rPr lang="fr-BE" sz="3500" dirty="0">
                <a:sym typeface="Wingdings" panose="05000000000000000000" pitchFamily="2" charset="2"/>
              </a:rPr>
              <a:t> proposition de sélection au Gouvernement / </a:t>
            </a:r>
            <a:r>
              <a:rPr lang="fr-BE" sz="3500" i="1" dirty="0" err="1">
                <a:solidFill>
                  <a:schemeClr val="tx1"/>
                </a:solidFill>
                <a:latin typeface="Arial"/>
                <a:sym typeface="Wingdings" panose="05000000000000000000" pitchFamily="2" charset="2"/>
              </a:rPr>
              <a:t>Rangschikking</a:t>
            </a:r>
            <a:r>
              <a:rPr lang="fr-BE" sz="3500" i="1" dirty="0">
                <a:solidFill>
                  <a:schemeClr val="tx1"/>
                </a:solidFill>
                <a:latin typeface="Arial"/>
                <a:sym typeface="Wingdings" panose="05000000000000000000" pitchFamily="2" charset="2"/>
              </a:rPr>
              <a:t> van de </a:t>
            </a:r>
            <a:r>
              <a:rPr lang="fr-BE" sz="3500" i="1" dirty="0" err="1">
                <a:solidFill>
                  <a:schemeClr val="tx1"/>
                </a:solidFill>
                <a:latin typeface="Arial"/>
                <a:sym typeface="Wingdings" panose="05000000000000000000" pitchFamily="2" charset="2"/>
              </a:rPr>
              <a:t>voorstellen</a:t>
            </a:r>
            <a:r>
              <a:rPr lang="fr-BE" sz="3500" i="1" dirty="0">
                <a:solidFill>
                  <a:schemeClr val="tx1"/>
                </a:solidFill>
                <a:latin typeface="Arial"/>
                <a:sym typeface="Wingdings" panose="05000000000000000000" pitchFamily="2" charset="2"/>
              </a:rPr>
              <a:t> op basis van de </a:t>
            </a:r>
            <a:r>
              <a:rPr lang="fr-BE" sz="3500" i="1" dirty="0" err="1">
                <a:solidFill>
                  <a:schemeClr val="tx1"/>
                </a:solidFill>
                <a:latin typeface="Arial"/>
                <a:sym typeface="Wingdings" panose="05000000000000000000" pitchFamily="2" charset="2"/>
              </a:rPr>
              <a:t>technische</a:t>
            </a:r>
            <a:r>
              <a:rPr lang="fr-BE" sz="3500" i="1" dirty="0">
                <a:solidFill>
                  <a:schemeClr val="tx1"/>
                </a:solidFill>
                <a:latin typeface="Arial"/>
                <a:sym typeface="Wingdings" panose="05000000000000000000" pitchFamily="2" charset="2"/>
              </a:rPr>
              <a:t> </a:t>
            </a:r>
            <a:r>
              <a:rPr lang="fr-BE" sz="3500" i="1" dirty="0" err="1">
                <a:solidFill>
                  <a:schemeClr val="tx1"/>
                </a:solidFill>
                <a:latin typeface="Arial"/>
                <a:sym typeface="Wingdings" panose="05000000000000000000" pitchFamily="2" charset="2"/>
              </a:rPr>
              <a:t>criteria</a:t>
            </a:r>
            <a:r>
              <a:rPr lang="fr-BE" sz="3500" i="1" dirty="0">
                <a:solidFill>
                  <a:schemeClr val="tx1"/>
                </a:solidFill>
                <a:latin typeface="Arial"/>
                <a:sym typeface="Wingdings" panose="05000000000000000000" pitchFamily="2" charset="2"/>
              </a:rPr>
              <a:t> en </a:t>
            </a:r>
            <a:r>
              <a:rPr lang="fr-BE" sz="3500" i="1" dirty="0" err="1">
                <a:solidFill>
                  <a:schemeClr val="tx1"/>
                </a:solidFill>
                <a:latin typeface="Arial"/>
                <a:sym typeface="Wingdings" panose="05000000000000000000" pitchFamily="2" charset="2"/>
              </a:rPr>
              <a:t>uitvoeringscriteria</a:t>
            </a:r>
            <a:r>
              <a:rPr lang="fr-BE" sz="3500" i="1" dirty="0">
                <a:solidFill>
                  <a:schemeClr val="tx1"/>
                </a:solidFill>
                <a:latin typeface="Arial"/>
                <a:sym typeface="Wingdings" panose="05000000000000000000" pitchFamily="2" charset="2"/>
              </a:rPr>
              <a:t>  </a:t>
            </a:r>
            <a:r>
              <a:rPr lang="fr-BE" sz="3500" i="1" dirty="0" err="1">
                <a:solidFill>
                  <a:schemeClr val="tx1"/>
                </a:solidFill>
                <a:latin typeface="Arial"/>
                <a:sym typeface="Wingdings" panose="05000000000000000000" pitchFamily="2" charset="2"/>
              </a:rPr>
              <a:t>voorstel</a:t>
            </a:r>
            <a:r>
              <a:rPr lang="fr-BE" sz="3500" i="1" dirty="0">
                <a:solidFill>
                  <a:schemeClr val="tx1"/>
                </a:solidFill>
                <a:latin typeface="Arial"/>
                <a:sym typeface="Wingdings" panose="05000000000000000000" pitchFamily="2" charset="2"/>
              </a:rPr>
              <a:t> </a:t>
            </a:r>
            <a:r>
              <a:rPr lang="fr-BE" sz="3500" i="1" dirty="0" err="1">
                <a:solidFill>
                  <a:schemeClr val="tx1"/>
                </a:solidFill>
                <a:latin typeface="Arial"/>
                <a:sym typeface="Wingdings" panose="05000000000000000000" pitchFamily="2" charset="2"/>
              </a:rPr>
              <a:t>voor</a:t>
            </a:r>
            <a:r>
              <a:rPr lang="fr-BE" sz="3500" i="1" dirty="0">
                <a:solidFill>
                  <a:schemeClr val="tx1"/>
                </a:solidFill>
                <a:latin typeface="Arial"/>
                <a:sym typeface="Wingdings" panose="05000000000000000000" pitchFamily="2" charset="2"/>
              </a:rPr>
              <a:t> de </a:t>
            </a:r>
            <a:r>
              <a:rPr lang="fr-BE" sz="3500" i="1" dirty="0" err="1">
                <a:solidFill>
                  <a:schemeClr val="tx1"/>
                </a:solidFill>
                <a:latin typeface="Arial"/>
                <a:sym typeface="Wingdings" panose="05000000000000000000" pitchFamily="2" charset="2"/>
              </a:rPr>
              <a:t>Regering</a:t>
            </a:r>
            <a:endParaRPr lang="fr-BE" sz="3500" i="1" dirty="0">
              <a:solidFill>
                <a:schemeClr val="tx1"/>
              </a:solidFill>
              <a:latin typeface="Arial"/>
              <a:sym typeface="Wingdings" panose="05000000000000000000" pitchFamily="2" charset="2"/>
            </a:endParaRPr>
          </a:p>
          <a:p>
            <a:pPr marL="685800">
              <a:lnSpc>
                <a:spcPct val="100000"/>
              </a:lnSpc>
              <a:spcBef>
                <a:spcPts val="0"/>
              </a:spcBef>
            </a:pPr>
            <a:endParaRPr lang="fr-BE" sz="3400" dirty="0">
              <a:solidFill>
                <a:srgbClr val="FF0000"/>
              </a:solidFill>
            </a:endParaRPr>
          </a:p>
          <a:p>
            <a:pPr marL="685800">
              <a:lnSpc>
                <a:spcPct val="100000"/>
              </a:lnSpc>
              <a:spcBef>
                <a:spcPts val="0"/>
              </a:spcBef>
              <a:buFont typeface="Arial" panose="020B0604020202020204" pitchFamily="34" charset="0"/>
              <a:buChar char="•"/>
            </a:pPr>
            <a:r>
              <a:rPr lang="fr-BE" sz="3400" dirty="0">
                <a:solidFill>
                  <a:schemeClr val="bg1">
                    <a:lumMod val="50000"/>
                  </a:schemeClr>
                </a:solidFill>
              </a:rPr>
              <a:t>Sélection globale (plusieurs projets) liée aux objectifs définis par le Programme /</a:t>
            </a:r>
            <a:r>
              <a:rPr lang="fr-BE" sz="3400" dirty="0">
                <a:solidFill>
                  <a:schemeClr val="tx1"/>
                </a:solidFill>
                <a:sym typeface="Wingdings" panose="05000000000000000000" pitchFamily="2" charset="2"/>
              </a:rPr>
              <a:t> Globale </a:t>
            </a:r>
            <a:r>
              <a:rPr lang="fr-BE" sz="3400" dirty="0" err="1">
                <a:solidFill>
                  <a:schemeClr val="tx1"/>
                </a:solidFill>
                <a:sym typeface="Wingdings" panose="05000000000000000000" pitchFamily="2" charset="2"/>
              </a:rPr>
              <a:t>selectie</a:t>
            </a:r>
            <a:r>
              <a:rPr lang="fr-BE" sz="3400" dirty="0">
                <a:solidFill>
                  <a:schemeClr val="tx1"/>
                </a:solidFill>
                <a:sym typeface="Wingdings" panose="05000000000000000000" pitchFamily="2" charset="2"/>
              </a:rPr>
              <a:t> </a:t>
            </a:r>
            <a:r>
              <a:rPr lang="fr-BE" sz="3400" dirty="0" err="1">
                <a:solidFill>
                  <a:schemeClr val="tx1"/>
                </a:solidFill>
                <a:sym typeface="Wingdings" panose="05000000000000000000" pitchFamily="2" charset="2"/>
              </a:rPr>
              <a:t>gelinkt</a:t>
            </a:r>
            <a:r>
              <a:rPr lang="fr-BE" sz="3400" dirty="0">
                <a:solidFill>
                  <a:schemeClr val="tx1"/>
                </a:solidFill>
                <a:sym typeface="Wingdings" panose="05000000000000000000" pitchFamily="2" charset="2"/>
              </a:rPr>
              <a:t> </a:t>
            </a:r>
            <a:r>
              <a:rPr lang="fr-BE" sz="3400" dirty="0" err="1">
                <a:solidFill>
                  <a:schemeClr val="tx1"/>
                </a:solidFill>
                <a:sym typeface="Wingdings" panose="05000000000000000000" pitchFamily="2" charset="2"/>
              </a:rPr>
              <a:t>aan</a:t>
            </a:r>
            <a:r>
              <a:rPr lang="fr-BE" sz="3400" dirty="0">
                <a:solidFill>
                  <a:schemeClr val="tx1"/>
                </a:solidFill>
                <a:sym typeface="Wingdings" panose="05000000000000000000" pitchFamily="2" charset="2"/>
              </a:rPr>
              <a:t> de </a:t>
            </a:r>
            <a:r>
              <a:rPr lang="fr-BE" sz="3400" dirty="0" err="1">
                <a:solidFill>
                  <a:schemeClr val="tx1"/>
                </a:solidFill>
                <a:sym typeface="Wingdings" panose="05000000000000000000" pitchFamily="2" charset="2"/>
              </a:rPr>
              <a:t>doelstellingen</a:t>
            </a:r>
            <a:r>
              <a:rPr lang="fr-BE" sz="3400" dirty="0">
                <a:solidFill>
                  <a:schemeClr val="tx1"/>
                </a:solidFill>
                <a:sym typeface="Wingdings" panose="05000000000000000000" pitchFamily="2" charset="2"/>
              </a:rPr>
              <a:t>, </a:t>
            </a:r>
            <a:r>
              <a:rPr lang="fr-BE" sz="3400" dirty="0" err="1">
                <a:solidFill>
                  <a:schemeClr val="tx1"/>
                </a:solidFill>
                <a:sym typeface="Wingdings" panose="05000000000000000000" pitchFamily="2" charset="2"/>
              </a:rPr>
              <a:t>gedefinieerd</a:t>
            </a:r>
            <a:r>
              <a:rPr lang="fr-BE" sz="3400" dirty="0">
                <a:solidFill>
                  <a:schemeClr val="tx1"/>
                </a:solidFill>
                <a:sym typeface="Wingdings" panose="05000000000000000000" pitchFamily="2" charset="2"/>
              </a:rPr>
              <a:t> in het programma</a:t>
            </a:r>
            <a:endParaRPr lang="fr-BE" sz="4800" dirty="0"/>
          </a:p>
          <a:p>
            <a:endParaRPr lang="fr-BE" dirty="0"/>
          </a:p>
        </p:txBody>
      </p:sp>
    </p:spTree>
    <p:extLst>
      <p:ext uri="{BB962C8B-B14F-4D97-AF65-F5344CB8AC3E}">
        <p14:creationId xmlns:p14="http://schemas.microsoft.com/office/powerpoint/2010/main" val="8161889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fontScale="90000"/>
          </a:bodyPr>
          <a:lstStyle/>
          <a:p>
            <a:r>
              <a:rPr lang="fr-BE" dirty="0"/>
              <a:t>Action 1 – Critères techniques / </a:t>
            </a:r>
            <a:r>
              <a:rPr lang="fr-BE" i="1" dirty="0" err="1">
                <a:solidFill>
                  <a:schemeClr val="tx1"/>
                </a:solidFill>
              </a:rPr>
              <a:t>Actie</a:t>
            </a:r>
            <a:r>
              <a:rPr lang="fr-BE" i="1" dirty="0">
                <a:solidFill>
                  <a:schemeClr val="tx1"/>
                </a:solidFill>
              </a:rPr>
              <a:t> 1 – </a:t>
            </a:r>
            <a:r>
              <a:rPr lang="fr-BE" i="1" dirty="0" err="1">
                <a:solidFill>
                  <a:schemeClr val="tx1"/>
                </a:solidFill>
              </a:rPr>
              <a:t>Technische</a:t>
            </a:r>
            <a:r>
              <a:rPr lang="fr-BE" i="1" dirty="0">
                <a:solidFill>
                  <a:schemeClr val="tx1"/>
                </a:solidFill>
              </a:rPr>
              <a:t> </a:t>
            </a:r>
            <a:r>
              <a:rPr lang="fr-BE" i="1" dirty="0" err="1">
                <a:solidFill>
                  <a:schemeClr val="tx1"/>
                </a:solidFill>
              </a:rPr>
              <a:t>criteria</a:t>
            </a:r>
            <a:endParaRPr lang="fr-BE" i="1" dirty="0">
              <a:solidFill>
                <a:schemeClr val="tx1"/>
              </a:solidFill>
            </a:endParaRP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843558"/>
            <a:ext cx="8424936" cy="3528392"/>
          </a:xfrm>
        </p:spPr>
        <p:txBody>
          <a:bodyPr>
            <a:normAutofit/>
          </a:bodyPr>
          <a:lstStyle/>
          <a:p>
            <a:pPr marL="342900" indent="-342900" algn="just">
              <a:lnSpc>
                <a:spcPct val="107000"/>
              </a:lnSpc>
              <a:buFont typeface="+mj-lt"/>
              <a:buAutoNum type="arabicPeriod"/>
            </a:pPr>
            <a:r>
              <a:rPr lang="fr-BE" sz="1400" b="1" dirty="0">
                <a:solidFill>
                  <a:schemeClr val="bg1">
                    <a:lumMod val="50000"/>
                  </a:schemeClr>
                </a:solidFill>
                <a:ea typeface="Calibri" panose="020F0502020204030204" pitchFamily="34" charset="0"/>
              </a:rPr>
              <a:t>Qualité </a:t>
            </a:r>
            <a:r>
              <a:rPr lang="fr-BE" sz="1400" dirty="0">
                <a:solidFill>
                  <a:schemeClr val="bg1">
                    <a:lumMod val="50000"/>
                  </a:schemeClr>
                </a:solidFill>
                <a:ea typeface="Calibri" panose="020F0502020204030204" pitchFamily="34" charset="0"/>
              </a:rPr>
              <a:t>et</a:t>
            </a:r>
            <a:r>
              <a:rPr lang="fr-BE" sz="1400" b="1" dirty="0">
                <a:solidFill>
                  <a:schemeClr val="bg1">
                    <a:lumMod val="50000"/>
                  </a:schemeClr>
                </a:solidFill>
                <a:ea typeface="Calibri" panose="020F0502020204030204" pitchFamily="34" charset="0"/>
              </a:rPr>
              <a:t> intégration dans l’environnement urbain </a:t>
            </a:r>
            <a:r>
              <a:rPr lang="fr-BE" sz="1400" b="1" dirty="0">
                <a:solidFill>
                  <a:srgbClr val="FF0000"/>
                </a:solidFill>
                <a:ea typeface="Calibri" panose="020F0502020204030204" pitchFamily="34" charset="0"/>
              </a:rPr>
              <a:t>(30 points)</a:t>
            </a:r>
          </a:p>
          <a:p>
            <a:pPr marL="342900" indent="-342900" algn="just">
              <a:lnSpc>
                <a:spcPct val="107000"/>
              </a:lnSpc>
              <a:buFont typeface="+mj-lt"/>
              <a:buAutoNum type="arabicPeriod"/>
            </a:pPr>
            <a:r>
              <a:rPr lang="fr-BE" sz="1400" b="1" dirty="0"/>
              <a:t>Prise en compte de la durabilité environnementale </a:t>
            </a:r>
            <a:r>
              <a:rPr lang="fr-BE" sz="1400" dirty="0"/>
              <a:t>de l’assainissement </a:t>
            </a:r>
            <a:r>
              <a:rPr lang="fr-BE" sz="1400" b="1" dirty="0">
                <a:solidFill>
                  <a:srgbClr val="FF0000"/>
                </a:solidFill>
              </a:rPr>
              <a:t>(20 points).</a:t>
            </a:r>
            <a:endParaRPr lang="fr-BE" sz="1600" b="1" dirty="0">
              <a:solidFill>
                <a:srgbClr val="FF0000"/>
              </a:solidFill>
            </a:endParaRPr>
          </a:p>
          <a:p>
            <a:pPr marL="342900" indent="-342900" algn="just">
              <a:lnSpc>
                <a:spcPct val="107000"/>
              </a:lnSpc>
              <a:buFont typeface="+mj-lt"/>
              <a:buAutoNum type="arabicPeriod"/>
            </a:pPr>
            <a:r>
              <a:rPr lang="fr-BE" sz="1400" b="1" dirty="0"/>
              <a:t>Le  planning  </a:t>
            </a:r>
            <a:r>
              <a:rPr lang="fr-BE" sz="1400" dirty="0"/>
              <a:t>est réaliste et garantit la réalisation des dépenses pour fin 2029 et l’atteinte des objectifs fixés pour les indicateurs </a:t>
            </a:r>
            <a:r>
              <a:rPr lang="fr-BE" sz="1400" b="1" dirty="0">
                <a:solidFill>
                  <a:srgbClr val="FF0000"/>
                </a:solidFill>
              </a:rPr>
              <a:t>(10 points)</a:t>
            </a:r>
          </a:p>
          <a:p>
            <a:pPr marL="342900" indent="-342900" algn="just">
              <a:lnSpc>
                <a:spcPct val="107000"/>
              </a:lnSpc>
              <a:buFont typeface="+mj-lt"/>
              <a:buAutoNum type="arabicPeriod"/>
            </a:pPr>
            <a:r>
              <a:rPr lang="fr-BE" sz="1400" b="1" dirty="0"/>
              <a:t>Participation citoyenne </a:t>
            </a:r>
            <a:r>
              <a:rPr lang="fr-BE" sz="1400" dirty="0"/>
              <a:t>(préparation et/ou mise en œuvre) </a:t>
            </a:r>
            <a:r>
              <a:rPr lang="fr-BE" sz="1400" b="1" dirty="0">
                <a:solidFill>
                  <a:srgbClr val="FF0000"/>
                </a:solidFill>
              </a:rPr>
              <a:t>(5 points)</a:t>
            </a:r>
          </a:p>
          <a:p>
            <a:pPr algn="just">
              <a:lnSpc>
                <a:spcPct val="107000"/>
              </a:lnSpc>
            </a:pPr>
            <a:endParaRPr lang="fr-BE" sz="1400" b="1" dirty="0"/>
          </a:p>
          <a:p>
            <a:pPr marL="342900" indent="-342900" algn="just">
              <a:lnSpc>
                <a:spcPct val="107000"/>
              </a:lnSpc>
              <a:buFont typeface="+mj-lt"/>
              <a:buAutoNum type="arabicPeriod"/>
            </a:pPr>
            <a:r>
              <a:rPr lang="nl-NL" sz="1400" b="1" i="1" dirty="0">
                <a:solidFill>
                  <a:schemeClr val="tx1"/>
                </a:solidFill>
                <a:ea typeface="Calibri" panose="020F0502020204030204" pitchFamily="34" charset="0"/>
              </a:rPr>
              <a:t>Kwaliteit </a:t>
            </a:r>
            <a:r>
              <a:rPr lang="nl-NL" sz="1400" i="1" dirty="0">
                <a:solidFill>
                  <a:schemeClr val="tx1"/>
                </a:solidFill>
                <a:ea typeface="Calibri" panose="020F0502020204030204" pitchFamily="34" charset="0"/>
              </a:rPr>
              <a:t>en</a:t>
            </a:r>
            <a:r>
              <a:rPr lang="nl-NL" sz="1400" b="1" i="1" dirty="0">
                <a:solidFill>
                  <a:schemeClr val="tx1"/>
                </a:solidFill>
                <a:ea typeface="Calibri" panose="020F0502020204030204" pitchFamily="34" charset="0"/>
              </a:rPr>
              <a:t> integratie in de stedelijke omgeving </a:t>
            </a:r>
            <a:r>
              <a:rPr lang="fr-BE" sz="1400" b="1" dirty="0">
                <a:solidFill>
                  <a:srgbClr val="FF0000"/>
                </a:solidFill>
                <a:ea typeface="Calibri" panose="020F0502020204030204" pitchFamily="34" charset="0"/>
              </a:rPr>
              <a:t>(30 </a:t>
            </a:r>
            <a:r>
              <a:rPr lang="fr-BE" sz="1400" b="1" dirty="0" err="1">
                <a:solidFill>
                  <a:srgbClr val="FF0000"/>
                </a:solidFill>
                <a:ea typeface="Calibri" panose="020F0502020204030204" pitchFamily="34" charset="0"/>
              </a:rPr>
              <a:t>punten</a:t>
            </a:r>
            <a:r>
              <a:rPr lang="fr-BE" sz="1400" b="1" dirty="0">
                <a:solidFill>
                  <a:srgbClr val="FF0000"/>
                </a:solidFill>
                <a:ea typeface="Calibri" panose="020F0502020204030204" pitchFamily="34" charset="0"/>
              </a:rPr>
              <a:t>)</a:t>
            </a:r>
          </a:p>
          <a:p>
            <a:pPr marL="342900" indent="-342900" algn="just">
              <a:lnSpc>
                <a:spcPct val="107000"/>
              </a:lnSpc>
              <a:buFont typeface="+mj-lt"/>
              <a:buAutoNum type="arabicPeriod"/>
            </a:pPr>
            <a:r>
              <a:rPr lang="nl-NL" sz="1400" b="1" i="1" dirty="0">
                <a:solidFill>
                  <a:schemeClr val="tx1"/>
                </a:solidFill>
              </a:rPr>
              <a:t>Aandacht voor de milieuduurzaamheid</a:t>
            </a:r>
            <a:r>
              <a:rPr lang="nl-NL" sz="1400" i="1" dirty="0">
                <a:solidFill>
                  <a:schemeClr val="tx1"/>
                </a:solidFill>
              </a:rPr>
              <a:t> van de sanering </a:t>
            </a:r>
            <a:r>
              <a:rPr lang="fr-BE" sz="1400" b="1" dirty="0">
                <a:solidFill>
                  <a:srgbClr val="FF0000"/>
                </a:solidFill>
              </a:rPr>
              <a:t>(20 </a:t>
            </a:r>
            <a:r>
              <a:rPr lang="fr-BE" sz="1400" b="1" dirty="0" err="1">
                <a:solidFill>
                  <a:srgbClr val="FF0000"/>
                </a:solidFill>
              </a:rPr>
              <a:t>punten</a:t>
            </a:r>
            <a:r>
              <a:rPr lang="fr-BE" sz="1400" b="1" dirty="0">
                <a:solidFill>
                  <a:srgbClr val="FF0000"/>
                </a:solidFill>
              </a:rPr>
              <a:t>).</a:t>
            </a:r>
            <a:endParaRPr lang="fr-BE" sz="1600" b="1" dirty="0">
              <a:solidFill>
                <a:srgbClr val="FF0000"/>
              </a:solidFill>
            </a:endParaRPr>
          </a:p>
          <a:p>
            <a:pPr marL="342900" indent="-342900" algn="just">
              <a:lnSpc>
                <a:spcPct val="107000"/>
              </a:lnSpc>
              <a:buFont typeface="+mj-lt"/>
              <a:buAutoNum type="arabicPeriod"/>
            </a:pPr>
            <a:r>
              <a:rPr lang="fr-BE" sz="1400" b="1" i="1" dirty="0">
                <a:solidFill>
                  <a:schemeClr val="tx1"/>
                </a:solidFill>
              </a:rPr>
              <a:t>De planning </a:t>
            </a:r>
            <a:r>
              <a:rPr lang="fr-BE" sz="1400" i="1" dirty="0" err="1">
                <a:solidFill>
                  <a:schemeClr val="tx1"/>
                </a:solidFill>
              </a:rPr>
              <a:t>is</a:t>
            </a:r>
            <a:r>
              <a:rPr lang="fr-BE" sz="1400" i="1" dirty="0">
                <a:solidFill>
                  <a:schemeClr val="tx1"/>
                </a:solidFill>
              </a:rPr>
              <a:t> </a:t>
            </a:r>
            <a:r>
              <a:rPr lang="fr-BE" sz="1400" i="1" dirty="0" err="1">
                <a:solidFill>
                  <a:schemeClr val="tx1"/>
                </a:solidFill>
              </a:rPr>
              <a:t>realistisch</a:t>
            </a:r>
            <a:r>
              <a:rPr lang="fr-BE" sz="1400" i="1" dirty="0">
                <a:solidFill>
                  <a:schemeClr val="tx1"/>
                </a:solidFill>
              </a:rPr>
              <a:t> en </a:t>
            </a:r>
            <a:r>
              <a:rPr lang="fr-BE" sz="1400" i="1" dirty="0" err="1">
                <a:solidFill>
                  <a:schemeClr val="tx1"/>
                </a:solidFill>
              </a:rPr>
              <a:t>garandeert</a:t>
            </a:r>
            <a:r>
              <a:rPr lang="fr-BE" sz="1400" i="1" dirty="0">
                <a:solidFill>
                  <a:schemeClr val="tx1"/>
                </a:solidFill>
              </a:rPr>
              <a:t> de </a:t>
            </a:r>
            <a:r>
              <a:rPr lang="fr-BE" sz="1400" i="1" dirty="0" err="1">
                <a:solidFill>
                  <a:schemeClr val="tx1"/>
                </a:solidFill>
              </a:rPr>
              <a:t>realisering</a:t>
            </a:r>
            <a:r>
              <a:rPr lang="fr-BE" sz="1400" i="1" dirty="0">
                <a:solidFill>
                  <a:schemeClr val="tx1"/>
                </a:solidFill>
              </a:rPr>
              <a:t> van de </a:t>
            </a:r>
            <a:r>
              <a:rPr lang="fr-BE" sz="1400" i="1" dirty="0" err="1">
                <a:solidFill>
                  <a:schemeClr val="tx1"/>
                </a:solidFill>
              </a:rPr>
              <a:t>uitgaven</a:t>
            </a:r>
            <a:r>
              <a:rPr lang="fr-BE" sz="1400" i="1" dirty="0">
                <a:solidFill>
                  <a:schemeClr val="tx1"/>
                </a:solidFill>
              </a:rPr>
              <a:t> </a:t>
            </a:r>
            <a:r>
              <a:rPr lang="fr-BE" sz="1400" i="1" dirty="0" err="1">
                <a:solidFill>
                  <a:schemeClr val="tx1"/>
                </a:solidFill>
              </a:rPr>
              <a:t>vóór</a:t>
            </a:r>
            <a:r>
              <a:rPr lang="fr-BE" sz="1400" i="1" dirty="0">
                <a:solidFill>
                  <a:schemeClr val="tx1"/>
                </a:solidFill>
              </a:rPr>
              <a:t> </a:t>
            </a:r>
            <a:r>
              <a:rPr lang="fr-BE" sz="1400" i="1" dirty="0" err="1">
                <a:solidFill>
                  <a:schemeClr val="tx1"/>
                </a:solidFill>
              </a:rPr>
              <a:t>eind</a:t>
            </a:r>
            <a:r>
              <a:rPr lang="fr-BE" sz="1400" i="1" dirty="0">
                <a:solidFill>
                  <a:schemeClr val="tx1"/>
                </a:solidFill>
              </a:rPr>
              <a:t> 2029 en het </a:t>
            </a:r>
            <a:r>
              <a:rPr lang="fr-BE" sz="1400" i="1" dirty="0" err="1">
                <a:solidFill>
                  <a:schemeClr val="tx1"/>
                </a:solidFill>
              </a:rPr>
              <a:t>behalen</a:t>
            </a:r>
            <a:r>
              <a:rPr lang="fr-BE" sz="1400" i="1" dirty="0">
                <a:solidFill>
                  <a:schemeClr val="tx1"/>
                </a:solidFill>
              </a:rPr>
              <a:t> van de vaste </a:t>
            </a:r>
            <a:r>
              <a:rPr lang="fr-BE" sz="1400" i="1" dirty="0" err="1">
                <a:solidFill>
                  <a:schemeClr val="tx1"/>
                </a:solidFill>
              </a:rPr>
              <a:t>doelstellingen</a:t>
            </a:r>
            <a:r>
              <a:rPr lang="fr-BE" sz="1400" i="1" dirty="0">
                <a:solidFill>
                  <a:schemeClr val="tx1"/>
                </a:solidFill>
              </a:rPr>
              <a:t> van de </a:t>
            </a:r>
            <a:r>
              <a:rPr lang="fr-BE" sz="1400" i="1" dirty="0" err="1">
                <a:solidFill>
                  <a:schemeClr val="tx1"/>
                </a:solidFill>
              </a:rPr>
              <a:t>indicatoren</a:t>
            </a:r>
            <a:r>
              <a:rPr lang="fr-BE" sz="1400" i="1" dirty="0">
                <a:solidFill>
                  <a:schemeClr val="tx1"/>
                </a:solidFill>
              </a:rPr>
              <a:t> </a:t>
            </a:r>
            <a:r>
              <a:rPr lang="fr-BE" sz="1400" b="1" dirty="0">
                <a:solidFill>
                  <a:srgbClr val="FF0000"/>
                </a:solidFill>
              </a:rPr>
              <a:t>(10 </a:t>
            </a:r>
            <a:r>
              <a:rPr lang="fr-BE" sz="1400" b="1" dirty="0" err="1">
                <a:solidFill>
                  <a:srgbClr val="FF0000"/>
                </a:solidFill>
              </a:rPr>
              <a:t>punten</a:t>
            </a:r>
            <a:r>
              <a:rPr lang="fr-BE" sz="1400" b="1" dirty="0">
                <a:solidFill>
                  <a:srgbClr val="FF0000"/>
                </a:solidFill>
              </a:rPr>
              <a:t>)</a:t>
            </a:r>
          </a:p>
          <a:p>
            <a:pPr marL="342900" indent="-342900" algn="just">
              <a:lnSpc>
                <a:spcPct val="107000"/>
              </a:lnSpc>
              <a:buFont typeface="+mj-lt"/>
              <a:buAutoNum type="arabicPeriod"/>
            </a:pPr>
            <a:r>
              <a:rPr lang="fr-BE" sz="1400" b="1" i="1" dirty="0" err="1">
                <a:solidFill>
                  <a:schemeClr val="tx1"/>
                </a:solidFill>
              </a:rPr>
              <a:t>Burgerparticipatie</a:t>
            </a:r>
            <a:r>
              <a:rPr lang="fr-BE" sz="1400" i="1" dirty="0">
                <a:solidFill>
                  <a:schemeClr val="tx1"/>
                </a:solidFill>
              </a:rPr>
              <a:t> (</a:t>
            </a:r>
            <a:r>
              <a:rPr lang="fr-BE" sz="1400" i="1" dirty="0" err="1">
                <a:solidFill>
                  <a:schemeClr val="tx1"/>
                </a:solidFill>
              </a:rPr>
              <a:t>bij</a:t>
            </a:r>
            <a:r>
              <a:rPr lang="fr-BE" sz="1400" i="1" dirty="0">
                <a:solidFill>
                  <a:schemeClr val="tx1"/>
                </a:solidFill>
              </a:rPr>
              <a:t> de </a:t>
            </a:r>
            <a:r>
              <a:rPr lang="fr-BE" sz="1400" i="1" dirty="0" err="1">
                <a:solidFill>
                  <a:schemeClr val="tx1"/>
                </a:solidFill>
              </a:rPr>
              <a:t>voorbereiding</a:t>
            </a:r>
            <a:r>
              <a:rPr lang="fr-BE" sz="1400" i="1" dirty="0">
                <a:solidFill>
                  <a:schemeClr val="tx1"/>
                </a:solidFill>
              </a:rPr>
              <a:t> en/of </a:t>
            </a:r>
            <a:r>
              <a:rPr lang="fr-BE" sz="1400" i="1" dirty="0" err="1">
                <a:solidFill>
                  <a:schemeClr val="tx1"/>
                </a:solidFill>
              </a:rPr>
              <a:t>uitvoering</a:t>
            </a:r>
            <a:r>
              <a:rPr lang="fr-BE" sz="1400" i="1" dirty="0">
                <a:solidFill>
                  <a:schemeClr val="tx1"/>
                </a:solidFill>
              </a:rPr>
              <a:t>)</a:t>
            </a:r>
            <a:r>
              <a:rPr lang="fr-BE" sz="1400" b="1" i="1" dirty="0">
                <a:solidFill>
                  <a:schemeClr val="tx1"/>
                </a:solidFill>
              </a:rPr>
              <a:t> </a:t>
            </a:r>
            <a:r>
              <a:rPr lang="fr-BE" sz="1400" b="1" dirty="0">
                <a:solidFill>
                  <a:srgbClr val="FF0000"/>
                </a:solidFill>
              </a:rPr>
              <a:t>(5 </a:t>
            </a:r>
            <a:r>
              <a:rPr lang="fr-BE" sz="1400" b="1" dirty="0" err="1">
                <a:solidFill>
                  <a:srgbClr val="FF0000"/>
                </a:solidFill>
              </a:rPr>
              <a:t>punten</a:t>
            </a:r>
            <a:r>
              <a:rPr lang="fr-BE" sz="1400" b="1" dirty="0">
                <a:solidFill>
                  <a:srgbClr val="FF0000"/>
                </a:solidFill>
              </a:rPr>
              <a:t>)</a:t>
            </a:r>
          </a:p>
          <a:p>
            <a:pPr algn="just">
              <a:lnSpc>
                <a:spcPct val="107000"/>
              </a:lnSpc>
            </a:pPr>
            <a:endParaRPr lang="fr-BE" sz="1400" b="1" dirty="0"/>
          </a:p>
        </p:txBody>
      </p:sp>
    </p:spTree>
    <p:extLst>
      <p:ext uri="{BB962C8B-B14F-4D97-AF65-F5344CB8AC3E}">
        <p14:creationId xmlns:p14="http://schemas.microsoft.com/office/powerpoint/2010/main" val="1873453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Autofit/>
          </a:bodyPr>
          <a:lstStyle/>
          <a:p>
            <a:r>
              <a:rPr lang="fr-BE" sz="2100" dirty="0"/>
              <a:t>Action 2.1 – Critères techniques / </a:t>
            </a:r>
            <a:r>
              <a:rPr lang="fr-BE" sz="2100" i="1" dirty="0" err="1">
                <a:solidFill>
                  <a:schemeClr val="tx1"/>
                </a:solidFill>
              </a:rPr>
              <a:t>Actie</a:t>
            </a:r>
            <a:r>
              <a:rPr lang="fr-BE" sz="2100" i="1" dirty="0">
                <a:solidFill>
                  <a:schemeClr val="tx1"/>
                </a:solidFill>
              </a:rPr>
              <a:t> 2.1 – </a:t>
            </a:r>
            <a:r>
              <a:rPr lang="fr-BE" sz="2100" i="1" dirty="0" err="1">
                <a:solidFill>
                  <a:schemeClr val="tx1"/>
                </a:solidFill>
              </a:rPr>
              <a:t>Technische</a:t>
            </a:r>
            <a:r>
              <a:rPr lang="fr-BE" sz="2100" i="1" dirty="0">
                <a:solidFill>
                  <a:schemeClr val="tx1"/>
                </a:solidFill>
              </a:rPr>
              <a:t> </a:t>
            </a:r>
            <a:r>
              <a:rPr lang="fr-BE" sz="2100" i="1" dirty="0" err="1">
                <a:solidFill>
                  <a:schemeClr val="tx1"/>
                </a:solidFill>
              </a:rPr>
              <a:t>criteria</a:t>
            </a:r>
            <a:endParaRPr lang="fr-BE" sz="2100" i="1" dirty="0">
              <a:solidFill>
                <a:schemeClr val="tx1"/>
              </a:solidFill>
            </a:endParaRP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843558"/>
            <a:ext cx="8424936" cy="3528392"/>
          </a:xfrm>
        </p:spPr>
        <p:txBody>
          <a:bodyPr>
            <a:normAutofit/>
          </a:bodyPr>
          <a:lstStyle/>
          <a:p>
            <a:pPr marL="342900" indent="-342900" algn="just">
              <a:lnSpc>
                <a:spcPct val="107000"/>
              </a:lnSpc>
              <a:buFont typeface="+mj-lt"/>
              <a:buAutoNum type="arabicPeriod"/>
            </a:pPr>
            <a:r>
              <a:rPr lang="fr-BE" sz="1400" b="1" dirty="0">
                <a:solidFill>
                  <a:schemeClr val="bg1">
                    <a:lumMod val="50000"/>
                  </a:schemeClr>
                </a:solidFill>
                <a:ea typeface="Calibri" panose="020F0502020204030204" pitchFamily="34" charset="0"/>
              </a:rPr>
              <a:t>Qualité </a:t>
            </a:r>
            <a:r>
              <a:rPr lang="fr-BE" sz="1400" dirty="0">
                <a:solidFill>
                  <a:schemeClr val="bg1">
                    <a:lumMod val="50000"/>
                  </a:schemeClr>
                </a:solidFill>
                <a:ea typeface="Calibri" panose="020F0502020204030204" pitchFamily="34" charset="0"/>
              </a:rPr>
              <a:t>et</a:t>
            </a:r>
            <a:r>
              <a:rPr lang="fr-BE" sz="1400" b="1" dirty="0">
                <a:solidFill>
                  <a:schemeClr val="bg1">
                    <a:lumMod val="50000"/>
                  </a:schemeClr>
                </a:solidFill>
                <a:ea typeface="Calibri" panose="020F0502020204030204" pitchFamily="34" charset="0"/>
              </a:rPr>
              <a:t> intégration dans l’environnement urbain / </a:t>
            </a:r>
            <a:r>
              <a:rPr lang="nl-NL" sz="1400" b="1" i="1" dirty="0">
                <a:solidFill>
                  <a:schemeClr val="tx1"/>
                </a:solidFill>
                <a:ea typeface="Calibri" panose="020F0502020204030204" pitchFamily="34" charset="0"/>
              </a:rPr>
              <a:t>Kwaliteit </a:t>
            </a:r>
            <a:r>
              <a:rPr lang="nl-NL" sz="1400" i="1" dirty="0">
                <a:solidFill>
                  <a:schemeClr val="tx1"/>
                </a:solidFill>
                <a:ea typeface="Calibri" panose="020F0502020204030204" pitchFamily="34" charset="0"/>
              </a:rPr>
              <a:t>en</a:t>
            </a:r>
            <a:r>
              <a:rPr lang="nl-NL" sz="1400" b="1" i="1" dirty="0">
                <a:solidFill>
                  <a:schemeClr val="tx1"/>
                </a:solidFill>
                <a:ea typeface="Calibri" panose="020F0502020204030204" pitchFamily="34" charset="0"/>
              </a:rPr>
              <a:t> integratie in de stedelijke omgeving</a:t>
            </a:r>
            <a:r>
              <a:rPr lang="fr-BE" sz="1400" b="1" dirty="0">
                <a:solidFill>
                  <a:schemeClr val="bg1">
                    <a:lumMod val="50000"/>
                  </a:schemeClr>
                </a:solidFill>
                <a:ea typeface="Calibri" panose="020F0502020204030204" pitchFamily="34" charset="0"/>
              </a:rPr>
              <a:t> </a:t>
            </a:r>
            <a:r>
              <a:rPr lang="fr-BE" sz="1400" b="1" dirty="0">
                <a:solidFill>
                  <a:srgbClr val="FF0000"/>
                </a:solidFill>
                <a:ea typeface="Calibri" panose="020F0502020204030204" pitchFamily="34" charset="0"/>
              </a:rPr>
              <a:t>(20 pts.)</a:t>
            </a:r>
          </a:p>
          <a:p>
            <a:pPr marL="342900" indent="-342900" algn="just">
              <a:lnSpc>
                <a:spcPct val="107000"/>
              </a:lnSpc>
              <a:buFont typeface="+mj-lt"/>
              <a:buAutoNum type="arabicPeriod"/>
            </a:pPr>
            <a:r>
              <a:rPr lang="fr-BE" sz="1400" b="1" dirty="0"/>
              <a:t>Budget </a:t>
            </a:r>
            <a:r>
              <a:rPr lang="fr-BE" sz="1400" dirty="0"/>
              <a:t>et</a:t>
            </a:r>
            <a:r>
              <a:rPr lang="fr-BE" sz="1400" b="1" dirty="0"/>
              <a:t> contribution aux indicateurs / </a:t>
            </a:r>
            <a:r>
              <a:rPr lang="fr-BE" sz="1400" b="1" i="1" dirty="0">
                <a:solidFill>
                  <a:schemeClr val="tx1"/>
                </a:solidFill>
              </a:rPr>
              <a:t>Budget </a:t>
            </a:r>
            <a:r>
              <a:rPr lang="fr-BE" sz="1400" i="1" dirty="0">
                <a:solidFill>
                  <a:schemeClr val="tx1"/>
                </a:solidFill>
              </a:rPr>
              <a:t>en </a:t>
            </a:r>
            <a:r>
              <a:rPr lang="fr-BE" sz="1400" b="1" i="1" dirty="0" err="1">
                <a:solidFill>
                  <a:schemeClr val="tx1"/>
                </a:solidFill>
              </a:rPr>
              <a:t>bijdrage</a:t>
            </a:r>
            <a:r>
              <a:rPr lang="fr-BE" sz="1400" b="1" i="1" dirty="0">
                <a:solidFill>
                  <a:schemeClr val="tx1"/>
                </a:solidFill>
              </a:rPr>
              <a:t> </a:t>
            </a:r>
            <a:r>
              <a:rPr lang="fr-BE" sz="1400" b="1" i="1" dirty="0" err="1">
                <a:solidFill>
                  <a:schemeClr val="tx1"/>
                </a:solidFill>
              </a:rPr>
              <a:t>aan</a:t>
            </a:r>
            <a:r>
              <a:rPr lang="fr-BE" sz="1400" b="1" i="1" dirty="0">
                <a:solidFill>
                  <a:schemeClr val="tx1"/>
                </a:solidFill>
              </a:rPr>
              <a:t> de </a:t>
            </a:r>
            <a:r>
              <a:rPr lang="fr-BE" sz="1400" b="1" i="1" dirty="0" err="1">
                <a:solidFill>
                  <a:schemeClr val="tx1"/>
                </a:solidFill>
              </a:rPr>
              <a:t>indicatoren</a:t>
            </a:r>
            <a:r>
              <a:rPr lang="fr-BE" sz="1400" b="1" i="1" dirty="0">
                <a:solidFill>
                  <a:schemeClr val="tx1"/>
                </a:solidFill>
              </a:rPr>
              <a:t> </a:t>
            </a:r>
            <a:r>
              <a:rPr lang="fr-BE" sz="1400" b="1" dirty="0">
                <a:solidFill>
                  <a:srgbClr val="FF0000"/>
                </a:solidFill>
              </a:rPr>
              <a:t>(15 pts.)</a:t>
            </a:r>
            <a:endParaRPr lang="fr-BE" sz="1600" b="1" dirty="0">
              <a:solidFill>
                <a:srgbClr val="FF0000"/>
              </a:solidFill>
            </a:endParaRPr>
          </a:p>
          <a:p>
            <a:pPr marL="342900" indent="-342900" algn="just">
              <a:lnSpc>
                <a:spcPct val="107000"/>
              </a:lnSpc>
              <a:buFont typeface="+mj-lt"/>
              <a:buAutoNum type="arabicPeriod"/>
            </a:pPr>
            <a:r>
              <a:rPr lang="fr-BE" sz="1400" b="1" dirty="0"/>
              <a:t>Prise en compte de la durabilité environnementale </a:t>
            </a:r>
            <a:r>
              <a:rPr lang="fr-BE" sz="1400" dirty="0"/>
              <a:t>lors du développement de l’infrastructure / </a:t>
            </a:r>
            <a:r>
              <a:rPr lang="nl-NL" sz="1400" b="1" i="1" dirty="0">
                <a:solidFill>
                  <a:schemeClr val="tx1"/>
                </a:solidFill>
              </a:rPr>
              <a:t>Aandacht voor de milieuduurzaamheid</a:t>
            </a:r>
            <a:r>
              <a:rPr lang="nl-NL" sz="1400" i="1" dirty="0">
                <a:solidFill>
                  <a:schemeClr val="tx1"/>
                </a:solidFill>
              </a:rPr>
              <a:t> bij de infrastructuurontwikkeling</a:t>
            </a:r>
            <a:r>
              <a:rPr lang="fr-BE" sz="1400" dirty="0"/>
              <a:t> </a:t>
            </a:r>
            <a:r>
              <a:rPr lang="fr-BE" sz="1400" b="1" dirty="0">
                <a:solidFill>
                  <a:srgbClr val="FF0000"/>
                </a:solidFill>
              </a:rPr>
              <a:t>(10 pts.)</a:t>
            </a:r>
          </a:p>
          <a:p>
            <a:pPr marL="342900" indent="-342900" algn="just">
              <a:lnSpc>
                <a:spcPct val="107000"/>
              </a:lnSpc>
              <a:buFont typeface="+mj-lt"/>
              <a:buAutoNum type="arabicPeriod"/>
            </a:pPr>
            <a:r>
              <a:rPr lang="fr-BE" sz="1400" b="1" dirty="0"/>
              <a:t>Le  planning  </a:t>
            </a:r>
            <a:r>
              <a:rPr lang="fr-BE" sz="1400" dirty="0"/>
              <a:t>est réaliste et garantit la réalisation des dépenses pour fin 2029 et l’atteinte des objectifs fixés pour les indicateurs / </a:t>
            </a:r>
            <a:r>
              <a:rPr lang="fr-BE" sz="1400" b="1" i="1" dirty="0">
                <a:solidFill>
                  <a:schemeClr val="tx1"/>
                </a:solidFill>
              </a:rPr>
              <a:t>De planning </a:t>
            </a:r>
            <a:r>
              <a:rPr lang="fr-BE" sz="1400" i="1" dirty="0" err="1">
                <a:solidFill>
                  <a:schemeClr val="tx1"/>
                </a:solidFill>
              </a:rPr>
              <a:t>is</a:t>
            </a:r>
            <a:r>
              <a:rPr lang="fr-BE" sz="1400" i="1" dirty="0">
                <a:solidFill>
                  <a:schemeClr val="tx1"/>
                </a:solidFill>
              </a:rPr>
              <a:t> </a:t>
            </a:r>
            <a:r>
              <a:rPr lang="fr-BE" sz="1400" i="1" dirty="0" err="1">
                <a:solidFill>
                  <a:schemeClr val="tx1"/>
                </a:solidFill>
              </a:rPr>
              <a:t>realistisch</a:t>
            </a:r>
            <a:r>
              <a:rPr lang="fr-BE" sz="1400" i="1" dirty="0">
                <a:solidFill>
                  <a:schemeClr val="tx1"/>
                </a:solidFill>
              </a:rPr>
              <a:t> en </a:t>
            </a:r>
            <a:r>
              <a:rPr lang="fr-BE" sz="1400" i="1" dirty="0" err="1">
                <a:solidFill>
                  <a:schemeClr val="tx1"/>
                </a:solidFill>
              </a:rPr>
              <a:t>garandeert</a:t>
            </a:r>
            <a:r>
              <a:rPr lang="fr-BE" sz="1400" i="1" dirty="0">
                <a:solidFill>
                  <a:schemeClr val="tx1"/>
                </a:solidFill>
              </a:rPr>
              <a:t> de </a:t>
            </a:r>
            <a:r>
              <a:rPr lang="fr-BE" sz="1400" i="1" dirty="0" err="1">
                <a:solidFill>
                  <a:schemeClr val="tx1"/>
                </a:solidFill>
              </a:rPr>
              <a:t>realisering</a:t>
            </a:r>
            <a:r>
              <a:rPr lang="fr-BE" sz="1400" i="1" dirty="0">
                <a:solidFill>
                  <a:schemeClr val="tx1"/>
                </a:solidFill>
              </a:rPr>
              <a:t> van de </a:t>
            </a:r>
            <a:r>
              <a:rPr lang="fr-BE" sz="1400" i="1" dirty="0" err="1">
                <a:solidFill>
                  <a:schemeClr val="tx1"/>
                </a:solidFill>
              </a:rPr>
              <a:t>uitgaven</a:t>
            </a:r>
            <a:r>
              <a:rPr lang="fr-BE" sz="1400" i="1" dirty="0">
                <a:solidFill>
                  <a:schemeClr val="tx1"/>
                </a:solidFill>
              </a:rPr>
              <a:t> </a:t>
            </a:r>
            <a:r>
              <a:rPr lang="fr-BE" sz="1400" i="1" dirty="0" err="1">
                <a:solidFill>
                  <a:schemeClr val="tx1"/>
                </a:solidFill>
              </a:rPr>
              <a:t>vóór</a:t>
            </a:r>
            <a:r>
              <a:rPr lang="fr-BE" sz="1400" i="1" dirty="0">
                <a:solidFill>
                  <a:schemeClr val="tx1"/>
                </a:solidFill>
              </a:rPr>
              <a:t> </a:t>
            </a:r>
            <a:r>
              <a:rPr lang="fr-BE" sz="1400" i="1" dirty="0" err="1">
                <a:solidFill>
                  <a:schemeClr val="tx1"/>
                </a:solidFill>
              </a:rPr>
              <a:t>eind</a:t>
            </a:r>
            <a:r>
              <a:rPr lang="fr-BE" sz="1400" i="1" dirty="0">
                <a:solidFill>
                  <a:schemeClr val="tx1"/>
                </a:solidFill>
              </a:rPr>
              <a:t> 2029 en het </a:t>
            </a:r>
            <a:r>
              <a:rPr lang="fr-BE" sz="1400" i="1" dirty="0" err="1">
                <a:solidFill>
                  <a:schemeClr val="tx1"/>
                </a:solidFill>
              </a:rPr>
              <a:t>behalen</a:t>
            </a:r>
            <a:r>
              <a:rPr lang="fr-BE" sz="1400" i="1" dirty="0">
                <a:solidFill>
                  <a:schemeClr val="tx1"/>
                </a:solidFill>
              </a:rPr>
              <a:t> van de vaste </a:t>
            </a:r>
            <a:r>
              <a:rPr lang="fr-BE" sz="1400" i="1" dirty="0" err="1">
                <a:solidFill>
                  <a:schemeClr val="tx1"/>
                </a:solidFill>
              </a:rPr>
              <a:t>doelstellingen</a:t>
            </a:r>
            <a:r>
              <a:rPr lang="fr-BE" sz="1400" i="1" dirty="0">
                <a:solidFill>
                  <a:schemeClr val="tx1"/>
                </a:solidFill>
              </a:rPr>
              <a:t> van de </a:t>
            </a:r>
            <a:r>
              <a:rPr lang="fr-BE" sz="1400" i="1" dirty="0" err="1">
                <a:solidFill>
                  <a:schemeClr val="tx1"/>
                </a:solidFill>
              </a:rPr>
              <a:t>indicatoren</a:t>
            </a:r>
            <a:r>
              <a:rPr lang="fr-BE" sz="1400" dirty="0"/>
              <a:t> </a:t>
            </a:r>
            <a:r>
              <a:rPr lang="fr-BE" sz="1400" b="1" dirty="0">
                <a:solidFill>
                  <a:srgbClr val="FF0000"/>
                </a:solidFill>
              </a:rPr>
              <a:t>(10 pts.)</a:t>
            </a:r>
          </a:p>
          <a:p>
            <a:pPr marL="342900" indent="-342900" algn="just">
              <a:lnSpc>
                <a:spcPct val="107000"/>
              </a:lnSpc>
              <a:buFont typeface="+mj-lt"/>
              <a:buAutoNum type="arabicPeriod"/>
            </a:pPr>
            <a:r>
              <a:rPr lang="fr-BE" sz="1400" b="1" dirty="0"/>
              <a:t>Pérennité du projet / </a:t>
            </a:r>
            <a:r>
              <a:rPr lang="fr-BE" sz="1400" b="1" i="1" dirty="0" err="1">
                <a:solidFill>
                  <a:schemeClr val="tx1"/>
                </a:solidFill>
              </a:rPr>
              <a:t>Langere</a:t>
            </a:r>
            <a:r>
              <a:rPr lang="fr-BE" sz="1400" b="1" i="1" dirty="0">
                <a:solidFill>
                  <a:schemeClr val="tx1"/>
                </a:solidFill>
              </a:rPr>
              <a:t> </a:t>
            </a:r>
            <a:r>
              <a:rPr lang="fr-BE" sz="1400" b="1" i="1" dirty="0" err="1">
                <a:solidFill>
                  <a:schemeClr val="tx1"/>
                </a:solidFill>
              </a:rPr>
              <a:t>levenstermijn</a:t>
            </a:r>
            <a:r>
              <a:rPr lang="fr-BE" sz="1400" b="1" i="1" dirty="0">
                <a:solidFill>
                  <a:schemeClr val="tx1"/>
                </a:solidFill>
              </a:rPr>
              <a:t> van het </a:t>
            </a:r>
            <a:r>
              <a:rPr lang="fr-BE" sz="1400" b="1" i="1" dirty="0" err="1">
                <a:solidFill>
                  <a:schemeClr val="tx1"/>
                </a:solidFill>
              </a:rPr>
              <a:t>project</a:t>
            </a:r>
            <a:r>
              <a:rPr lang="fr-BE" sz="1400" b="1" dirty="0"/>
              <a:t> </a:t>
            </a:r>
            <a:r>
              <a:rPr lang="fr-BE" sz="1400" b="1" dirty="0">
                <a:solidFill>
                  <a:srgbClr val="FF0000"/>
                </a:solidFill>
              </a:rPr>
              <a:t>(5 pts.)</a:t>
            </a:r>
            <a:endParaRPr lang="fr-BE" sz="1400" b="1" dirty="0"/>
          </a:p>
          <a:p>
            <a:pPr marL="342900" indent="-342900" algn="just">
              <a:lnSpc>
                <a:spcPct val="107000"/>
              </a:lnSpc>
              <a:buFont typeface="+mj-lt"/>
              <a:buAutoNum type="arabicPeriod"/>
            </a:pPr>
            <a:r>
              <a:rPr lang="fr-BE" sz="1400" b="1" dirty="0"/>
              <a:t>Participation citoyenne </a:t>
            </a:r>
            <a:r>
              <a:rPr lang="fr-BE" sz="1400" dirty="0"/>
              <a:t>(préparation et/ou mise en œuvre) / </a:t>
            </a:r>
            <a:r>
              <a:rPr lang="fr-BE" sz="1400" b="1" i="1" dirty="0" err="1">
                <a:solidFill>
                  <a:schemeClr val="tx1"/>
                </a:solidFill>
              </a:rPr>
              <a:t>Burgerparticipatie</a:t>
            </a:r>
            <a:r>
              <a:rPr lang="fr-BE" sz="1400" i="1" dirty="0">
                <a:solidFill>
                  <a:schemeClr val="tx1"/>
                </a:solidFill>
              </a:rPr>
              <a:t> (</a:t>
            </a:r>
            <a:r>
              <a:rPr lang="fr-BE" sz="1400" i="1" dirty="0" err="1">
                <a:solidFill>
                  <a:schemeClr val="tx1"/>
                </a:solidFill>
              </a:rPr>
              <a:t>bij</a:t>
            </a:r>
            <a:r>
              <a:rPr lang="fr-BE" sz="1400" i="1" dirty="0">
                <a:solidFill>
                  <a:schemeClr val="tx1"/>
                </a:solidFill>
              </a:rPr>
              <a:t> de </a:t>
            </a:r>
            <a:r>
              <a:rPr lang="fr-BE" sz="1400" i="1" dirty="0" err="1">
                <a:solidFill>
                  <a:schemeClr val="tx1"/>
                </a:solidFill>
              </a:rPr>
              <a:t>voorbereiding</a:t>
            </a:r>
            <a:r>
              <a:rPr lang="fr-BE" sz="1400" i="1" dirty="0">
                <a:solidFill>
                  <a:schemeClr val="tx1"/>
                </a:solidFill>
              </a:rPr>
              <a:t> en/of </a:t>
            </a:r>
            <a:r>
              <a:rPr lang="fr-BE" sz="1400" i="1" dirty="0" err="1">
                <a:solidFill>
                  <a:schemeClr val="tx1"/>
                </a:solidFill>
              </a:rPr>
              <a:t>uitvoering</a:t>
            </a:r>
            <a:r>
              <a:rPr lang="fr-BE" sz="1400" i="1" dirty="0">
                <a:solidFill>
                  <a:schemeClr val="tx1"/>
                </a:solidFill>
              </a:rPr>
              <a:t> </a:t>
            </a:r>
            <a:r>
              <a:rPr lang="fr-BE" sz="1400" b="1" dirty="0">
                <a:solidFill>
                  <a:srgbClr val="FF0000"/>
                </a:solidFill>
              </a:rPr>
              <a:t>(5 pts.)</a:t>
            </a:r>
          </a:p>
        </p:txBody>
      </p:sp>
    </p:spTree>
    <p:extLst>
      <p:ext uri="{BB962C8B-B14F-4D97-AF65-F5344CB8AC3E}">
        <p14:creationId xmlns:p14="http://schemas.microsoft.com/office/powerpoint/2010/main" val="15959758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Autofit/>
          </a:bodyPr>
          <a:lstStyle/>
          <a:p>
            <a:r>
              <a:rPr lang="fr-BE" sz="2100" dirty="0"/>
              <a:t>Action 2.2 – Critères techniques / </a:t>
            </a:r>
            <a:r>
              <a:rPr lang="fr-BE" sz="2100" i="1" dirty="0" err="1">
                <a:solidFill>
                  <a:schemeClr val="tx1"/>
                </a:solidFill>
              </a:rPr>
              <a:t>Actie</a:t>
            </a:r>
            <a:r>
              <a:rPr lang="fr-BE" sz="2100" i="1" dirty="0">
                <a:solidFill>
                  <a:schemeClr val="tx1"/>
                </a:solidFill>
              </a:rPr>
              <a:t> 2.2 – </a:t>
            </a:r>
            <a:r>
              <a:rPr lang="fr-BE" sz="2100" i="1" dirty="0" err="1">
                <a:solidFill>
                  <a:schemeClr val="tx1"/>
                </a:solidFill>
              </a:rPr>
              <a:t>Technische</a:t>
            </a:r>
            <a:r>
              <a:rPr lang="fr-BE" sz="2100" i="1" dirty="0">
                <a:solidFill>
                  <a:schemeClr val="tx1"/>
                </a:solidFill>
              </a:rPr>
              <a:t> </a:t>
            </a:r>
            <a:r>
              <a:rPr lang="fr-BE" sz="2100" i="1" dirty="0" err="1">
                <a:solidFill>
                  <a:schemeClr val="tx1"/>
                </a:solidFill>
              </a:rPr>
              <a:t>criteria</a:t>
            </a:r>
            <a:endParaRPr lang="fr-BE" sz="2100" i="1" dirty="0">
              <a:solidFill>
                <a:schemeClr val="tx1"/>
              </a:solidFill>
            </a:endParaRP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843558"/>
            <a:ext cx="8424936" cy="3528392"/>
          </a:xfrm>
        </p:spPr>
        <p:txBody>
          <a:bodyPr>
            <a:normAutofit/>
          </a:bodyPr>
          <a:lstStyle/>
          <a:p>
            <a:pPr marL="342900" indent="-342900">
              <a:lnSpc>
                <a:spcPct val="107000"/>
              </a:lnSpc>
              <a:buFont typeface="+mj-lt"/>
              <a:buAutoNum type="arabicPeriod"/>
            </a:pPr>
            <a:r>
              <a:rPr lang="fr-BE" sz="1400" b="1" dirty="0"/>
              <a:t>Budget </a:t>
            </a:r>
            <a:r>
              <a:rPr lang="fr-BE" sz="1400" dirty="0"/>
              <a:t>et</a:t>
            </a:r>
            <a:r>
              <a:rPr lang="fr-BE" sz="1400" b="1" dirty="0"/>
              <a:t> contribution aux indicateurs / </a:t>
            </a:r>
            <a:r>
              <a:rPr lang="fr-BE" sz="1400" b="1" i="1" dirty="0">
                <a:solidFill>
                  <a:schemeClr val="tx1"/>
                </a:solidFill>
              </a:rPr>
              <a:t>Budget </a:t>
            </a:r>
            <a:r>
              <a:rPr lang="fr-BE" sz="1400" i="1" dirty="0">
                <a:solidFill>
                  <a:schemeClr val="tx1"/>
                </a:solidFill>
              </a:rPr>
              <a:t>en </a:t>
            </a:r>
            <a:r>
              <a:rPr lang="fr-BE" sz="1400" b="1" i="1" dirty="0" err="1">
                <a:solidFill>
                  <a:schemeClr val="tx1"/>
                </a:solidFill>
              </a:rPr>
              <a:t>bijdrage</a:t>
            </a:r>
            <a:r>
              <a:rPr lang="fr-BE" sz="1400" b="1" i="1" dirty="0">
                <a:solidFill>
                  <a:schemeClr val="tx1"/>
                </a:solidFill>
              </a:rPr>
              <a:t> </a:t>
            </a:r>
            <a:r>
              <a:rPr lang="fr-BE" sz="1400" b="1" i="1" dirty="0" err="1">
                <a:solidFill>
                  <a:schemeClr val="tx1"/>
                </a:solidFill>
              </a:rPr>
              <a:t>aan</a:t>
            </a:r>
            <a:r>
              <a:rPr lang="fr-BE" sz="1400" b="1" i="1" dirty="0">
                <a:solidFill>
                  <a:schemeClr val="tx1"/>
                </a:solidFill>
              </a:rPr>
              <a:t> de </a:t>
            </a:r>
            <a:r>
              <a:rPr lang="fr-BE" sz="1400" b="1" i="1" dirty="0" err="1">
                <a:solidFill>
                  <a:schemeClr val="tx1"/>
                </a:solidFill>
              </a:rPr>
              <a:t>indicatoren</a:t>
            </a:r>
            <a:r>
              <a:rPr lang="fr-BE" sz="1400" b="1" i="1" dirty="0">
                <a:solidFill>
                  <a:schemeClr val="tx1"/>
                </a:solidFill>
              </a:rPr>
              <a:t> </a:t>
            </a:r>
            <a:r>
              <a:rPr lang="fr-BE" sz="1400" b="1" dirty="0">
                <a:solidFill>
                  <a:srgbClr val="FF0000"/>
                </a:solidFill>
              </a:rPr>
              <a:t>(15 pts.)</a:t>
            </a:r>
            <a:endParaRPr lang="fr-BE" sz="1600" b="1" dirty="0">
              <a:solidFill>
                <a:srgbClr val="FF0000"/>
              </a:solidFill>
            </a:endParaRPr>
          </a:p>
          <a:p>
            <a:pPr marL="342900" indent="-342900">
              <a:lnSpc>
                <a:spcPct val="107000"/>
              </a:lnSpc>
              <a:buFont typeface="+mj-lt"/>
              <a:buAutoNum type="arabicPeriod"/>
            </a:pPr>
            <a:r>
              <a:rPr lang="fr-BE" sz="1400" b="1" dirty="0"/>
              <a:t>Biodiversité, valeur environnementale </a:t>
            </a:r>
            <a:r>
              <a:rPr lang="fr-BE" sz="1400" dirty="0"/>
              <a:t>et</a:t>
            </a:r>
            <a:r>
              <a:rPr lang="fr-BE" sz="1400" b="1" dirty="0"/>
              <a:t> qualité paysagère </a:t>
            </a:r>
            <a:r>
              <a:rPr lang="fr-BE" sz="1400" dirty="0"/>
              <a:t>/ </a:t>
            </a:r>
            <a:r>
              <a:rPr lang="nl-NL" sz="1400" b="1" i="1" dirty="0">
                <a:solidFill>
                  <a:schemeClr val="tx1"/>
                </a:solidFill>
              </a:rPr>
              <a:t>Biodiversiteit, milieuwaarde </a:t>
            </a:r>
            <a:r>
              <a:rPr lang="nl-NL" sz="1400" i="1" dirty="0">
                <a:solidFill>
                  <a:schemeClr val="tx1"/>
                </a:solidFill>
              </a:rPr>
              <a:t>en</a:t>
            </a:r>
            <a:r>
              <a:rPr lang="nl-NL" sz="1400" b="1" i="1" dirty="0">
                <a:solidFill>
                  <a:schemeClr val="tx1"/>
                </a:solidFill>
              </a:rPr>
              <a:t> landschapskwaliteit </a:t>
            </a:r>
            <a:r>
              <a:rPr lang="fr-BE" sz="1400" b="1" dirty="0">
                <a:solidFill>
                  <a:srgbClr val="FF0000"/>
                </a:solidFill>
              </a:rPr>
              <a:t>(15 pts.)</a:t>
            </a:r>
          </a:p>
          <a:p>
            <a:pPr marL="342900" indent="-342900">
              <a:lnSpc>
                <a:spcPct val="107000"/>
              </a:lnSpc>
              <a:buFont typeface="+mj-lt"/>
              <a:buAutoNum type="arabicPeriod"/>
            </a:pPr>
            <a:r>
              <a:rPr lang="fr-BE" sz="1400" b="1" dirty="0"/>
              <a:t>Caractère régional </a:t>
            </a:r>
            <a:r>
              <a:rPr lang="fr-BE" sz="1400" dirty="0"/>
              <a:t>et</a:t>
            </a:r>
            <a:r>
              <a:rPr lang="fr-BE" sz="1400" b="1" dirty="0"/>
              <a:t> attractivité </a:t>
            </a:r>
            <a:r>
              <a:rPr lang="fr-BE" sz="1400" dirty="0"/>
              <a:t>de l’espace vert / </a:t>
            </a:r>
            <a:r>
              <a:rPr lang="fr-BE" sz="1400" b="1" i="1" dirty="0" err="1">
                <a:solidFill>
                  <a:schemeClr val="tx1"/>
                </a:solidFill>
              </a:rPr>
              <a:t>Regionaal</a:t>
            </a:r>
            <a:r>
              <a:rPr lang="fr-BE" sz="1400" b="1" i="1" dirty="0">
                <a:solidFill>
                  <a:schemeClr val="tx1"/>
                </a:solidFill>
              </a:rPr>
              <a:t> </a:t>
            </a:r>
            <a:r>
              <a:rPr lang="fr-BE" sz="1400" b="1" i="1" dirty="0" err="1">
                <a:solidFill>
                  <a:schemeClr val="tx1"/>
                </a:solidFill>
              </a:rPr>
              <a:t>karakter</a:t>
            </a:r>
            <a:r>
              <a:rPr lang="fr-BE" sz="1400" i="1" dirty="0">
                <a:solidFill>
                  <a:schemeClr val="tx1"/>
                </a:solidFill>
              </a:rPr>
              <a:t> en </a:t>
            </a:r>
            <a:r>
              <a:rPr lang="fr-BE" sz="1400" b="1" i="1" dirty="0" err="1">
                <a:solidFill>
                  <a:schemeClr val="tx1"/>
                </a:solidFill>
              </a:rPr>
              <a:t>aantrekkingskracht</a:t>
            </a:r>
            <a:r>
              <a:rPr lang="fr-BE" sz="1400" i="1" dirty="0">
                <a:solidFill>
                  <a:schemeClr val="tx1"/>
                </a:solidFill>
              </a:rPr>
              <a:t> van de </a:t>
            </a:r>
            <a:r>
              <a:rPr lang="fr-BE" sz="1400" i="1" dirty="0" err="1">
                <a:solidFill>
                  <a:schemeClr val="tx1"/>
                </a:solidFill>
              </a:rPr>
              <a:t>groene</a:t>
            </a:r>
            <a:r>
              <a:rPr lang="fr-BE" sz="1400" i="1" dirty="0">
                <a:solidFill>
                  <a:schemeClr val="tx1"/>
                </a:solidFill>
              </a:rPr>
              <a:t> </a:t>
            </a:r>
            <a:r>
              <a:rPr lang="fr-BE" sz="1400" i="1" dirty="0" err="1">
                <a:solidFill>
                  <a:schemeClr val="tx1"/>
                </a:solidFill>
              </a:rPr>
              <a:t>ruimte</a:t>
            </a:r>
            <a:r>
              <a:rPr lang="fr-BE" sz="1400" dirty="0">
                <a:solidFill>
                  <a:schemeClr val="tx1"/>
                </a:solidFill>
              </a:rPr>
              <a:t> </a:t>
            </a:r>
            <a:r>
              <a:rPr lang="fr-BE" sz="1400" b="1" dirty="0">
                <a:solidFill>
                  <a:srgbClr val="FF0000"/>
                </a:solidFill>
              </a:rPr>
              <a:t>(15 pts.)</a:t>
            </a:r>
            <a:endParaRPr lang="fr-BE" sz="1400" dirty="0">
              <a:solidFill>
                <a:srgbClr val="FF0000"/>
              </a:solidFill>
            </a:endParaRPr>
          </a:p>
          <a:p>
            <a:pPr marL="342900" indent="-342900">
              <a:lnSpc>
                <a:spcPct val="107000"/>
              </a:lnSpc>
              <a:buFont typeface="+mj-lt"/>
              <a:buAutoNum type="arabicPeriod"/>
            </a:pPr>
            <a:r>
              <a:rPr lang="fr-BE" sz="1400" b="1" dirty="0"/>
              <a:t>Le  planning  </a:t>
            </a:r>
            <a:r>
              <a:rPr lang="fr-BE" sz="1400" dirty="0"/>
              <a:t>est réaliste et garantit la réalisation des dépenses pour fin 2029 et l’atteinte des objectifs fixés pour les indicateurs / </a:t>
            </a:r>
            <a:r>
              <a:rPr lang="fr-BE" sz="1400" b="1" i="1" dirty="0">
                <a:solidFill>
                  <a:schemeClr val="tx1"/>
                </a:solidFill>
              </a:rPr>
              <a:t>De planning </a:t>
            </a:r>
            <a:r>
              <a:rPr lang="fr-BE" sz="1400" i="1" dirty="0" err="1">
                <a:solidFill>
                  <a:schemeClr val="tx1"/>
                </a:solidFill>
              </a:rPr>
              <a:t>is</a:t>
            </a:r>
            <a:r>
              <a:rPr lang="fr-BE" sz="1400" i="1" dirty="0">
                <a:solidFill>
                  <a:schemeClr val="tx1"/>
                </a:solidFill>
              </a:rPr>
              <a:t> </a:t>
            </a:r>
            <a:r>
              <a:rPr lang="fr-BE" sz="1400" i="1" dirty="0" err="1">
                <a:solidFill>
                  <a:schemeClr val="tx1"/>
                </a:solidFill>
              </a:rPr>
              <a:t>realistisch</a:t>
            </a:r>
            <a:r>
              <a:rPr lang="fr-BE" sz="1400" i="1" dirty="0">
                <a:solidFill>
                  <a:schemeClr val="tx1"/>
                </a:solidFill>
              </a:rPr>
              <a:t> en </a:t>
            </a:r>
            <a:r>
              <a:rPr lang="fr-BE" sz="1400" i="1" dirty="0" err="1">
                <a:solidFill>
                  <a:schemeClr val="tx1"/>
                </a:solidFill>
              </a:rPr>
              <a:t>garandeert</a:t>
            </a:r>
            <a:r>
              <a:rPr lang="fr-BE" sz="1400" i="1" dirty="0">
                <a:solidFill>
                  <a:schemeClr val="tx1"/>
                </a:solidFill>
              </a:rPr>
              <a:t> de </a:t>
            </a:r>
            <a:r>
              <a:rPr lang="fr-BE" sz="1400" i="1" dirty="0" err="1">
                <a:solidFill>
                  <a:schemeClr val="tx1"/>
                </a:solidFill>
              </a:rPr>
              <a:t>realisering</a:t>
            </a:r>
            <a:r>
              <a:rPr lang="fr-BE" sz="1400" i="1" dirty="0">
                <a:solidFill>
                  <a:schemeClr val="tx1"/>
                </a:solidFill>
              </a:rPr>
              <a:t> van de </a:t>
            </a:r>
            <a:r>
              <a:rPr lang="fr-BE" sz="1400" i="1" dirty="0" err="1">
                <a:solidFill>
                  <a:schemeClr val="tx1"/>
                </a:solidFill>
              </a:rPr>
              <a:t>uitgaven</a:t>
            </a:r>
            <a:r>
              <a:rPr lang="fr-BE" sz="1400" i="1" dirty="0">
                <a:solidFill>
                  <a:schemeClr val="tx1"/>
                </a:solidFill>
              </a:rPr>
              <a:t> </a:t>
            </a:r>
            <a:r>
              <a:rPr lang="fr-BE" sz="1400" i="1" dirty="0" err="1">
                <a:solidFill>
                  <a:schemeClr val="tx1"/>
                </a:solidFill>
              </a:rPr>
              <a:t>vóór</a:t>
            </a:r>
            <a:r>
              <a:rPr lang="fr-BE" sz="1400" i="1" dirty="0">
                <a:solidFill>
                  <a:schemeClr val="tx1"/>
                </a:solidFill>
              </a:rPr>
              <a:t> </a:t>
            </a:r>
            <a:r>
              <a:rPr lang="fr-BE" sz="1400" i="1" dirty="0" err="1">
                <a:solidFill>
                  <a:schemeClr val="tx1"/>
                </a:solidFill>
              </a:rPr>
              <a:t>eind</a:t>
            </a:r>
            <a:r>
              <a:rPr lang="fr-BE" sz="1400" i="1" dirty="0">
                <a:solidFill>
                  <a:schemeClr val="tx1"/>
                </a:solidFill>
              </a:rPr>
              <a:t> 2029 en het </a:t>
            </a:r>
            <a:r>
              <a:rPr lang="fr-BE" sz="1400" i="1" dirty="0" err="1">
                <a:solidFill>
                  <a:schemeClr val="tx1"/>
                </a:solidFill>
              </a:rPr>
              <a:t>behalen</a:t>
            </a:r>
            <a:r>
              <a:rPr lang="fr-BE" sz="1400" i="1" dirty="0">
                <a:solidFill>
                  <a:schemeClr val="tx1"/>
                </a:solidFill>
              </a:rPr>
              <a:t> van de vaste </a:t>
            </a:r>
            <a:r>
              <a:rPr lang="fr-BE" sz="1400" i="1" dirty="0" err="1">
                <a:solidFill>
                  <a:schemeClr val="tx1"/>
                </a:solidFill>
              </a:rPr>
              <a:t>doelstellingen</a:t>
            </a:r>
            <a:r>
              <a:rPr lang="fr-BE" sz="1400" i="1" dirty="0">
                <a:solidFill>
                  <a:schemeClr val="tx1"/>
                </a:solidFill>
              </a:rPr>
              <a:t> van de </a:t>
            </a:r>
            <a:r>
              <a:rPr lang="fr-BE" sz="1400" i="1" dirty="0" err="1">
                <a:solidFill>
                  <a:schemeClr val="tx1"/>
                </a:solidFill>
              </a:rPr>
              <a:t>indicatoren</a:t>
            </a:r>
            <a:r>
              <a:rPr lang="fr-BE" sz="1400" dirty="0"/>
              <a:t> </a:t>
            </a:r>
            <a:r>
              <a:rPr lang="fr-BE" sz="1400" b="1" dirty="0">
                <a:solidFill>
                  <a:srgbClr val="FF0000"/>
                </a:solidFill>
              </a:rPr>
              <a:t>(10 pts.)</a:t>
            </a:r>
          </a:p>
          <a:p>
            <a:pPr marL="342900" indent="-342900">
              <a:lnSpc>
                <a:spcPct val="107000"/>
              </a:lnSpc>
              <a:buFont typeface="+mj-lt"/>
              <a:buAutoNum type="arabicPeriod"/>
            </a:pPr>
            <a:r>
              <a:rPr lang="fr-BE" sz="1400" b="1" dirty="0"/>
              <a:t>Pérennité du projet / </a:t>
            </a:r>
            <a:r>
              <a:rPr lang="fr-BE" sz="1400" b="1" i="1" dirty="0" err="1">
                <a:solidFill>
                  <a:schemeClr val="tx1"/>
                </a:solidFill>
              </a:rPr>
              <a:t>Langere</a:t>
            </a:r>
            <a:r>
              <a:rPr lang="fr-BE" sz="1400" b="1" i="1" dirty="0">
                <a:solidFill>
                  <a:schemeClr val="tx1"/>
                </a:solidFill>
              </a:rPr>
              <a:t> </a:t>
            </a:r>
            <a:r>
              <a:rPr lang="fr-BE" sz="1400" b="1" i="1" dirty="0" err="1">
                <a:solidFill>
                  <a:schemeClr val="tx1"/>
                </a:solidFill>
              </a:rPr>
              <a:t>levenstermijn</a:t>
            </a:r>
            <a:r>
              <a:rPr lang="fr-BE" sz="1400" b="1" i="1" dirty="0">
                <a:solidFill>
                  <a:schemeClr val="tx1"/>
                </a:solidFill>
              </a:rPr>
              <a:t> van het </a:t>
            </a:r>
            <a:r>
              <a:rPr lang="fr-BE" sz="1400" b="1" i="1" dirty="0" err="1">
                <a:solidFill>
                  <a:schemeClr val="tx1"/>
                </a:solidFill>
              </a:rPr>
              <a:t>project</a:t>
            </a:r>
            <a:r>
              <a:rPr lang="fr-BE" sz="1400" b="1" dirty="0"/>
              <a:t> </a:t>
            </a:r>
            <a:r>
              <a:rPr lang="fr-BE" sz="1400" b="1" dirty="0">
                <a:solidFill>
                  <a:srgbClr val="FF0000"/>
                </a:solidFill>
              </a:rPr>
              <a:t>(5 pts.)</a:t>
            </a:r>
            <a:endParaRPr lang="fr-BE" sz="1400" b="1" dirty="0"/>
          </a:p>
          <a:p>
            <a:pPr marL="342900" indent="-342900">
              <a:lnSpc>
                <a:spcPct val="107000"/>
              </a:lnSpc>
              <a:buFont typeface="+mj-lt"/>
              <a:buAutoNum type="arabicPeriod"/>
            </a:pPr>
            <a:r>
              <a:rPr lang="fr-BE" sz="1400" b="1" dirty="0"/>
              <a:t>Participation citoyenne </a:t>
            </a:r>
            <a:r>
              <a:rPr lang="fr-BE" sz="1400" dirty="0"/>
              <a:t>(préparation et/ou mise en œuvre) / </a:t>
            </a:r>
            <a:r>
              <a:rPr lang="fr-BE" sz="1400" b="1" i="1" dirty="0" err="1">
                <a:solidFill>
                  <a:schemeClr val="tx1"/>
                </a:solidFill>
              </a:rPr>
              <a:t>Burgerparticipatie</a:t>
            </a:r>
            <a:r>
              <a:rPr lang="fr-BE" sz="1400" i="1" dirty="0">
                <a:solidFill>
                  <a:schemeClr val="tx1"/>
                </a:solidFill>
              </a:rPr>
              <a:t> (</a:t>
            </a:r>
            <a:r>
              <a:rPr lang="fr-BE" sz="1400" i="1" dirty="0" err="1">
                <a:solidFill>
                  <a:schemeClr val="tx1"/>
                </a:solidFill>
              </a:rPr>
              <a:t>bij</a:t>
            </a:r>
            <a:r>
              <a:rPr lang="fr-BE" sz="1400" i="1" dirty="0">
                <a:solidFill>
                  <a:schemeClr val="tx1"/>
                </a:solidFill>
              </a:rPr>
              <a:t> de </a:t>
            </a:r>
            <a:r>
              <a:rPr lang="fr-BE" sz="1400" i="1" dirty="0" err="1">
                <a:solidFill>
                  <a:schemeClr val="tx1"/>
                </a:solidFill>
              </a:rPr>
              <a:t>voorbereiding</a:t>
            </a:r>
            <a:r>
              <a:rPr lang="fr-BE" sz="1400" i="1" dirty="0">
                <a:solidFill>
                  <a:schemeClr val="tx1"/>
                </a:solidFill>
              </a:rPr>
              <a:t> en/of </a:t>
            </a:r>
            <a:r>
              <a:rPr lang="fr-BE" sz="1400" i="1" dirty="0" err="1">
                <a:solidFill>
                  <a:schemeClr val="tx1"/>
                </a:solidFill>
              </a:rPr>
              <a:t>uitvoering</a:t>
            </a:r>
            <a:r>
              <a:rPr lang="fr-BE" sz="1400" i="1" dirty="0">
                <a:solidFill>
                  <a:schemeClr val="tx1"/>
                </a:solidFill>
              </a:rPr>
              <a:t> </a:t>
            </a:r>
            <a:r>
              <a:rPr lang="fr-BE" sz="1400" b="1" dirty="0">
                <a:solidFill>
                  <a:srgbClr val="FF0000"/>
                </a:solidFill>
              </a:rPr>
              <a:t>(5 pts.)</a:t>
            </a:r>
          </a:p>
        </p:txBody>
      </p:sp>
    </p:spTree>
    <p:extLst>
      <p:ext uri="{BB962C8B-B14F-4D97-AF65-F5344CB8AC3E}">
        <p14:creationId xmlns:p14="http://schemas.microsoft.com/office/powerpoint/2010/main" val="40574743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a:bodyPr>
          <a:lstStyle/>
          <a:p>
            <a:r>
              <a:rPr lang="fr-BE" dirty="0"/>
              <a:t>Critères de mise en œuvre / </a:t>
            </a:r>
            <a:r>
              <a:rPr lang="fr-BE" dirty="0" err="1">
                <a:solidFill>
                  <a:schemeClr val="tx1"/>
                </a:solidFill>
              </a:rPr>
              <a:t>Uitvoeringscriteria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a:xfrm>
            <a:off x="359532" y="987574"/>
            <a:ext cx="8424936" cy="3096344"/>
          </a:xfrm>
        </p:spPr>
        <p:txBody>
          <a:bodyPr>
            <a:noAutofit/>
          </a:bodyPr>
          <a:lstStyle/>
          <a:p>
            <a:pPr marL="457200" indent="-457200">
              <a:buAutoNum type="arabicParenR"/>
            </a:pPr>
            <a:r>
              <a:rPr lang="fr-BE" sz="1300" b="1" dirty="0"/>
              <a:t>Planning et budget (10 pts) </a:t>
            </a:r>
            <a:r>
              <a:rPr lang="fr-BE" sz="1300" dirty="0"/>
              <a:t>/ </a:t>
            </a:r>
            <a:r>
              <a:rPr lang="fr-BE" sz="1300" i="1" dirty="0">
                <a:solidFill>
                  <a:schemeClr val="tx1"/>
                </a:solidFill>
              </a:rPr>
              <a:t>Planning en budget (10p)</a:t>
            </a:r>
          </a:p>
          <a:p>
            <a:pPr marL="457200" indent="-457200">
              <a:buAutoNum type="arabicParenR"/>
            </a:pPr>
            <a:endParaRPr lang="fr-BE" sz="300" i="1" dirty="0"/>
          </a:p>
          <a:p>
            <a:pPr marL="457200" indent="-457200">
              <a:buAutoNum type="arabicParenR"/>
            </a:pPr>
            <a:r>
              <a:rPr lang="fr-BE" sz="1300" b="1" dirty="0"/>
              <a:t>Structure de gestion, gouvernance, compétence et dynamique partenariale</a:t>
            </a:r>
            <a:r>
              <a:rPr lang="fr-BE" sz="1300" b="1" dirty="0">
                <a:solidFill>
                  <a:srgbClr val="FF0000"/>
                </a:solidFill>
              </a:rPr>
              <a:t> </a:t>
            </a:r>
            <a:r>
              <a:rPr lang="fr-BE" sz="1300" b="1" dirty="0"/>
              <a:t>(12 pts) </a:t>
            </a:r>
            <a:r>
              <a:rPr lang="fr-BE" sz="1300" dirty="0"/>
              <a:t>/ </a:t>
            </a:r>
            <a:r>
              <a:rPr lang="fr-BE" sz="1300" i="1" dirty="0" err="1">
                <a:solidFill>
                  <a:schemeClr val="tx1"/>
                </a:solidFill>
              </a:rPr>
              <a:t>Beheers</a:t>
            </a:r>
            <a:r>
              <a:rPr lang="fr-BE" sz="1300" i="1" dirty="0">
                <a:solidFill>
                  <a:schemeClr val="tx1"/>
                </a:solidFill>
              </a:rPr>
              <a:t>-, </a:t>
            </a:r>
            <a:r>
              <a:rPr lang="fr-BE" sz="1300" i="1" dirty="0" err="1">
                <a:solidFill>
                  <a:schemeClr val="tx1"/>
                </a:solidFill>
              </a:rPr>
              <a:t>bestuurs</a:t>
            </a:r>
            <a:r>
              <a:rPr lang="fr-BE" sz="1300" i="1" dirty="0">
                <a:solidFill>
                  <a:schemeClr val="tx1"/>
                </a:solidFill>
              </a:rPr>
              <a:t>- en </a:t>
            </a:r>
            <a:r>
              <a:rPr lang="fr-BE" sz="1300" i="1" dirty="0" err="1">
                <a:solidFill>
                  <a:schemeClr val="tx1"/>
                </a:solidFill>
              </a:rPr>
              <a:t>bevoegdheidsstructuur</a:t>
            </a:r>
            <a:r>
              <a:rPr lang="fr-BE" sz="1300" i="1" dirty="0">
                <a:solidFill>
                  <a:schemeClr val="tx1"/>
                </a:solidFill>
              </a:rPr>
              <a:t> en </a:t>
            </a:r>
            <a:r>
              <a:rPr lang="fr-BE" sz="1300" i="1" dirty="0" err="1">
                <a:solidFill>
                  <a:schemeClr val="tx1"/>
                </a:solidFill>
              </a:rPr>
              <a:t>partnerdynamiek</a:t>
            </a:r>
            <a:r>
              <a:rPr lang="fr-BE" sz="1300" i="1" dirty="0">
                <a:solidFill>
                  <a:schemeClr val="tx1"/>
                </a:solidFill>
              </a:rPr>
              <a:t> (12p)</a:t>
            </a:r>
          </a:p>
          <a:p>
            <a:pPr marL="457200" indent="-457200">
              <a:buAutoNum type="arabicParenR"/>
            </a:pPr>
            <a:endParaRPr lang="fr-BE" sz="200" i="1" dirty="0"/>
          </a:p>
          <a:p>
            <a:pPr marL="457200" indent="-457200">
              <a:buAutoNum type="arabicParenR"/>
            </a:pPr>
            <a:r>
              <a:rPr lang="fr-BE" sz="1300" b="1" dirty="0"/>
              <a:t>Principe DNSH (5 pts) </a:t>
            </a:r>
            <a:r>
              <a:rPr lang="fr-BE" sz="1300" dirty="0"/>
              <a:t>/ </a:t>
            </a:r>
            <a:r>
              <a:rPr lang="fr-BE" sz="1300" i="1" dirty="0">
                <a:solidFill>
                  <a:schemeClr val="tx1"/>
                </a:solidFill>
              </a:rPr>
              <a:t>DNSH-principe (5p)</a:t>
            </a:r>
          </a:p>
          <a:p>
            <a:pPr marL="457200" indent="-457200">
              <a:buAutoNum type="arabicParenR"/>
            </a:pPr>
            <a:endParaRPr lang="fr-BE" sz="100" i="1" dirty="0"/>
          </a:p>
          <a:p>
            <a:pPr marL="457200" indent="-457200">
              <a:buAutoNum type="arabicParenR"/>
            </a:pPr>
            <a:r>
              <a:rPr lang="fr-BE" sz="1300" b="1" dirty="0"/>
              <a:t>Egalité des chances, inclusions et non-discrimination (3 pts) </a:t>
            </a:r>
            <a:r>
              <a:rPr lang="fr-BE" sz="1300" dirty="0"/>
              <a:t>/ </a:t>
            </a:r>
            <a:r>
              <a:rPr lang="nl-NL" sz="1300" i="1" dirty="0">
                <a:solidFill>
                  <a:schemeClr val="tx1"/>
                </a:solidFill>
              </a:rPr>
              <a:t>Gelijke kansen, inclusie en non-discriminatie (3p)</a:t>
            </a:r>
          </a:p>
          <a:p>
            <a:pPr marL="457200" indent="-457200">
              <a:buAutoNum type="arabicParenR"/>
            </a:pPr>
            <a:endParaRPr lang="fr-BE" sz="200" i="1" dirty="0">
              <a:solidFill>
                <a:schemeClr val="tx1"/>
              </a:solidFill>
            </a:endParaRPr>
          </a:p>
          <a:p>
            <a:pPr marL="457200" indent="-457200">
              <a:buAutoNum type="arabicParenR"/>
            </a:pPr>
            <a:r>
              <a:rPr lang="fr-BE" sz="1300" b="1" dirty="0"/>
              <a:t>Indicateurs (5 pts) </a:t>
            </a:r>
            <a:r>
              <a:rPr lang="fr-BE" sz="1300" dirty="0"/>
              <a:t>/ </a:t>
            </a:r>
            <a:r>
              <a:rPr lang="fr-BE" sz="1300" i="1" dirty="0" err="1">
                <a:solidFill>
                  <a:schemeClr val="tx1"/>
                </a:solidFill>
              </a:rPr>
              <a:t>Indicatoren</a:t>
            </a:r>
            <a:r>
              <a:rPr lang="fr-BE" sz="1300" i="1" dirty="0">
                <a:solidFill>
                  <a:schemeClr val="tx1"/>
                </a:solidFill>
              </a:rPr>
              <a:t> (5p)</a:t>
            </a:r>
          </a:p>
        </p:txBody>
      </p:sp>
    </p:spTree>
    <p:extLst>
      <p:ext uri="{BB962C8B-B14F-4D97-AF65-F5344CB8AC3E}">
        <p14:creationId xmlns:p14="http://schemas.microsoft.com/office/powerpoint/2010/main" val="2873518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82210" y="915566"/>
            <a:ext cx="8460940" cy="3600400"/>
          </a:xfrm>
        </p:spPr>
        <p:txBody>
          <a:bodyPr>
            <a:normAutofit fontScale="92500"/>
          </a:bodyPr>
          <a:lstStyle/>
          <a:p>
            <a:pPr marL="457200" indent="-457200" algn="just">
              <a:buFont typeface="+mj-lt"/>
              <a:buAutoNum type="arabicPeriod"/>
            </a:pPr>
            <a:r>
              <a:rPr lang="fr-BE" b="1" dirty="0"/>
              <a:t>Critères techniques / </a:t>
            </a:r>
            <a:r>
              <a:rPr lang="fr-BE" b="1" i="1" dirty="0" err="1">
                <a:solidFill>
                  <a:schemeClr val="tx1"/>
                </a:solidFill>
                <a:latin typeface="Arial"/>
              </a:rPr>
              <a:t>Technische</a:t>
            </a:r>
            <a:r>
              <a:rPr lang="fr-BE" b="1" i="1" dirty="0">
                <a:solidFill>
                  <a:schemeClr val="tx1"/>
                </a:solidFill>
                <a:latin typeface="Arial"/>
              </a:rPr>
              <a:t> </a:t>
            </a:r>
            <a:r>
              <a:rPr lang="fr-BE" b="1" i="1" dirty="0" err="1">
                <a:solidFill>
                  <a:schemeClr val="tx1"/>
                </a:solidFill>
                <a:latin typeface="Arial"/>
              </a:rPr>
              <a:t>Criteria</a:t>
            </a:r>
            <a:endParaRPr lang="fr-BE" sz="1800" b="1" dirty="0"/>
          </a:p>
          <a:p>
            <a:pPr algn="just"/>
            <a:r>
              <a:rPr lang="fr-BE" sz="1400" b="1" dirty="0"/>
              <a:t>Qualité et intégration dans l’environnement urbain / </a:t>
            </a:r>
            <a:r>
              <a:rPr lang="nl-NL" sz="1400" b="1" i="1" dirty="0">
                <a:solidFill>
                  <a:schemeClr val="tx1"/>
                </a:solidFill>
                <a:latin typeface="Arial"/>
              </a:rPr>
              <a:t>Kwaliteit en integratie in de stedelijke omgeving         </a:t>
            </a:r>
            <a:r>
              <a:rPr lang="nl-NL" sz="1400" i="1" dirty="0">
                <a:solidFill>
                  <a:schemeClr val="tx1"/>
                </a:solidFill>
                <a:latin typeface="Arial"/>
              </a:rPr>
              <a:t>(1 &amp; 2.1)</a:t>
            </a:r>
            <a:endParaRPr lang="fr-BE" sz="1400" i="1" dirty="0">
              <a:solidFill>
                <a:schemeClr val="tx1"/>
              </a:solidFill>
              <a:latin typeface="Arial"/>
            </a:endParaRPr>
          </a:p>
          <a:p>
            <a:pPr marL="171450" indent="-171450" algn="just">
              <a:buFont typeface="Wingdings" panose="05000000000000000000" pitchFamily="2" charset="2"/>
              <a:buChar char="à"/>
            </a:pPr>
            <a:r>
              <a:rPr lang="fr-BE" sz="1100" dirty="0">
                <a:sym typeface="Wingdings" panose="05000000000000000000" pitchFamily="2" charset="2"/>
              </a:rPr>
              <a:t>Décrire le projet et ses objectifs de manière complète et détaillée. / </a:t>
            </a:r>
            <a:r>
              <a:rPr lang="nl-NL" sz="1100" i="1" dirty="0">
                <a:solidFill>
                  <a:schemeClr val="tx1"/>
                </a:solidFill>
                <a:sym typeface="Wingdings" panose="05000000000000000000" pitchFamily="2" charset="2"/>
              </a:rPr>
              <a:t>Beschrijf het project en zijn doelen op een volledige, gedetailleerde manier.</a:t>
            </a:r>
          </a:p>
          <a:p>
            <a:pPr marL="171450" indent="-171450" algn="just">
              <a:buFont typeface="Wingdings" panose="05000000000000000000" pitchFamily="2" charset="2"/>
              <a:buChar char="à"/>
            </a:pPr>
            <a:r>
              <a:rPr lang="fr-BE" sz="1100" dirty="0">
                <a:sym typeface="Wingdings" panose="05000000000000000000" pitchFamily="2" charset="2"/>
              </a:rPr>
              <a:t>Quel est le groupe cible du projet et qui sont ses parties prenantes (in)directes ? / </a:t>
            </a:r>
            <a:r>
              <a:rPr lang="nl-NL" sz="1100" i="1" dirty="0">
                <a:solidFill>
                  <a:schemeClr val="tx1"/>
                </a:solidFill>
                <a:sym typeface="Wingdings" panose="05000000000000000000" pitchFamily="2" charset="2"/>
              </a:rPr>
              <a:t>Wat is de doelgroep van het project en wie zijn de (in)directe betrokken partijen?</a:t>
            </a:r>
          </a:p>
          <a:p>
            <a:pPr marL="171450" indent="-171450" algn="just">
              <a:buFont typeface="Wingdings" panose="05000000000000000000" pitchFamily="2" charset="2"/>
              <a:buChar char="à"/>
            </a:pPr>
            <a:r>
              <a:rPr lang="fr-BE" sz="1100" dirty="0">
                <a:sym typeface="Wingdings" panose="05000000000000000000" pitchFamily="2" charset="2"/>
              </a:rPr>
              <a:t>Quels sont les besoins que l'on identifie dans ces groupes et auxquels le projet cherche à répondre ? </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Welke</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noden</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identificeert</a:t>
            </a:r>
            <a:r>
              <a:rPr lang="fr-BE" sz="1100" i="1" dirty="0">
                <a:solidFill>
                  <a:schemeClr val="tx1"/>
                </a:solidFill>
                <a:sym typeface="Wingdings" panose="05000000000000000000" pitchFamily="2" charset="2"/>
              </a:rPr>
              <a:t> men </a:t>
            </a:r>
            <a:r>
              <a:rPr lang="fr-BE" sz="1100" i="1" dirty="0" err="1">
                <a:solidFill>
                  <a:schemeClr val="tx1"/>
                </a:solidFill>
                <a:sym typeface="Wingdings" panose="05000000000000000000" pitchFamily="2" charset="2"/>
              </a:rPr>
              <a:t>bij</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deze</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groepen</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waaraan</a:t>
            </a:r>
            <a:r>
              <a:rPr lang="fr-BE" sz="1100" i="1" dirty="0">
                <a:solidFill>
                  <a:schemeClr val="tx1"/>
                </a:solidFill>
                <a:sym typeface="Wingdings" panose="05000000000000000000" pitchFamily="2" charset="2"/>
              </a:rPr>
              <a:t> het </a:t>
            </a:r>
            <a:r>
              <a:rPr lang="fr-BE" sz="1100" i="1" dirty="0" err="1">
                <a:solidFill>
                  <a:schemeClr val="tx1"/>
                </a:solidFill>
                <a:sym typeface="Wingdings" panose="05000000000000000000" pitchFamily="2" charset="2"/>
              </a:rPr>
              <a:t>project</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wilt</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beantwoorden</a:t>
            </a:r>
            <a:r>
              <a:rPr lang="fr-BE" sz="1100" i="1" dirty="0">
                <a:solidFill>
                  <a:schemeClr val="tx1"/>
                </a:solidFill>
                <a:sym typeface="Wingdings" panose="05000000000000000000" pitchFamily="2" charset="2"/>
              </a:rPr>
              <a:t>?</a:t>
            </a:r>
          </a:p>
          <a:p>
            <a:pPr marL="171450" indent="-171450" algn="just">
              <a:buFont typeface="Wingdings" panose="05000000000000000000" pitchFamily="2" charset="2"/>
              <a:buChar char="à"/>
            </a:pPr>
            <a:r>
              <a:rPr lang="fr-BE" sz="1100" dirty="0">
                <a:sym typeface="Wingdings" panose="05000000000000000000" pitchFamily="2" charset="2"/>
              </a:rPr>
              <a:t>Quelle est la valeur ajoutée du projet par rapport à son environnement et quels efforts sont mis en place pour favoriser l’intégration du projet dans celui-ci ? </a:t>
            </a:r>
            <a:r>
              <a:rPr lang="fr-BE" sz="1100" i="1" dirty="0">
                <a:sym typeface="Wingdings" panose="05000000000000000000" pitchFamily="2" charset="2"/>
              </a:rPr>
              <a:t>/ </a:t>
            </a:r>
            <a:r>
              <a:rPr lang="fr-BE" sz="1100" i="1" dirty="0">
                <a:solidFill>
                  <a:schemeClr val="tx1"/>
                </a:solidFill>
                <a:sym typeface="Wingdings" panose="05000000000000000000" pitchFamily="2" charset="2"/>
              </a:rPr>
              <a:t>Wat </a:t>
            </a:r>
            <a:r>
              <a:rPr lang="fr-BE" sz="1100" i="1" dirty="0" err="1">
                <a:solidFill>
                  <a:schemeClr val="tx1"/>
                </a:solidFill>
                <a:sym typeface="Wingdings" panose="05000000000000000000" pitchFamily="2" charset="2"/>
              </a:rPr>
              <a:t>is</a:t>
            </a:r>
            <a:r>
              <a:rPr lang="fr-BE" sz="1100" i="1" dirty="0">
                <a:solidFill>
                  <a:schemeClr val="tx1"/>
                </a:solidFill>
                <a:sym typeface="Wingdings" panose="05000000000000000000" pitchFamily="2" charset="2"/>
              </a:rPr>
              <a:t> de </a:t>
            </a:r>
            <a:r>
              <a:rPr lang="fr-BE" sz="1100" i="1" dirty="0" err="1">
                <a:solidFill>
                  <a:schemeClr val="tx1"/>
                </a:solidFill>
                <a:sym typeface="Wingdings" panose="05000000000000000000" pitchFamily="2" charset="2"/>
              </a:rPr>
              <a:t>toegevoegde</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waarde</a:t>
            </a:r>
            <a:r>
              <a:rPr lang="fr-BE" sz="1100" i="1" dirty="0">
                <a:solidFill>
                  <a:schemeClr val="tx1"/>
                </a:solidFill>
                <a:sym typeface="Wingdings" panose="05000000000000000000" pitchFamily="2" charset="2"/>
              </a:rPr>
              <a:t> van het </a:t>
            </a:r>
            <a:r>
              <a:rPr lang="fr-BE" sz="1100" i="1" dirty="0" err="1">
                <a:solidFill>
                  <a:schemeClr val="tx1"/>
                </a:solidFill>
                <a:sym typeface="Wingdings" panose="05000000000000000000" pitchFamily="2" charset="2"/>
              </a:rPr>
              <a:t>project</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aan</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haar</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omgeving</a:t>
            </a:r>
            <a:r>
              <a:rPr lang="fr-BE" sz="1100" i="1" dirty="0">
                <a:solidFill>
                  <a:schemeClr val="tx1"/>
                </a:solidFill>
                <a:sym typeface="Wingdings" panose="05000000000000000000" pitchFamily="2" charset="2"/>
              </a:rPr>
              <a:t> en </a:t>
            </a:r>
            <a:r>
              <a:rPr lang="fr-BE" sz="1100" i="1" dirty="0" err="1">
                <a:solidFill>
                  <a:schemeClr val="tx1"/>
                </a:solidFill>
                <a:sym typeface="Wingdings" panose="05000000000000000000" pitchFamily="2" charset="2"/>
              </a:rPr>
              <a:t>welke</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inspanningen</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levert</a:t>
            </a:r>
            <a:r>
              <a:rPr lang="fr-BE" sz="1100" i="1" dirty="0">
                <a:solidFill>
                  <a:schemeClr val="tx1"/>
                </a:solidFill>
                <a:sym typeface="Wingdings" panose="05000000000000000000" pitchFamily="2" charset="2"/>
              </a:rPr>
              <a:t> men om het </a:t>
            </a:r>
            <a:r>
              <a:rPr lang="fr-BE" sz="1100" i="1" dirty="0" err="1">
                <a:solidFill>
                  <a:schemeClr val="tx1"/>
                </a:solidFill>
                <a:sym typeface="Wingdings" panose="05000000000000000000" pitchFamily="2" charset="2"/>
              </a:rPr>
              <a:t>project</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erin</a:t>
            </a:r>
            <a:r>
              <a:rPr lang="fr-BE" sz="1100" i="1" dirty="0">
                <a:solidFill>
                  <a:schemeClr val="tx1"/>
                </a:solidFill>
                <a:sym typeface="Wingdings" panose="05000000000000000000" pitchFamily="2" charset="2"/>
              </a:rPr>
              <a:t> te </a:t>
            </a:r>
            <a:r>
              <a:rPr lang="fr-BE" sz="1100" i="1" dirty="0" err="1">
                <a:solidFill>
                  <a:schemeClr val="tx1"/>
                </a:solidFill>
                <a:sym typeface="Wingdings" panose="05000000000000000000" pitchFamily="2" charset="2"/>
              </a:rPr>
              <a:t>integreren</a:t>
            </a:r>
            <a:r>
              <a:rPr lang="fr-BE" sz="1100" i="1" dirty="0">
                <a:solidFill>
                  <a:schemeClr val="tx1"/>
                </a:solidFill>
                <a:sym typeface="Wingdings" panose="05000000000000000000" pitchFamily="2" charset="2"/>
              </a:rPr>
              <a:t>?</a:t>
            </a:r>
            <a:endParaRPr lang="fr-BE" sz="1100" i="1" dirty="0">
              <a:sym typeface="Wingdings" panose="05000000000000000000" pitchFamily="2" charset="2"/>
            </a:endParaRPr>
          </a:p>
          <a:p>
            <a:pPr marL="171450" indent="-171450" algn="just">
              <a:buFont typeface="Wingdings" panose="05000000000000000000" pitchFamily="2" charset="2"/>
              <a:buChar char="à"/>
            </a:pPr>
            <a:endParaRPr lang="nl-NL" sz="1300" i="1" dirty="0">
              <a:solidFill>
                <a:schemeClr val="tx1"/>
              </a:solidFil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5059069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82210" y="915566"/>
            <a:ext cx="8460940" cy="3600400"/>
          </a:xfrm>
        </p:spPr>
        <p:txBody>
          <a:bodyPr>
            <a:normAutofit/>
          </a:bodyPr>
          <a:lstStyle/>
          <a:p>
            <a:pPr marL="457200" indent="-457200" algn="just">
              <a:buFont typeface="+mj-lt"/>
              <a:buAutoNum type="arabicPeriod"/>
            </a:pPr>
            <a:r>
              <a:rPr lang="fr-BE" b="1" dirty="0"/>
              <a:t>Critères techniques / </a:t>
            </a:r>
            <a:r>
              <a:rPr lang="fr-BE" b="1" i="1" dirty="0" err="1">
                <a:solidFill>
                  <a:schemeClr val="tx1"/>
                </a:solidFill>
                <a:latin typeface="Arial"/>
              </a:rPr>
              <a:t>Technische</a:t>
            </a:r>
            <a:r>
              <a:rPr lang="fr-BE" b="1" i="1" dirty="0">
                <a:solidFill>
                  <a:schemeClr val="tx1"/>
                </a:solidFill>
                <a:latin typeface="Arial"/>
              </a:rPr>
              <a:t> </a:t>
            </a:r>
            <a:r>
              <a:rPr lang="fr-BE" b="1" i="1" dirty="0" err="1">
                <a:solidFill>
                  <a:schemeClr val="tx1"/>
                </a:solidFill>
                <a:latin typeface="Arial"/>
              </a:rPr>
              <a:t>Criteria</a:t>
            </a:r>
            <a:endParaRPr lang="fr-BE" sz="1800" b="1" dirty="0"/>
          </a:p>
          <a:p>
            <a:pPr algn="just"/>
            <a:r>
              <a:rPr lang="fr-BE" sz="1400" b="1" dirty="0"/>
              <a:t>Budget </a:t>
            </a:r>
            <a:r>
              <a:rPr lang="fr-BE" sz="1400" dirty="0"/>
              <a:t>et </a:t>
            </a:r>
            <a:r>
              <a:rPr lang="fr-BE" sz="1400" b="1" dirty="0"/>
              <a:t>contribution aux indicateurs / </a:t>
            </a:r>
            <a:r>
              <a:rPr lang="nl-NL" sz="1400" b="1" i="1" dirty="0">
                <a:solidFill>
                  <a:schemeClr val="tx1"/>
                </a:solidFill>
                <a:latin typeface="Arial"/>
              </a:rPr>
              <a:t>Budget </a:t>
            </a:r>
            <a:r>
              <a:rPr lang="nl-NL" sz="1400" i="1" dirty="0">
                <a:solidFill>
                  <a:schemeClr val="tx1"/>
                </a:solidFill>
                <a:latin typeface="Arial"/>
              </a:rPr>
              <a:t>en </a:t>
            </a:r>
            <a:r>
              <a:rPr lang="nl-NL" sz="1400" b="1" i="1" dirty="0">
                <a:solidFill>
                  <a:schemeClr val="tx1"/>
                </a:solidFill>
                <a:latin typeface="Arial"/>
              </a:rPr>
              <a:t>bijdrage aan de indicatoren </a:t>
            </a:r>
            <a:r>
              <a:rPr lang="nl-NL" sz="1400" i="1" dirty="0">
                <a:solidFill>
                  <a:schemeClr val="tx1"/>
                </a:solidFill>
                <a:latin typeface="Arial"/>
              </a:rPr>
              <a:t>(2.1 &amp; 2.2)</a:t>
            </a:r>
            <a:endParaRPr lang="fr-BE" sz="1400" i="1" dirty="0">
              <a:solidFill>
                <a:schemeClr val="tx1"/>
              </a:solidFill>
              <a:latin typeface="Arial"/>
            </a:endParaRPr>
          </a:p>
          <a:p>
            <a:pPr marL="171450" indent="-171450" algn="just">
              <a:buFont typeface="Wingdings" panose="05000000000000000000" pitchFamily="2" charset="2"/>
              <a:buChar char="à"/>
            </a:pPr>
            <a:r>
              <a:rPr lang="fr-BE" sz="1100" dirty="0">
                <a:sym typeface="Wingdings" panose="05000000000000000000" pitchFamily="2" charset="2"/>
              </a:rPr>
              <a:t>Combien d'hectares d'infrastructures vertes nouvelles ou améliorées le projet aspire-t-il à créer ? / </a:t>
            </a:r>
            <a:r>
              <a:rPr lang="nl-NL" sz="1100" i="1" dirty="0">
                <a:solidFill>
                  <a:schemeClr val="tx1"/>
                </a:solidFill>
                <a:sym typeface="Wingdings" panose="05000000000000000000" pitchFamily="2" charset="2"/>
              </a:rPr>
              <a:t>Hoeveel hectare nieuwe/verbeterde groene infrastructuur wil het project creëren?</a:t>
            </a:r>
          </a:p>
          <a:p>
            <a:pPr marL="171450" indent="-171450" algn="just">
              <a:buFont typeface="Wingdings" panose="05000000000000000000" pitchFamily="2" charset="2"/>
              <a:buChar char="à"/>
            </a:pPr>
            <a:r>
              <a:rPr lang="fr-BE" sz="1100" dirty="0">
                <a:sym typeface="Wingdings" panose="05000000000000000000" pitchFamily="2" charset="2"/>
              </a:rPr>
              <a:t> Quel est le montant total de la subvention demandée pour le projet ? / </a:t>
            </a:r>
            <a:r>
              <a:rPr lang="fr-BE" sz="1100" i="1" dirty="0">
                <a:solidFill>
                  <a:schemeClr val="tx1"/>
                </a:solidFill>
                <a:sym typeface="Wingdings" panose="05000000000000000000" pitchFamily="2" charset="2"/>
              </a:rPr>
              <a:t>Wat </a:t>
            </a:r>
            <a:r>
              <a:rPr lang="fr-BE" sz="1100" i="1" dirty="0" err="1">
                <a:solidFill>
                  <a:schemeClr val="tx1"/>
                </a:solidFill>
                <a:sym typeface="Wingdings" panose="05000000000000000000" pitchFamily="2" charset="2"/>
              </a:rPr>
              <a:t>is</a:t>
            </a:r>
            <a:r>
              <a:rPr lang="fr-BE" sz="1100" i="1" dirty="0">
                <a:solidFill>
                  <a:schemeClr val="tx1"/>
                </a:solidFill>
                <a:sym typeface="Wingdings" panose="05000000000000000000" pitchFamily="2" charset="2"/>
              </a:rPr>
              <a:t> de totale </a:t>
            </a:r>
            <a:r>
              <a:rPr lang="fr-BE" sz="1100" i="1" dirty="0" err="1">
                <a:solidFill>
                  <a:schemeClr val="tx1"/>
                </a:solidFill>
                <a:sym typeface="Wingdings" panose="05000000000000000000" pitchFamily="2" charset="2"/>
              </a:rPr>
              <a:t>gevraagde</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subsidiëring</a:t>
            </a:r>
            <a:r>
              <a:rPr lang="fr-BE" sz="1100" i="1" dirty="0">
                <a:solidFill>
                  <a:schemeClr val="tx1"/>
                </a:solidFill>
                <a:sym typeface="Wingdings" panose="05000000000000000000" pitchFamily="2" charset="2"/>
              </a:rPr>
              <a:t> van het </a:t>
            </a:r>
            <a:r>
              <a:rPr lang="fr-BE" sz="1100" i="1" dirty="0" err="1">
                <a:solidFill>
                  <a:schemeClr val="tx1"/>
                </a:solidFill>
                <a:sym typeface="Wingdings" panose="05000000000000000000" pitchFamily="2" charset="2"/>
              </a:rPr>
              <a:t>project</a:t>
            </a:r>
            <a:r>
              <a:rPr lang="fr-BE" sz="1100" i="1" dirty="0">
                <a:solidFill>
                  <a:schemeClr val="tx1"/>
                </a:solidFill>
                <a:sym typeface="Wingdings" panose="05000000000000000000" pitchFamily="2" charset="2"/>
              </a:rPr>
              <a:t>?</a:t>
            </a:r>
          </a:p>
          <a:p>
            <a:pPr marL="171450" indent="-171450" algn="just">
              <a:buFont typeface="Wingdings" panose="05000000000000000000" pitchFamily="2" charset="2"/>
              <a:buChar char="à"/>
            </a:pPr>
            <a:r>
              <a:rPr lang="fr-BE" sz="1100" dirty="0">
                <a:sym typeface="Wingdings" panose="05000000000000000000" pitchFamily="2" charset="2"/>
              </a:rPr>
              <a:t>Selon les estimations du projet, combien de résidents pourront avoir accès à une infrastructure verte nouvelle ou améliorée ? Comment cette donnée a-t’ elle été évaluée ? / </a:t>
            </a:r>
            <a:r>
              <a:rPr lang="fr-BE" sz="1100" i="1" dirty="0" err="1">
                <a:solidFill>
                  <a:schemeClr val="tx1"/>
                </a:solidFill>
                <a:sym typeface="Wingdings" panose="05000000000000000000" pitchFamily="2" charset="2"/>
              </a:rPr>
              <a:t>Hoeveel</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inwoners</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zullen</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volgens</a:t>
            </a:r>
            <a:r>
              <a:rPr lang="fr-BE" sz="1100" i="1" dirty="0">
                <a:solidFill>
                  <a:schemeClr val="tx1"/>
                </a:solidFill>
                <a:sym typeface="Wingdings" panose="05000000000000000000" pitchFamily="2" charset="2"/>
              </a:rPr>
              <a:t> de </a:t>
            </a:r>
            <a:r>
              <a:rPr lang="fr-BE" sz="1100" i="1" dirty="0" err="1">
                <a:solidFill>
                  <a:schemeClr val="tx1"/>
                </a:solidFill>
                <a:sym typeface="Wingdings" panose="05000000000000000000" pitchFamily="2" charset="2"/>
              </a:rPr>
              <a:t>ramingen</a:t>
            </a:r>
            <a:r>
              <a:rPr lang="fr-BE" sz="1100" i="1" dirty="0">
                <a:solidFill>
                  <a:schemeClr val="tx1"/>
                </a:solidFill>
                <a:sym typeface="Wingdings" panose="05000000000000000000" pitchFamily="2" charset="2"/>
              </a:rPr>
              <a:t> van het </a:t>
            </a:r>
            <a:r>
              <a:rPr lang="fr-BE" sz="1100" i="1" dirty="0" err="1">
                <a:solidFill>
                  <a:schemeClr val="tx1"/>
                </a:solidFill>
                <a:sym typeface="Wingdings" panose="05000000000000000000" pitchFamily="2" charset="2"/>
              </a:rPr>
              <a:t>project</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toegang</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krijgen</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tot</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nieuwe</a:t>
            </a:r>
            <a:r>
              <a:rPr lang="fr-BE" sz="1100" i="1" dirty="0">
                <a:solidFill>
                  <a:schemeClr val="tx1"/>
                </a:solidFill>
                <a:sym typeface="Wingdings" panose="05000000000000000000" pitchFamily="2" charset="2"/>
              </a:rPr>
              <a:t> of </a:t>
            </a:r>
            <a:r>
              <a:rPr lang="fr-BE" sz="1100" i="1" dirty="0" err="1">
                <a:solidFill>
                  <a:schemeClr val="tx1"/>
                </a:solidFill>
                <a:sym typeface="Wingdings" panose="05000000000000000000" pitchFamily="2" charset="2"/>
              </a:rPr>
              <a:t>verbeterde</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groene</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infrastructuur</a:t>
            </a:r>
            <a:r>
              <a:rPr lang="fr-BE" sz="1100" i="1" dirty="0">
                <a:solidFill>
                  <a:schemeClr val="tx1"/>
                </a:solidFill>
                <a:sym typeface="Wingdings" panose="05000000000000000000" pitchFamily="2" charset="2"/>
              </a:rPr>
              <a:t>?</a:t>
            </a:r>
            <a:r>
              <a:rPr lang="fr-BE" sz="1100" dirty="0">
                <a:solidFill>
                  <a:schemeClr val="tx1"/>
                </a:solidFill>
                <a:sym typeface="Wingdings" panose="05000000000000000000" pitchFamily="2" charset="2"/>
              </a:rPr>
              <a:t> </a:t>
            </a:r>
            <a:r>
              <a:rPr lang="fr-BE" sz="1100" dirty="0">
                <a:solidFill>
                  <a:srgbClr val="FF0000"/>
                </a:solidFill>
                <a:sym typeface="Wingdings" panose="05000000000000000000" pitchFamily="2" charset="2"/>
              </a:rPr>
              <a:t>(seulement/</a:t>
            </a:r>
            <a:r>
              <a:rPr lang="fr-BE" sz="1100" dirty="0" err="1">
                <a:solidFill>
                  <a:srgbClr val="FF0000"/>
                </a:solidFill>
                <a:sym typeface="Wingdings" panose="05000000000000000000" pitchFamily="2" charset="2"/>
              </a:rPr>
              <a:t>enkel</a:t>
            </a:r>
            <a:r>
              <a:rPr lang="fr-BE" sz="1100" dirty="0">
                <a:solidFill>
                  <a:srgbClr val="FF0000"/>
                </a:solidFill>
                <a:sym typeface="Wingdings" panose="05000000000000000000" pitchFamily="2" charset="2"/>
              </a:rPr>
              <a:t> 2.1)</a:t>
            </a:r>
            <a:endParaRPr lang="fr-BE" sz="1100" i="1" dirty="0">
              <a:solidFill>
                <a:schemeClr val="tx1"/>
              </a:solidFill>
              <a:sym typeface="Wingdings" panose="05000000000000000000" pitchFamily="2" charset="2"/>
            </a:endParaRPr>
          </a:p>
          <a:p>
            <a:pPr marL="171450" indent="-171450" algn="just">
              <a:buFont typeface="Wingdings" panose="05000000000000000000" pitchFamily="2" charset="2"/>
              <a:buChar char="à"/>
            </a:pPr>
            <a:r>
              <a:rPr lang="fr-BE" sz="1100" dirty="0">
                <a:sym typeface="Wingdings" panose="05000000000000000000" pitchFamily="2" charset="2"/>
              </a:rPr>
              <a:t>Combien de ces hectares se situent en zone Natura 2000 et sont couverts par des mesures de protection ou de restauration? / </a:t>
            </a:r>
            <a:r>
              <a:rPr lang="fr-BE" sz="1100" i="1" dirty="0" err="1">
                <a:solidFill>
                  <a:schemeClr val="tx1"/>
                </a:solidFill>
                <a:sym typeface="Wingdings" panose="05000000000000000000" pitchFamily="2" charset="2"/>
              </a:rPr>
              <a:t>Hoeveel</a:t>
            </a:r>
            <a:r>
              <a:rPr lang="fr-BE" sz="1100" i="1" dirty="0">
                <a:solidFill>
                  <a:schemeClr val="tx1"/>
                </a:solidFill>
                <a:sym typeface="Wingdings" panose="05000000000000000000" pitchFamily="2" charset="2"/>
              </a:rPr>
              <a:t> van </a:t>
            </a:r>
            <a:r>
              <a:rPr lang="fr-BE" sz="1100" i="1" dirty="0" err="1">
                <a:solidFill>
                  <a:schemeClr val="tx1"/>
                </a:solidFill>
                <a:sym typeface="Wingdings" panose="05000000000000000000" pitchFamily="2" charset="2"/>
              </a:rPr>
              <a:t>deze</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hectaren</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liggen</a:t>
            </a:r>
            <a:r>
              <a:rPr lang="fr-BE" sz="1100" i="1" dirty="0">
                <a:solidFill>
                  <a:schemeClr val="tx1"/>
                </a:solidFill>
                <a:sym typeface="Wingdings" panose="05000000000000000000" pitchFamily="2" charset="2"/>
              </a:rPr>
              <a:t> in </a:t>
            </a:r>
            <a:r>
              <a:rPr lang="fr-BE" sz="1100" i="1" dirty="0" err="1">
                <a:solidFill>
                  <a:schemeClr val="tx1"/>
                </a:solidFill>
                <a:sym typeface="Wingdings" panose="05000000000000000000" pitchFamily="2" charset="2"/>
              </a:rPr>
              <a:t>aan</a:t>
            </a:r>
            <a:r>
              <a:rPr lang="fr-BE" sz="1100" i="1" dirty="0">
                <a:solidFill>
                  <a:schemeClr val="tx1"/>
                </a:solidFill>
                <a:sym typeface="Wingdings" panose="05000000000000000000" pitchFamily="2" charset="2"/>
              </a:rPr>
              <a:t> Natura 2000-zone en </a:t>
            </a:r>
            <a:r>
              <a:rPr lang="fr-BE" sz="1100" i="1" dirty="0" err="1">
                <a:solidFill>
                  <a:schemeClr val="tx1"/>
                </a:solidFill>
                <a:sym typeface="Wingdings" panose="05000000000000000000" pitchFamily="2" charset="2"/>
              </a:rPr>
              <a:t>vallen</a:t>
            </a:r>
            <a:r>
              <a:rPr lang="fr-BE" sz="1100" i="1" dirty="0">
                <a:solidFill>
                  <a:schemeClr val="tx1"/>
                </a:solidFill>
                <a:sym typeface="Wingdings" panose="05000000000000000000" pitchFamily="2" charset="2"/>
              </a:rPr>
              <a:t> onder </a:t>
            </a:r>
            <a:r>
              <a:rPr lang="fr-BE" sz="1100" i="1" dirty="0" err="1">
                <a:solidFill>
                  <a:schemeClr val="tx1"/>
                </a:solidFill>
                <a:sym typeface="Wingdings" panose="05000000000000000000" pitchFamily="2" charset="2"/>
              </a:rPr>
              <a:t>beschermings</a:t>
            </a:r>
            <a:r>
              <a:rPr lang="fr-BE" sz="1100" i="1" dirty="0">
                <a:solidFill>
                  <a:schemeClr val="tx1"/>
                </a:solidFill>
                <a:sym typeface="Wingdings" panose="05000000000000000000" pitchFamily="2" charset="2"/>
              </a:rPr>
              <a:t>- of </a:t>
            </a:r>
            <a:r>
              <a:rPr lang="fr-BE" sz="1100" i="1" dirty="0" err="1">
                <a:solidFill>
                  <a:schemeClr val="tx1"/>
                </a:solidFill>
                <a:sym typeface="Wingdings" panose="05000000000000000000" pitchFamily="2" charset="2"/>
              </a:rPr>
              <a:t>restauratiemaatregelen</a:t>
            </a:r>
            <a:r>
              <a:rPr lang="fr-BE" sz="1100" i="1" dirty="0">
                <a:solidFill>
                  <a:schemeClr val="tx1"/>
                </a:solidFill>
                <a:sym typeface="Wingdings" panose="05000000000000000000" pitchFamily="2" charset="2"/>
              </a:rPr>
              <a:t>?</a:t>
            </a:r>
            <a:r>
              <a:rPr lang="fr-BE" sz="1100" dirty="0">
                <a:solidFill>
                  <a:schemeClr val="tx1"/>
                </a:solidFill>
                <a:sym typeface="Wingdings" panose="05000000000000000000" pitchFamily="2" charset="2"/>
              </a:rPr>
              <a:t> </a:t>
            </a:r>
            <a:r>
              <a:rPr lang="fr-BE" sz="1100" dirty="0">
                <a:solidFill>
                  <a:srgbClr val="FF0000"/>
                </a:solidFill>
                <a:sym typeface="Wingdings" panose="05000000000000000000" pitchFamily="2" charset="2"/>
              </a:rPr>
              <a:t>(seulement/</a:t>
            </a:r>
            <a:r>
              <a:rPr lang="fr-BE" sz="1100" dirty="0" err="1">
                <a:solidFill>
                  <a:srgbClr val="FF0000"/>
                </a:solidFill>
                <a:sym typeface="Wingdings" panose="05000000000000000000" pitchFamily="2" charset="2"/>
              </a:rPr>
              <a:t>enkel</a:t>
            </a:r>
            <a:r>
              <a:rPr lang="fr-BE" sz="1100" dirty="0">
                <a:solidFill>
                  <a:srgbClr val="FF0000"/>
                </a:solidFill>
                <a:sym typeface="Wingdings" panose="05000000000000000000" pitchFamily="2" charset="2"/>
              </a:rPr>
              <a:t> 2.2)</a:t>
            </a:r>
            <a:endParaRPr lang="fr-BE" sz="1100" i="1" dirty="0">
              <a:solidFill>
                <a:srgbClr val="FF0000"/>
              </a:solidFil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2659097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82210" y="915566"/>
            <a:ext cx="8460940" cy="3600400"/>
          </a:xfrm>
        </p:spPr>
        <p:txBody>
          <a:bodyPr>
            <a:normAutofit/>
          </a:bodyPr>
          <a:lstStyle/>
          <a:p>
            <a:pPr marL="457200" indent="-457200" algn="just">
              <a:buFont typeface="+mj-lt"/>
              <a:buAutoNum type="arabicPeriod"/>
            </a:pPr>
            <a:r>
              <a:rPr lang="fr-BE" sz="1600" b="1" dirty="0"/>
              <a:t>Critères techniques / </a:t>
            </a:r>
            <a:r>
              <a:rPr lang="fr-BE" sz="1600" b="1" i="1" dirty="0" err="1">
                <a:solidFill>
                  <a:schemeClr val="tx1"/>
                </a:solidFill>
                <a:latin typeface="Arial"/>
              </a:rPr>
              <a:t>Technische</a:t>
            </a:r>
            <a:r>
              <a:rPr lang="fr-BE" sz="1600" b="1" i="1" dirty="0">
                <a:solidFill>
                  <a:schemeClr val="tx1"/>
                </a:solidFill>
                <a:latin typeface="Arial"/>
              </a:rPr>
              <a:t> </a:t>
            </a:r>
            <a:r>
              <a:rPr lang="fr-BE" sz="1600" b="1" i="1" dirty="0" err="1">
                <a:solidFill>
                  <a:schemeClr val="tx1"/>
                </a:solidFill>
                <a:latin typeface="Arial"/>
              </a:rPr>
              <a:t>Criteria</a:t>
            </a:r>
            <a:endParaRPr lang="fr-BE" sz="1400" b="1" dirty="0"/>
          </a:p>
          <a:p>
            <a:pPr algn="just"/>
            <a:r>
              <a:rPr lang="fr-BE" sz="1400" b="1" dirty="0"/>
              <a:t>Le  planning  </a:t>
            </a:r>
            <a:r>
              <a:rPr lang="fr-BE" sz="1400" dirty="0"/>
              <a:t>est réaliste et garantit la réalisation des dépenses pour fin 2029 et l’atteinte des objectifs fixés pour les indicateurs / </a:t>
            </a:r>
            <a:r>
              <a:rPr lang="fr-BE" sz="1400" b="1" i="1" dirty="0">
                <a:solidFill>
                  <a:schemeClr val="tx1"/>
                </a:solidFill>
              </a:rPr>
              <a:t>De planning </a:t>
            </a:r>
            <a:r>
              <a:rPr lang="fr-BE" sz="1400" i="1" dirty="0" err="1">
                <a:solidFill>
                  <a:schemeClr val="tx1"/>
                </a:solidFill>
              </a:rPr>
              <a:t>is</a:t>
            </a:r>
            <a:r>
              <a:rPr lang="fr-BE" sz="1400" i="1" dirty="0">
                <a:solidFill>
                  <a:schemeClr val="tx1"/>
                </a:solidFill>
              </a:rPr>
              <a:t> </a:t>
            </a:r>
            <a:r>
              <a:rPr lang="fr-BE" sz="1400" i="1" dirty="0" err="1">
                <a:solidFill>
                  <a:schemeClr val="tx1"/>
                </a:solidFill>
              </a:rPr>
              <a:t>realistisch</a:t>
            </a:r>
            <a:r>
              <a:rPr lang="fr-BE" sz="1400" i="1" dirty="0">
                <a:solidFill>
                  <a:schemeClr val="tx1"/>
                </a:solidFill>
              </a:rPr>
              <a:t> en </a:t>
            </a:r>
            <a:r>
              <a:rPr lang="fr-BE" sz="1400" i="1" dirty="0" err="1">
                <a:solidFill>
                  <a:schemeClr val="tx1"/>
                </a:solidFill>
              </a:rPr>
              <a:t>garandeert</a:t>
            </a:r>
            <a:r>
              <a:rPr lang="fr-BE" sz="1400" i="1" dirty="0">
                <a:solidFill>
                  <a:schemeClr val="tx1"/>
                </a:solidFill>
              </a:rPr>
              <a:t> de </a:t>
            </a:r>
            <a:r>
              <a:rPr lang="fr-BE" sz="1400" i="1" dirty="0" err="1">
                <a:solidFill>
                  <a:schemeClr val="tx1"/>
                </a:solidFill>
              </a:rPr>
              <a:t>realisering</a:t>
            </a:r>
            <a:r>
              <a:rPr lang="fr-BE" sz="1400" i="1" dirty="0">
                <a:solidFill>
                  <a:schemeClr val="tx1"/>
                </a:solidFill>
              </a:rPr>
              <a:t> van de </a:t>
            </a:r>
            <a:r>
              <a:rPr lang="fr-BE" sz="1400" i="1" dirty="0" err="1">
                <a:solidFill>
                  <a:schemeClr val="tx1"/>
                </a:solidFill>
              </a:rPr>
              <a:t>uitgaven</a:t>
            </a:r>
            <a:r>
              <a:rPr lang="fr-BE" sz="1400" i="1" dirty="0">
                <a:solidFill>
                  <a:schemeClr val="tx1"/>
                </a:solidFill>
              </a:rPr>
              <a:t> </a:t>
            </a:r>
            <a:r>
              <a:rPr lang="fr-BE" sz="1400" i="1" dirty="0" err="1">
                <a:solidFill>
                  <a:schemeClr val="tx1"/>
                </a:solidFill>
              </a:rPr>
              <a:t>vóór</a:t>
            </a:r>
            <a:r>
              <a:rPr lang="fr-BE" sz="1400" i="1" dirty="0">
                <a:solidFill>
                  <a:schemeClr val="tx1"/>
                </a:solidFill>
              </a:rPr>
              <a:t> </a:t>
            </a:r>
            <a:r>
              <a:rPr lang="fr-BE" sz="1400" i="1" dirty="0" err="1">
                <a:solidFill>
                  <a:schemeClr val="tx1"/>
                </a:solidFill>
              </a:rPr>
              <a:t>eind</a:t>
            </a:r>
            <a:r>
              <a:rPr lang="fr-BE" sz="1400" i="1" dirty="0">
                <a:solidFill>
                  <a:schemeClr val="tx1"/>
                </a:solidFill>
              </a:rPr>
              <a:t> 2029 en het </a:t>
            </a:r>
            <a:r>
              <a:rPr lang="fr-BE" sz="1400" i="1" dirty="0" err="1">
                <a:solidFill>
                  <a:schemeClr val="tx1"/>
                </a:solidFill>
              </a:rPr>
              <a:t>behalen</a:t>
            </a:r>
            <a:r>
              <a:rPr lang="fr-BE" sz="1400" i="1" dirty="0">
                <a:solidFill>
                  <a:schemeClr val="tx1"/>
                </a:solidFill>
              </a:rPr>
              <a:t> van de vaste </a:t>
            </a:r>
            <a:r>
              <a:rPr lang="fr-BE" sz="1400" i="1" dirty="0" err="1">
                <a:solidFill>
                  <a:schemeClr val="tx1"/>
                </a:solidFill>
              </a:rPr>
              <a:t>doelstellingen</a:t>
            </a:r>
            <a:r>
              <a:rPr lang="fr-BE" sz="1400" i="1" dirty="0">
                <a:solidFill>
                  <a:schemeClr val="tx1"/>
                </a:solidFill>
              </a:rPr>
              <a:t> van de </a:t>
            </a:r>
            <a:r>
              <a:rPr lang="fr-BE" sz="1400" i="1" dirty="0" err="1">
                <a:solidFill>
                  <a:schemeClr val="tx1"/>
                </a:solidFill>
              </a:rPr>
              <a:t>indicatoren</a:t>
            </a:r>
            <a:endParaRPr lang="fr-BE" sz="1400" i="1" dirty="0">
              <a:solidFill>
                <a:schemeClr val="tx1"/>
              </a:solidFill>
              <a:latin typeface="Arial"/>
            </a:endParaRPr>
          </a:p>
          <a:p>
            <a:pPr marL="171450" indent="-171450" algn="just">
              <a:buFont typeface="Wingdings" panose="05000000000000000000" pitchFamily="2" charset="2"/>
              <a:buChar char="à"/>
            </a:pPr>
            <a:r>
              <a:rPr lang="fr-BE" sz="1050" dirty="0">
                <a:sym typeface="Wingdings" panose="05000000000000000000" pitchFamily="2" charset="2"/>
              </a:rPr>
              <a:t>Décrivez de manière complète et détaillée la chronologie du projet : lancement du projet, planification réaliste à l'horizon 2029, phases déjà réalisées et à réaliser. / </a:t>
            </a:r>
            <a:r>
              <a:rPr lang="nl-NL" sz="1050" i="1" dirty="0">
                <a:solidFill>
                  <a:schemeClr val="tx1"/>
                </a:solidFill>
                <a:sym typeface="Wingdings" panose="05000000000000000000" pitchFamily="2" charset="2"/>
              </a:rPr>
              <a:t>Beschrijf op een volledige, gedetailleerde manier de chronologie van het project: opstart, planning met oog op horizon 2029, reeds voltooide / nog te voltooien fases.</a:t>
            </a:r>
          </a:p>
          <a:p>
            <a:pPr marL="171450" indent="-171450" algn="just">
              <a:buFont typeface="Wingdings" panose="05000000000000000000" pitchFamily="2" charset="2"/>
              <a:buChar char="à"/>
            </a:pPr>
            <a:r>
              <a:rPr lang="fr-BE" sz="1050" dirty="0">
                <a:sym typeface="Wingdings" panose="05000000000000000000" pitchFamily="2" charset="2"/>
              </a:rPr>
              <a:t> Décrivez les éventuels problèmes concernant le planning déjà identifiés et les éventuelles solutions envisagées. / </a:t>
            </a:r>
            <a:r>
              <a:rPr lang="fr-BE" sz="1050" i="1" dirty="0" err="1">
                <a:solidFill>
                  <a:schemeClr val="tx1"/>
                </a:solidFill>
                <a:sym typeface="Wingdings" panose="05000000000000000000" pitchFamily="2" charset="2"/>
              </a:rPr>
              <a:t>Beschrijf</a:t>
            </a:r>
            <a:r>
              <a:rPr lang="fr-BE" sz="1050" i="1" dirty="0">
                <a:solidFill>
                  <a:schemeClr val="tx1"/>
                </a:solidFill>
                <a:sym typeface="Wingdings" panose="05000000000000000000" pitchFamily="2" charset="2"/>
              </a:rPr>
              <a:t> de </a:t>
            </a:r>
            <a:r>
              <a:rPr lang="fr-BE" sz="1050" i="1" dirty="0" err="1">
                <a:solidFill>
                  <a:schemeClr val="tx1"/>
                </a:solidFill>
                <a:sym typeface="Wingdings" panose="05000000000000000000" pitchFamily="2" charset="2"/>
              </a:rPr>
              <a:t>eventuele</a:t>
            </a:r>
            <a:r>
              <a:rPr lang="fr-BE" sz="1050" i="1" dirty="0">
                <a:solidFill>
                  <a:schemeClr val="tx1"/>
                </a:solidFill>
                <a:sym typeface="Wingdings" panose="05000000000000000000" pitchFamily="2" charset="2"/>
              </a:rPr>
              <a:t> </a:t>
            </a:r>
            <a:r>
              <a:rPr lang="fr-BE" sz="1050" i="1" dirty="0" err="1">
                <a:solidFill>
                  <a:schemeClr val="tx1"/>
                </a:solidFill>
                <a:sym typeface="Wingdings" panose="05000000000000000000" pitchFamily="2" charset="2"/>
              </a:rPr>
              <a:t>reeds</a:t>
            </a:r>
            <a:r>
              <a:rPr lang="fr-BE" sz="1050" i="1" dirty="0">
                <a:solidFill>
                  <a:schemeClr val="tx1"/>
                </a:solidFill>
                <a:sym typeface="Wingdings" panose="05000000000000000000" pitchFamily="2" charset="2"/>
              </a:rPr>
              <a:t> </a:t>
            </a:r>
            <a:r>
              <a:rPr lang="fr-BE" sz="1050" i="1" dirty="0" err="1">
                <a:solidFill>
                  <a:schemeClr val="tx1"/>
                </a:solidFill>
                <a:sym typeface="Wingdings" panose="05000000000000000000" pitchFamily="2" charset="2"/>
              </a:rPr>
              <a:t>geïdentificeerde</a:t>
            </a:r>
            <a:r>
              <a:rPr lang="fr-BE" sz="1050" i="1" dirty="0">
                <a:solidFill>
                  <a:schemeClr val="tx1"/>
                </a:solidFill>
                <a:sym typeface="Wingdings" panose="05000000000000000000" pitchFamily="2" charset="2"/>
              </a:rPr>
              <a:t> </a:t>
            </a:r>
            <a:r>
              <a:rPr lang="fr-BE" sz="1050" i="1" dirty="0" err="1">
                <a:solidFill>
                  <a:schemeClr val="tx1"/>
                </a:solidFill>
                <a:sym typeface="Wingdings" panose="05000000000000000000" pitchFamily="2" charset="2"/>
              </a:rPr>
              <a:t>problemen</a:t>
            </a:r>
            <a:r>
              <a:rPr lang="fr-BE" sz="1050" i="1" dirty="0">
                <a:solidFill>
                  <a:schemeClr val="tx1"/>
                </a:solidFill>
                <a:sym typeface="Wingdings" panose="05000000000000000000" pitchFamily="2" charset="2"/>
              </a:rPr>
              <a:t> met de planning en de </a:t>
            </a:r>
            <a:r>
              <a:rPr lang="fr-BE" sz="1050" i="1" dirty="0" err="1">
                <a:solidFill>
                  <a:schemeClr val="tx1"/>
                </a:solidFill>
                <a:sym typeface="Wingdings" panose="05000000000000000000" pitchFamily="2" charset="2"/>
              </a:rPr>
              <a:t>oplossingen</a:t>
            </a:r>
            <a:r>
              <a:rPr lang="fr-BE" sz="1050" i="1" dirty="0">
                <a:solidFill>
                  <a:schemeClr val="tx1"/>
                </a:solidFill>
                <a:sym typeface="Wingdings" panose="05000000000000000000" pitchFamily="2" charset="2"/>
              </a:rPr>
              <a:t> die men </a:t>
            </a:r>
            <a:r>
              <a:rPr lang="fr-BE" sz="1050" i="1" dirty="0" err="1">
                <a:solidFill>
                  <a:schemeClr val="tx1"/>
                </a:solidFill>
                <a:sym typeface="Wingdings" panose="05000000000000000000" pitchFamily="2" charset="2"/>
              </a:rPr>
              <a:t>voorziet</a:t>
            </a:r>
            <a:r>
              <a:rPr lang="fr-BE" sz="1050" i="1" dirty="0">
                <a:solidFill>
                  <a:schemeClr val="tx1"/>
                </a:solidFill>
                <a:sym typeface="Wingdings" panose="05000000000000000000" pitchFamily="2" charset="2"/>
              </a:rPr>
              <a:t>.</a:t>
            </a:r>
            <a:endParaRPr lang="fr-BE" sz="1050" dirty="0">
              <a:solidFill>
                <a:schemeClr val="tx1"/>
              </a:solidFill>
              <a:sym typeface="Wingdings" panose="05000000000000000000" pitchFamily="2" charset="2"/>
            </a:endParaRPr>
          </a:p>
          <a:p>
            <a:pPr marL="171450" indent="-171450" algn="just">
              <a:buFont typeface="Wingdings" panose="05000000000000000000" pitchFamily="2" charset="2"/>
              <a:buChar char="à"/>
            </a:pPr>
            <a:r>
              <a:rPr lang="fr-BE" sz="1050" dirty="0">
                <a:sym typeface="Wingdings" panose="05000000000000000000" pitchFamily="2" charset="2"/>
              </a:rPr>
              <a:t>Les dépenses seront-elles effectuées d'ici 2029 </a:t>
            </a:r>
            <a:r>
              <a:rPr lang="fr-BE" sz="1050" dirty="0"/>
              <a:t>et les objectifs fixés pour les indicateurs atteints </a:t>
            </a:r>
            <a:r>
              <a:rPr lang="fr-BE" sz="1050" dirty="0">
                <a:sym typeface="Wingdings" panose="05000000000000000000" pitchFamily="2" charset="2"/>
              </a:rPr>
              <a:t>? Quelles garanties peuvent être données quant au respect de ces délais ? / </a:t>
            </a:r>
            <a:r>
              <a:rPr lang="fr-BE" sz="1050" i="1" dirty="0" err="1">
                <a:solidFill>
                  <a:schemeClr val="tx1"/>
                </a:solidFill>
                <a:sym typeface="Wingdings" panose="05000000000000000000" pitchFamily="2" charset="2"/>
              </a:rPr>
              <a:t>Zullen</a:t>
            </a:r>
            <a:r>
              <a:rPr lang="fr-BE" sz="1050" i="1" dirty="0">
                <a:solidFill>
                  <a:schemeClr val="tx1"/>
                </a:solidFill>
                <a:sym typeface="Wingdings" panose="05000000000000000000" pitchFamily="2" charset="2"/>
              </a:rPr>
              <a:t> de </a:t>
            </a:r>
            <a:r>
              <a:rPr lang="fr-BE" sz="1050" i="1" dirty="0" err="1">
                <a:solidFill>
                  <a:schemeClr val="tx1"/>
                </a:solidFill>
                <a:sym typeface="Wingdings" panose="05000000000000000000" pitchFamily="2" charset="2"/>
              </a:rPr>
              <a:t>uitgaven</a:t>
            </a:r>
            <a:r>
              <a:rPr lang="fr-BE" sz="1050" i="1" dirty="0">
                <a:solidFill>
                  <a:schemeClr val="tx1"/>
                </a:solidFill>
                <a:sym typeface="Wingdings" panose="05000000000000000000" pitchFamily="2" charset="2"/>
              </a:rPr>
              <a:t> </a:t>
            </a:r>
            <a:r>
              <a:rPr lang="fr-BE" sz="1050" i="1" dirty="0" err="1">
                <a:solidFill>
                  <a:schemeClr val="tx1"/>
                </a:solidFill>
                <a:sym typeface="Wingdings" panose="05000000000000000000" pitchFamily="2" charset="2"/>
              </a:rPr>
              <a:t>tegen</a:t>
            </a:r>
            <a:r>
              <a:rPr lang="fr-BE" sz="1050" i="1" dirty="0">
                <a:solidFill>
                  <a:schemeClr val="tx1"/>
                </a:solidFill>
                <a:sym typeface="Wingdings" panose="05000000000000000000" pitchFamily="2" charset="2"/>
              </a:rPr>
              <a:t> 2029 </a:t>
            </a:r>
            <a:r>
              <a:rPr lang="fr-BE" sz="1050" i="1" dirty="0" err="1">
                <a:solidFill>
                  <a:schemeClr val="tx1"/>
                </a:solidFill>
                <a:sym typeface="Wingdings" panose="05000000000000000000" pitchFamily="2" charset="2"/>
              </a:rPr>
              <a:t>uitgevoerd</a:t>
            </a:r>
            <a:r>
              <a:rPr lang="fr-BE" sz="1050" i="1" dirty="0">
                <a:solidFill>
                  <a:schemeClr val="tx1"/>
                </a:solidFill>
                <a:sym typeface="Wingdings" panose="05000000000000000000" pitchFamily="2" charset="2"/>
              </a:rPr>
              <a:t> </a:t>
            </a:r>
            <a:r>
              <a:rPr lang="fr-BE" sz="1050" i="1" dirty="0" err="1">
                <a:solidFill>
                  <a:schemeClr val="tx1"/>
                </a:solidFill>
                <a:sym typeface="Wingdings" panose="05000000000000000000" pitchFamily="2" charset="2"/>
              </a:rPr>
              <a:t>zijn</a:t>
            </a:r>
            <a:r>
              <a:rPr lang="fr-BE" sz="1050" i="1" dirty="0">
                <a:solidFill>
                  <a:schemeClr val="tx1"/>
                </a:solidFill>
                <a:sym typeface="Wingdings" panose="05000000000000000000" pitchFamily="2" charset="2"/>
              </a:rPr>
              <a:t> </a:t>
            </a:r>
            <a:r>
              <a:rPr lang="nl-NL" sz="1050" i="1" dirty="0">
                <a:solidFill>
                  <a:schemeClr val="tx1"/>
                </a:solidFill>
              </a:rPr>
              <a:t>en de vaste doelstellingen van de indicatoren behaald zijn</a:t>
            </a:r>
            <a:r>
              <a:rPr lang="fr-BE" sz="1050" i="1" dirty="0">
                <a:solidFill>
                  <a:schemeClr val="tx1"/>
                </a:solidFill>
                <a:sym typeface="Wingdings" panose="05000000000000000000" pitchFamily="2" charset="2"/>
              </a:rPr>
              <a:t>? </a:t>
            </a:r>
            <a:r>
              <a:rPr lang="fr-BE" sz="1050" i="1" dirty="0" err="1">
                <a:solidFill>
                  <a:schemeClr val="tx1"/>
                </a:solidFill>
                <a:sym typeface="Wingdings" panose="05000000000000000000" pitchFamily="2" charset="2"/>
              </a:rPr>
              <a:t>Welke</a:t>
            </a:r>
            <a:r>
              <a:rPr lang="fr-BE" sz="1050" i="1" dirty="0">
                <a:solidFill>
                  <a:schemeClr val="tx1"/>
                </a:solidFill>
                <a:sym typeface="Wingdings" panose="05000000000000000000" pitchFamily="2" charset="2"/>
              </a:rPr>
              <a:t> garanties kan men </a:t>
            </a:r>
            <a:r>
              <a:rPr lang="fr-BE" sz="1050" i="1" dirty="0" err="1">
                <a:solidFill>
                  <a:schemeClr val="tx1"/>
                </a:solidFill>
                <a:sym typeface="Wingdings" panose="05000000000000000000" pitchFamily="2" charset="2"/>
              </a:rPr>
              <a:t>geven</a:t>
            </a:r>
            <a:r>
              <a:rPr lang="fr-BE" sz="1050" i="1" dirty="0">
                <a:solidFill>
                  <a:schemeClr val="tx1"/>
                </a:solidFill>
                <a:sym typeface="Wingdings" panose="05000000000000000000" pitchFamily="2" charset="2"/>
              </a:rPr>
              <a:t> met het </a:t>
            </a:r>
            <a:r>
              <a:rPr lang="fr-BE" sz="1050" i="1" dirty="0" err="1">
                <a:solidFill>
                  <a:schemeClr val="tx1"/>
                </a:solidFill>
                <a:sym typeface="Wingdings" panose="05000000000000000000" pitchFamily="2" charset="2"/>
              </a:rPr>
              <a:t>oog</a:t>
            </a:r>
            <a:r>
              <a:rPr lang="fr-BE" sz="1050" i="1" dirty="0">
                <a:solidFill>
                  <a:schemeClr val="tx1"/>
                </a:solidFill>
                <a:sym typeface="Wingdings" panose="05000000000000000000" pitchFamily="2" charset="2"/>
              </a:rPr>
              <a:t> op </a:t>
            </a:r>
            <a:r>
              <a:rPr lang="fr-BE" sz="1050" i="1" dirty="0" err="1">
                <a:solidFill>
                  <a:schemeClr val="tx1"/>
                </a:solidFill>
                <a:sym typeface="Wingdings" panose="05000000000000000000" pitchFamily="2" charset="2"/>
              </a:rPr>
              <a:t>deze</a:t>
            </a:r>
            <a:r>
              <a:rPr lang="fr-BE" sz="1050" i="1" dirty="0">
                <a:solidFill>
                  <a:schemeClr val="tx1"/>
                </a:solidFill>
                <a:sym typeface="Wingdings" panose="05000000000000000000" pitchFamily="2" charset="2"/>
              </a:rPr>
              <a:t> deadline?</a:t>
            </a: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40490035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82210" y="915566"/>
            <a:ext cx="8460940" cy="3600400"/>
          </a:xfrm>
        </p:spPr>
        <p:txBody>
          <a:bodyPr>
            <a:normAutofit/>
          </a:bodyPr>
          <a:lstStyle/>
          <a:p>
            <a:pPr marL="457200" indent="-457200" algn="just">
              <a:buFont typeface="+mj-lt"/>
              <a:buAutoNum type="arabicPeriod"/>
            </a:pPr>
            <a:r>
              <a:rPr lang="fr-BE" sz="1600" b="1" dirty="0"/>
              <a:t>Critères techniques / </a:t>
            </a:r>
            <a:r>
              <a:rPr lang="fr-BE" sz="1600" b="1" i="1" dirty="0" err="1">
                <a:solidFill>
                  <a:schemeClr val="tx1"/>
                </a:solidFill>
                <a:latin typeface="Arial"/>
              </a:rPr>
              <a:t>Technische</a:t>
            </a:r>
            <a:r>
              <a:rPr lang="fr-BE" sz="1600" b="1" i="1" dirty="0">
                <a:solidFill>
                  <a:schemeClr val="tx1"/>
                </a:solidFill>
                <a:latin typeface="Arial"/>
              </a:rPr>
              <a:t> </a:t>
            </a:r>
            <a:r>
              <a:rPr lang="fr-BE" sz="1600" b="1" i="1" dirty="0" err="1">
                <a:solidFill>
                  <a:schemeClr val="tx1"/>
                </a:solidFill>
                <a:latin typeface="Arial"/>
              </a:rPr>
              <a:t>Criteria</a:t>
            </a:r>
            <a:endParaRPr lang="fr-BE" sz="1400" b="1" dirty="0"/>
          </a:p>
          <a:p>
            <a:pPr algn="just"/>
            <a:r>
              <a:rPr lang="fr-BE" sz="1400" b="1" dirty="0"/>
              <a:t>La pérennité </a:t>
            </a:r>
            <a:r>
              <a:rPr lang="fr-BE" sz="1400" dirty="0"/>
              <a:t>du projet, des investissements et de leur utilisation future / </a:t>
            </a:r>
            <a:r>
              <a:rPr lang="fr-BE" sz="1400" b="1" i="1" dirty="0">
                <a:solidFill>
                  <a:schemeClr val="tx1"/>
                </a:solidFill>
              </a:rPr>
              <a:t>De </a:t>
            </a:r>
            <a:r>
              <a:rPr lang="fr-BE" sz="1400" b="1" i="1" dirty="0" err="1">
                <a:solidFill>
                  <a:schemeClr val="tx1"/>
                </a:solidFill>
              </a:rPr>
              <a:t>duurzaamheid</a:t>
            </a:r>
            <a:r>
              <a:rPr lang="fr-BE" sz="1400" b="1" i="1" dirty="0">
                <a:solidFill>
                  <a:schemeClr val="tx1"/>
                </a:solidFill>
              </a:rPr>
              <a:t> in </a:t>
            </a:r>
            <a:r>
              <a:rPr lang="fr-BE" sz="1400" b="1" i="1" dirty="0" err="1">
                <a:solidFill>
                  <a:schemeClr val="tx1"/>
                </a:solidFill>
              </a:rPr>
              <a:t>levensduur</a:t>
            </a:r>
            <a:r>
              <a:rPr lang="fr-BE" sz="1400" i="1" dirty="0">
                <a:solidFill>
                  <a:schemeClr val="tx1"/>
                </a:solidFill>
              </a:rPr>
              <a:t> van het </a:t>
            </a:r>
            <a:r>
              <a:rPr lang="fr-BE" sz="1400" i="1" dirty="0" err="1">
                <a:solidFill>
                  <a:schemeClr val="tx1"/>
                </a:solidFill>
              </a:rPr>
              <a:t>project</a:t>
            </a:r>
            <a:r>
              <a:rPr lang="fr-BE" sz="1400" i="1" dirty="0">
                <a:solidFill>
                  <a:schemeClr val="tx1"/>
                </a:solidFill>
              </a:rPr>
              <a:t>, de </a:t>
            </a:r>
            <a:r>
              <a:rPr lang="fr-BE" sz="1400" i="1" dirty="0" err="1">
                <a:solidFill>
                  <a:schemeClr val="tx1"/>
                </a:solidFill>
              </a:rPr>
              <a:t>investeringen</a:t>
            </a:r>
            <a:r>
              <a:rPr lang="fr-BE" sz="1400" i="1" dirty="0">
                <a:solidFill>
                  <a:schemeClr val="tx1"/>
                </a:solidFill>
              </a:rPr>
              <a:t> en hun </a:t>
            </a:r>
            <a:r>
              <a:rPr lang="fr-BE" sz="1400" i="1" dirty="0" err="1">
                <a:solidFill>
                  <a:schemeClr val="tx1"/>
                </a:solidFill>
              </a:rPr>
              <a:t>toekomstig</a:t>
            </a:r>
            <a:r>
              <a:rPr lang="fr-BE" sz="1400" i="1" dirty="0">
                <a:solidFill>
                  <a:schemeClr val="tx1"/>
                </a:solidFill>
              </a:rPr>
              <a:t> </a:t>
            </a:r>
            <a:r>
              <a:rPr lang="fr-BE" sz="1400" i="1" dirty="0" err="1">
                <a:solidFill>
                  <a:schemeClr val="tx1"/>
                </a:solidFill>
              </a:rPr>
              <a:t>gebruik</a:t>
            </a:r>
            <a:r>
              <a:rPr lang="fr-BE" sz="1400" i="1" dirty="0">
                <a:solidFill>
                  <a:schemeClr val="tx1"/>
                </a:solidFill>
              </a:rPr>
              <a:t> (2.1 &amp; 2.2)</a:t>
            </a:r>
            <a:endParaRPr lang="fr-BE" sz="1400" i="1" dirty="0">
              <a:solidFill>
                <a:schemeClr val="tx1"/>
              </a:solidFill>
              <a:latin typeface="Arial"/>
            </a:endParaRPr>
          </a:p>
          <a:p>
            <a:pPr marL="171450" indent="-171450" algn="just">
              <a:buFont typeface="Wingdings" panose="05000000000000000000" pitchFamily="2" charset="2"/>
              <a:buChar char="à"/>
            </a:pPr>
            <a:r>
              <a:rPr lang="fr-BE" sz="1050" dirty="0">
                <a:sym typeface="Wingdings" panose="05000000000000000000" pitchFamily="2" charset="2"/>
              </a:rPr>
              <a:t>Dressez la liste des mesures qui garantiront que les espaces verts prévus restent utilisables, modernes et entretenus à long terme. Comment ces mesures seront-elles financées et par qui ? / </a:t>
            </a:r>
            <a:r>
              <a:rPr lang="nl-NL" sz="1050" i="1" dirty="0">
                <a:solidFill>
                  <a:schemeClr val="tx1"/>
                </a:solidFill>
                <a:sym typeface="Wingdings" panose="05000000000000000000" pitchFamily="2" charset="2"/>
              </a:rPr>
              <a:t>Geef de maatregelen die garanderen dat de voorziene groenruimte bruikbaar, modern en onderhouden blijft op de lange termijn. Hoe en door wie worden deze maatregelen gefinancierd?</a:t>
            </a:r>
          </a:p>
          <a:p>
            <a:pPr marL="171450" indent="-171450" algn="just">
              <a:buFont typeface="Wingdings" panose="05000000000000000000" pitchFamily="2" charset="2"/>
              <a:buChar char="à"/>
            </a:pPr>
            <a:r>
              <a:rPr lang="fr-BE" sz="1050" dirty="0">
                <a:sym typeface="Wingdings" panose="05000000000000000000" pitchFamily="2" charset="2"/>
              </a:rPr>
              <a:t>Un budget pour l’entretien de l’espace vert créé est-il présenté ? / </a:t>
            </a:r>
            <a:r>
              <a:rPr lang="fr-BE" sz="1050" i="1" dirty="0">
                <a:solidFill>
                  <a:schemeClr val="tx1"/>
                </a:solidFill>
                <a:sym typeface="Wingdings" panose="05000000000000000000" pitchFamily="2" charset="2"/>
              </a:rPr>
              <a:t>Is </a:t>
            </a:r>
            <a:r>
              <a:rPr lang="fr-BE" sz="1050" i="1" dirty="0" err="1">
                <a:solidFill>
                  <a:schemeClr val="tx1"/>
                </a:solidFill>
                <a:sym typeface="Wingdings" panose="05000000000000000000" pitchFamily="2" charset="2"/>
              </a:rPr>
              <a:t>een</a:t>
            </a:r>
            <a:r>
              <a:rPr lang="fr-BE" sz="1050" i="1" dirty="0">
                <a:solidFill>
                  <a:schemeClr val="tx1"/>
                </a:solidFill>
                <a:sym typeface="Wingdings" panose="05000000000000000000" pitchFamily="2" charset="2"/>
              </a:rPr>
              <a:t> budget </a:t>
            </a:r>
            <a:r>
              <a:rPr lang="fr-BE" sz="1050" i="1" dirty="0" err="1">
                <a:solidFill>
                  <a:schemeClr val="tx1"/>
                </a:solidFill>
                <a:sym typeface="Wingdings" panose="05000000000000000000" pitchFamily="2" charset="2"/>
              </a:rPr>
              <a:t>voor</a:t>
            </a:r>
            <a:r>
              <a:rPr lang="fr-BE" sz="1050" i="1" dirty="0">
                <a:solidFill>
                  <a:schemeClr val="tx1"/>
                </a:solidFill>
                <a:sym typeface="Wingdings" panose="05000000000000000000" pitchFamily="2" charset="2"/>
              </a:rPr>
              <a:t> het </a:t>
            </a:r>
            <a:r>
              <a:rPr lang="fr-BE" sz="1050" i="1" dirty="0" err="1">
                <a:solidFill>
                  <a:schemeClr val="tx1"/>
                </a:solidFill>
                <a:sym typeface="Wingdings" panose="05000000000000000000" pitchFamily="2" charset="2"/>
              </a:rPr>
              <a:t>onderhoud</a:t>
            </a:r>
            <a:r>
              <a:rPr lang="fr-BE" sz="1050" i="1" dirty="0">
                <a:solidFill>
                  <a:schemeClr val="tx1"/>
                </a:solidFill>
                <a:sym typeface="Wingdings" panose="05000000000000000000" pitchFamily="2" charset="2"/>
              </a:rPr>
              <a:t> van de </a:t>
            </a:r>
            <a:r>
              <a:rPr lang="fr-BE" sz="1050" i="1" dirty="0" err="1">
                <a:solidFill>
                  <a:schemeClr val="tx1"/>
                </a:solidFill>
                <a:sym typeface="Wingdings" panose="05000000000000000000" pitchFamily="2" charset="2"/>
              </a:rPr>
              <a:t>groenruimte</a:t>
            </a:r>
            <a:r>
              <a:rPr lang="fr-BE" sz="1050" i="1" dirty="0">
                <a:solidFill>
                  <a:schemeClr val="tx1"/>
                </a:solidFill>
                <a:sym typeface="Wingdings" panose="05000000000000000000" pitchFamily="2" charset="2"/>
              </a:rPr>
              <a:t> </a:t>
            </a:r>
            <a:r>
              <a:rPr lang="fr-BE" sz="1050" i="1" dirty="0" err="1">
                <a:solidFill>
                  <a:schemeClr val="tx1"/>
                </a:solidFill>
                <a:sym typeface="Wingdings" panose="05000000000000000000" pitchFamily="2" charset="2"/>
              </a:rPr>
              <a:t>voorgesteld</a:t>
            </a:r>
            <a:r>
              <a:rPr lang="fr-BE" sz="1050" i="1" dirty="0">
                <a:solidFill>
                  <a:schemeClr val="tx1"/>
                </a:solidFill>
                <a:sym typeface="Wingdings" panose="05000000000000000000" pitchFamily="2" charset="2"/>
              </a:rPr>
              <a:t>?</a:t>
            </a:r>
          </a:p>
          <a:p>
            <a:pPr marL="171450" indent="-171450" algn="just">
              <a:buFont typeface="Wingdings" panose="05000000000000000000" pitchFamily="2" charset="2"/>
              <a:buChar char="à"/>
            </a:pPr>
            <a:r>
              <a:rPr lang="fr-BE" sz="1050" dirty="0">
                <a:sym typeface="Wingdings" panose="05000000000000000000" pitchFamily="2" charset="2"/>
              </a:rPr>
              <a:t>Le montage juridique du projet permet-il la pérennité du projet (existence d’un droit de propriété, d’un droit réel</a:t>
            </a:r>
            <a:r>
              <a:rPr lang="fr-BE" sz="1050" dirty="0"/>
              <a:t> ou d’un droit personnel d’une durée minimale de 5 ans après la clôture du projet)</a:t>
            </a:r>
            <a:r>
              <a:rPr lang="fr-BE" sz="1050" dirty="0">
                <a:sym typeface="Wingdings" panose="05000000000000000000" pitchFamily="2" charset="2"/>
              </a:rPr>
              <a:t>? / </a:t>
            </a:r>
            <a:r>
              <a:rPr lang="fr-BE" sz="1050" i="1" dirty="0" err="1">
                <a:solidFill>
                  <a:schemeClr val="tx1"/>
                </a:solidFill>
                <a:sym typeface="Wingdings" panose="05000000000000000000" pitchFamily="2" charset="2"/>
              </a:rPr>
              <a:t>Maakt</a:t>
            </a:r>
            <a:r>
              <a:rPr lang="fr-BE" sz="1050" i="1" dirty="0">
                <a:solidFill>
                  <a:schemeClr val="tx1"/>
                </a:solidFill>
                <a:sym typeface="Wingdings" panose="05000000000000000000" pitchFamily="2" charset="2"/>
              </a:rPr>
              <a:t> de j</a:t>
            </a:r>
            <a:r>
              <a:rPr lang="nl-NL" sz="1050" i="1" dirty="0" err="1">
                <a:solidFill>
                  <a:schemeClr val="tx1"/>
                </a:solidFill>
                <a:sym typeface="Wingdings" panose="05000000000000000000" pitchFamily="2" charset="2"/>
              </a:rPr>
              <a:t>uridische</a:t>
            </a:r>
            <a:r>
              <a:rPr lang="nl-NL" sz="1050" i="1" dirty="0">
                <a:solidFill>
                  <a:schemeClr val="tx1"/>
                </a:solidFill>
                <a:sym typeface="Wingdings" panose="05000000000000000000" pitchFamily="2" charset="2"/>
              </a:rPr>
              <a:t> structuur van het project een langere levensduur mogelijk (bestaan van een eigendomsrecht of een zakelijk recht na de uitvoeringsfase etc.)</a:t>
            </a:r>
            <a:r>
              <a:rPr lang="fr-BE" sz="1050" i="1" dirty="0">
                <a:solidFill>
                  <a:schemeClr val="tx1"/>
                </a:solidFill>
                <a:sym typeface="Wingdings" panose="05000000000000000000" pitchFamily="2" charset="2"/>
              </a:rPr>
              <a:t>?</a:t>
            </a:r>
            <a:endParaRPr lang="nl-NL" sz="1050" dirty="0">
              <a:solidFill>
                <a:schemeClr val="tx1"/>
              </a:solidFil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4572972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467544" y="915566"/>
            <a:ext cx="8460940" cy="3600400"/>
          </a:xfrm>
        </p:spPr>
        <p:txBody>
          <a:bodyPr>
            <a:normAutofit fontScale="92500"/>
          </a:bodyPr>
          <a:lstStyle/>
          <a:p>
            <a:pPr marL="457200" indent="-457200" algn="just">
              <a:buFont typeface="+mj-lt"/>
              <a:buAutoNum type="arabicPeriod"/>
            </a:pPr>
            <a:r>
              <a:rPr lang="fr-BE" sz="1600" b="1" dirty="0"/>
              <a:t>Critères techniques / </a:t>
            </a:r>
            <a:r>
              <a:rPr lang="fr-BE" sz="1600" b="1" i="1" dirty="0" err="1">
                <a:solidFill>
                  <a:schemeClr val="tx1"/>
                </a:solidFill>
                <a:latin typeface="Arial"/>
              </a:rPr>
              <a:t>Technische</a:t>
            </a:r>
            <a:r>
              <a:rPr lang="fr-BE" sz="1600" b="1" i="1" dirty="0">
                <a:solidFill>
                  <a:schemeClr val="tx1"/>
                </a:solidFill>
                <a:latin typeface="Arial"/>
              </a:rPr>
              <a:t> </a:t>
            </a:r>
            <a:r>
              <a:rPr lang="fr-BE" sz="1600" b="1" i="1" dirty="0" err="1">
                <a:solidFill>
                  <a:schemeClr val="tx1"/>
                </a:solidFill>
                <a:latin typeface="Arial"/>
              </a:rPr>
              <a:t>Criteria</a:t>
            </a:r>
            <a:endParaRPr lang="fr-BE" sz="1400" b="1" dirty="0"/>
          </a:p>
          <a:p>
            <a:pPr algn="just"/>
            <a:r>
              <a:rPr lang="fr-BE" sz="1400" b="1" dirty="0"/>
              <a:t>Participation citoyenne </a:t>
            </a:r>
            <a:r>
              <a:rPr lang="fr-BE" sz="1400" dirty="0"/>
              <a:t>(préparation et/ou mise en œuvre) / </a:t>
            </a:r>
            <a:r>
              <a:rPr lang="fr-BE" sz="1400" b="1" i="1" dirty="0" err="1">
                <a:solidFill>
                  <a:schemeClr val="tx1"/>
                </a:solidFill>
              </a:rPr>
              <a:t>Burgerparticipatie</a:t>
            </a:r>
            <a:r>
              <a:rPr lang="fr-BE" sz="1400" i="1" dirty="0">
                <a:solidFill>
                  <a:schemeClr val="tx1"/>
                </a:solidFill>
              </a:rPr>
              <a:t> (</a:t>
            </a:r>
            <a:r>
              <a:rPr lang="fr-BE" sz="1400" i="1" dirty="0" err="1">
                <a:solidFill>
                  <a:schemeClr val="tx1"/>
                </a:solidFill>
              </a:rPr>
              <a:t>bij</a:t>
            </a:r>
            <a:r>
              <a:rPr lang="fr-BE" sz="1400" i="1" dirty="0">
                <a:solidFill>
                  <a:schemeClr val="tx1"/>
                </a:solidFill>
              </a:rPr>
              <a:t> de </a:t>
            </a:r>
            <a:r>
              <a:rPr lang="fr-BE" sz="1400" i="1" dirty="0" err="1">
                <a:solidFill>
                  <a:schemeClr val="tx1"/>
                </a:solidFill>
              </a:rPr>
              <a:t>voorbereiding</a:t>
            </a:r>
            <a:r>
              <a:rPr lang="fr-BE" sz="1400" i="1" dirty="0">
                <a:solidFill>
                  <a:schemeClr val="tx1"/>
                </a:solidFill>
              </a:rPr>
              <a:t> en/of </a:t>
            </a:r>
            <a:r>
              <a:rPr lang="fr-BE" sz="1400" i="1" dirty="0" err="1">
                <a:solidFill>
                  <a:schemeClr val="tx1"/>
                </a:solidFill>
              </a:rPr>
              <a:t>uitvoering</a:t>
            </a:r>
            <a:endParaRPr lang="fr-BE" sz="1400" i="1" dirty="0">
              <a:solidFill>
                <a:schemeClr val="tx1"/>
              </a:solidFill>
              <a:latin typeface="Arial"/>
            </a:endParaRPr>
          </a:p>
          <a:p>
            <a:pPr marL="171450" indent="-171450" algn="just">
              <a:buFont typeface="Wingdings" panose="05000000000000000000" pitchFamily="2" charset="2"/>
              <a:buChar char="à"/>
            </a:pPr>
            <a:r>
              <a:rPr lang="fr-BE" sz="1050" dirty="0">
                <a:sym typeface="Wingdings" panose="05000000000000000000" pitchFamily="2" charset="2"/>
              </a:rPr>
              <a:t>A quels stades du projet la participation citoyenne sera-t ’elle mise en œuvre et sous quelle forme ? Le planning du projet en tient-t ’il compte ? / </a:t>
            </a:r>
            <a:r>
              <a:rPr lang="nl-NL" sz="1050" i="1" dirty="0">
                <a:solidFill>
                  <a:schemeClr val="tx1"/>
                </a:solidFill>
                <a:sym typeface="Wingdings" panose="05000000000000000000" pitchFamily="2" charset="2"/>
              </a:rPr>
              <a:t>In welke fasen van het project zal burgerparticipatie plaatsvinden en in welke vorm? Houdt de planning van het project hiermee rekening? </a:t>
            </a:r>
            <a:endParaRPr lang="fr-BE" sz="1050" i="1" dirty="0">
              <a:solidFill>
                <a:schemeClr val="tx1"/>
              </a:solidFill>
              <a:sym typeface="Wingdings" panose="05000000000000000000" pitchFamily="2" charset="2"/>
            </a:endParaRPr>
          </a:p>
          <a:p>
            <a:pPr marL="171450" indent="-171450" algn="just">
              <a:buFont typeface="Wingdings" panose="05000000000000000000" pitchFamily="2" charset="2"/>
              <a:buChar char="à"/>
            </a:pPr>
            <a:r>
              <a:rPr lang="fr-BE" sz="1050" dirty="0">
                <a:sym typeface="Wingdings" panose="05000000000000000000" pitchFamily="2" charset="2"/>
              </a:rPr>
              <a:t>De quelle manière le résultat de la participation citoyenne sera-t’ elle implémentée dans le projet ? / </a:t>
            </a:r>
            <a:r>
              <a:rPr lang="nl-NL" sz="1050" i="1" dirty="0">
                <a:solidFill>
                  <a:schemeClr val="tx1"/>
                </a:solidFill>
                <a:sym typeface="Wingdings" panose="05000000000000000000" pitchFamily="2" charset="2"/>
              </a:rPr>
              <a:t>Hoe worden de resultaten van de burgerparticipatie in het project geïmplementeerd? </a:t>
            </a:r>
          </a:p>
          <a:p>
            <a:pPr marL="171450" indent="-171450" algn="just">
              <a:buFont typeface="Wingdings" panose="05000000000000000000" pitchFamily="2" charset="2"/>
              <a:buChar char="à"/>
            </a:pPr>
            <a:r>
              <a:rPr lang="fr-BE" sz="1050" dirty="0">
                <a:sym typeface="Wingdings" panose="05000000000000000000" pitchFamily="2" charset="2"/>
              </a:rPr>
              <a:t>Quelles mesures au sein du projet garantissent l'intégration, la participation et l'accompagnement des utilisateurs et des autres parties prenantes? / </a:t>
            </a:r>
            <a:r>
              <a:rPr lang="nl-NL" sz="1050" i="1" dirty="0">
                <a:solidFill>
                  <a:schemeClr val="tx1"/>
                </a:solidFill>
                <a:sym typeface="Wingdings" panose="05000000000000000000" pitchFamily="2" charset="2"/>
              </a:rPr>
              <a:t>Welke maatregelen binnen het project zorgen voor integratie, participatie en begeleiding voor de gebruikers en andere belanghebbenden? </a:t>
            </a:r>
            <a:r>
              <a:rPr lang="nl-NL" sz="1050" dirty="0">
                <a:solidFill>
                  <a:srgbClr val="FF0000"/>
                </a:solidFill>
                <a:sym typeface="Wingdings" panose="05000000000000000000" pitchFamily="2" charset="2"/>
              </a:rPr>
              <a:t>(2.1 &amp; 2.2)</a:t>
            </a:r>
          </a:p>
          <a:p>
            <a:pPr marL="171450" indent="-171450" algn="just">
              <a:buFont typeface="Wingdings" panose="05000000000000000000" pitchFamily="2" charset="2"/>
              <a:buChar char="à"/>
            </a:pPr>
            <a:r>
              <a:rPr lang="fr-BE" sz="1050" dirty="0">
                <a:sym typeface="Wingdings" panose="05000000000000000000" pitchFamily="2" charset="2"/>
              </a:rPr>
              <a:t>Une concertation autour des travaux de dépollution est-elle prévue avec les riverains ? / </a:t>
            </a:r>
            <a:r>
              <a:rPr lang="nl-NL" sz="1050" i="1" dirty="0">
                <a:solidFill>
                  <a:schemeClr val="tx1"/>
                </a:solidFill>
                <a:sym typeface="Wingdings" panose="05000000000000000000" pitchFamily="2" charset="2"/>
              </a:rPr>
              <a:t>Zijn er plannen voor overleg met de omwonenden over de saneringswerkzaamheden? </a:t>
            </a:r>
            <a:r>
              <a:rPr lang="nl-NL" sz="1050" dirty="0">
                <a:solidFill>
                  <a:srgbClr val="FF0000"/>
                </a:solidFill>
                <a:sym typeface="Wingdings" panose="05000000000000000000" pitchFamily="2" charset="2"/>
              </a:rPr>
              <a:t>(</a:t>
            </a:r>
            <a:r>
              <a:rPr lang="nl-NL" sz="1050" dirty="0" err="1">
                <a:solidFill>
                  <a:srgbClr val="FF0000"/>
                </a:solidFill>
                <a:sym typeface="Wingdings" panose="05000000000000000000" pitchFamily="2" charset="2"/>
              </a:rPr>
              <a:t>seulement</a:t>
            </a:r>
            <a:r>
              <a:rPr lang="nl-NL" sz="1050" dirty="0">
                <a:solidFill>
                  <a:srgbClr val="FF0000"/>
                </a:solidFill>
                <a:sym typeface="Wingdings" panose="05000000000000000000" pitchFamily="2" charset="2"/>
              </a:rPr>
              <a:t>/enkel 1)</a:t>
            </a:r>
            <a:endParaRPr lang="nl-NL" sz="1050" i="1" dirty="0">
              <a:solidFill>
                <a:srgbClr val="FF0000"/>
              </a:solidFil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992200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2A925E-B148-4310-779C-5F065B348959}"/>
              </a:ext>
            </a:extLst>
          </p:cNvPr>
          <p:cNvSpPr>
            <a:spLocks noGrp="1"/>
          </p:cNvSpPr>
          <p:nvPr>
            <p:ph type="title"/>
          </p:nvPr>
        </p:nvSpPr>
        <p:spPr>
          <a:xfrm>
            <a:off x="395536" y="205978"/>
            <a:ext cx="8424936" cy="1285652"/>
          </a:xfrm>
        </p:spPr>
        <p:txBody>
          <a:bodyPr>
            <a:normAutofit fontScale="90000"/>
          </a:bodyPr>
          <a:lstStyle/>
          <a:p>
            <a:pPr algn="ctr"/>
            <a:r>
              <a:rPr lang="fr-FR" dirty="0"/>
              <a:t>I. Introduction au contexte général du futur programme FEDER 2021-2027 / </a:t>
            </a:r>
            <a:r>
              <a:rPr lang="fr-BE" i="1" dirty="0" err="1">
                <a:solidFill>
                  <a:schemeClr val="tx1">
                    <a:lumMod val="65000"/>
                    <a:lumOff val="35000"/>
                  </a:schemeClr>
                </a:solidFill>
              </a:rPr>
              <a:t>Inleiding</a:t>
            </a:r>
            <a:r>
              <a:rPr lang="fr-BE" i="1" dirty="0">
                <a:solidFill>
                  <a:schemeClr val="tx1">
                    <a:lumMod val="65000"/>
                    <a:lumOff val="35000"/>
                  </a:schemeClr>
                </a:solidFill>
              </a:rPr>
              <a:t> </a:t>
            </a:r>
            <a:r>
              <a:rPr lang="fr-BE" i="1" dirty="0" err="1">
                <a:solidFill>
                  <a:schemeClr val="tx1">
                    <a:lumMod val="65000"/>
                    <a:lumOff val="35000"/>
                  </a:schemeClr>
                </a:solidFill>
              </a:rPr>
              <a:t>algemene</a:t>
            </a:r>
            <a:r>
              <a:rPr lang="fr-BE" i="1" dirty="0">
                <a:solidFill>
                  <a:schemeClr val="tx1">
                    <a:lumMod val="65000"/>
                    <a:lumOff val="35000"/>
                  </a:schemeClr>
                </a:solidFill>
              </a:rPr>
              <a:t> </a:t>
            </a:r>
            <a:r>
              <a:rPr lang="fr-BE" i="1" dirty="0" err="1">
                <a:solidFill>
                  <a:schemeClr val="tx1">
                    <a:lumMod val="65000"/>
                    <a:lumOff val="35000"/>
                  </a:schemeClr>
                </a:solidFill>
              </a:rPr>
              <a:t>context</a:t>
            </a:r>
            <a:r>
              <a:rPr lang="fr-BE" i="1" dirty="0">
                <a:solidFill>
                  <a:schemeClr val="tx1">
                    <a:lumMod val="65000"/>
                    <a:lumOff val="35000"/>
                  </a:schemeClr>
                </a:solidFill>
              </a:rPr>
              <a:t> van het </a:t>
            </a:r>
            <a:r>
              <a:rPr lang="fr-BE" i="1" dirty="0" err="1">
                <a:solidFill>
                  <a:schemeClr val="tx1">
                    <a:lumMod val="65000"/>
                    <a:lumOff val="35000"/>
                  </a:schemeClr>
                </a:solidFill>
              </a:rPr>
              <a:t>toekomstig</a:t>
            </a:r>
            <a:r>
              <a:rPr lang="fr-BE" i="1" dirty="0">
                <a:solidFill>
                  <a:schemeClr val="tx1">
                    <a:lumMod val="65000"/>
                    <a:lumOff val="35000"/>
                  </a:schemeClr>
                </a:solidFill>
              </a:rPr>
              <a:t> EFRO programma 2021 -2027</a:t>
            </a:r>
            <a:br>
              <a:rPr lang="fr-BE" i="1" dirty="0">
                <a:solidFill>
                  <a:schemeClr val="tx1">
                    <a:lumMod val="65000"/>
                    <a:lumOff val="35000"/>
                  </a:schemeClr>
                </a:solidFill>
              </a:rPr>
            </a:br>
            <a:endParaRPr lang="fr-BE" dirty="0"/>
          </a:p>
        </p:txBody>
      </p:sp>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82173" y="1131590"/>
            <a:ext cx="8389689" cy="3239814"/>
          </a:xfrm>
        </p:spPr>
        <p:txBody>
          <a:bodyPr>
            <a:normAutofit fontScale="62500" lnSpcReduction="20000"/>
          </a:bodyPr>
          <a:lstStyle/>
          <a:p>
            <a:pPr marL="342900" indent="-342900" algn="just">
              <a:buFontTx/>
              <a:buChar char="-"/>
            </a:pPr>
            <a:endParaRPr lang="fr-BE" b="1" dirty="0"/>
          </a:p>
          <a:p>
            <a:pPr marL="342900" indent="-342900" algn="just">
              <a:buFontTx/>
              <a:buChar char="-"/>
            </a:pPr>
            <a:r>
              <a:rPr lang="fr-BE" b="1" dirty="0"/>
              <a:t>Le (projet de) Programme FEDER a été préparé par les services de la Région et a sélectionné 9 « objectifs spécifiques » (priorités d’investissement) parmi les 23 potentiels / </a:t>
            </a:r>
            <a:r>
              <a:rPr lang="nl-BE" b="1" i="1" dirty="0">
                <a:solidFill>
                  <a:schemeClr val="tx1"/>
                </a:solidFill>
                <a:latin typeface="Arial"/>
              </a:rPr>
              <a:t>De gewestelijke diensten hebben het (ontwerp van) EFRO-programma voorbereid en er werden 9 "specifieke doelstellingen" (investeringsprioriteiten) uit 23 mogelijke specifieke doelstellingen gekozen.</a:t>
            </a:r>
          </a:p>
          <a:p>
            <a:pPr marL="342900" indent="-342900" algn="just">
              <a:buFontTx/>
              <a:buChar char="-"/>
            </a:pPr>
            <a:endParaRPr lang="fr-BE" b="1" dirty="0"/>
          </a:p>
          <a:p>
            <a:pPr marL="342900" indent="-342900" algn="just">
              <a:buFontTx/>
              <a:buChar char="-"/>
            </a:pPr>
            <a:r>
              <a:rPr lang="fr-BE" b="1" dirty="0"/>
              <a:t>Il a été validé en première lecture en février 2022, soumis à consultation et enquête publique, puis validé en deuxième lecture en juillet 2022 / </a:t>
            </a:r>
            <a:r>
              <a:rPr lang="nl-BE" b="1" i="1" dirty="0">
                <a:solidFill>
                  <a:schemeClr val="tx1"/>
                </a:solidFill>
                <a:latin typeface="Arial"/>
              </a:rPr>
              <a:t>Het (ontwerp van) programma werd in februari 2022 in eerste lezing goedgekeurd, was het voorwerp van een consultatieronde en een openbaar onderzoek en werd tot slot in juli 2022 in tweede lezing goedgekeurd.</a:t>
            </a:r>
          </a:p>
          <a:p>
            <a:pPr marL="342900" indent="-342900" algn="just">
              <a:buFontTx/>
              <a:buChar char="-"/>
            </a:pPr>
            <a:endParaRPr lang="fr-BE" b="1" dirty="0"/>
          </a:p>
          <a:p>
            <a:pPr marL="342900" indent="-342900" algn="just">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3359818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467544" y="915566"/>
            <a:ext cx="8460940" cy="3600400"/>
          </a:xfrm>
        </p:spPr>
        <p:txBody>
          <a:bodyPr>
            <a:normAutofit/>
          </a:bodyPr>
          <a:lstStyle/>
          <a:p>
            <a:pPr marL="457200" indent="-457200" algn="just">
              <a:buFont typeface="+mj-lt"/>
              <a:buAutoNum type="arabicPeriod"/>
            </a:pPr>
            <a:r>
              <a:rPr lang="fr-BE" sz="1600" b="1" dirty="0"/>
              <a:t>Critères techniques / </a:t>
            </a:r>
            <a:r>
              <a:rPr lang="fr-BE" sz="1600" b="1" i="1" dirty="0" err="1">
                <a:solidFill>
                  <a:schemeClr val="tx1"/>
                </a:solidFill>
                <a:latin typeface="Arial"/>
              </a:rPr>
              <a:t>Technische</a:t>
            </a:r>
            <a:r>
              <a:rPr lang="fr-BE" sz="1600" b="1" i="1" dirty="0">
                <a:solidFill>
                  <a:schemeClr val="tx1"/>
                </a:solidFill>
                <a:latin typeface="Arial"/>
              </a:rPr>
              <a:t> </a:t>
            </a:r>
            <a:r>
              <a:rPr lang="fr-BE" sz="1600" b="1" i="1" dirty="0" err="1">
                <a:solidFill>
                  <a:schemeClr val="tx1"/>
                </a:solidFill>
                <a:latin typeface="Arial"/>
              </a:rPr>
              <a:t>Criteria</a:t>
            </a:r>
            <a:endParaRPr lang="fr-BE" sz="1400" b="1" dirty="0"/>
          </a:p>
          <a:p>
            <a:pPr algn="just"/>
            <a:r>
              <a:rPr lang="fr-BE" sz="1400" b="1" dirty="0"/>
              <a:t>Prise en compte de la durabilité environnementale </a:t>
            </a:r>
            <a:r>
              <a:rPr lang="fr-BE" sz="1400" dirty="0"/>
              <a:t>de l’assainissement  / </a:t>
            </a:r>
            <a:r>
              <a:rPr lang="nl-NL" sz="1400" b="1" i="1" dirty="0">
                <a:solidFill>
                  <a:schemeClr val="tx1"/>
                </a:solidFill>
              </a:rPr>
              <a:t>Aandacht voor de milieuduurzaamheid</a:t>
            </a:r>
            <a:r>
              <a:rPr lang="nl-NL" sz="1400" i="1" dirty="0">
                <a:solidFill>
                  <a:schemeClr val="tx1"/>
                </a:solidFill>
              </a:rPr>
              <a:t> van de sanering </a:t>
            </a:r>
            <a:r>
              <a:rPr lang="fr-BE" sz="1400" dirty="0">
                <a:solidFill>
                  <a:schemeClr val="tx1"/>
                </a:solidFill>
              </a:rPr>
              <a:t>(action/</a:t>
            </a:r>
            <a:r>
              <a:rPr lang="fr-BE" sz="1400" dirty="0" err="1">
                <a:solidFill>
                  <a:schemeClr val="tx1"/>
                </a:solidFill>
              </a:rPr>
              <a:t>actie</a:t>
            </a:r>
            <a:r>
              <a:rPr lang="fr-BE" sz="1400" dirty="0">
                <a:solidFill>
                  <a:schemeClr val="tx1"/>
                </a:solidFill>
              </a:rPr>
              <a:t> 1)</a:t>
            </a:r>
            <a:endParaRPr lang="fr-BE" sz="1400" i="1" dirty="0">
              <a:solidFill>
                <a:schemeClr val="tx1"/>
              </a:solidFill>
              <a:latin typeface="Arial"/>
            </a:endParaRPr>
          </a:p>
          <a:p>
            <a:pPr marL="171450" indent="-171450" algn="just">
              <a:buFont typeface="Wingdings" panose="05000000000000000000" pitchFamily="2" charset="2"/>
              <a:buChar char="à"/>
            </a:pPr>
            <a:r>
              <a:rPr lang="fr-BE" sz="1050" dirty="0">
                <a:sym typeface="Wingdings" panose="05000000000000000000" pitchFamily="2" charset="2"/>
              </a:rPr>
              <a:t>Durabilité environnementale des installations, circularité, matériaux recyclés/recyclables, biodiversité, … / </a:t>
            </a:r>
            <a:r>
              <a:rPr lang="nl-NL" sz="1050" i="1" dirty="0">
                <a:solidFill>
                  <a:schemeClr val="tx1"/>
                </a:solidFill>
                <a:sym typeface="Wingdings" panose="05000000000000000000" pitchFamily="2" charset="2"/>
              </a:rPr>
              <a:t>Milieuduurzaamheid van de faciliteiten, circulariteit, gerecycleerde/recycleerbare materialen, biodiversiteit, … </a:t>
            </a:r>
          </a:p>
          <a:p>
            <a:pPr marL="171450" indent="-171450" algn="just">
              <a:buFont typeface="Wingdings" panose="05000000000000000000" pitchFamily="2" charset="2"/>
              <a:buChar char="à"/>
            </a:pPr>
            <a:r>
              <a:rPr lang="fr-BE" sz="1050" dirty="0">
                <a:sym typeface="Wingdings" panose="05000000000000000000" pitchFamily="2" charset="2"/>
              </a:rPr>
              <a:t>L’assainissement des sols se base-t-il sur les méthodes les plus durables possibles? Le méthodes, l’équipement et les matériaux de dépollution envisagés sont-ils durables et pertinents au regard du projet proposé ?/ </a:t>
            </a:r>
            <a:r>
              <a:rPr lang="nl-NL" sz="1050" i="1" dirty="0">
                <a:solidFill>
                  <a:schemeClr val="tx1"/>
                </a:solidFill>
                <a:sym typeface="Wingdings" panose="05000000000000000000" pitchFamily="2" charset="2"/>
              </a:rPr>
              <a:t>Is de bodemsanering gebaseerd op zo duurzaam mogelijke methoden? Zijn de voorgestelde saneringsmethoden, apparatuur en materialen duurzaam en relevant voor het voorgestelde project? </a:t>
            </a:r>
          </a:p>
          <a:p>
            <a:pPr marL="171450" indent="-171450" algn="just">
              <a:buFont typeface="Wingdings" panose="05000000000000000000" pitchFamily="2" charset="2"/>
              <a:buChar char="à"/>
            </a:pPr>
            <a:r>
              <a:rPr lang="fr-BE" sz="1050" dirty="0">
                <a:sym typeface="Wingdings" panose="05000000000000000000" pitchFamily="2" charset="2"/>
              </a:rPr>
              <a:t>La question de l’imperméabilité des sols est-elle prise en compte ? / </a:t>
            </a:r>
            <a:r>
              <a:rPr lang="fr-BE" sz="1050" i="1" dirty="0" err="1">
                <a:solidFill>
                  <a:schemeClr val="tx1"/>
                </a:solidFill>
                <a:sym typeface="Wingdings" panose="05000000000000000000" pitchFamily="2" charset="2"/>
              </a:rPr>
              <a:t>Houdt</a:t>
            </a:r>
            <a:r>
              <a:rPr lang="fr-BE" sz="1050" i="1" dirty="0">
                <a:solidFill>
                  <a:schemeClr val="tx1"/>
                </a:solidFill>
                <a:sym typeface="Wingdings" panose="05000000000000000000" pitchFamily="2" charset="2"/>
              </a:rPr>
              <a:t> men </a:t>
            </a:r>
            <a:r>
              <a:rPr lang="fr-BE" sz="1050" i="1" dirty="0" err="1">
                <a:solidFill>
                  <a:schemeClr val="tx1"/>
                </a:solidFill>
                <a:sym typeface="Wingdings" panose="05000000000000000000" pitchFamily="2" charset="2"/>
              </a:rPr>
              <a:t>rekening</a:t>
            </a:r>
            <a:r>
              <a:rPr lang="fr-BE" sz="1050" i="1" dirty="0">
                <a:solidFill>
                  <a:schemeClr val="tx1"/>
                </a:solidFill>
                <a:sym typeface="Wingdings" panose="05000000000000000000" pitchFamily="2" charset="2"/>
              </a:rPr>
              <a:t> met de </a:t>
            </a:r>
            <a:r>
              <a:rPr lang="fr-BE" sz="1050" i="1" dirty="0" err="1">
                <a:solidFill>
                  <a:schemeClr val="tx1"/>
                </a:solidFill>
                <a:sym typeface="Wingdings" panose="05000000000000000000" pitchFamily="2" charset="2"/>
              </a:rPr>
              <a:t>doorlaatbaarheid</a:t>
            </a:r>
            <a:r>
              <a:rPr lang="fr-BE" sz="1050" i="1" dirty="0">
                <a:solidFill>
                  <a:schemeClr val="tx1"/>
                </a:solidFill>
                <a:sym typeface="Wingdings" panose="05000000000000000000" pitchFamily="2" charset="2"/>
              </a:rPr>
              <a:t> van de </a:t>
            </a:r>
            <a:r>
              <a:rPr lang="fr-BE" sz="1050" i="1" dirty="0" err="1">
                <a:solidFill>
                  <a:schemeClr val="tx1"/>
                </a:solidFill>
                <a:sym typeface="Wingdings" panose="05000000000000000000" pitchFamily="2" charset="2"/>
              </a:rPr>
              <a:t>bodem</a:t>
            </a:r>
            <a:r>
              <a:rPr lang="fr-BE" sz="1050" i="1" dirty="0">
                <a:solidFill>
                  <a:schemeClr val="tx1"/>
                </a:solidFill>
                <a:sym typeface="Wingdings" panose="05000000000000000000" pitchFamily="2" charset="2"/>
              </a:rPr>
              <a:t>?</a:t>
            </a:r>
            <a:endParaRPr lang="nl-NL" sz="1050" i="1" dirty="0">
              <a:solidFill>
                <a:schemeClr val="tx1"/>
              </a:solidFil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7646636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467544" y="843558"/>
            <a:ext cx="8460940" cy="3600400"/>
          </a:xfrm>
        </p:spPr>
        <p:txBody>
          <a:bodyPr>
            <a:normAutofit fontScale="85000" lnSpcReduction="10000"/>
          </a:bodyPr>
          <a:lstStyle/>
          <a:p>
            <a:pPr marL="457200" indent="-457200" algn="just">
              <a:buFont typeface="+mj-lt"/>
              <a:buAutoNum type="arabicPeriod"/>
            </a:pPr>
            <a:r>
              <a:rPr lang="fr-BE" sz="1600" b="1" dirty="0"/>
              <a:t>Critères techniques / </a:t>
            </a:r>
            <a:r>
              <a:rPr lang="fr-BE" sz="1600" b="1" i="1" dirty="0" err="1">
                <a:solidFill>
                  <a:schemeClr val="tx1"/>
                </a:solidFill>
                <a:latin typeface="Arial"/>
              </a:rPr>
              <a:t>Technische</a:t>
            </a:r>
            <a:r>
              <a:rPr lang="fr-BE" sz="1600" b="1" i="1" dirty="0">
                <a:solidFill>
                  <a:schemeClr val="tx1"/>
                </a:solidFill>
                <a:latin typeface="Arial"/>
              </a:rPr>
              <a:t> </a:t>
            </a:r>
            <a:r>
              <a:rPr lang="fr-BE" sz="1600" b="1" i="1" dirty="0" err="1">
                <a:solidFill>
                  <a:schemeClr val="tx1"/>
                </a:solidFill>
                <a:latin typeface="Arial"/>
              </a:rPr>
              <a:t>Criteria</a:t>
            </a:r>
            <a:endParaRPr lang="fr-BE" sz="1400" b="1" dirty="0"/>
          </a:p>
          <a:p>
            <a:r>
              <a:rPr lang="fr-BE" sz="1400" b="1" dirty="0"/>
              <a:t>Prise en compte de la durabilité environnementale </a:t>
            </a:r>
            <a:r>
              <a:rPr lang="fr-BE" sz="1400" dirty="0"/>
              <a:t>de l’assainissement (1) / lors du développement de l’infrastructure (2.1) - </a:t>
            </a:r>
            <a:r>
              <a:rPr lang="nl-NL" sz="1400" b="1" i="1" dirty="0">
                <a:solidFill>
                  <a:schemeClr val="tx1"/>
                </a:solidFill>
              </a:rPr>
              <a:t>Aandacht voor de milieuduurzaamheid</a:t>
            </a:r>
            <a:r>
              <a:rPr lang="nl-NL" sz="1400" i="1" dirty="0">
                <a:solidFill>
                  <a:schemeClr val="tx1"/>
                </a:solidFill>
              </a:rPr>
              <a:t> van de sanering (1) / van de infrastructuurontwikkeling (2.1)</a:t>
            </a:r>
            <a:endParaRPr lang="fr-BE" sz="1400" i="1" dirty="0">
              <a:solidFill>
                <a:schemeClr val="tx1"/>
              </a:solidFill>
              <a:latin typeface="Arial"/>
            </a:endParaRPr>
          </a:p>
          <a:p>
            <a:pPr marL="171450" indent="-171450" algn="just">
              <a:buFont typeface="Wingdings" panose="05000000000000000000" pitchFamily="2" charset="2"/>
              <a:buChar char="à"/>
            </a:pPr>
            <a:r>
              <a:rPr lang="fr-BE" sz="1050" i="1" dirty="0">
                <a:sym typeface="Wingdings" panose="05000000000000000000" pitchFamily="2" charset="2"/>
              </a:rPr>
              <a:t>Décrire les mesures envisagées autour d'un ou plusieurs des éléments suivants : circularité, matériaux recyclables/recyclés, impact sur la biodiversité, adaptation au changement climatique, ....</a:t>
            </a:r>
            <a:r>
              <a:rPr lang="fr-BE" sz="1050" dirty="0">
                <a:sym typeface="Wingdings" panose="05000000000000000000" pitchFamily="2" charset="2"/>
              </a:rPr>
              <a:t> </a:t>
            </a:r>
            <a:r>
              <a:rPr lang="fr-BE" sz="1050" i="1" dirty="0">
                <a:sym typeface="Wingdings" panose="05000000000000000000" pitchFamily="2" charset="2"/>
              </a:rPr>
              <a:t>/ </a:t>
            </a:r>
            <a:r>
              <a:rPr lang="nl-NL" sz="1050" i="1" dirty="0">
                <a:solidFill>
                  <a:schemeClr val="tx1"/>
                </a:solidFill>
                <a:sym typeface="Wingdings" panose="05000000000000000000" pitchFamily="2" charset="2"/>
              </a:rPr>
              <a:t>Beschrijf de voorziene maatregelen rond een of meer van de volgende elementen: circulariteit, recycleerbare/gerecycleerde materialen, gevolgen voor de biodiversiteit, aanpassing aan de klimaatverandering, .... </a:t>
            </a:r>
          </a:p>
          <a:p>
            <a:pPr marL="171450" indent="-171450" algn="just">
              <a:buFont typeface="Wingdings" panose="05000000000000000000" pitchFamily="2" charset="2"/>
              <a:buChar char="à"/>
            </a:pPr>
            <a:r>
              <a:rPr lang="fr-BE" sz="1050" dirty="0">
                <a:sym typeface="Wingdings" panose="05000000000000000000" pitchFamily="2" charset="2"/>
              </a:rPr>
              <a:t>L’assainissement des sols se base-t-il sur les méthodes les plus durables possibles? Les méthodes, l’équipement et les matériaux de dépollution envisagés sont-ils durables et pertinents au regard du projet proposé ?/ </a:t>
            </a:r>
            <a:r>
              <a:rPr lang="nl-NL" sz="1050" i="1" dirty="0">
                <a:solidFill>
                  <a:schemeClr val="tx1"/>
                </a:solidFill>
                <a:sym typeface="Wingdings" panose="05000000000000000000" pitchFamily="2" charset="2"/>
              </a:rPr>
              <a:t>Is de bodemsanering gebaseerd op zo duurzaam mogelijke methoden? Zijn de voorgestelde saneringsmethoden, apparatuur en materialen duurzaam en relevant voor het voorgestelde project? </a:t>
            </a:r>
            <a:r>
              <a:rPr lang="nl-NL" sz="1050" i="1" dirty="0">
                <a:solidFill>
                  <a:srgbClr val="FF0000"/>
                </a:solidFill>
                <a:sym typeface="Wingdings" panose="05000000000000000000" pitchFamily="2" charset="2"/>
              </a:rPr>
              <a:t>(1)</a:t>
            </a:r>
          </a:p>
          <a:p>
            <a:pPr marL="171450" indent="-171450" algn="just">
              <a:buFont typeface="Wingdings" panose="05000000000000000000" pitchFamily="2" charset="2"/>
              <a:buChar char="à"/>
            </a:pPr>
            <a:r>
              <a:rPr lang="fr-BE" sz="1050" dirty="0">
                <a:sym typeface="Wingdings" panose="05000000000000000000" pitchFamily="2" charset="2"/>
              </a:rPr>
              <a:t>La question de l’imperméabilité des sols est-elle prise en compte ? / </a:t>
            </a:r>
            <a:r>
              <a:rPr lang="fr-BE" sz="1050" i="1" dirty="0" err="1">
                <a:solidFill>
                  <a:schemeClr val="tx1"/>
                </a:solidFill>
                <a:sym typeface="Wingdings" panose="05000000000000000000" pitchFamily="2" charset="2"/>
              </a:rPr>
              <a:t>Houdt</a:t>
            </a:r>
            <a:r>
              <a:rPr lang="fr-BE" sz="1050" i="1" dirty="0">
                <a:solidFill>
                  <a:schemeClr val="tx1"/>
                </a:solidFill>
                <a:sym typeface="Wingdings" panose="05000000000000000000" pitchFamily="2" charset="2"/>
              </a:rPr>
              <a:t> men </a:t>
            </a:r>
            <a:r>
              <a:rPr lang="fr-BE" sz="1050" i="1" dirty="0" err="1">
                <a:solidFill>
                  <a:schemeClr val="tx1"/>
                </a:solidFill>
                <a:sym typeface="Wingdings" panose="05000000000000000000" pitchFamily="2" charset="2"/>
              </a:rPr>
              <a:t>rekening</a:t>
            </a:r>
            <a:r>
              <a:rPr lang="fr-BE" sz="1050" i="1" dirty="0">
                <a:solidFill>
                  <a:schemeClr val="tx1"/>
                </a:solidFill>
                <a:sym typeface="Wingdings" panose="05000000000000000000" pitchFamily="2" charset="2"/>
              </a:rPr>
              <a:t> met de </a:t>
            </a:r>
            <a:r>
              <a:rPr lang="fr-BE" sz="1050" i="1" dirty="0" err="1">
                <a:solidFill>
                  <a:schemeClr val="tx1"/>
                </a:solidFill>
                <a:sym typeface="Wingdings" panose="05000000000000000000" pitchFamily="2" charset="2"/>
              </a:rPr>
              <a:t>doorlaatbaarheid</a:t>
            </a:r>
            <a:r>
              <a:rPr lang="fr-BE" sz="1050" i="1" dirty="0">
                <a:solidFill>
                  <a:schemeClr val="tx1"/>
                </a:solidFill>
                <a:sym typeface="Wingdings" panose="05000000000000000000" pitchFamily="2" charset="2"/>
              </a:rPr>
              <a:t> van de </a:t>
            </a:r>
            <a:r>
              <a:rPr lang="fr-BE" sz="1050" i="1" dirty="0" err="1">
                <a:solidFill>
                  <a:schemeClr val="tx1"/>
                </a:solidFill>
                <a:sym typeface="Wingdings" panose="05000000000000000000" pitchFamily="2" charset="2"/>
              </a:rPr>
              <a:t>bodem</a:t>
            </a:r>
            <a:r>
              <a:rPr lang="fr-BE" sz="1050" i="1" dirty="0">
                <a:solidFill>
                  <a:schemeClr val="tx1"/>
                </a:solidFill>
                <a:sym typeface="Wingdings" panose="05000000000000000000" pitchFamily="2" charset="2"/>
              </a:rPr>
              <a:t>? </a:t>
            </a:r>
            <a:r>
              <a:rPr lang="fr-BE" sz="1050" i="1" dirty="0">
                <a:solidFill>
                  <a:srgbClr val="FF0000"/>
                </a:solidFill>
                <a:sym typeface="Wingdings" panose="05000000000000000000" pitchFamily="2" charset="2"/>
              </a:rPr>
              <a:t>(1)</a:t>
            </a:r>
          </a:p>
          <a:p>
            <a:pPr marL="171450" indent="-171450" algn="just">
              <a:buFont typeface="Wingdings" panose="05000000000000000000" pitchFamily="2" charset="2"/>
              <a:buChar char="à"/>
            </a:pPr>
            <a:r>
              <a:rPr lang="fr-BE" sz="1050" i="1" dirty="0">
                <a:sym typeface="Wingdings" panose="05000000000000000000" pitchFamily="2" charset="2"/>
              </a:rPr>
              <a:t>Des mesures sont-elles prises pour protéger la biodiversité existante durant et après l’aménagement de l’espace vert ? </a:t>
            </a:r>
            <a:r>
              <a:rPr lang="fr-BE" sz="1050" i="1" dirty="0">
                <a:solidFill>
                  <a:schemeClr val="tx1"/>
                </a:solidFill>
                <a:sym typeface="Wingdings" panose="05000000000000000000" pitchFamily="2" charset="2"/>
              </a:rPr>
              <a:t>/ </a:t>
            </a:r>
            <a:r>
              <a:rPr lang="nl-NL" sz="1050" i="1" dirty="0">
                <a:solidFill>
                  <a:schemeClr val="tx1"/>
                </a:solidFill>
                <a:sym typeface="Wingdings" panose="05000000000000000000" pitchFamily="2" charset="2"/>
              </a:rPr>
              <a:t>Worden er maatregelen genomen om de bestaande biodiversiteit tijdens en na de ontwikkeling van de groene ruimte te beschermen? </a:t>
            </a:r>
            <a:r>
              <a:rPr lang="nl-NL" sz="1050" i="1" dirty="0">
                <a:solidFill>
                  <a:srgbClr val="FF0000"/>
                </a:solidFill>
                <a:sym typeface="Wingdings" panose="05000000000000000000" pitchFamily="2" charset="2"/>
              </a:rPr>
              <a:t>(2.1)</a:t>
            </a:r>
          </a:p>
          <a:p>
            <a:pPr marL="171450" indent="-171450" algn="just">
              <a:buFont typeface="Wingdings" panose="05000000000000000000" pitchFamily="2" charset="2"/>
              <a:buChar char="à"/>
            </a:pPr>
            <a:endParaRPr lang="nl-NL" sz="1050" i="1" dirty="0">
              <a:solidFill>
                <a:srgbClr val="FF0000"/>
              </a:solidFil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9806283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467544" y="843558"/>
            <a:ext cx="8460940" cy="3600400"/>
          </a:xfrm>
        </p:spPr>
        <p:txBody>
          <a:bodyPr>
            <a:normAutofit/>
          </a:bodyPr>
          <a:lstStyle/>
          <a:p>
            <a:pPr marL="457200" indent="-457200" algn="just">
              <a:buFont typeface="+mj-lt"/>
              <a:buAutoNum type="arabicPeriod"/>
            </a:pPr>
            <a:r>
              <a:rPr lang="fr-BE" sz="1800" b="1" dirty="0"/>
              <a:t>Critères techniques / </a:t>
            </a:r>
            <a:r>
              <a:rPr lang="fr-BE" sz="1800" b="1" i="1" dirty="0" err="1">
                <a:solidFill>
                  <a:schemeClr val="tx1"/>
                </a:solidFill>
                <a:latin typeface="Arial"/>
              </a:rPr>
              <a:t>Technische</a:t>
            </a:r>
            <a:r>
              <a:rPr lang="fr-BE" sz="1800" b="1" i="1" dirty="0">
                <a:solidFill>
                  <a:schemeClr val="tx1"/>
                </a:solidFill>
                <a:latin typeface="Arial"/>
              </a:rPr>
              <a:t> </a:t>
            </a:r>
            <a:r>
              <a:rPr lang="fr-BE" sz="1800" b="1" i="1" dirty="0" err="1">
                <a:solidFill>
                  <a:schemeClr val="tx1"/>
                </a:solidFill>
                <a:latin typeface="Arial"/>
              </a:rPr>
              <a:t>Criteria</a:t>
            </a:r>
            <a:endParaRPr lang="fr-BE" sz="1500" b="1" dirty="0"/>
          </a:p>
          <a:p>
            <a:r>
              <a:rPr lang="fr-BE" sz="1500" b="1" dirty="0"/>
              <a:t>Biodiversité, valeur environnementale et qualité paysagère </a:t>
            </a:r>
            <a:r>
              <a:rPr lang="fr-BE" sz="1500" dirty="0"/>
              <a:t>- </a:t>
            </a:r>
            <a:r>
              <a:rPr lang="nl-NL" sz="1500" b="1" i="1" dirty="0">
                <a:solidFill>
                  <a:schemeClr val="tx1"/>
                </a:solidFill>
              </a:rPr>
              <a:t>Biodiversiteit, milieuwaarde en landschapskwaliteit </a:t>
            </a:r>
            <a:r>
              <a:rPr lang="nl-NL" sz="1500" i="1" dirty="0">
                <a:solidFill>
                  <a:schemeClr val="tx1"/>
                </a:solidFill>
              </a:rPr>
              <a:t>(2.2)</a:t>
            </a:r>
            <a:endParaRPr lang="fr-BE" sz="1500" i="1" dirty="0">
              <a:solidFill>
                <a:schemeClr val="tx1"/>
              </a:solidFill>
              <a:latin typeface="Arial"/>
            </a:endParaRPr>
          </a:p>
          <a:p>
            <a:pPr marL="171450" indent="-171450" algn="just">
              <a:buFont typeface="Wingdings" panose="05000000000000000000" pitchFamily="2" charset="2"/>
              <a:buChar char="à"/>
            </a:pPr>
            <a:r>
              <a:rPr lang="fr-BE" sz="1300" i="1" dirty="0">
                <a:sym typeface="Wingdings" panose="05000000000000000000" pitchFamily="2" charset="2"/>
              </a:rPr>
              <a:t>Décrivez le projet de manière détaillée. Quelles mesures le projet envisage-t-il pour protéger et améliorer la biodiversité, l'environnement et le paysage existant ? / </a:t>
            </a:r>
            <a:r>
              <a:rPr lang="nl-BE" sz="1300" i="1" dirty="0">
                <a:solidFill>
                  <a:schemeClr val="tx1"/>
                </a:solidFill>
              </a:rPr>
              <a:t>Beschrijf het project in detail. </a:t>
            </a:r>
            <a:r>
              <a:rPr lang="nl-NL" sz="1300" i="1" dirty="0">
                <a:solidFill>
                  <a:schemeClr val="tx1"/>
                </a:solidFill>
                <a:sym typeface="Wingdings" panose="05000000000000000000" pitchFamily="2" charset="2"/>
              </a:rPr>
              <a:t>Welke maatregelen voorziet het project om de impact op biodiversiteit, het milieu en het bestaande landschap te beschermen en te verbeteren? </a:t>
            </a:r>
          </a:p>
          <a:p>
            <a:pPr marL="171450" indent="-171450" algn="just">
              <a:buFont typeface="Wingdings" panose="05000000000000000000" pitchFamily="2" charset="2"/>
              <a:buChar char="à"/>
            </a:pPr>
            <a:r>
              <a:rPr lang="fr-BE" sz="1300" dirty="0">
                <a:sym typeface="Wingdings" panose="05000000000000000000" pitchFamily="2" charset="2"/>
              </a:rPr>
              <a:t>Peut-on parler d'une approche intégrée pour le projet dans son ensemble ? Y a-t-il des inconvénients ? Si oui, comment le projet prévoit-il d'atténuer l'impact de ces inconvénients ? / </a:t>
            </a:r>
            <a:r>
              <a:rPr lang="fr-BE" sz="1300" i="1" dirty="0">
                <a:solidFill>
                  <a:schemeClr val="tx1"/>
                </a:solidFill>
                <a:sym typeface="Wingdings" panose="05000000000000000000" pitchFamily="2" charset="2"/>
              </a:rPr>
              <a:t>Kan men </a:t>
            </a:r>
            <a:r>
              <a:rPr lang="fr-BE" sz="1300" i="1" dirty="0" err="1">
                <a:solidFill>
                  <a:schemeClr val="tx1"/>
                </a:solidFill>
                <a:sym typeface="Wingdings" panose="05000000000000000000" pitchFamily="2" charset="2"/>
              </a:rPr>
              <a:t>spreken</a:t>
            </a:r>
            <a:r>
              <a:rPr lang="fr-BE" sz="1300" i="1" dirty="0">
                <a:solidFill>
                  <a:schemeClr val="tx1"/>
                </a:solidFill>
                <a:sym typeface="Wingdings" panose="05000000000000000000" pitchFamily="2" charset="2"/>
              </a:rPr>
              <a:t> van </a:t>
            </a:r>
            <a:r>
              <a:rPr lang="fr-BE" sz="1300" i="1" dirty="0" err="1">
                <a:solidFill>
                  <a:schemeClr val="tx1"/>
                </a:solidFill>
                <a:sym typeface="Wingdings" panose="05000000000000000000" pitchFamily="2" charset="2"/>
              </a:rPr>
              <a:t>een</a:t>
            </a:r>
            <a:r>
              <a:rPr lang="fr-BE" sz="1300" i="1" dirty="0">
                <a:solidFill>
                  <a:schemeClr val="tx1"/>
                </a:solidFill>
                <a:sym typeface="Wingdings" panose="05000000000000000000" pitchFamily="2" charset="2"/>
              </a:rPr>
              <a:t> </a:t>
            </a:r>
            <a:r>
              <a:rPr lang="fr-BE" sz="1300" i="1" dirty="0" err="1">
                <a:solidFill>
                  <a:schemeClr val="tx1"/>
                </a:solidFill>
                <a:sym typeface="Wingdings" panose="05000000000000000000" pitchFamily="2" charset="2"/>
              </a:rPr>
              <a:t>geïntegreerde</a:t>
            </a:r>
            <a:r>
              <a:rPr lang="fr-BE" sz="1300" i="1" dirty="0">
                <a:solidFill>
                  <a:schemeClr val="tx1"/>
                </a:solidFill>
                <a:sym typeface="Wingdings" panose="05000000000000000000" pitchFamily="2" charset="2"/>
              </a:rPr>
              <a:t> </a:t>
            </a:r>
            <a:r>
              <a:rPr lang="fr-BE" sz="1300" i="1" dirty="0" err="1">
                <a:solidFill>
                  <a:schemeClr val="tx1"/>
                </a:solidFill>
                <a:sym typeface="Wingdings" panose="05000000000000000000" pitchFamily="2" charset="2"/>
              </a:rPr>
              <a:t>aanpak</a:t>
            </a:r>
            <a:r>
              <a:rPr lang="fr-BE" sz="1300" i="1" dirty="0">
                <a:solidFill>
                  <a:schemeClr val="tx1"/>
                </a:solidFill>
                <a:sym typeface="Wingdings" panose="05000000000000000000" pitchFamily="2" charset="2"/>
              </a:rPr>
              <a:t> over de </a:t>
            </a:r>
            <a:r>
              <a:rPr lang="fr-BE" sz="1300" i="1" dirty="0" err="1">
                <a:solidFill>
                  <a:schemeClr val="tx1"/>
                </a:solidFill>
                <a:sym typeface="Wingdings" panose="05000000000000000000" pitchFamily="2" charset="2"/>
              </a:rPr>
              <a:t>hele</a:t>
            </a:r>
            <a:r>
              <a:rPr lang="fr-BE" sz="1300" i="1" dirty="0">
                <a:solidFill>
                  <a:schemeClr val="tx1"/>
                </a:solidFill>
                <a:sym typeface="Wingdings" panose="05000000000000000000" pitchFamily="2" charset="2"/>
              </a:rPr>
              <a:t> </a:t>
            </a:r>
            <a:r>
              <a:rPr lang="fr-BE" sz="1300" i="1" dirty="0" err="1">
                <a:solidFill>
                  <a:schemeClr val="tx1"/>
                </a:solidFill>
                <a:sym typeface="Wingdings" panose="05000000000000000000" pitchFamily="2" charset="2"/>
              </a:rPr>
              <a:t>lijn</a:t>
            </a:r>
            <a:r>
              <a:rPr lang="fr-BE" sz="1300" i="1" dirty="0">
                <a:solidFill>
                  <a:schemeClr val="tx1"/>
                </a:solidFill>
                <a:sym typeface="Wingdings" panose="05000000000000000000" pitchFamily="2" charset="2"/>
              </a:rPr>
              <a:t> van het </a:t>
            </a:r>
            <a:r>
              <a:rPr lang="fr-BE" sz="1300" i="1" dirty="0" err="1">
                <a:solidFill>
                  <a:schemeClr val="tx1"/>
                </a:solidFill>
                <a:sym typeface="Wingdings" panose="05000000000000000000" pitchFamily="2" charset="2"/>
              </a:rPr>
              <a:t>project</a:t>
            </a:r>
            <a:r>
              <a:rPr lang="fr-BE" sz="1300" i="1" dirty="0">
                <a:solidFill>
                  <a:schemeClr val="tx1"/>
                </a:solidFill>
                <a:sym typeface="Wingdings" panose="05000000000000000000" pitchFamily="2" charset="2"/>
              </a:rPr>
              <a:t>? </a:t>
            </a:r>
            <a:r>
              <a:rPr lang="fr-BE" sz="1300" i="1" dirty="0" err="1">
                <a:solidFill>
                  <a:schemeClr val="tx1"/>
                </a:solidFill>
                <a:sym typeface="Wingdings" panose="05000000000000000000" pitchFamily="2" charset="2"/>
              </a:rPr>
              <a:t>Zijn</a:t>
            </a:r>
            <a:r>
              <a:rPr lang="fr-BE" sz="1300" i="1" dirty="0">
                <a:solidFill>
                  <a:schemeClr val="tx1"/>
                </a:solidFill>
                <a:sym typeface="Wingdings" panose="05000000000000000000" pitchFamily="2" charset="2"/>
              </a:rPr>
              <a:t> er </a:t>
            </a:r>
            <a:r>
              <a:rPr lang="fr-BE" sz="1300" i="1" dirty="0" err="1">
                <a:solidFill>
                  <a:schemeClr val="tx1"/>
                </a:solidFill>
                <a:sym typeface="Wingdings" panose="05000000000000000000" pitchFamily="2" charset="2"/>
              </a:rPr>
              <a:t>nadelen</a:t>
            </a:r>
            <a:r>
              <a:rPr lang="fr-BE" sz="1300" i="1" dirty="0">
                <a:solidFill>
                  <a:schemeClr val="tx1"/>
                </a:solidFill>
                <a:sym typeface="Wingdings" panose="05000000000000000000" pitchFamily="2" charset="2"/>
              </a:rPr>
              <a:t>, en </a:t>
            </a:r>
            <a:r>
              <a:rPr lang="fr-BE" sz="1300" i="1" dirty="0" err="1">
                <a:solidFill>
                  <a:schemeClr val="tx1"/>
                </a:solidFill>
                <a:sym typeface="Wingdings" panose="05000000000000000000" pitchFamily="2" charset="2"/>
              </a:rPr>
              <a:t>zo</a:t>
            </a:r>
            <a:r>
              <a:rPr lang="fr-BE" sz="1300" i="1" dirty="0">
                <a:solidFill>
                  <a:schemeClr val="tx1"/>
                </a:solidFill>
                <a:sym typeface="Wingdings" panose="05000000000000000000" pitchFamily="2" charset="2"/>
              </a:rPr>
              <a:t> </a:t>
            </a:r>
            <a:r>
              <a:rPr lang="fr-BE" sz="1300" i="1" dirty="0" err="1">
                <a:solidFill>
                  <a:schemeClr val="tx1"/>
                </a:solidFill>
                <a:sym typeface="Wingdings" panose="05000000000000000000" pitchFamily="2" charset="2"/>
              </a:rPr>
              <a:t>ja</a:t>
            </a:r>
            <a:r>
              <a:rPr lang="fr-BE" sz="1300" i="1" dirty="0">
                <a:solidFill>
                  <a:schemeClr val="tx1"/>
                </a:solidFill>
                <a:sym typeface="Wingdings" panose="05000000000000000000" pitchFamily="2" charset="2"/>
              </a:rPr>
              <a:t>, </a:t>
            </a:r>
            <a:r>
              <a:rPr lang="fr-BE" sz="1300" i="1" dirty="0" err="1">
                <a:solidFill>
                  <a:schemeClr val="tx1"/>
                </a:solidFill>
                <a:sym typeface="Wingdings" panose="05000000000000000000" pitchFamily="2" charset="2"/>
              </a:rPr>
              <a:t>hoe</a:t>
            </a:r>
            <a:r>
              <a:rPr lang="fr-BE" sz="1300" i="1" dirty="0">
                <a:solidFill>
                  <a:schemeClr val="tx1"/>
                </a:solidFill>
                <a:sym typeface="Wingdings" panose="05000000000000000000" pitchFamily="2" charset="2"/>
              </a:rPr>
              <a:t> </a:t>
            </a:r>
            <a:r>
              <a:rPr lang="fr-BE" sz="1300" i="1" dirty="0" err="1">
                <a:solidFill>
                  <a:schemeClr val="tx1"/>
                </a:solidFill>
                <a:sym typeface="Wingdings" panose="05000000000000000000" pitchFamily="2" charset="2"/>
              </a:rPr>
              <a:t>wil</a:t>
            </a:r>
            <a:r>
              <a:rPr lang="fr-BE" sz="1300" i="1" dirty="0">
                <a:solidFill>
                  <a:schemeClr val="tx1"/>
                </a:solidFill>
                <a:sym typeface="Wingdings" panose="05000000000000000000" pitchFamily="2" charset="2"/>
              </a:rPr>
              <a:t> men de impact van </a:t>
            </a:r>
            <a:r>
              <a:rPr lang="fr-BE" sz="1300" i="1" dirty="0" err="1">
                <a:solidFill>
                  <a:schemeClr val="tx1"/>
                </a:solidFill>
                <a:sym typeface="Wingdings" panose="05000000000000000000" pitchFamily="2" charset="2"/>
              </a:rPr>
              <a:t>deze</a:t>
            </a:r>
            <a:r>
              <a:rPr lang="fr-BE" sz="1300" i="1" dirty="0">
                <a:solidFill>
                  <a:schemeClr val="tx1"/>
                </a:solidFill>
                <a:sym typeface="Wingdings" panose="05000000000000000000" pitchFamily="2" charset="2"/>
              </a:rPr>
              <a:t> </a:t>
            </a:r>
            <a:r>
              <a:rPr lang="fr-BE" sz="1300" i="1" dirty="0" err="1">
                <a:solidFill>
                  <a:schemeClr val="tx1"/>
                </a:solidFill>
                <a:sym typeface="Wingdings" panose="05000000000000000000" pitchFamily="2" charset="2"/>
              </a:rPr>
              <a:t>nadelen</a:t>
            </a:r>
            <a:r>
              <a:rPr lang="fr-BE" sz="1300" i="1" dirty="0">
                <a:solidFill>
                  <a:schemeClr val="tx1"/>
                </a:solidFill>
                <a:sym typeface="Wingdings" panose="05000000000000000000" pitchFamily="2" charset="2"/>
              </a:rPr>
              <a:t> </a:t>
            </a:r>
            <a:r>
              <a:rPr lang="fr-BE" sz="1300" i="1" dirty="0" err="1">
                <a:solidFill>
                  <a:schemeClr val="tx1"/>
                </a:solidFill>
                <a:sym typeface="Wingdings" panose="05000000000000000000" pitchFamily="2" charset="2"/>
              </a:rPr>
              <a:t>beperken</a:t>
            </a:r>
            <a:r>
              <a:rPr lang="fr-BE" sz="1300" i="1" dirty="0">
                <a:solidFill>
                  <a:schemeClr val="tx1"/>
                </a:solidFill>
                <a:sym typeface="Wingdings" panose="05000000000000000000" pitchFamily="2" charset="2"/>
              </a:rPr>
              <a:t>?</a:t>
            </a:r>
            <a:endParaRPr lang="fr-BE" sz="1300" dirty="0">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29807747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467544" y="989920"/>
            <a:ext cx="8460940" cy="3600400"/>
          </a:xfrm>
        </p:spPr>
        <p:txBody>
          <a:bodyPr>
            <a:normAutofit/>
          </a:bodyPr>
          <a:lstStyle/>
          <a:p>
            <a:pPr marL="457200" indent="-457200" algn="just">
              <a:buFont typeface="+mj-lt"/>
              <a:buAutoNum type="arabicPeriod"/>
            </a:pPr>
            <a:r>
              <a:rPr lang="fr-BE" sz="1800" b="1" dirty="0"/>
              <a:t>Critères techniques / </a:t>
            </a:r>
            <a:r>
              <a:rPr lang="fr-BE" sz="1800" b="1" i="1" dirty="0" err="1">
                <a:solidFill>
                  <a:schemeClr val="tx1"/>
                </a:solidFill>
                <a:latin typeface="Arial"/>
              </a:rPr>
              <a:t>Technische</a:t>
            </a:r>
            <a:r>
              <a:rPr lang="fr-BE" sz="1800" b="1" i="1" dirty="0">
                <a:solidFill>
                  <a:schemeClr val="tx1"/>
                </a:solidFill>
                <a:latin typeface="Arial"/>
              </a:rPr>
              <a:t> </a:t>
            </a:r>
            <a:r>
              <a:rPr lang="fr-BE" sz="1800" b="1" i="1" dirty="0" err="1">
                <a:solidFill>
                  <a:schemeClr val="tx1"/>
                </a:solidFill>
                <a:latin typeface="Arial"/>
              </a:rPr>
              <a:t>Criteria</a:t>
            </a:r>
            <a:endParaRPr lang="fr-BE" sz="1500" b="1" dirty="0"/>
          </a:p>
          <a:p>
            <a:r>
              <a:rPr lang="fr-BE" sz="1500" b="1" dirty="0"/>
              <a:t>Caractère régional et attractivité de l’espace vert </a:t>
            </a:r>
            <a:r>
              <a:rPr lang="fr-BE" sz="1500" dirty="0"/>
              <a:t>– </a:t>
            </a:r>
            <a:r>
              <a:rPr lang="nl-NL" sz="1500" b="1" i="1" dirty="0">
                <a:solidFill>
                  <a:schemeClr val="tx1"/>
                </a:solidFill>
              </a:rPr>
              <a:t>Gewestelijk karakter en aantrekkingskracht van de groenruimte </a:t>
            </a:r>
            <a:r>
              <a:rPr lang="nl-NL" sz="1500" i="1" dirty="0">
                <a:solidFill>
                  <a:schemeClr val="tx1"/>
                </a:solidFill>
              </a:rPr>
              <a:t>(2.2)</a:t>
            </a:r>
          </a:p>
          <a:p>
            <a:endParaRPr lang="fr-BE" sz="1500" i="1" dirty="0">
              <a:solidFill>
                <a:schemeClr val="tx1"/>
              </a:solidFill>
              <a:latin typeface="Arial"/>
            </a:endParaRPr>
          </a:p>
          <a:p>
            <a:pPr marL="171450" indent="-171450" algn="just">
              <a:buFont typeface="Wingdings" panose="05000000000000000000" pitchFamily="2" charset="2"/>
              <a:buChar char="à"/>
            </a:pPr>
            <a:r>
              <a:rPr lang="fr-BE" sz="1300" dirty="0">
                <a:sym typeface="Wingdings" panose="05000000000000000000" pitchFamily="2" charset="2"/>
              </a:rPr>
              <a:t>Pourquoi l'espace vert ciblé peut-il (ne pas) être considéré comme régional ? </a:t>
            </a:r>
            <a:r>
              <a:rPr lang="fr-BE" sz="1300" i="1" dirty="0">
                <a:sym typeface="Wingdings" panose="05000000000000000000" pitchFamily="2" charset="2"/>
              </a:rPr>
              <a:t>/ </a:t>
            </a:r>
            <a:r>
              <a:rPr lang="nl-NL" sz="1300" i="1" dirty="0">
                <a:solidFill>
                  <a:schemeClr val="tx1"/>
                </a:solidFill>
                <a:sym typeface="Wingdings" panose="05000000000000000000" pitchFamily="2" charset="2"/>
              </a:rPr>
              <a:t>Waarom kan de beoogde groene ruimte (niet) als regionaal worden beschouwd? </a:t>
            </a:r>
            <a:endParaRPr lang="fr-BE" sz="1300" i="1" dirty="0">
              <a:solidFill>
                <a:schemeClr val="tx1"/>
              </a:solidFill>
              <a:sym typeface="Wingdings" panose="05000000000000000000" pitchFamily="2" charset="2"/>
            </a:endParaRPr>
          </a:p>
          <a:p>
            <a:pPr marL="171450" indent="-171450" algn="just">
              <a:buFont typeface="Wingdings" panose="05000000000000000000" pitchFamily="2" charset="2"/>
              <a:buChar char="à"/>
            </a:pPr>
            <a:r>
              <a:rPr lang="fr-BE" sz="1300" dirty="0">
                <a:sym typeface="Wingdings" panose="05000000000000000000" pitchFamily="2" charset="2"/>
              </a:rPr>
              <a:t>Sur la base de la description du projet, peut-on démontrer le potentiel d'attrait pour le public cible ? / </a:t>
            </a:r>
            <a:r>
              <a:rPr lang="nl-NL" sz="1300" i="1" dirty="0">
                <a:solidFill>
                  <a:schemeClr val="tx1"/>
                </a:solidFill>
                <a:sym typeface="Wingdings" panose="05000000000000000000" pitchFamily="2" charset="2"/>
              </a:rPr>
              <a:t>Kan op basis van de projectbeschrijving de potentiële aantrekkingskracht voor het doelpubliek worden aangetoond? </a:t>
            </a: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4984604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E30DC-03F0-5695-3B54-D1025208406D}"/>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dirty="0" err="1">
                <a:solidFill>
                  <a:schemeClr val="tx1"/>
                </a:solidFill>
              </a:rPr>
              <a:t>Voorbereiding</a:t>
            </a:r>
            <a:r>
              <a:rPr lang="fr-BE" sz="2400" b="1" dirty="0">
                <a:solidFill>
                  <a:schemeClr val="tx1"/>
                </a:solidFill>
              </a:rPr>
              <a:t> van het </a:t>
            </a:r>
            <a:r>
              <a:rPr lang="fr-BE" sz="2400" b="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8CE7DA04-8030-831D-84C3-C7859AB58B6F}"/>
              </a:ext>
            </a:extLst>
          </p:cNvPr>
          <p:cNvSpPr>
            <a:spLocks noGrp="1"/>
          </p:cNvSpPr>
          <p:nvPr>
            <p:ph type="body" sz="quarter" idx="10"/>
          </p:nvPr>
        </p:nvSpPr>
        <p:spPr/>
        <p:txBody>
          <a:bodyPr>
            <a:normAutofit/>
          </a:bodyPr>
          <a:lstStyle/>
          <a:p>
            <a:r>
              <a:rPr lang="fr-BE" sz="1900" b="1" dirty="0"/>
              <a:t>2. Critères de mise en œuvre / </a:t>
            </a:r>
            <a:r>
              <a:rPr lang="fr-BE" sz="1900" b="1" i="1" dirty="0" err="1">
                <a:solidFill>
                  <a:schemeClr val="tx1"/>
                </a:solidFill>
              </a:rPr>
              <a:t>Uitvoeringscriteria</a:t>
            </a:r>
            <a:endParaRPr lang="fr-BE" sz="1900" b="1" i="1" dirty="0"/>
          </a:p>
          <a:p>
            <a:pPr marL="285750" indent="-285750">
              <a:buFont typeface="Arial" panose="020B0604020202020204" pitchFamily="34" charset="0"/>
              <a:buChar char="•"/>
            </a:pPr>
            <a:r>
              <a:rPr lang="fr-BE" sz="1800" dirty="0"/>
              <a:t>Planning et budget / </a:t>
            </a:r>
            <a:r>
              <a:rPr lang="fr-BE" sz="1800" i="1" dirty="0">
                <a:solidFill>
                  <a:schemeClr val="tx1"/>
                </a:solidFill>
              </a:rPr>
              <a:t>Planning en budget</a:t>
            </a:r>
          </a:p>
          <a:p>
            <a:pPr lvl="1" indent="0"/>
            <a:r>
              <a:rPr lang="fr-BE" dirty="0"/>
              <a:t>	</a:t>
            </a:r>
            <a:r>
              <a:rPr lang="fr-BE" sz="1400" dirty="0"/>
              <a:t>Voir tableaux – </a:t>
            </a:r>
            <a:r>
              <a:rPr lang="fr-BE" sz="1400" i="1" dirty="0" err="1">
                <a:solidFill>
                  <a:schemeClr val="tx1"/>
                </a:solidFill>
              </a:rPr>
              <a:t>Zie</a:t>
            </a:r>
            <a:r>
              <a:rPr lang="fr-BE" sz="1400" i="1" dirty="0">
                <a:solidFill>
                  <a:schemeClr val="tx1"/>
                </a:solidFill>
              </a:rPr>
              <a:t> </a:t>
            </a:r>
            <a:r>
              <a:rPr lang="fr-BE" sz="1400" i="1" dirty="0" err="1">
                <a:solidFill>
                  <a:schemeClr val="tx1"/>
                </a:solidFill>
              </a:rPr>
              <a:t>tabellen</a:t>
            </a:r>
            <a:endParaRPr lang="fr-BE" sz="1800" i="1" dirty="0">
              <a:solidFill>
                <a:schemeClr val="tx1"/>
              </a:solidFill>
            </a:endParaRPr>
          </a:p>
          <a:p>
            <a:pPr marL="285750" indent="-285750">
              <a:buFont typeface="Arial" panose="020B0604020202020204" pitchFamily="34" charset="0"/>
              <a:buChar char="•"/>
            </a:pPr>
            <a:r>
              <a:rPr lang="fr-FR" sz="1800" dirty="0"/>
              <a:t>Structure de gestion, gouvernance, compétence et dynamique partenariale / </a:t>
            </a:r>
            <a:r>
              <a:rPr lang="nl-NL" sz="1800" i="1" dirty="0">
                <a:solidFill>
                  <a:schemeClr val="tx1"/>
                </a:solidFill>
                <a:latin typeface="Arial"/>
              </a:rPr>
              <a:t>Managementstructuur, bestuur, bevoegdheid en partnerschapsdynamiek </a:t>
            </a:r>
          </a:p>
          <a:p>
            <a:r>
              <a:rPr lang="nl-NL" sz="1600" i="1" dirty="0">
                <a:solidFill>
                  <a:schemeClr val="tx1"/>
                </a:solidFill>
                <a:latin typeface="Arial"/>
              </a:rPr>
              <a:t>	- </a:t>
            </a:r>
            <a:r>
              <a:rPr lang="nl-NL" sz="1400" dirty="0" err="1"/>
              <a:t>Organisation</a:t>
            </a:r>
            <a:r>
              <a:rPr lang="nl-NL" sz="1400" dirty="0"/>
              <a:t> (interne – </a:t>
            </a:r>
            <a:r>
              <a:rPr lang="nl-NL" sz="1400" dirty="0" err="1"/>
              <a:t>partnerariat</a:t>
            </a:r>
            <a:r>
              <a:rPr lang="nl-NL" sz="1400" dirty="0"/>
              <a:t>) / </a:t>
            </a:r>
            <a:r>
              <a:rPr lang="nl-NL" sz="1400" i="1" dirty="0">
                <a:solidFill>
                  <a:schemeClr val="tx1"/>
                </a:solidFill>
                <a:latin typeface="Arial"/>
              </a:rPr>
              <a:t>Organisatie</a:t>
            </a:r>
          </a:p>
          <a:p>
            <a:r>
              <a:rPr lang="nl-NL" sz="1400" dirty="0"/>
              <a:t>	- </a:t>
            </a:r>
            <a:r>
              <a:rPr lang="nl-NL" sz="1400" dirty="0" err="1"/>
              <a:t>Marchés</a:t>
            </a:r>
            <a:r>
              <a:rPr lang="nl-NL" sz="1400" dirty="0"/>
              <a:t> </a:t>
            </a:r>
            <a:r>
              <a:rPr lang="nl-NL" sz="1400" dirty="0" err="1"/>
              <a:t>publics</a:t>
            </a:r>
            <a:r>
              <a:rPr lang="nl-NL" sz="1400" dirty="0"/>
              <a:t> / </a:t>
            </a:r>
            <a:r>
              <a:rPr lang="nl-NL" sz="1400" i="1" dirty="0">
                <a:solidFill>
                  <a:schemeClr val="tx1"/>
                </a:solidFill>
                <a:latin typeface="Arial"/>
              </a:rPr>
              <a:t>Overheidsopdrachten</a:t>
            </a:r>
          </a:p>
          <a:p>
            <a:r>
              <a:rPr lang="nl-NL" sz="1400" dirty="0"/>
              <a:t>	- Stratégie de </a:t>
            </a:r>
            <a:r>
              <a:rPr lang="nl-NL" sz="1400" dirty="0" err="1"/>
              <a:t>communication</a:t>
            </a:r>
            <a:r>
              <a:rPr lang="nl-NL" sz="1400" dirty="0"/>
              <a:t> / </a:t>
            </a:r>
            <a:r>
              <a:rPr lang="nl-NL" sz="1400" i="1" dirty="0">
                <a:solidFill>
                  <a:schemeClr val="tx1"/>
                </a:solidFill>
                <a:latin typeface="Arial"/>
              </a:rPr>
              <a:t>Communicatie</a:t>
            </a:r>
          </a:p>
          <a:p>
            <a:r>
              <a:rPr lang="nl-NL" sz="1400" dirty="0"/>
              <a:t>	- </a:t>
            </a:r>
            <a:r>
              <a:rPr lang="nl-NL" sz="1400" dirty="0" err="1"/>
              <a:t>Organisation</a:t>
            </a:r>
            <a:r>
              <a:rPr lang="nl-NL" sz="1400" dirty="0"/>
              <a:t> </a:t>
            </a:r>
            <a:r>
              <a:rPr lang="nl-NL" sz="1400" dirty="0" err="1"/>
              <a:t>financière</a:t>
            </a:r>
            <a:r>
              <a:rPr lang="nl-NL" sz="1400" dirty="0"/>
              <a:t> / </a:t>
            </a:r>
            <a:r>
              <a:rPr lang="nl-NL" sz="1400" i="1" dirty="0">
                <a:solidFill>
                  <a:schemeClr val="tx1"/>
                </a:solidFill>
                <a:latin typeface="Arial"/>
              </a:rPr>
              <a:t>Financiële organisatie</a:t>
            </a:r>
          </a:p>
        </p:txBody>
      </p:sp>
    </p:spTree>
    <p:extLst>
      <p:ext uri="{BB962C8B-B14F-4D97-AF65-F5344CB8AC3E}">
        <p14:creationId xmlns:p14="http://schemas.microsoft.com/office/powerpoint/2010/main" val="4848503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CA3B81-0F56-4AD7-9450-C4E42B6A7146}"/>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6D2A490E-A4D6-32E2-62D4-753AB951E95F}"/>
              </a:ext>
            </a:extLst>
          </p:cNvPr>
          <p:cNvSpPr>
            <a:spLocks noGrp="1"/>
          </p:cNvSpPr>
          <p:nvPr>
            <p:ph type="body" sz="quarter" idx="10"/>
          </p:nvPr>
        </p:nvSpPr>
        <p:spPr/>
        <p:txBody>
          <a:bodyPr/>
          <a:lstStyle/>
          <a:p>
            <a:pPr marL="342900" indent="-342900">
              <a:buFont typeface="Arial" panose="020B0604020202020204" pitchFamily="34" charset="0"/>
              <a:buChar char="•"/>
            </a:pPr>
            <a:r>
              <a:rPr lang="fr-BE" sz="1600" dirty="0"/>
              <a:t>Principe Do No </a:t>
            </a:r>
            <a:r>
              <a:rPr lang="fr-BE" sz="1600" dirty="0" err="1"/>
              <a:t>Significant</a:t>
            </a:r>
            <a:r>
              <a:rPr lang="fr-BE" sz="1600" dirty="0"/>
              <a:t> </a:t>
            </a:r>
            <a:r>
              <a:rPr lang="fr-BE" sz="1600" dirty="0" err="1"/>
              <a:t>Harm</a:t>
            </a:r>
            <a:r>
              <a:rPr lang="fr-BE" sz="1600" dirty="0"/>
              <a:t> / </a:t>
            </a:r>
            <a:r>
              <a:rPr lang="fr-BE" sz="1600" i="1" dirty="0">
                <a:solidFill>
                  <a:schemeClr val="tx1"/>
                </a:solidFill>
                <a:latin typeface="Arial"/>
              </a:rPr>
              <a:t>Do No </a:t>
            </a:r>
            <a:r>
              <a:rPr lang="fr-BE" sz="1600" i="1" dirty="0" err="1">
                <a:solidFill>
                  <a:schemeClr val="tx1"/>
                </a:solidFill>
                <a:latin typeface="Arial"/>
              </a:rPr>
              <a:t>Significant</a:t>
            </a:r>
            <a:r>
              <a:rPr lang="fr-BE" sz="1600" i="1" dirty="0">
                <a:solidFill>
                  <a:schemeClr val="tx1"/>
                </a:solidFill>
                <a:latin typeface="Arial"/>
              </a:rPr>
              <a:t> </a:t>
            </a:r>
            <a:r>
              <a:rPr lang="fr-BE" sz="1600" i="1" dirty="0" err="1">
                <a:solidFill>
                  <a:schemeClr val="tx1"/>
                </a:solidFill>
                <a:latin typeface="Arial"/>
              </a:rPr>
              <a:t>Harm</a:t>
            </a:r>
            <a:r>
              <a:rPr lang="fr-BE" sz="1600" i="1" dirty="0">
                <a:solidFill>
                  <a:schemeClr val="tx1"/>
                </a:solidFill>
                <a:latin typeface="Arial"/>
              </a:rPr>
              <a:t>-principe</a:t>
            </a:r>
            <a:endParaRPr lang="fr-BE" dirty="0"/>
          </a:p>
          <a:p>
            <a:r>
              <a:rPr lang="fr-BE" sz="1400" dirty="0"/>
              <a:t>	Voir tableau / </a:t>
            </a:r>
            <a:r>
              <a:rPr lang="fr-BE" sz="1400" i="1" dirty="0" err="1">
                <a:solidFill>
                  <a:schemeClr val="tx1"/>
                </a:solidFill>
              </a:rPr>
              <a:t>Zie</a:t>
            </a:r>
            <a:r>
              <a:rPr lang="fr-BE" sz="1400" i="1" dirty="0">
                <a:solidFill>
                  <a:schemeClr val="tx1"/>
                </a:solidFill>
              </a:rPr>
              <a:t> </a:t>
            </a:r>
            <a:r>
              <a:rPr lang="fr-BE" sz="1400" i="1" dirty="0" err="1">
                <a:solidFill>
                  <a:schemeClr val="tx1"/>
                </a:solidFill>
              </a:rPr>
              <a:t>tabel</a:t>
            </a:r>
            <a:endParaRPr lang="fr-BE" sz="1400" i="1" dirty="0">
              <a:solidFill>
                <a:schemeClr val="tx1"/>
              </a:solidFill>
            </a:endParaRPr>
          </a:p>
          <a:p>
            <a:endParaRPr lang="fr-BE" sz="1400" dirty="0">
              <a:solidFill>
                <a:schemeClr val="tx1"/>
              </a:solidFill>
            </a:endParaRPr>
          </a:p>
          <a:p>
            <a:pPr marL="285750" indent="-285750">
              <a:buFont typeface="Arial" panose="020B0604020202020204" pitchFamily="34" charset="0"/>
              <a:buChar char="•"/>
            </a:pPr>
            <a:r>
              <a:rPr lang="fr-BE" sz="1600" dirty="0"/>
              <a:t>Egalité des chances, inclusions et non-discrimination / </a:t>
            </a:r>
            <a:r>
              <a:rPr lang="nl-NL" sz="1600" i="1" dirty="0">
                <a:solidFill>
                  <a:schemeClr val="tx1"/>
                </a:solidFill>
              </a:rPr>
              <a:t>Gelijke kansen, inclusie en non-discriminatie </a:t>
            </a:r>
            <a:endParaRPr lang="fr-BE" sz="1600" i="1" dirty="0">
              <a:solidFill>
                <a:schemeClr val="tx1"/>
              </a:solidFill>
            </a:endParaRPr>
          </a:p>
          <a:p>
            <a:endParaRPr lang="fr-BE" dirty="0"/>
          </a:p>
          <a:p>
            <a:pPr marL="342900" indent="-342900">
              <a:buFont typeface="Arial" panose="020B0604020202020204" pitchFamily="34" charset="0"/>
              <a:buChar char="•"/>
            </a:pPr>
            <a:r>
              <a:rPr lang="fr-BE" sz="1600" dirty="0"/>
              <a:t>Indicateurs / </a:t>
            </a:r>
            <a:r>
              <a:rPr lang="fr-BE" sz="1600" i="1" dirty="0" err="1">
                <a:solidFill>
                  <a:schemeClr val="tx1"/>
                </a:solidFill>
                <a:latin typeface="Arial"/>
              </a:rPr>
              <a:t>Indicatoren</a:t>
            </a:r>
            <a:endParaRPr lang="fr-BE" sz="1600" i="1" dirty="0">
              <a:solidFill>
                <a:schemeClr val="tx1"/>
              </a:solidFill>
              <a:latin typeface="Arial"/>
            </a:endParaRPr>
          </a:p>
          <a:p>
            <a:r>
              <a:rPr lang="fr-BE" sz="1400" dirty="0"/>
              <a:t>	La valeur cible, méthode de calcul, pièces justificatives lors de la mise en œuvre</a:t>
            </a:r>
          </a:p>
          <a:p>
            <a:r>
              <a:rPr lang="fr-BE" sz="1400" i="1" dirty="0">
                <a:solidFill>
                  <a:schemeClr val="tx1"/>
                </a:solidFill>
                <a:latin typeface="Arial"/>
              </a:rPr>
              <a:t>	</a:t>
            </a:r>
            <a:r>
              <a:rPr lang="fr-BE" sz="1400" i="1" dirty="0" err="1">
                <a:solidFill>
                  <a:schemeClr val="tx1"/>
                </a:solidFill>
                <a:latin typeface="Arial"/>
              </a:rPr>
              <a:t>Doelwaarde</a:t>
            </a:r>
            <a:r>
              <a:rPr lang="fr-BE" sz="1400" i="1" dirty="0">
                <a:solidFill>
                  <a:schemeClr val="tx1"/>
                </a:solidFill>
                <a:latin typeface="Arial"/>
              </a:rPr>
              <a:t>, </a:t>
            </a:r>
            <a:r>
              <a:rPr lang="fr-BE" sz="1400" i="1" dirty="0" err="1">
                <a:solidFill>
                  <a:schemeClr val="tx1"/>
                </a:solidFill>
                <a:latin typeface="Arial"/>
              </a:rPr>
              <a:t>berekeningsmethode</a:t>
            </a:r>
            <a:r>
              <a:rPr lang="fr-BE" sz="1400" i="1" dirty="0">
                <a:solidFill>
                  <a:schemeClr val="tx1"/>
                </a:solidFill>
                <a:latin typeface="Arial"/>
              </a:rPr>
              <a:t>, </a:t>
            </a:r>
            <a:r>
              <a:rPr lang="fr-BE" sz="1400" i="1" dirty="0" err="1">
                <a:solidFill>
                  <a:schemeClr val="tx1"/>
                </a:solidFill>
                <a:latin typeface="Arial"/>
              </a:rPr>
              <a:t>verantwoordingsstukken</a:t>
            </a:r>
            <a:endParaRPr lang="fr-BE" sz="1400" i="1" dirty="0">
              <a:solidFill>
                <a:schemeClr val="tx1"/>
              </a:solidFill>
              <a:latin typeface="Arial"/>
            </a:endParaRPr>
          </a:p>
          <a:p>
            <a:endParaRPr lang="fr-BE" dirty="0"/>
          </a:p>
        </p:txBody>
      </p:sp>
    </p:spTree>
    <p:extLst>
      <p:ext uri="{BB962C8B-B14F-4D97-AF65-F5344CB8AC3E}">
        <p14:creationId xmlns:p14="http://schemas.microsoft.com/office/powerpoint/2010/main" val="34111321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FB73928-0FC8-4828-81C0-CDD431FAA25C}"/>
              </a:ext>
            </a:extLst>
          </p:cNvPr>
          <p:cNvSpPr>
            <a:spLocks noGrp="1"/>
          </p:cNvSpPr>
          <p:nvPr>
            <p:ph type="title"/>
          </p:nvPr>
        </p:nvSpPr>
        <p:spPr>
          <a:xfrm>
            <a:off x="395536" y="205978"/>
            <a:ext cx="8424936" cy="997620"/>
          </a:xfrm>
        </p:spPr>
        <p:txBody>
          <a:bodyPr>
            <a:normAutofit fontScale="90000"/>
          </a:bodyPr>
          <a:lstStyle/>
          <a:p>
            <a:r>
              <a:rPr lang="fr-BE" sz="2400" b="1" dirty="0"/>
              <a:t>IV. Introduction d'une candidature dans le système électronique </a:t>
            </a:r>
            <a:r>
              <a:rPr lang="fr-BE" sz="2400" b="1" dirty="0" err="1"/>
              <a:t>salesforce</a:t>
            </a:r>
            <a:r>
              <a:rPr lang="fr-BE" sz="2400" b="1" dirty="0"/>
              <a:t>  / </a:t>
            </a:r>
            <a:r>
              <a:rPr lang="fr-BE" sz="2400" b="1" i="1" dirty="0" err="1">
                <a:solidFill>
                  <a:schemeClr val="tx1"/>
                </a:solidFill>
              </a:rPr>
              <a:t>Indiening</a:t>
            </a:r>
            <a:r>
              <a:rPr lang="fr-BE" sz="2400" b="1" i="1" dirty="0">
                <a:solidFill>
                  <a:schemeClr val="tx1"/>
                </a:solidFill>
              </a:rPr>
              <a:t> van het </a:t>
            </a:r>
            <a:r>
              <a:rPr lang="fr-BE" sz="2400" b="1" i="1" dirty="0" err="1">
                <a:solidFill>
                  <a:schemeClr val="tx1"/>
                </a:solidFill>
              </a:rPr>
              <a:t>projectvoorstel</a:t>
            </a:r>
            <a:r>
              <a:rPr lang="fr-BE" sz="2400" b="1" i="1" dirty="0">
                <a:solidFill>
                  <a:schemeClr val="tx1"/>
                </a:solidFill>
              </a:rPr>
              <a:t> in het </a:t>
            </a:r>
            <a:r>
              <a:rPr lang="fr-BE" sz="2400" b="1" i="1" dirty="0" err="1">
                <a:solidFill>
                  <a:schemeClr val="tx1"/>
                </a:solidFill>
              </a:rPr>
              <a:t>elektronisch</a:t>
            </a:r>
            <a:r>
              <a:rPr lang="fr-BE" sz="2400" b="1" i="1" dirty="0">
                <a:solidFill>
                  <a:schemeClr val="tx1"/>
                </a:solidFill>
              </a:rPr>
              <a:t> </a:t>
            </a:r>
            <a:r>
              <a:rPr lang="fr-BE" sz="2400" b="1" i="1" dirty="0" err="1">
                <a:solidFill>
                  <a:schemeClr val="tx1"/>
                </a:solidFill>
              </a:rPr>
              <a:t>systeem</a:t>
            </a:r>
            <a:r>
              <a:rPr lang="fr-BE" sz="2400" b="1" i="1" dirty="0">
                <a:solidFill>
                  <a:schemeClr val="tx1"/>
                </a:solidFill>
              </a:rPr>
              <a:t> Salesforce</a:t>
            </a:r>
            <a:endParaRPr lang="fr-BE" dirty="0">
              <a:solidFill>
                <a:schemeClr val="tx1"/>
              </a:solidFill>
            </a:endParaRPr>
          </a:p>
        </p:txBody>
      </p:sp>
      <p:sp>
        <p:nvSpPr>
          <p:cNvPr id="3" name="Espace réservé du texte 2"/>
          <p:cNvSpPr>
            <a:spLocks noGrp="1"/>
          </p:cNvSpPr>
          <p:nvPr>
            <p:ph type="body" sz="quarter" idx="10"/>
          </p:nvPr>
        </p:nvSpPr>
        <p:spPr/>
        <p:txBody>
          <a:bodyPr>
            <a:normAutofit/>
          </a:bodyPr>
          <a:lstStyle/>
          <a:p>
            <a:pPr algn="just"/>
            <a:endParaRPr lang="fr-BE" dirty="0"/>
          </a:p>
          <a:p>
            <a:pPr algn="just"/>
            <a:endParaRPr lang="fr-BE" dirty="0">
              <a:solidFill>
                <a:schemeClr val="tx1">
                  <a:lumMod val="65000"/>
                  <a:lumOff val="35000"/>
                </a:schemeClr>
              </a:solidFill>
            </a:endParaRPr>
          </a:p>
          <a:p>
            <a:pPr marL="342900" indent="-342900" algn="just">
              <a:buFont typeface="Arial" panose="020B0604020202020204" pitchFamily="34" charset="0"/>
              <a:buChar char="•"/>
            </a:pPr>
            <a:r>
              <a:rPr lang="fr-BE" dirty="0"/>
              <a:t>Accès: </a:t>
            </a:r>
            <a:r>
              <a:rPr lang="fr-BE" dirty="0" err="1"/>
              <a:t>csam</a:t>
            </a:r>
            <a:r>
              <a:rPr lang="fr-BE" dirty="0"/>
              <a:t> / signature </a:t>
            </a:r>
            <a:r>
              <a:rPr lang="fr-BE" dirty="0">
                <a:solidFill>
                  <a:schemeClr val="tx1">
                    <a:lumMod val="65000"/>
                    <a:lumOff val="35000"/>
                  </a:schemeClr>
                </a:solidFill>
              </a:rPr>
              <a:t>/ </a:t>
            </a:r>
            <a:r>
              <a:rPr lang="fr-BE" i="1" dirty="0" err="1">
                <a:solidFill>
                  <a:schemeClr val="tx1"/>
                </a:solidFill>
              </a:rPr>
              <a:t>Toegang</a:t>
            </a:r>
            <a:r>
              <a:rPr lang="fr-BE" i="1" dirty="0">
                <a:solidFill>
                  <a:schemeClr val="tx1"/>
                </a:solidFill>
              </a:rPr>
              <a:t>: </a:t>
            </a:r>
            <a:r>
              <a:rPr lang="fr-BE" i="1" dirty="0" err="1">
                <a:solidFill>
                  <a:schemeClr val="tx1"/>
                </a:solidFill>
              </a:rPr>
              <a:t>csam</a:t>
            </a:r>
            <a:r>
              <a:rPr lang="fr-BE" i="1" dirty="0">
                <a:solidFill>
                  <a:schemeClr val="tx1"/>
                </a:solidFill>
              </a:rPr>
              <a:t> / </a:t>
            </a:r>
            <a:r>
              <a:rPr lang="fr-BE" i="1" dirty="0" err="1">
                <a:solidFill>
                  <a:schemeClr val="tx1"/>
                </a:solidFill>
              </a:rPr>
              <a:t>ondertekening</a:t>
            </a:r>
            <a:r>
              <a:rPr lang="fr-BE" i="1" dirty="0">
                <a:solidFill>
                  <a:schemeClr val="tx1"/>
                </a:solidFill>
              </a:rPr>
              <a:t> </a:t>
            </a:r>
          </a:p>
          <a:p>
            <a:pPr marL="342900" indent="-342900" algn="just">
              <a:buFont typeface="Arial" panose="020B0604020202020204" pitchFamily="34" charset="0"/>
              <a:buChar char="•"/>
            </a:pPr>
            <a:endParaRPr lang="fr-BE" dirty="0">
              <a:solidFill>
                <a:schemeClr val="tx1"/>
              </a:solidFill>
            </a:endParaRPr>
          </a:p>
          <a:p>
            <a:pPr marL="342900" indent="-342900" algn="just">
              <a:buFont typeface="Arial" panose="020B0604020202020204" pitchFamily="34" charset="0"/>
              <a:buChar char="•"/>
            </a:pPr>
            <a:r>
              <a:rPr lang="fr-BE" dirty="0">
                <a:solidFill>
                  <a:schemeClr val="bg1">
                    <a:lumMod val="50000"/>
                  </a:schemeClr>
                </a:solidFill>
              </a:rPr>
              <a:t>Introduction des candidatures pour le 14 juillet 2023 / </a:t>
            </a:r>
            <a:r>
              <a:rPr lang="fr-BE" i="1" dirty="0" err="1">
                <a:solidFill>
                  <a:schemeClr val="tx1"/>
                </a:solidFill>
              </a:rPr>
              <a:t>Indiening</a:t>
            </a:r>
            <a:r>
              <a:rPr lang="fr-BE" i="1" dirty="0">
                <a:solidFill>
                  <a:schemeClr val="tx1"/>
                </a:solidFill>
              </a:rPr>
              <a:t> van de </a:t>
            </a:r>
            <a:r>
              <a:rPr lang="fr-BE" i="1" dirty="0" err="1">
                <a:solidFill>
                  <a:schemeClr val="tx1"/>
                </a:solidFill>
              </a:rPr>
              <a:t>projectvoorstellen</a:t>
            </a:r>
            <a:r>
              <a:rPr lang="fr-BE" i="1" dirty="0">
                <a:solidFill>
                  <a:schemeClr val="tx1"/>
                </a:solidFill>
              </a:rPr>
              <a:t> </a:t>
            </a:r>
            <a:r>
              <a:rPr lang="fr-BE" i="1" dirty="0" err="1">
                <a:solidFill>
                  <a:schemeClr val="tx1"/>
                </a:solidFill>
              </a:rPr>
              <a:t>tegen</a:t>
            </a:r>
            <a:r>
              <a:rPr lang="fr-BE" i="1" dirty="0">
                <a:solidFill>
                  <a:schemeClr val="tx1"/>
                </a:solidFill>
              </a:rPr>
              <a:t> 14 </a:t>
            </a:r>
            <a:r>
              <a:rPr lang="fr-BE" i="1" dirty="0" err="1">
                <a:solidFill>
                  <a:schemeClr val="tx1"/>
                </a:solidFill>
              </a:rPr>
              <a:t>juli</a:t>
            </a:r>
            <a:r>
              <a:rPr lang="fr-BE" i="1">
                <a:solidFill>
                  <a:schemeClr val="tx1"/>
                </a:solidFill>
              </a:rPr>
              <a:t> 2023</a:t>
            </a:r>
            <a:endParaRPr lang="fr-BE" i="1" dirty="0">
              <a:solidFill>
                <a:schemeClr val="tx1"/>
              </a:solidFill>
            </a:endParaRPr>
          </a:p>
          <a:p>
            <a:pPr marL="342900" indent="-342900" algn="just">
              <a:buFont typeface="Arial" panose="020B0604020202020204" pitchFamily="34" charset="0"/>
              <a:buChar char="•"/>
            </a:pPr>
            <a:endParaRPr lang="fr-BE" dirty="0"/>
          </a:p>
        </p:txBody>
      </p:sp>
      <p:pic>
        <p:nvPicPr>
          <p:cNvPr id="2" name="Image 3">
            <a:extLst>
              <a:ext uri="{FF2B5EF4-FFF2-40B4-BE49-F238E27FC236}">
                <a16:creationId xmlns:a16="http://schemas.microsoft.com/office/drawing/2014/main" id="{18726064-04E5-ACBB-A75D-7F10B25E8163}"/>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3860420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400" b="1" dirty="0"/>
              <a:t>V. Etapes après introduction / </a:t>
            </a:r>
            <a:r>
              <a:rPr lang="fr-BE" sz="2400" b="1" i="1" dirty="0" err="1">
                <a:solidFill>
                  <a:schemeClr val="tx1"/>
                </a:solidFill>
              </a:rPr>
              <a:t>Stappen</a:t>
            </a:r>
            <a:r>
              <a:rPr lang="fr-BE" sz="2400" b="1" i="1" dirty="0">
                <a:solidFill>
                  <a:schemeClr val="tx1"/>
                </a:solidFill>
              </a:rPr>
              <a:t> na </a:t>
            </a:r>
            <a:r>
              <a:rPr lang="fr-BE" sz="2400" b="1" i="1" dirty="0" err="1">
                <a:solidFill>
                  <a:schemeClr val="tx1"/>
                </a:solidFill>
              </a:rPr>
              <a:t>indiening</a:t>
            </a:r>
            <a:endParaRPr lang="fr-BE" sz="2400" b="1" i="1" dirty="0">
              <a:solidFill>
                <a:schemeClr val="tx1"/>
              </a:solidFill>
            </a:endParaRPr>
          </a:p>
        </p:txBody>
      </p:sp>
      <p:sp>
        <p:nvSpPr>
          <p:cNvPr id="3" name="Espace réservé du texte 2"/>
          <p:cNvSpPr>
            <a:spLocks noGrp="1"/>
          </p:cNvSpPr>
          <p:nvPr>
            <p:ph type="body" sz="quarter" idx="10"/>
          </p:nvPr>
        </p:nvSpPr>
        <p:spPr>
          <a:xfrm>
            <a:off x="359532" y="789552"/>
            <a:ext cx="8424936" cy="3726414"/>
          </a:xfrm>
        </p:spPr>
        <p:txBody>
          <a:bodyPr>
            <a:normAutofit/>
          </a:bodyPr>
          <a:lstStyle/>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Sélection par le Gouvernement </a:t>
            </a:r>
            <a:r>
              <a:rPr lang="fr-BE" i="1" dirty="0">
                <a:solidFill>
                  <a:schemeClr val="tx1">
                    <a:lumMod val="65000"/>
                    <a:lumOff val="35000"/>
                  </a:schemeClr>
                </a:solidFill>
              </a:rPr>
              <a:t>/ </a:t>
            </a:r>
            <a:r>
              <a:rPr lang="fr-BE" i="1" dirty="0" err="1">
                <a:solidFill>
                  <a:schemeClr val="tx1"/>
                </a:solidFill>
              </a:rPr>
              <a:t>Selectie</a:t>
            </a:r>
            <a:r>
              <a:rPr lang="fr-BE" i="1" dirty="0">
                <a:solidFill>
                  <a:schemeClr val="tx1"/>
                </a:solidFill>
              </a:rPr>
              <a:t> </a:t>
            </a:r>
            <a:r>
              <a:rPr lang="fr-BE" i="1" dirty="0" err="1">
                <a:solidFill>
                  <a:schemeClr val="tx1"/>
                </a:solidFill>
              </a:rPr>
              <a:t>door</a:t>
            </a:r>
            <a:r>
              <a:rPr lang="fr-BE" i="1" dirty="0">
                <a:solidFill>
                  <a:schemeClr val="tx1"/>
                </a:solidFill>
              </a:rPr>
              <a:t> de </a:t>
            </a:r>
            <a:r>
              <a:rPr lang="fr-BE" i="1" dirty="0" err="1">
                <a:solidFill>
                  <a:schemeClr val="tx1"/>
                </a:solidFill>
              </a:rPr>
              <a:t>Regering</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Arrêté de subvention et convention </a:t>
            </a:r>
            <a:r>
              <a:rPr lang="fr-BE" i="1" dirty="0">
                <a:solidFill>
                  <a:schemeClr val="tx1">
                    <a:lumMod val="65000"/>
                    <a:lumOff val="35000"/>
                  </a:schemeClr>
                </a:solidFill>
              </a:rPr>
              <a:t>/ </a:t>
            </a:r>
            <a:r>
              <a:rPr lang="fr-BE" i="1" dirty="0" err="1">
                <a:solidFill>
                  <a:schemeClr val="tx1"/>
                </a:solidFill>
              </a:rPr>
              <a:t>Subsidiebesluit</a:t>
            </a:r>
            <a:r>
              <a:rPr lang="fr-BE" i="1" dirty="0">
                <a:solidFill>
                  <a:schemeClr val="tx1"/>
                </a:solidFill>
              </a:rPr>
              <a:t> en </a:t>
            </a:r>
            <a:r>
              <a:rPr lang="fr-BE" i="1" dirty="0" err="1">
                <a:solidFill>
                  <a:schemeClr val="tx1"/>
                </a:solidFill>
              </a:rPr>
              <a:t>overeenkomst</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Vidéo « La Vie d’un projet » </a:t>
            </a:r>
            <a:r>
              <a:rPr lang="fr-BE" i="1" dirty="0">
                <a:solidFill>
                  <a:schemeClr val="tx1">
                    <a:lumMod val="65000"/>
                    <a:lumOff val="35000"/>
                  </a:schemeClr>
                </a:solidFill>
              </a:rPr>
              <a:t>/ </a:t>
            </a:r>
            <a:r>
              <a:rPr lang="fr-BE" i="1" dirty="0" err="1">
                <a:solidFill>
                  <a:schemeClr val="tx1"/>
                </a:solidFill>
              </a:rPr>
              <a:t>Video</a:t>
            </a:r>
            <a:r>
              <a:rPr lang="fr-BE" i="1" dirty="0">
                <a:solidFill>
                  <a:schemeClr val="tx1"/>
                </a:solidFill>
              </a:rPr>
              <a:t> « Het </a:t>
            </a:r>
            <a:r>
              <a:rPr lang="fr-BE" i="1" dirty="0" err="1">
                <a:solidFill>
                  <a:schemeClr val="tx1"/>
                </a:solidFill>
              </a:rPr>
              <a:t>leven</a:t>
            </a:r>
            <a:r>
              <a:rPr lang="fr-BE" i="1" dirty="0">
                <a:solidFill>
                  <a:schemeClr val="tx1"/>
                </a:solidFill>
              </a:rPr>
              <a:t> van </a:t>
            </a:r>
            <a:r>
              <a:rPr lang="fr-BE" i="1" dirty="0" err="1">
                <a:solidFill>
                  <a:schemeClr val="tx1"/>
                </a:solidFill>
              </a:rPr>
              <a:t>een</a:t>
            </a:r>
            <a:r>
              <a:rPr lang="fr-BE" i="1" dirty="0">
                <a:solidFill>
                  <a:schemeClr val="tx1"/>
                </a:solidFill>
              </a:rPr>
              <a:t> </a:t>
            </a:r>
            <a:r>
              <a:rPr lang="fr-BE" i="1" dirty="0" err="1">
                <a:solidFill>
                  <a:schemeClr val="tx1"/>
                </a:solidFill>
              </a:rPr>
              <a:t>project</a:t>
            </a:r>
            <a:r>
              <a:rPr lang="fr-BE" i="1" dirty="0">
                <a:solidFill>
                  <a:schemeClr val="tx1"/>
                </a:solidFill>
              </a:rPr>
              <a:t> »</a:t>
            </a:r>
          </a:p>
          <a:p>
            <a:pPr marL="342900" indent="-342900" algn="just">
              <a:buFont typeface="Arial" panose="020B0604020202020204" pitchFamily="34" charset="0"/>
              <a:buChar char="•"/>
            </a:pPr>
            <a:endParaRPr lang="fr-BE" i="1" dirty="0"/>
          </a:p>
        </p:txBody>
      </p:sp>
      <p:pic>
        <p:nvPicPr>
          <p:cNvPr id="4" name="Image 3">
            <a:extLst>
              <a:ext uri="{FF2B5EF4-FFF2-40B4-BE49-F238E27FC236}">
                <a16:creationId xmlns:a16="http://schemas.microsoft.com/office/drawing/2014/main" id="{0AE6010D-EA9E-B3F9-3B33-7C5FB44CFBC8}"/>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02059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78C976-EB66-15E8-B15F-DDD4FFC4DC2F}"/>
              </a:ext>
            </a:extLst>
          </p:cNvPr>
          <p:cNvSpPr>
            <a:spLocks noGrp="1"/>
          </p:cNvSpPr>
          <p:nvPr>
            <p:ph type="title"/>
          </p:nvPr>
        </p:nvSpPr>
        <p:spPr/>
        <p:txBody>
          <a:bodyPr>
            <a:normAutofit fontScale="90000"/>
          </a:bodyPr>
          <a:lstStyle/>
          <a:p>
            <a:pPr algn="ctr"/>
            <a:br>
              <a:rPr lang="fr-BE" sz="2000" dirty="0"/>
            </a:br>
            <a:br>
              <a:rPr lang="fr-BE" sz="2000" dirty="0"/>
            </a:br>
            <a:r>
              <a:rPr lang="fr-BE" sz="2000" dirty="0"/>
              <a:t>Questions / Contacts</a:t>
            </a:r>
            <a:br>
              <a:rPr lang="fr-BE" sz="2000" dirty="0"/>
            </a:br>
            <a:r>
              <a:rPr lang="fr-BE" sz="2000" dirty="0" err="1">
                <a:solidFill>
                  <a:schemeClr val="tx1"/>
                </a:solidFill>
              </a:rPr>
              <a:t>Vragen</a:t>
            </a:r>
            <a:r>
              <a:rPr lang="fr-BE" sz="2000" dirty="0">
                <a:solidFill>
                  <a:schemeClr val="tx1"/>
                </a:solidFill>
              </a:rPr>
              <a:t>/ </a:t>
            </a:r>
            <a:r>
              <a:rPr lang="fr-BE" sz="2000" dirty="0" err="1">
                <a:solidFill>
                  <a:schemeClr val="tx1"/>
                </a:solidFill>
              </a:rPr>
              <a:t>Contactgegevens</a:t>
            </a:r>
            <a:endParaRPr lang="fr-BE" sz="2000" dirty="0">
              <a:solidFill>
                <a:schemeClr val="tx1"/>
              </a:solidFill>
            </a:endParaRPr>
          </a:p>
        </p:txBody>
      </p:sp>
      <p:sp>
        <p:nvSpPr>
          <p:cNvPr id="3" name="Espace réservé du texte 2">
            <a:extLst>
              <a:ext uri="{FF2B5EF4-FFF2-40B4-BE49-F238E27FC236}">
                <a16:creationId xmlns:a16="http://schemas.microsoft.com/office/drawing/2014/main" id="{69C2F1C4-179A-0FD0-9DF8-90AF91E71AAB}"/>
              </a:ext>
            </a:extLst>
          </p:cNvPr>
          <p:cNvSpPr>
            <a:spLocks noGrp="1"/>
          </p:cNvSpPr>
          <p:nvPr>
            <p:ph type="body" sz="quarter" idx="10"/>
          </p:nvPr>
        </p:nvSpPr>
        <p:spPr/>
        <p:txBody>
          <a:bodyPr/>
          <a:lstStyle/>
          <a:p>
            <a:endParaRPr lang="fr-BE" dirty="0"/>
          </a:p>
          <a:p>
            <a:r>
              <a:rPr lang="fr-BE" dirty="0" err="1">
                <a:solidFill>
                  <a:schemeClr val="tx1"/>
                </a:solidFill>
              </a:rPr>
              <a:t>Directie</a:t>
            </a:r>
            <a:r>
              <a:rPr lang="fr-BE" dirty="0">
                <a:solidFill>
                  <a:schemeClr val="tx1"/>
                </a:solidFill>
              </a:rPr>
              <a:t> EFRO</a:t>
            </a:r>
            <a:r>
              <a:rPr lang="fr-BE" dirty="0"/>
              <a:t>/ Direction FEDER: </a:t>
            </a:r>
          </a:p>
          <a:p>
            <a:endParaRPr lang="fr-BE" dirty="0"/>
          </a:p>
          <a:p>
            <a:r>
              <a:rPr lang="fr-BE" dirty="0" err="1">
                <a:hlinkClick r:id="rId2"/>
              </a:rPr>
              <a:t>Efro@gob.brussels</a:t>
            </a:r>
            <a:r>
              <a:rPr lang="fr-BE" dirty="0">
                <a:hlinkClick r:id="rId2"/>
              </a:rPr>
              <a:t>/</a:t>
            </a:r>
            <a:r>
              <a:rPr lang="fr-BE" dirty="0"/>
              <a:t> </a:t>
            </a:r>
            <a:r>
              <a:rPr lang="fr-BE" dirty="0" err="1">
                <a:hlinkClick r:id="rId3"/>
              </a:rPr>
              <a:t>Feder@sprb.brussels</a:t>
            </a:r>
            <a:endParaRPr lang="fr-BE" dirty="0"/>
          </a:p>
          <a:p>
            <a:endParaRPr lang="fr-BE" dirty="0"/>
          </a:p>
          <a:p>
            <a:r>
              <a:rPr lang="fr-BE" dirty="0">
                <a:hlinkClick r:id="rId4"/>
              </a:rPr>
              <a:t>www.feder.brussels</a:t>
            </a:r>
            <a:r>
              <a:rPr lang="fr-BE" dirty="0"/>
              <a:t> / </a:t>
            </a:r>
            <a:r>
              <a:rPr lang="fr-BE" dirty="0">
                <a:solidFill>
                  <a:schemeClr val="tx1"/>
                </a:solidFill>
                <a:hlinkClick r:id="rId5">
                  <a:extLst>
                    <a:ext uri="{A12FA001-AC4F-418D-AE19-62706E023703}">
                      <ahyp:hlinkClr xmlns:ahyp="http://schemas.microsoft.com/office/drawing/2018/hyperlinkcolor" val="tx"/>
                    </a:ext>
                  </a:extLst>
                </a:hlinkClick>
              </a:rPr>
              <a:t>www.efro.brussels</a:t>
            </a:r>
            <a:r>
              <a:rPr lang="fr-BE" dirty="0">
                <a:solidFill>
                  <a:schemeClr val="tx1"/>
                </a:solidFill>
              </a:rPr>
              <a:t> </a:t>
            </a:r>
            <a:r>
              <a:rPr lang="fr-BE" dirty="0"/>
              <a:t>: information et documents appels à projets / </a:t>
            </a:r>
            <a:r>
              <a:rPr lang="fr-BE" dirty="0" err="1">
                <a:solidFill>
                  <a:schemeClr val="tx1"/>
                </a:solidFill>
              </a:rPr>
              <a:t>informatie</a:t>
            </a:r>
            <a:r>
              <a:rPr lang="fr-BE" dirty="0">
                <a:solidFill>
                  <a:schemeClr val="tx1"/>
                </a:solidFill>
              </a:rPr>
              <a:t> en </a:t>
            </a:r>
            <a:r>
              <a:rPr lang="fr-BE" dirty="0" err="1">
                <a:solidFill>
                  <a:schemeClr val="tx1"/>
                </a:solidFill>
              </a:rPr>
              <a:t>documenten</a:t>
            </a:r>
            <a:r>
              <a:rPr lang="fr-BE" dirty="0">
                <a:solidFill>
                  <a:schemeClr val="tx1"/>
                </a:solidFill>
              </a:rPr>
              <a:t> </a:t>
            </a:r>
            <a:r>
              <a:rPr lang="fr-BE" dirty="0" err="1">
                <a:solidFill>
                  <a:schemeClr val="tx1"/>
                </a:solidFill>
              </a:rPr>
              <a:t>projectoproepen</a:t>
            </a:r>
            <a:endParaRPr lang="fr-BE" dirty="0">
              <a:solidFill>
                <a:schemeClr val="tx1"/>
              </a:solidFill>
            </a:endParaRPr>
          </a:p>
        </p:txBody>
      </p:sp>
      <p:pic>
        <p:nvPicPr>
          <p:cNvPr id="4" name="Image 3">
            <a:extLst>
              <a:ext uri="{FF2B5EF4-FFF2-40B4-BE49-F238E27FC236}">
                <a16:creationId xmlns:a16="http://schemas.microsoft.com/office/drawing/2014/main" id="{860A6D6C-4630-E759-8D0C-DEC831663980}"/>
              </a:ext>
            </a:extLst>
          </p:cNvPr>
          <p:cNvPicPr>
            <a:picLocks noChangeAspect="1"/>
          </p:cNvPicPr>
          <p:nvPr/>
        </p:nvPicPr>
        <p:blipFill>
          <a:blip r:embed="rId6"/>
          <a:stretch>
            <a:fillRect/>
          </a:stretch>
        </p:blipFill>
        <p:spPr>
          <a:xfrm>
            <a:off x="3923928" y="4376641"/>
            <a:ext cx="4322439" cy="560881"/>
          </a:xfrm>
          <a:prstGeom prst="rect">
            <a:avLst/>
          </a:prstGeom>
        </p:spPr>
      </p:pic>
    </p:spTree>
    <p:extLst>
      <p:ext uri="{BB962C8B-B14F-4D97-AF65-F5344CB8AC3E}">
        <p14:creationId xmlns:p14="http://schemas.microsoft.com/office/powerpoint/2010/main" val="11803797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4C6954D-C798-E733-CD21-A3190CDDCA2D}"/>
              </a:ext>
            </a:extLst>
          </p:cNvPr>
          <p:cNvSpPr>
            <a:spLocks noGrp="1"/>
          </p:cNvSpPr>
          <p:nvPr>
            <p:ph type="body" sz="quarter" idx="14"/>
          </p:nvPr>
        </p:nvSpPr>
        <p:spPr/>
        <p:txBody>
          <a:bodyPr/>
          <a:lstStyle/>
          <a:p>
            <a:endParaRPr lang="fr-BE" dirty="0"/>
          </a:p>
          <a:p>
            <a:r>
              <a:rPr lang="fr-BE" dirty="0"/>
              <a:t>MERCI POUR VOTRE ATTENTION</a:t>
            </a:r>
          </a:p>
          <a:p>
            <a:r>
              <a:rPr lang="nl-NL" dirty="0">
                <a:solidFill>
                  <a:srgbClr val="595959"/>
                </a:solidFill>
                <a:hlinkClick r:id="rId2">
                  <a:extLst>
                    <a:ext uri="{A12FA001-AC4F-418D-AE19-62706E023703}">
                      <ahyp:hlinkClr xmlns:ahyp="http://schemas.microsoft.com/office/drawing/2018/hyperlinkcolor" val="tx"/>
                    </a:ext>
                  </a:extLst>
                </a:hlinkClick>
              </a:rPr>
              <a:t>DANK U VOOR UW AANDACHT</a:t>
            </a:r>
            <a:endParaRPr lang="fr-BE" dirty="0">
              <a:solidFill>
                <a:srgbClr val="595959"/>
              </a:solidFill>
              <a:hlinkClick r:id="rId2">
                <a:extLst>
                  <a:ext uri="{A12FA001-AC4F-418D-AE19-62706E023703}">
                    <ahyp:hlinkClr xmlns:ahyp="http://schemas.microsoft.com/office/drawing/2018/hyperlinkcolor" val="tx"/>
                  </a:ext>
                </a:extLst>
              </a:hlinkClick>
            </a:endParaRPr>
          </a:p>
          <a:p>
            <a:endParaRPr lang="fr-BE" dirty="0">
              <a:solidFill>
                <a:srgbClr val="595959"/>
              </a:solidFill>
              <a:hlinkClick r:id="rId2">
                <a:extLst>
                  <a:ext uri="{A12FA001-AC4F-418D-AE19-62706E023703}">
                    <ahyp:hlinkClr xmlns:ahyp="http://schemas.microsoft.com/office/drawing/2018/hyperlinkcolor" val="tx"/>
                  </a:ext>
                </a:extLst>
              </a:hlinkClick>
            </a:endParaRPr>
          </a:p>
          <a:p>
            <a:endParaRPr lang="fr-BE" dirty="0">
              <a:solidFill>
                <a:srgbClr val="595959"/>
              </a:solidFill>
              <a:hlinkClick r:id="rId2">
                <a:extLst>
                  <a:ext uri="{A12FA001-AC4F-418D-AE19-62706E023703}">
                    <ahyp:hlinkClr xmlns:ahyp="http://schemas.microsoft.com/office/drawing/2018/hyperlinkcolor" val="tx"/>
                  </a:ext>
                </a:extLst>
              </a:hlinkClick>
            </a:endParaRPr>
          </a:p>
          <a:p>
            <a:r>
              <a:rPr lang="fr-BE" dirty="0">
                <a:hlinkClick r:id="rId2">
                  <a:extLst>
                    <a:ext uri="{A12FA001-AC4F-418D-AE19-62706E023703}">
                      <ahyp:hlinkClr xmlns:ahyp="http://schemas.microsoft.com/office/drawing/2018/hyperlinkcolor" val="tx"/>
                    </a:ext>
                  </a:extLst>
                </a:hlinkClick>
              </a:rPr>
              <a:t>http://feder.brussels</a:t>
            </a:r>
            <a:endParaRPr lang="fr-BE" dirty="0"/>
          </a:p>
          <a:p>
            <a:r>
              <a:rPr lang="fr-BE" dirty="0">
                <a:hlinkClick r:id="rId3"/>
              </a:rPr>
              <a:t>http://efro.brussels</a:t>
            </a:r>
            <a:endParaRPr lang="fr-BE" dirty="0"/>
          </a:p>
          <a:p>
            <a:endParaRPr lang="fr-BE" dirty="0"/>
          </a:p>
        </p:txBody>
      </p:sp>
      <p:pic>
        <p:nvPicPr>
          <p:cNvPr id="3" name="Image 2">
            <a:extLst>
              <a:ext uri="{FF2B5EF4-FFF2-40B4-BE49-F238E27FC236}">
                <a16:creationId xmlns:a16="http://schemas.microsoft.com/office/drawing/2014/main" id="{1521E021-256A-4E0E-29C5-6F359983B831}"/>
              </a:ext>
            </a:extLst>
          </p:cNvPr>
          <p:cNvPicPr>
            <a:picLocks noChangeAspect="1"/>
          </p:cNvPicPr>
          <p:nvPr/>
        </p:nvPicPr>
        <p:blipFill>
          <a:blip r:embed="rId4"/>
          <a:stretch>
            <a:fillRect/>
          </a:stretch>
        </p:blipFill>
        <p:spPr>
          <a:xfrm>
            <a:off x="2410780" y="483518"/>
            <a:ext cx="4322439" cy="560881"/>
          </a:xfrm>
          <a:prstGeom prst="rect">
            <a:avLst/>
          </a:prstGeom>
        </p:spPr>
      </p:pic>
    </p:spTree>
    <p:extLst>
      <p:ext uri="{BB962C8B-B14F-4D97-AF65-F5344CB8AC3E}">
        <p14:creationId xmlns:p14="http://schemas.microsoft.com/office/powerpoint/2010/main" val="2693272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77155" y="1275606"/>
            <a:ext cx="8389689" cy="3239814"/>
          </a:xfrm>
        </p:spPr>
        <p:txBody>
          <a:bodyPr>
            <a:normAutofit/>
          </a:bodyPr>
          <a:lstStyle/>
          <a:p>
            <a:pPr marL="342900" indent="-342900" algn="just">
              <a:buFontTx/>
              <a:buChar char="-"/>
            </a:pPr>
            <a:endParaRPr lang="fr-BE" b="1" dirty="0"/>
          </a:p>
          <a:p>
            <a:pPr marL="342900" indent="-342900">
              <a:buFontTx/>
              <a:buChar char="-"/>
            </a:pPr>
            <a:r>
              <a:rPr lang="fr-BE" b="1" dirty="0"/>
              <a:t>Il est actuellement soumis pour validation auprès des services de la Commission Européenne / </a:t>
            </a:r>
            <a:r>
              <a:rPr lang="nl-BE" b="1" i="1" dirty="0">
                <a:solidFill>
                  <a:schemeClr val="tx1"/>
                </a:solidFill>
                <a:latin typeface="Arial"/>
              </a:rPr>
              <a:t>Het is momenteel ter goedkeuring ingediend bij de diensten van de Europese Commissie.</a:t>
            </a:r>
          </a:p>
          <a:p>
            <a:pPr marL="342900" indent="-342900">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966578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85000" lnSpcReduction="10000"/>
          </a:bodyPr>
          <a:lstStyle/>
          <a:p>
            <a:pPr algn="just"/>
            <a:r>
              <a:rPr lang="fr-BE" sz="1400" b="1" u="sng" dirty="0"/>
              <a:t>OBJECTIF STRATÉGIQUE 2 – GREEN</a:t>
            </a:r>
          </a:p>
          <a:p>
            <a:pPr algn="just"/>
            <a:r>
              <a:rPr lang="fr-BE" sz="1400" b="1" i="1" dirty="0">
                <a:solidFill>
                  <a:schemeClr val="accent1"/>
                </a:solidFill>
              </a:rPr>
              <a:t>Objectif Spécifique 2.7 - </a:t>
            </a:r>
            <a:r>
              <a:rPr lang="fr-BE" sz="1400" b="1" i="1" dirty="0">
                <a:solidFill>
                  <a:schemeClr val="bg1">
                    <a:lumMod val="50000"/>
                  </a:schemeClr>
                </a:solidFill>
              </a:rPr>
              <a:t>Une Europe plus verte, résiliente et à faibles émissions de carbone évoluant vers une économie sans carbone, par la promotion d’une transition énergétique propre et équitable, des investissements verts et bleus, de l’économie circulaire, de l’atténuation du changement climatique et de l’adaptation à celui-ci, de la prévention et de la gestion des risques, et d’une mobilité urbaine durable en </a:t>
            </a:r>
            <a:r>
              <a:rPr lang="fr-FR" sz="1400" b="1" i="1" dirty="0">
                <a:solidFill>
                  <a:schemeClr val="bg1">
                    <a:lumMod val="50000"/>
                  </a:schemeClr>
                </a:solidFill>
              </a:rPr>
              <a:t>améliorant la protection et la préservation de la nature et de la biodiversité, en renforçant les infrastructures vertes, en particulier en milieu urbain, et en réduisant toutes les formes de pollution.</a:t>
            </a:r>
            <a:endParaRPr lang="nl-NL" sz="1400" b="1" i="1" dirty="0">
              <a:solidFill>
                <a:schemeClr val="bg1">
                  <a:lumMod val="50000"/>
                </a:schemeClr>
              </a:solidFill>
            </a:endParaRPr>
          </a:p>
          <a:p>
            <a:pPr algn="just"/>
            <a:r>
              <a:rPr lang="nl-NL" sz="1400" b="1" i="1" u="sng" dirty="0">
                <a:solidFill>
                  <a:schemeClr val="tx1"/>
                </a:solidFill>
              </a:rPr>
              <a:t>STRATEGISCHE DOELSTELLING 2 - GREEN</a:t>
            </a:r>
          </a:p>
          <a:p>
            <a:pPr algn="just"/>
            <a:r>
              <a:rPr lang="nl-NL" sz="1400" b="1" dirty="0">
                <a:solidFill>
                  <a:schemeClr val="accent1"/>
                </a:solidFill>
              </a:rPr>
              <a:t>Specifieke doelstelling 2.7 – </a:t>
            </a:r>
            <a:r>
              <a:rPr lang="nl-NL" sz="1400" b="1" dirty="0">
                <a:solidFill>
                  <a:schemeClr val="tx1"/>
                </a:solidFill>
              </a:rPr>
              <a:t>Een groener, veerkrachtiger en koolstofarm Europa op weg naar een koolstofvrije economie, door het bevorderen van een schone en eerlijke energietransitie, groene en blauwe investeringen, een circulaire economie, beperking van en adaptatie aan de klimaatverandering, risicopreventie en -beheer, en duurzame stedelijke mobiliteit waarbij de bescherming en de instandhouding van de natuur en de biodiversiteit worden verbeterd en de groene infrastructuur wordt versterkt, in het bijzonder in een stedelijke omgeving, en waarbij alle vormen van verontreiniging worden verminderd. </a:t>
            </a:r>
            <a:endParaRPr lang="fr-BE" sz="1400" b="1" dirty="0">
              <a:solidFill>
                <a:schemeClr val="tx1"/>
              </a:solidFill>
            </a:endParaRPr>
          </a:p>
        </p:txBody>
      </p:sp>
    </p:spTree>
    <p:extLst>
      <p:ext uri="{BB962C8B-B14F-4D97-AF65-F5344CB8AC3E}">
        <p14:creationId xmlns:p14="http://schemas.microsoft.com/office/powerpoint/2010/main" val="2603591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92500" lnSpcReduction="20000"/>
          </a:bodyPr>
          <a:lstStyle/>
          <a:p>
            <a:pPr marL="342900" indent="-342900">
              <a:buFontTx/>
              <a:buChar char="-"/>
            </a:pPr>
            <a:r>
              <a:rPr lang="fr-BE" b="1" dirty="0"/>
              <a:t>Principes transversaux du Programme / </a:t>
            </a:r>
            <a:r>
              <a:rPr lang="nl-BE" b="1" i="1" dirty="0">
                <a:solidFill>
                  <a:schemeClr val="tx1"/>
                </a:solidFill>
                <a:latin typeface="Arial"/>
              </a:rPr>
              <a:t>Transversale principes van het programma</a:t>
            </a:r>
            <a:r>
              <a:rPr lang="nl-BE" b="1" dirty="0">
                <a:solidFill>
                  <a:srgbClr val="808080"/>
                </a:solidFill>
                <a:latin typeface="Arial"/>
              </a:rPr>
              <a:t>:</a:t>
            </a:r>
          </a:p>
          <a:p>
            <a:pPr marL="342900" indent="-342900">
              <a:buFontTx/>
              <a:buChar char="-"/>
            </a:pPr>
            <a:endParaRPr lang="fr-BE" b="1" dirty="0"/>
          </a:p>
          <a:p>
            <a:pPr marL="882900" lvl="2" indent="-342900" algn="just">
              <a:buFontTx/>
              <a:buChar char="-"/>
            </a:pPr>
            <a:r>
              <a:rPr lang="fr-BE" i="1" dirty="0"/>
              <a:t>Durabilité</a:t>
            </a:r>
            <a:r>
              <a:rPr lang="fr-BE" b="0" dirty="0"/>
              <a:t> (générale + « DNSH ») / </a:t>
            </a:r>
            <a:r>
              <a:rPr lang="nl-BE" dirty="0">
                <a:solidFill>
                  <a:schemeClr val="tx1"/>
                </a:solidFill>
                <a:latin typeface="Arial"/>
              </a:rPr>
              <a:t>Duurzaamheid</a:t>
            </a:r>
            <a:r>
              <a:rPr lang="nl-BE" b="0" i="1" dirty="0">
                <a:solidFill>
                  <a:schemeClr val="tx1"/>
                </a:solidFill>
                <a:latin typeface="Arial"/>
              </a:rPr>
              <a:t> (algemeen + "DNSH"),</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b="0" dirty="0"/>
              <a:t>Égalité, inclusion, non-discrimination / </a:t>
            </a:r>
            <a:r>
              <a:rPr lang="nl-BE" b="0" i="1" dirty="0">
                <a:solidFill>
                  <a:schemeClr val="tx1"/>
                </a:solidFill>
                <a:latin typeface="Arial"/>
              </a:rPr>
              <a:t>Gelijkheid, inclusie, non-discriminatie,</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i="1" dirty="0"/>
              <a:t>Additionnalité</a:t>
            </a:r>
            <a:r>
              <a:rPr lang="fr-BE" b="0" dirty="0"/>
              <a:t> : éviter de simples effets d’aubaine, à </a:t>
            </a:r>
            <a:r>
              <a:rPr lang="fr-BE" i="1" dirty="0"/>
              <a:t>démontrer la réelle valeur ajoutée </a:t>
            </a:r>
            <a:r>
              <a:rPr lang="fr-BE" b="0" dirty="0"/>
              <a:t>des fonds (nécessité financement FEDER ou impact/résultats additionnels) / </a:t>
            </a:r>
            <a:r>
              <a:rPr lang="nl-BE" dirty="0">
                <a:solidFill>
                  <a:schemeClr val="tx1"/>
                </a:solidFill>
                <a:latin typeface="Arial"/>
              </a:rPr>
              <a:t>Aanvullend karakter</a:t>
            </a:r>
            <a:r>
              <a:rPr lang="nl-BE" b="0" i="1" dirty="0">
                <a:solidFill>
                  <a:schemeClr val="tx1"/>
                </a:solidFill>
                <a:latin typeface="Arial"/>
              </a:rPr>
              <a:t>: nodeloze subsidiëring vermijden om </a:t>
            </a:r>
            <a:r>
              <a:rPr lang="nl-BE" dirty="0">
                <a:solidFill>
                  <a:schemeClr val="tx1"/>
                </a:solidFill>
                <a:latin typeface="Arial"/>
              </a:rPr>
              <a:t>de werkelijke toegevoegde waarde </a:t>
            </a:r>
            <a:r>
              <a:rPr lang="nl-BE" b="0" i="1" dirty="0">
                <a:solidFill>
                  <a:schemeClr val="tx1"/>
                </a:solidFill>
                <a:latin typeface="Arial"/>
              </a:rPr>
              <a:t>van de fondsen aan te tonen (noodzaak aan EFRO-financiering of bijkomende impact/resultaten). </a:t>
            </a:r>
          </a:p>
          <a:p>
            <a:pPr marL="882900" lvl="2" indent="-342900" algn="just">
              <a:buFontTx/>
              <a:buChar char="-"/>
            </a:pPr>
            <a:endParaRPr lang="fr-BE" b="0" dirty="0"/>
          </a:p>
          <a:p>
            <a:pPr marL="882900" lvl="2" indent="-342900" algn="just">
              <a:buFontTx/>
              <a:buChar char="-"/>
            </a:pPr>
            <a:endParaRPr lang="fr-BE" b="0" dirty="0"/>
          </a:p>
          <a:p>
            <a:pPr marL="342900" indent="-342900">
              <a:buFontTx/>
              <a:buChar char="-"/>
            </a:pPr>
            <a:endParaRPr lang="fr-BE" b="1" dirty="0"/>
          </a:p>
        </p:txBody>
      </p:sp>
    </p:spTree>
    <p:extLst>
      <p:ext uri="{BB962C8B-B14F-4D97-AF65-F5344CB8AC3E}">
        <p14:creationId xmlns:p14="http://schemas.microsoft.com/office/powerpoint/2010/main" val="1276508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85000" lnSpcReduction="10000"/>
          </a:bodyPr>
          <a:lstStyle/>
          <a:p>
            <a:pPr marL="882900" lvl="2" indent="-342900" algn="just">
              <a:buFontTx/>
              <a:buChar char="-"/>
            </a:pPr>
            <a:r>
              <a:rPr lang="fr-BE" b="0" dirty="0"/>
              <a:t>F</a:t>
            </a:r>
            <a:r>
              <a:rPr lang="en-US" b="0" dirty="0" err="1"/>
              <a:t>avoriser</a:t>
            </a:r>
            <a:r>
              <a:rPr lang="en-US" b="0" dirty="0"/>
              <a:t> les </a:t>
            </a:r>
            <a:r>
              <a:rPr lang="en-US" i="1" dirty="0" err="1"/>
              <a:t>approches</a:t>
            </a:r>
            <a:r>
              <a:rPr lang="en-US" i="1" dirty="0"/>
              <a:t> </a:t>
            </a:r>
            <a:r>
              <a:rPr lang="en-US" i="1" dirty="0" err="1"/>
              <a:t>novatrices</a:t>
            </a:r>
            <a:r>
              <a:rPr lang="en-US" i="1" dirty="0"/>
              <a:t> </a:t>
            </a:r>
            <a:r>
              <a:rPr lang="en-US" b="0" dirty="0"/>
              <a:t>au </a:t>
            </a:r>
            <a:r>
              <a:rPr lang="en-US" b="0" dirty="0" err="1"/>
              <a:t>niveau</a:t>
            </a:r>
            <a:r>
              <a:rPr lang="en-US" b="0" dirty="0"/>
              <a:t> de la solution 	</a:t>
            </a:r>
            <a:r>
              <a:rPr lang="en-US" b="0" dirty="0" err="1"/>
              <a:t>préconisée</a:t>
            </a:r>
            <a:r>
              <a:rPr lang="en-US" b="0" dirty="0"/>
              <a:t> et de la mise </a:t>
            </a:r>
            <a:r>
              <a:rPr lang="en-US" b="0" dirty="0" err="1"/>
              <a:t>en</a:t>
            </a:r>
            <a:r>
              <a:rPr lang="en-US" b="0" dirty="0"/>
              <a:t> </a:t>
            </a:r>
            <a:r>
              <a:rPr lang="en-US" b="0" dirty="0" err="1"/>
              <a:t>œuvre</a:t>
            </a:r>
            <a:r>
              <a:rPr lang="en-US" b="0" dirty="0"/>
              <a:t> concrete / </a:t>
            </a:r>
            <a:r>
              <a:rPr lang="nl-BE" dirty="0">
                <a:solidFill>
                  <a:schemeClr val="tx1"/>
                </a:solidFill>
                <a:latin typeface="Arial"/>
              </a:rPr>
              <a:t>Innovatieve benaderingen </a:t>
            </a:r>
            <a:r>
              <a:rPr lang="nl-BE" b="0" i="1" dirty="0">
                <a:solidFill>
                  <a:schemeClr val="tx1"/>
                </a:solidFill>
                <a:latin typeface="Arial"/>
              </a:rPr>
              <a:t>bevorderen in verband met de oplossing en de concrete uitvoering ervan</a:t>
            </a:r>
            <a:endParaRPr lang="nl-BE" b="0" dirty="0">
              <a:solidFill>
                <a:schemeClr val="tx1"/>
              </a:solidFill>
              <a:latin typeface="Arial"/>
            </a:endParaRPr>
          </a:p>
          <a:p>
            <a:pPr marL="882900" lvl="2" indent="-342900" algn="just">
              <a:buFontTx/>
              <a:buChar char="-"/>
            </a:pPr>
            <a:endParaRPr lang="en-US" b="0" dirty="0"/>
          </a:p>
          <a:p>
            <a:pPr marL="882900" lvl="2" indent="-342900" algn="just">
              <a:buFontTx/>
              <a:buChar char="-"/>
            </a:pPr>
            <a:endParaRPr lang="fr-BE" b="0" dirty="0"/>
          </a:p>
          <a:p>
            <a:pPr marL="882900" lvl="2" indent="-342900" algn="just">
              <a:buFontTx/>
              <a:buChar char="-"/>
            </a:pPr>
            <a:r>
              <a:rPr lang="en-US" b="0" dirty="0" err="1"/>
              <a:t>Garantir</a:t>
            </a:r>
            <a:r>
              <a:rPr lang="en-US" b="0" dirty="0"/>
              <a:t> la </a:t>
            </a:r>
            <a:r>
              <a:rPr lang="en-US" i="1" dirty="0" err="1"/>
              <a:t>pérennité</a:t>
            </a:r>
            <a:r>
              <a:rPr lang="en-US" b="0" dirty="0"/>
              <a:t> de </a:t>
            </a:r>
            <a:r>
              <a:rPr lang="en-US" b="0" dirty="0" err="1"/>
              <a:t>l’investissement</a:t>
            </a:r>
            <a:r>
              <a:rPr lang="en-US" b="0" dirty="0"/>
              <a:t> </a:t>
            </a:r>
            <a:r>
              <a:rPr lang="en-US" b="0" dirty="0" err="1"/>
              <a:t>ou</a:t>
            </a:r>
            <a:r>
              <a:rPr lang="en-US" b="0" dirty="0"/>
              <a:t> la </a:t>
            </a:r>
            <a:r>
              <a:rPr lang="en-US" b="0" dirty="0" err="1"/>
              <a:t>génération</a:t>
            </a:r>
            <a:r>
              <a:rPr lang="en-US" b="0" dirty="0"/>
              <a:t> d’un </a:t>
            </a:r>
            <a:r>
              <a:rPr lang="en-US" i="1" dirty="0" err="1"/>
              <a:t>effet</a:t>
            </a:r>
            <a:r>
              <a:rPr lang="en-US" i="1" dirty="0"/>
              <a:t> de levier </a:t>
            </a:r>
            <a:r>
              <a:rPr lang="en-US" b="0" dirty="0"/>
              <a:t>au-</a:t>
            </a:r>
            <a:r>
              <a:rPr lang="en-US" b="0" dirty="0" err="1"/>
              <a:t>delà</a:t>
            </a:r>
            <a:r>
              <a:rPr lang="en-US" b="0" dirty="0"/>
              <a:t> de </a:t>
            </a:r>
            <a:r>
              <a:rPr lang="en-US" b="0" dirty="0" err="1"/>
              <a:t>cette</a:t>
            </a:r>
            <a:r>
              <a:rPr lang="en-US" b="0" dirty="0"/>
              <a:t> </a:t>
            </a:r>
            <a:r>
              <a:rPr lang="en-US" b="0" dirty="0" err="1"/>
              <a:t>période</a:t>
            </a:r>
            <a:r>
              <a:rPr lang="en-US" b="0" dirty="0"/>
              <a:t> / </a:t>
            </a:r>
            <a:r>
              <a:rPr lang="nl-BE" b="0" i="1" dirty="0">
                <a:solidFill>
                  <a:schemeClr val="tx1"/>
                </a:solidFill>
                <a:latin typeface="Arial"/>
              </a:rPr>
              <a:t>De </a:t>
            </a:r>
            <a:r>
              <a:rPr lang="nl-BE" dirty="0">
                <a:solidFill>
                  <a:schemeClr val="tx1"/>
                </a:solidFill>
                <a:latin typeface="Arial"/>
              </a:rPr>
              <a:t>duurzaamheid</a:t>
            </a:r>
            <a:r>
              <a:rPr lang="nl-BE" b="0" i="1" dirty="0">
                <a:solidFill>
                  <a:schemeClr val="tx1"/>
                </a:solidFill>
                <a:latin typeface="Arial"/>
              </a:rPr>
              <a:t> van de investering of het verkrijgen van een 	</a:t>
            </a:r>
            <a:r>
              <a:rPr lang="nl-BE" dirty="0">
                <a:solidFill>
                  <a:schemeClr val="tx1"/>
                </a:solidFill>
                <a:latin typeface="Arial"/>
              </a:rPr>
              <a:t>hefboomeffect</a:t>
            </a:r>
            <a:r>
              <a:rPr lang="nl-BE" i="1" dirty="0">
                <a:solidFill>
                  <a:schemeClr val="tx1"/>
                </a:solidFill>
                <a:latin typeface="Arial"/>
              </a:rPr>
              <a:t> </a:t>
            </a:r>
            <a:r>
              <a:rPr lang="nl-BE" b="0" i="1" dirty="0">
                <a:solidFill>
                  <a:schemeClr val="tx1"/>
                </a:solidFill>
                <a:latin typeface="Arial"/>
              </a:rPr>
              <a:t>na deze periode waarborgen,</a:t>
            </a:r>
          </a:p>
          <a:p>
            <a:pPr marL="882900" lvl="2" indent="-342900" algn="just">
              <a:buFontTx/>
              <a:buChar char="-"/>
            </a:pPr>
            <a:endParaRPr lang="en-US" b="0" dirty="0"/>
          </a:p>
          <a:p>
            <a:pPr marL="882900" lvl="2" indent="-342900" algn="just">
              <a:buFontTx/>
              <a:buChar char="-"/>
            </a:pPr>
            <a:endParaRPr lang="en-US" b="0" dirty="0"/>
          </a:p>
          <a:p>
            <a:pPr marL="882900" lvl="2" indent="-342900" algn="just">
              <a:buFontTx/>
              <a:buChar char="-"/>
            </a:pPr>
            <a:r>
              <a:rPr lang="fr-BE" i="1" dirty="0"/>
              <a:t>Marchés publics </a:t>
            </a:r>
            <a:r>
              <a:rPr lang="fr-BE" b="0" dirty="0"/>
              <a:t>: si possible, </a:t>
            </a:r>
            <a:r>
              <a:rPr lang="fr-BE" i="1" dirty="0"/>
              <a:t>considérations environnementales et sociales </a:t>
            </a:r>
            <a:r>
              <a:rPr lang="fr-BE" b="0" dirty="0"/>
              <a:t>(+</a:t>
            </a:r>
            <a:r>
              <a:rPr lang="fr-BE" i="1" dirty="0"/>
              <a:t>incitations à l'innovation) </a:t>
            </a:r>
            <a:r>
              <a:rPr lang="fr-BE" b="0" dirty="0"/>
              <a:t>dans les procédures de passation / </a:t>
            </a:r>
            <a:r>
              <a:rPr lang="nl-BE" dirty="0">
                <a:solidFill>
                  <a:schemeClr val="tx1"/>
                </a:solidFill>
                <a:latin typeface="Arial"/>
              </a:rPr>
              <a:t>Overheidsopdrachten</a:t>
            </a:r>
            <a:r>
              <a:rPr lang="nl-BE" b="0" dirty="0">
                <a:solidFill>
                  <a:schemeClr val="tx1"/>
                </a:solidFill>
                <a:latin typeface="Arial"/>
              </a:rPr>
              <a:t>: </a:t>
            </a:r>
            <a:r>
              <a:rPr lang="nl-BE" b="0" i="1" dirty="0">
                <a:solidFill>
                  <a:schemeClr val="tx1"/>
                </a:solidFill>
                <a:latin typeface="Arial"/>
              </a:rPr>
              <a:t>indien mogelijk </a:t>
            </a:r>
            <a:r>
              <a:rPr lang="nl-BE" dirty="0">
                <a:solidFill>
                  <a:schemeClr val="tx1"/>
                </a:solidFill>
                <a:latin typeface="Arial"/>
              </a:rPr>
              <a:t>milieu- en sociale overwegingen </a:t>
            </a:r>
            <a:r>
              <a:rPr lang="nl-BE" b="0" dirty="0">
                <a:solidFill>
                  <a:schemeClr val="tx1"/>
                </a:solidFill>
                <a:latin typeface="Arial"/>
              </a:rPr>
              <a:t>(+</a:t>
            </a:r>
            <a:r>
              <a:rPr lang="nl-BE" dirty="0">
                <a:solidFill>
                  <a:schemeClr val="tx1"/>
                </a:solidFill>
                <a:latin typeface="Arial"/>
              </a:rPr>
              <a:t>stimulansen voor innovatie)</a:t>
            </a:r>
            <a:r>
              <a:rPr lang="nl-BE" i="1" dirty="0">
                <a:solidFill>
                  <a:schemeClr val="tx1"/>
                </a:solidFill>
                <a:latin typeface="Arial"/>
              </a:rPr>
              <a:t> </a:t>
            </a:r>
            <a:r>
              <a:rPr lang="nl-BE" b="0" i="1" dirty="0">
                <a:solidFill>
                  <a:schemeClr val="tx1"/>
                </a:solidFill>
                <a:latin typeface="Arial"/>
              </a:rPr>
              <a:t>in gunningsprocedures opnemen</a:t>
            </a:r>
            <a:r>
              <a:rPr lang="nl-BE" b="0" dirty="0">
                <a:solidFill>
                  <a:schemeClr val="tx1"/>
                </a:solidFill>
                <a:latin typeface="Arial"/>
              </a:rPr>
              <a:t>.</a:t>
            </a:r>
            <a:endParaRPr lang="fr-BE" b="0" dirty="0"/>
          </a:p>
          <a:p>
            <a:pPr marL="882900" lvl="2" indent="-342900" algn="just">
              <a:buFontTx/>
              <a:buChar char="-"/>
            </a:pPr>
            <a:endParaRPr lang="fr-BE" b="0" dirty="0"/>
          </a:p>
          <a:p>
            <a:pPr marL="882900" lvl="2" indent="-342900" algn="just">
              <a:buFontTx/>
              <a:buChar char="-"/>
            </a:pPr>
            <a:endParaRPr lang="en-US" b="0" dirty="0"/>
          </a:p>
          <a:p>
            <a:pPr marL="882900" lvl="2" indent="-342900" algn="just">
              <a:buFontTx/>
              <a:buChar char="-"/>
            </a:pPr>
            <a:endParaRPr lang="fr-BE" b="0" dirty="0"/>
          </a:p>
        </p:txBody>
      </p:sp>
    </p:spTree>
    <p:extLst>
      <p:ext uri="{BB962C8B-B14F-4D97-AF65-F5344CB8AC3E}">
        <p14:creationId xmlns:p14="http://schemas.microsoft.com/office/powerpoint/2010/main" val="670017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F8E2A59-4F18-75C5-D2FC-0B86E6F4384B}"/>
              </a:ext>
            </a:extLst>
          </p:cNvPr>
          <p:cNvSpPr>
            <a:spLocks noGrp="1"/>
          </p:cNvSpPr>
          <p:nvPr>
            <p:ph type="body" sz="quarter" idx="10"/>
          </p:nvPr>
        </p:nvSpPr>
        <p:spPr>
          <a:xfrm>
            <a:off x="791580" y="2427734"/>
            <a:ext cx="7560840" cy="1296144"/>
          </a:xfrm>
        </p:spPr>
        <p:txBody>
          <a:bodyPr/>
          <a:lstStyle/>
          <a:p>
            <a:r>
              <a:rPr lang="fr-FR" sz="2000" b="1" dirty="0"/>
              <a:t>OS </a:t>
            </a:r>
            <a:r>
              <a:rPr lang="fr-FR" sz="2000" dirty="0"/>
              <a:t>2.7 – </a:t>
            </a:r>
            <a:r>
              <a:rPr lang="nl-BE" sz="2000" dirty="0" err="1"/>
              <a:t>biodiversité</a:t>
            </a:r>
            <a:r>
              <a:rPr lang="nl-BE" sz="2000" dirty="0"/>
              <a:t> et </a:t>
            </a:r>
            <a:r>
              <a:rPr lang="nl-BE" sz="2000" dirty="0" err="1"/>
              <a:t>infrastructures</a:t>
            </a:r>
            <a:r>
              <a:rPr lang="nl-BE" sz="2000" dirty="0"/>
              <a:t> vertes</a:t>
            </a:r>
            <a:endParaRPr kumimoji="0" lang="fr-FR" sz="2000" b="1" i="0" u="none" strike="noStrike" kern="1200" cap="all" spc="0" normalizeH="0" baseline="0" noProof="0" dirty="0">
              <a:ln>
                <a:noFill/>
              </a:ln>
              <a:solidFill>
                <a:srgbClr val="1F497D">
                  <a:lumMod val="75000"/>
                </a:srgbClr>
              </a:solidFill>
              <a:effectLst/>
              <a:uLnTx/>
              <a:uFillTx/>
            </a:endParaRPr>
          </a:p>
          <a:p>
            <a:r>
              <a:rPr lang="fr-FR" sz="2000" dirty="0">
                <a:solidFill>
                  <a:srgbClr val="1F497D">
                    <a:lumMod val="75000"/>
                  </a:srgbClr>
                </a:solidFill>
              </a:rPr>
              <a:t>SD 2.7 </a:t>
            </a:r>
            <a:r>
              <a:rPr lang="nl-NL" sz="2000" dirty="0">
                <a:solidFill>
                  <a:srgbClr val="1F497D">
                    <a:lumMod val="75000"/>
                  </a:srgbClr>
                </a:solidFill>
              </a:rPr>
              <a:t>– biodiversiteit en groene infrastructuur</a:t>
            </a:r>
            <a:endParaRPr lang="en-BE" dirty="0"/>
          </a:p>
        </p:txBody>
      </p:sp>
    </p:spTree>
    <p:extLst>
      <p:ext uri="{BB962C8B-B14F-4D97-AF65-F5344CB8AC3E}">
        <p14:creationId xmlns:p14="http://schemas.microsoft.com/office/powerpoint/2010/main" val="2623449289"/>
      </p:ext>
    </p:extLst>
  </p:cSld>
  <p:clrMapOvr>
    <a:masterClrMapping/>
  </p:clrMapOvr>
</p:sld>
</file>

<file path=ppt/theme/theme1.xml><?xml version="1.0" encoding="utf-8"?>
<a:theme xmlns:a="http://schemas.openxmlformats.org/drawingml/2006/main" name="Thème Office">
  <a:themeElements>
    <a:clrScheme name="Personnalisé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olorimétrie xmlns="bfa7d963-24c6-42df-9c60-af0ce4d6be14">Color</Colorimétrie>
    <Partage_x0020_Externe xmlns="bfa7d963-24c6-42df-9c60-af0ce4d6be14">false</Partage_x0020_Externe>
    <mac55e52456844879d92278c99f13745 xmlns="bfa7d963-24c6-42df-9c60-af0ce4d6be14">
      <Terms xmlns="http://schemas.microsoft.com/office/infopath/2007/PartnerControls"/>
    </mac55e52456844879d92278c99f13745>
    <Fichier_x0020_source_x0020__x002f__x0020_fichier_x0020_prêt_x0020_à_x0020_l_x0027_emploi xmlns="bfa7d963-24c6-42df-9c60-af0ce4d6be14">Ready to use</Fichier_x0020_source_x0020__x002f__x0020_fichier_x0020_prêt_x0020_à_x0020_l_x0027_emploi>
    <Taille xmlns="bfa7d963-24c6-42df-9c60-af0ce4d6be14" xsi:nil="true"/>
    <h26b48982cc54ce2baad91dbf090ec32 xmlns="bfa7d963-24c6-42df-9c60-af0ce4d6be14">
      <Terms xmlns="http://schemas.microsoft.com/office/infopath/2007/PartnerControls"/>
    </h26b48982cc54ce2baad91dbf090ec32>
    <l8aa81e9c7994f66b9ca234fedeb2399 xmlns="bfa7d963-24c6-42df-9c60-af0ce4d6be14">
      <Terms xmlns="http://schemas.microsoft.com/office/infopath/2007/PartnerControls">
        <TermInfo xmlns="http://schemas.microsoft.com/office/infopath/2007/PartnerControls">
          <TermName xmlns="http://schemas.microsoft.com/office/infopath/2007/PartnerControls">Template PowerPoint</TermName>
          <TermId xmlns="http://schemas.microsoft.com/office/infopath/2007/PartnerControls">637b2f20-df0a-4619-9eb8-50d9a2752545</TermId>
        </TermInfo>
      </Terms>
    </l8aa81e9c7994f66b9ca234fedeb2399>
    <g28f7e5d01404be58f3bcecbde89fb76 xmlns="bfa7d963-24c6-42df-9c60-af0ce4d6be14">
      <Terms xmlns="http://schemas.microsoft.com/office/infopath/2007/PartnerControls"/>
    </g28f7e5d01404be58f3bcecbde89fb76>
    <ab48d136a2a94350bd1385cb088c3d73 xmlns="bfa7d963-24c6-42df-9c60-af0ce4d6be14">
      <Terms xmlns="http://schemas.microsoft.com/office/infopath/2007/PartnerControls"/>
    </ab48d136a2a94350bd1385cb088c3d73>
    <Langue_x0020_du_x0020_fichier xmlns="bfa7d963-24c6-42df-9c60-af0ce4d6be14">
      <Value>EN</Value>
    </Langue_x0020_du_x0020_fichier>
    <TaxCatchAll xmlns="12cb0234-c0b0-4c53-84af-973ef88e2a02">
      <Value>13</Value>
    </TaxCatchAll>
  </documentManagement>
</p:properties>
</file>

<file path=customXml/item3.xml><?xml version="1.0" encoding="utf-8"?>
<ct:contentTypeSchema xmlns:ct="http://schemas.microsoft.com/office/2006/metadata/contentType" xmlns:ma="http://schemas.microsoft.com/office/2006/metadata/properties/metaAttributes" ct:_="" ma:_="" ma:contentTypeName="Charte-Huisstijl" ma:contentTypeID="0x010100DBAA8B00DAA7C7409BC687FC09F57BB400E4F7548ADFC764439EEC91D3488DFE1F" ma:contentTypeVersion="36" ma:contentTypeDescription="" ma:contentTypeScope="" ma:versionID="e70f5f80b8fa7e0a66b2b621a908c36f">
  <xsd:schema xmlns:xsd="http://www.w3.org/2001/XMLSchema" xmlns:xs="http://www.w3.org/2001/XMLSchema" xmlns:p="http://schemas.microsoft.com/office/2006/metadata/properties" xmlns:ns2="bfa7d963-24c6-42df-9c60-af0ce4d6be14" xmlns:ns3="12cb0234-c0b0-4c53-84af-973ef88e2a02" xmlns:ns4="9c7c9337-ae00-402d-ade6-9de608163fc8" targetNamespace="http://schemas.microsoft.com/office/2006/metadata/properties" ma:root="true" ma:fieldsID="4dd382ca0085f45fad7d6305343fd5d6" ns2:_="" ns3:_="" ns4:_="">
    <xsd:import namespace="bfa7d963-24c6-42df-9c60-af0ce4d6be14"/>
    <xsd:import namespace="12cb0234-c0b0-4c53-84af-973ef88e2a02"/>
    <xsd:import namespace="9c7c9337-ae00-402d-ade6-9de608163fc8"/>
    <xsd:element name="properties">
      <xsd:complexType>
        <xsd:sequence>
          <xsd:element name="documentManagement">
            <xsd:complexType>
              <xsd:all>
                <xsd:element ref="ns2:Langue_x0020_du_x0020_fichier" minOccurs="0"/>
                <xsd:element ref="ns2:Colorimétrie" minOccurs="0"/>
                <xsd:element ref="ns2:Taille" minOccurs="0"/>
                <xsd:element ref="ns2:Fichier_x0020_source_x0020__x002f__x0020_fichier_x0020_prêt_x0020_à_x0020_l_x0027_emploi" minOccurs="0"/>
                <xsd:element ref="ns2:Partage_x0020_Externe" minOccurs="0"/>
                <xsd:element ref="ns2:ab48d136a2a94350bd1385cb088c3d73" minOccurs="0"/>
                <xsd:element ref="ns2:h26b48982cc54ce2baad91dbf090ec32" minOccurs="0"/>
                <xsd:element ref="ns2:l8aa81e9c7994f66b9ca234fedeb2399" minOccurs="0"/>
                <xsd:element ref="ns2:mac55e52456844879d92278c99f13745" minOccurs="0"/>
                <xsd:element ref="ns3:TaxCatchAll" minOccurs="0"/>
                <xsd:element ref="ns2:g28f7e5d01404be58f3bcecbde89fb76" minOccurs="0"/>
                <xsd:element ref="ns3:TaxCatchAllLabel"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7d963-24c6-42df-9c60-af0ce4d6be14" elementFormDefault="qualified">
    <xsd:import namespace="http://schemas.microsoft.com/office/2006/documentManagement/types"/>
    <xsd:import namespace="http://schemas.microsoft.com/office/infopath/2007/PartnerControls"/>
    <xsd:element name="Langue_x0020_du_x0020_fichier" ma:index="4" nillable="true" ma:displayName="Langue du fichier" ma:internalName="Langue_x0020_du_x0020_fichier" ma:readOnly="false">
      <xsd:complexType>
        <xsd:complexContent>
          <xsd:extension base="dms:MultiChoice">
            <xsd:sequence>
              <xsd:element name="Value" maxOccurs="unbounded" minOccurs="0" nillable="true">
                <xsd:simpleType>
                  <xsd:restriction base="dms:Choice">
                    <xsd:enumeration value="FR"/>
                    <xsd:enumeration value="NL"/>
                    <xsd:enumeration value="DE"/>
                    <xsd:enumeration value="EN"/>
                  </xsd:restriction>
                </xsd:simpleType>
              </xsd:element>
            </xsd:sequence>
          </xsd:extension>
        </xsd:complexContent>
      </xsd:complexType>
    </xsd:element>
    <xsd:element name="Colorimétrie" ma:index="5" nillable="true" ma:displayName="Colorimétrie" ma:format="Dropdown" ma:internalName="Colorim_x00e9_trie">
      <xsd:simpleType>
        <xsd:restriction base="dms:Choice">
          <xsd:enumeration value="RGB"/>
          <xsd:enumeration value="CMYK"/>
          <xsd:enumeration value="PMS"/>
          <xsd:enumeration value="Black"/>
          <xsd:enumeration value="Grey"/>
          <xsd:enumeration value="White"/>
          <xsd:enumeration value="Color"/>
        </xsd:restriction>
      </xsd:simpleType>
    </xsd:element>
    <xsd:element name="Taille" ma:index="6" nillable="true" ma:displayName="Taille" ma:default="A4" ma:format="Dropdown" ma:internalName="Taille">
      <xsd:simpleType>
        <xsd:restriction base="dms:Choice">
          <xsd:enumeration value="A4"/>
          <xsd:enumeration value="A5"/>
          <xsd:enumeration value="C4"/>
          <xsd:enumeration value="C5"/>
          <xsd:enumeration value="US"/>
          <xsd:enumeration value="A3"/>
          <xsd:enumeration value="A0"/>
        </xsd:restriction>
      </xsd:simpleType>
    </xsd:element>
    <xsd:element name="Fichier_x0020_source_x0020__x002f__x0020_fichier_x0020_prêt_x0020_à_x0020_l_x0027_emploi" ma:index="10" nillable="true" ma:displayName="Fichier source / fichier prêt à l'emploi" ma:default="Ready to use" ma:format="RadioButtons" ma:internalName="Fichier_x0020_source_x0020__x002F__x0020_fichier_x0020_pr_x00ea_t_x0020__x00e0__x0020_l_x0027_emploi">
      <xsd:simpleType>
        <xsd:restriction base="dms:Choice">
          <xsd:enumeration value="Source file (dircom)"/>
          <xsd:enumeration value="Ready to use"/>
        </xsd:restriction>
      </xsd:simpleType>
    </xsd:element>
    <xsd:element name="Partage_x0020_Externe" ma:index="11" nillable="true" ma:displayName="Partage Externe" ma:default="0" ma:internalName="Partage_x0020_Externe">
      <xsd:simpleType>
        <xsd:restriction base="dms:Boolean"/>
      </xsd:simpleType>
    </xsd:element>
    <xsd:element name="ab48d136a2a94350bd1385cb088c3d73" ma:index="17" nillable="true" ma:taxonomy="true" ma:internalName="ab48d136a2a94350bd1385cb088c3d73" ma:taxonomyFieldName="Mot_x002d_cl_x00e9_" ma:displayName="Mot-clé" ma:default="2;#Zonder|9ddd5344-b9bc-42e1-8508-7ded4cc539e9" ma:fieldId="{ab48d136-a2a9-4350-bd13-85cb088c3d73}" ma:sspId="57b2d657-d973-4862-aa1b-1284b69771fd" ma:termSetId="56572055-3947-49f9-8293-873dd203eb16" ma:anchorId="00000000-0000-0000-0000-000000000000" ma:open="false" ma:isKeyword="false">
      <xsd:complexType>
        <xsd:sequence>
          <xsd:element ref="pc:Terms" minOccurs="0" maxOccurs="1"/>
        </xsd:sequence>
      </xsd:complexType>
    </xsd:element>
    <xsd:element name="h26b48982cc54ce2baad91dbf090ec32" ma:index="19" nillable="true" ma:taxonomy="true" ma:internalName="h26b48982cc54ce2baad91dbf090ec32" ma:taxonomyFieldName="Utilisation1" ma:displayName="Utilisation" ma:default="" ma:fieldId="{126b4898-2cc5-4ce2-baad-91dbf090ec32}" ma:sspId="57b2d657-d973-4862-aa1b-1284b69771fd" ma:termSetId="f2456093-ad15-4d73-9ba9-089ba469de64" ma:anchorId="00000000-0000-0000-0000-000000000000" ma:open="false" ma:isKeyword="false">
      <xsd:complexType>
        <xsd:sequence>
          <xsd:element ref="pc:Terms" minOccurs="0" maxOccurs="1"/>
        </xsd:sequence>
      </xsd:complexType>
    </xsd:element>
    <xsd:element name="l8aa81e9c7994f66b9ca234fedeb2399" ma:index="20" ma:taxonomy="true" ma:internalName="l8aa81e9c7994f66b9ca234fedeb2399" ma:taxonomyFieldName="Type_x0020_de_x0020_document" ma:displayName="Type de document" ma:default="" ma:fieldId="{58aa81e9-c799-4f66-b9ca-234fedeb2399}" ma:sspId="57b2d657-d973-4862-aa1b-1284b69771fd" ma:termSetId="2de80ec1-06d5-459e-876e-040467a45453" ma:anchorId="00000000-0000-0000-0000-000000000000" ma:open="false" ma:isKeyword="false">
      <xsd:complexType>
        <xsd:sequence>
          <xsd:element ref="pc:Terms" minOccurs="0" maxOccurs="1"/>
        </xsd:sequence>
      </xsd:complexType>
    </xsd:element>
    <xsd:element name="mac55e52456844879d92278c99f13745" ma:index="21" nillable="true" ma:taxonomy="true" ma:internalName="mac55e52456844879d92278c99f13745" ma:taxonomyFieldName="Marquage_x0020_sp_x00e9_cifique" ma:displayName="UA-service" ma:default="" ma:fieldId="{6ac55e52-4568-4487-9d92-278c99f13745}" ma:sspId="57b2d657-d973-4862-aa1b-1284b69771fd" ma:termSetId="8e111a51-807b-4caf-b609-6e5ffce80bd5" ma:anchorId="00000000-0000-0000-0000-000000000000" ma:open="false" ma:isKeyword="false">
      <xsd:complexType>
        <xsd:sequence>
          <xsd:element ref="pc:Terms" minOccurs="0" maxOccurs="1"/>
        </xsd:sequence>
      </xsd:complexType>
    </xsd:element>
    <xsd:element name="g28f7e5d01404be58f3bcecbde89fb76" ma:index="23" nillable="true" ma:taxonomy="true" ma:internalName="g28f7e5d01404be58f3bcecbde89fb76" ma:taxonomyFieldName="Orientation1" ma:displayName="Orientation" ma:default="" ma:fieldId="{028f7e5d-0140-4be5-8f3b-cecbde89fb76}" ma:sspId="57b2d657-d973-4862-aa1b-1284b69771fd" ma:termSetId="c905b95b-2d33-4c01-a245-51a649750a0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cb0234-c0b0-4c53-84af-973ef88e2a0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605c4c8-bad4-4d5c-9d7d-2ceb1c18d849}" ma:internalName="TaxCatchAll" ma:showField="CatchAllData" ma:web="bfa7d963-24c6-42df-9c60-af0ce4d6be14">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hidden="true" ma:list="{8605c4c8-bad4-4d5c-9d7d-2ceb1c18d849}" ma:internalName="TaxCatchAllLabel" ma:readOnly="true" ma:showField="CatchAllDataLabel" ma:web="bfa7d963-24c6-42df-9c60-af0ce4d6be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7c9337-ae00-402d-ade6-9de608163fc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Tags" ma:index="28" nillable="true" ma:displayName="Tags" ma:internalName="MediaServiceAutoTags"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2"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0BA248-8733-4239-94A0-E9D147687AF1}">
  <ds:schemaRefs>
    <ds:schemaRef ds:uri="http://schemas.microsoft.com/sharepoint/v3/contenttype/forms"/>
  </ds:schemaRefs>
</ds:datastoreItem>
</file>

<file path=customXml/itemProps2.xml><?xml version="1.0" encoding="utf-8"?>
<ds:datastoreItem xmlns:ds="http://schemas.openxmlformats.org/officeDocument/2006/customXml" ds:itemID="{8B7FDBD2-A37C-452B-B852-DEF265E709AA}">
  <ds:schemaRefs>
    <ds:schemaRef ds:uri="http://schemas.microsoft.com/office/infopath/2007/PartnerControls"/>
    <ds:schemaRef ds:uri="bfa7d963-24c6-42df-9c60-af0ce4d6be14"/>
    <ds:schemaRef ds:uri="http://schemas.microsoft.com/office/2006/documentManagement/types"/>
    <ds:schemaRef ds:uri="http://schemas.microsoft.com/office/2006/metadata/properties"/>
    <ds:schemaRef ds:uri="http://purl.org/dc/terms/"/>
    <ds:schemaRef ds:uri="12cb0234-c0b0-4c53-84af-973ef88e2a02"/>
    <ds:schemaRef ds:uri="http://purl.org/dc/dcmitype/"/>
    <ds:schemaRef ds:uri="9c7c9337-ae00-402d-ade6-9de608163fc8"/>
    <ds:schemaRef ds:uri="http://purl.org/dc/elements/1.1/"/>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93B430B-74A2-4448-A864-33A8362BDB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7d963-24c6-42df-9c60-af0ce4d6be14"/>
    <ds:schemaRef ds:uri="12cb0234-c0b0-4c53-84af-973ef88e2a02"/>
    <ds:schemaRef ds:uri="9c7c9337-ae00-402d-ade6-9de608163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8284</TotalTime>
  <Words>6017</Words>
  <Application>Microsoft Office PowerPoint</Application>
  <PresentationFormat>Affichage à l'écran (16:9)</PresentationFormat>
  <Paragraphs>427</Paragraphs>
  <Slides>49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49</vt:i4>
      </vt:variant>
    </vt:vector>
  </HeadingPairs>
  <TitlesOfParts>
    <vt:vector size="55" baseType="lpstr">
      <vt:lpstr>Aller Light</vt:lpstr>
      <vt:lpstr>Arial</vt:lpstr>
      <vt:lpstr>Calibri</vt:lpstr>
      <vt:lpstr>Courier New</vt:lpstr>
      <vt:lpstr>Wingdings</vt:lpstr>
      <vt:lpstr>Thème Office</vt:lpstr>
      <vt:lpstr>Présentation PowerPoint</vt:lpstr>
      <vt:lpstr>Participation en ligne</vt:lpstr>
      <vt:lpstr>AGENDA</vt:lpstr>
      <vt:lpstr>I. Introduction au contexte général du futur programme FEDER 2021-2027 / Inleiding algemene context van het toekomstig EFRO programma 2021 -2027 </vt:lpstr>
      <vt:lpstr>Présentation PowerPoint</vt:lpstr>
      <vt:lpstr>Présentation PowerPoint</vt:lpstr>
      <vt:lpstr>Présentation PowerPoint</vt:lpstr>
      <vt:lpstr>Présentation PowerPoint</vt:lpstr>
      <vt:lpstr>Présentation PowerPoint</vt:lpstr>
      <vt:lpstr>Présentation des appels à projets / Voorstelling van de projectoproepen</vt:lpstr>
      <vt:lpstr>1. Les trois appels différents / De drie verschillende oproepen</vt:lpstr>
      <vt:lpstr>1. Les actions des appels / Acties van de projectoproepen</vt:lpstr>
      <vt:lpstr>1. Les actions des appels / Acties van de projectoproepen</vt:lpstr>
      <vt:lpstr>1. Les actions de l’appel / De acties van de projectoproep</vt:lpstr>
      <vt:lpstr>1. Les actions de l’appel / De acties van de projectoproep</vt:lpstr>
      <vt:lpstr>Territoires / groupes cibles - Doelgebieden/-groepen</vt:lpstr>
      <vt:lpstr>Actions 2.1 Territoires cibles / Acties 2.1 Doelgebieden</vt:lpstr>
      <vt:lpstr>2. Résultats attendus – action 1 / Verwachte resultaten – actie 1</vt:lpstr>
      <vt:lpstr>2. Résultats attendus – actions 2.1 / Verwachte resultaten – actie 2.1</vt:lpstr>
      <vt:lpstr>2. Résultats attendus – Action 2.2 / Verwachte resultaten – Actie 2.2</vt:lpstr>
      <vt:lpstr>3.1 Les critères d’éligibilité et le financement des projets / Subsidiabiliteitsregels en financiering van de projecten</vt:lpstr>
      <vt:lpstr>3.1 Les critères d’éligibilité et le financement des projets / Subsidiabiliteitsregels en financiering van de projecten</vt:lpstr>
      <vt:lpstr>3.1 Les critères d’éligibilité et le financement des projets / Subsidiabiliteitsregels en financiering van de projecten</vt:lpstr>
      <vt:lpstr>3.1 Les critères d’éligibilité et le financement des projets / Subsidiabiliteitsregels en financiering van de projecten</vt:lpstr>
      <vt:lpstr>3.1 Les critères d’éligibilité et le financement des projets / Subsidiabiliteitsregels en financiering van de projecten</vt:lpstr>
      <vt:lpstr>3.1 Les critères d’éligibilité et le financement des projets / Subsidiabiliteitsregels en financiering van de projecten</vt:lpstr>
      <vt:lpstr>3.1 Financement du projet / Projectfinanciering</vt:lpstr>
      <vt:lpstr>4. Procédure de sélection / Selectieprocedure</vt:lpstr>
      <vt:lpstr>Objectif 2.7 -  principes de sélection / Principiële selectiecriteria </vt:lpstr>
      <vt:lpstr>Présentation PowerPoint</vt:lpstr>
      <vt:lpstr>Action 1 – Critères techniques / Actie 1 – Technische criteria</vt:lpstr>
      <vt:lpstr>Action 2.1 – Critères techniques / Actie 2.1 – Technische criteria</vt:lpstr>
      <vt:lpstr>Action 2.2 – Critères techniques / Actie 2.2 – Technische criteria</vt:lpstr>
      <vt:lpstr>Critères de mise en œuvre / Uitvoeringscriteria</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vt:lpstr>
      <vt:lpstr>III. Préparation du dossier de candidature   Voorbereiding van het kandidatuurdossier</vt:lpstr>
      <vt:lpstr>IV. Introduction d'une candidature dans le système électronique salesforce  / Indiening van het projectvoorstel in het elektronisch systeem Salesforce</vt:lpstr>
      <vt:lpstr>V. Etapes après introduction / Stappen na indiening</vt:lpstr>
      <vt:lpstr>  Questions / Contacts Vragen/ Contactgegevens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BI-UK-PPT</dc:title>
  <dc:creator>Benjamin Harpigny</dc:creator>
  <cp:lastModifiedBy>MOMMAERTS Diane</cp:lastModifiedBy>
  <cp:revision>413</cp:revision>
  <cp:lastPrinted>2020-03-03T16:21:53Z</cp:lastPrinted>
  <dcterms:created xsi:type="dcterms:W3CDTF">2013-10-17T10:19:39Z</dcterms:created>
  <dcterms:modified xsi:type="dcterms:W3CDTF">2023-03-20T11:09:19Z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quage spécifique">
    <vt:lpwstr/>
  </property>
  <property fmtid="{D5CDD505-2E9C-101B-9397-08002B2CF9AE}" pid="3" name="ContentTypeId">
    <vt:lpwstr>0x010100DBAA8B00DAA7C7409BC687FC09F57BB400E4F7548ADFC764439EEC91D3488DFE1F</vt:lpwstr>
  </property>
  <property fmtid="{D5CDD505-2E9C-101B-9397-08002B2CF9AE}" pid="4" name="Orientation1">
    <vt:lpwstr/>
  </property>
  <property fmtid="{D5CDD505-2E9C-101B-9397-08002B2CF9AE}" pid="5" name="Mot-clé">
    <vt:lpwstr/>
  </property>
  <property fmtid="{D5CDD505-2E9C-101B-9397-08002B2CF9AE}" pid="6" name="Type de document">
    <vt:lpwstr>13;#Template PowerPoint|637b2f20-df0a-4619-9eb8-50d9a2752545</vt:lpwstr>
  </property>
  <property fmtid="{D5CDD505-2E9C-101B-9397-08002B2CF9AE}" pid="7" name="Utilisation1">
    <vt:lpwstr/>
  </property>
  <property fmtid="{D5CDD505-2E9C-101B-9397-08002B2CF9AE}" pid="8" name="Mot_x002d_cl_x00e9_">
    <vt:lpwstr/>
  </property>
</Properties>
</file>