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8"/>
  </p:notesMasterIdLst>
  <p:handoutMasterIdLst>
    <p:handoutMasterId r:id="rId39"/>
  </p:handoutMasterIdLst>
  <p:sldIdLst>
    <p:sldId id="259" r:id="rId5"/>
    <p:sldId id="410" r:id="rId6"/>
    <p:sldId id="260" r:id="rId7"/>
    <p:sldId id="356" r:id="rId8"/>
    <p:sldId id="357" r:id="rId9"/>
    <p:sldId id="358" r:id="rId10"/>
    <p:sldId id="361" r:id="rId11"/>
    <p:sldId id="362" r:id="rId12"/>
    <p:sldId id="369" r:id="rId13"/>
    <p:sldId id="279" r:id="rId14"/>
    <p:sldId id="408" r:id="rId15"/>
    <p:sldId id="409" r:id="rId16"/>
    <p:sldId id="367" r:id="rId17"/>
    <p:sldId id="363" r:id="rId18"/>
    <p:sldId id="342" r:id="rId19"/>
    <p:sldId id="364" r:id="rId20"/>
    <p:sldId id="387" r:id="rId21"/>
    <p:sldId id="345" r:id="rId22"/>
    <p:sldId id="411" r:id="rId23"/>
    <p:sldId id="344" r:id="rId24"/>
    <p:sldId id="412" r:id="rId25"/>
    <p:sldId id="407" r:id="rId26"/>
    <p:sldId id="390" r:id="rId27"/>
    <p:sldId id="404" r:id="rId28"/>
    <p:sldId id="405" r:id="rId29"/>
    <p:sldId id="406" r:id="rId30"/>
    <p:sldId id="391" r:id="rId31"/>
    <p:sldId id="393" r:id="rId32"/>
    <p:sldId id="394" r:id="rId33"/>
    <p:sldId id="324" r:id="rId34"/>
    <p:sldId id="290" r:id="rId35"/>
    <p:sldId id="264" r:id="rId36"/>
    <p:sldId id="273" r:id="rId37"/>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M Dounia" initials="CD" lastIdx="1" clrIdx="0">
    <p:extLst>
      <p:ext uri="{19B8F6BF-5375-455C-9EA6-DF929625EA0E}">
        <p15:presenceInfo xmlns:p15="http://schemas.microsoft.com/office/powerpoint/2012/main" userId="S::dcham@sprb.brussels::2003f032-a2a5-4597-a8e5-3a6972b854c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03"/>
    <a:srgbClr val="0B00BE"/>
    <a:srgbClr val="7CA2D6"/>
    <a:srgbClr val="B7B7B7"/>
    <a:srgbClr val="003B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57" autoAdjust="0"/>
  </p:normalViewPr>
  <p:slideViewPr>
    <p:cSldViewPr>
      <p:cViewPr varScale="1">
        <p:scale>
          <a:sx n="146" d="100"/>
          <a:sy n="146" d="100"/>
        </p:scale>
        <p:origin x="594" y="114"/>
      </p:cViewPr>
      <p:guideLst>
        <p:guide orient="horz" pos="1620"/>
        <p:guide pos="2880"/>
      </p:guideLst>
    </p:cSldViewPr>
  </p:slideViewPr>
  <p:notesTextViewPr>
    <p:cViewPr>
      <p:scale>
        <a:sx n="100" d="100"/>
        <a:sy n="100" d="100"/>
      </p:scale>
      <p:origin x="0" y="0"/>
    </p:cViewPr>
  </p:notesTextViewPr>
  <p:notesViewPr>
    <p:cSldViewPr>
      <p:cViewPr varScale="1">
        <p:scale>
          <a:sx n="83" d="100"/>
          <a:sy n="83" d="100"/>
        </p:scale>
        <p:origin x="-315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FC8D81E-DE7C-4382-8F1A-401577778493}" type="datetimeFigureOut">
              <a:rPr lang="fr-BE" smtClean="0"/>
              <a:pPr/>
              <a:t>06-02-23</a:t>
            </a:fld>
            <a:endParaRPr lang="fr-BE"/>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37564D-E952-4EC1-B75D-0DA23DC0CF12}" type="slidenum">
              <a:rPr lang="fr-BE" smtClean="0"/>
              <a:pPr/>
              <a:t>‹nr.›</a:t>
            </a:fld>
            <a:endParaRPr lang="fr-BE"/>
          </a:p>
        </p:txBody>
      </p:sp>
    </p:spTree>
    <p:extLst>
      <p:ext uri="{BB962C8B-B14F-4D97-AF65-F5344CB8AC3E}">
        <p14:creationId xmlns:p14="http://schemas.microsoft.com/office/powerpoint/2010/main" val="112957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8D0604-D0C7-4319-B045-8F563F9C8141}" type="datetimeFigureOut">
              <a:rPr lang="fr-BE" smtClean="0"/>
              <a:t>06-02-23</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4ACC6-E18E-4F9E-B1BC-6F01A0255BE9}" type="slidenum">
              <a:rPr lang="fr-BE" smtClean="0"/>
              <a:t>‹nr.›</a:t>
            </a:fld>
            <a:endParaRPr lang="fr-BE"/>
          </a:p>
        </p:txBody>
      </p:sp>
    </p:spTree>
    <p:extLst>
      <p:ext uri="{BB962C8B-B14F-4D97-AF65-F5344CB8AC3E}">
        <p14:creationId xmlns:p14="http://schemas.microsoft.com/office/powerpoint/2010/main" val="266701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CUEIL">
    <p:spTree>
      <p:nvGrpSpPr>
        <p:cNvPr id="1" name=""/>
        <p:cNvGrpSpPr/>
        <p:nvPr/>
      </p:nvGrpSpPr>
      <p:grpSpPr>
        <a:xfrm>
          <a:off x="0" y="0"/>
          <a:ext cx="0" cy="0"/>
          <a:chOff x="0" y="0"/>
          <a:chExt cx="0" cy="0"/>
        </a:xfrm>
      </p:grpSpPr>
      <p:sp>
        <p:nvSpPr>
          <p:cNvPr id="11"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pic>
        <p:nvPicPr>
          <p:cNvPr id="4" name="Image 3">
            <a:extLst>
              <a:ext uri="{FF2B5EF4-FFF2-40B4-BE49-F238E27FC236}">
                <a16:creationId xmlns:a16="http://schemas.microsoft.com/office/drawing/2014/main" id="{8807826C-B842-4437-AD53-E7E4F487EF5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SS TITR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894D9A55-CEC1-4476-8478-647A731A0C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3"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4" name="Espace réservé du texte 4">
            <a:extLst>
              <a:ext uri="{FF2B5EF4-FFF2-40B4-BE49-F238E27FC236}">
                <a16:creationId xmlns:a16="http://schemas.microsoft.com/office/drawing/2014/main" id="{6275DC74-2EB7-4214-A2D2-66007B8F1D75}"/>
              </a:ext>
            </a:extLst>
          </p:cNvPr>
          <p:cNvSpPr>
            <a:spLocks noGrp="1"/>
          </p:cNvSpPr>
          <p:nvPr>
            <p:ph type="body" sz="quarter" idx="10" hasCustomPrompt="1"/>
          </p:nvPr>
        </p:nvSpPr>
        <p:spPr>
          <a:xfrm>
            <a:off x="1475656" y="2117525"/>
            <a:ext cx="7560840" cy="958281"/>
          </a:xfrm>
        </p:spPr>
        <p:txBody>
          <a:bodyPr>
            <a:noAutofit/>
          </a:bodyPr>
          <a:lstStyle>
            <a:lvl1pPr marL="0" indent="0">
              <a:lnSpc>
                <a:spcPts val="2200"/>
              </a:lnSpc>
              <a:buFont typeface="Arial" pitchFamily="34" charset="0"/>
              <a:buNone/>
              <a:defRPr sz="2400" b="1" cap="all" baseline="0">
                <a:solidFill>
                  <a:schemeClr val="bg1">
                    <a:lumMod val="50000"/>
                  </a:schemeClr>
                </a:solidFill>
                <a:latin typeface="Arial" pitchFamily="34" charset="0"/>
                <a:cs typeface="Arial" pitchFamily="34" charset="0"/>
              </a:defRPr>
            </a:lvl1pPr>
            <a:lvl2pPr marL="0" indent="-108000">
              <a:spcBef>
                <a:spcPts val="300"/>
              </a:spcBef>
              <a:buFont typeface="+mj-lt"/>
              <a:buNone/>
              <a:defRPr sz="16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presentation</a:t>
            </a:r>
            <a:r>
              <a:rPr lang="fr-FR" dirty="0"/>
              <a:t> </a:t>
            </a:r>
            <a:r>
              <a:rPr lang="fr-FR" dirty="0" err="1"/>
              <a:t>heading</a:t>
            </a:r>
            <a:endParaRPr lang="fr-FR" dirty="0"/>
          </a:p>
        </p:txBody>
      </p:sp>
      <p:sp>
        <p:nvSpPr>
          <p:cNvPr id="16" name="Espace réservé du texte 4">
            <a:extLst>
              <a:ext uri="{FF2B5EF4-FFF2-40B4-BE49-F238E27FC236}">
                <a16:creationId xmlns:a16="http://schemas.microsoft.com/office/drawing/2014/main" id="{7242E0CF-D65B-4B72-AB77-CAFADB97DFF1}"/>
              </a:ext>
            </a:extLst>
          </p:cNvPr>
          <p:cNvSpPr>
            <a:spLocks noGrp="1"/>
          </p:cNvSpPr>
          <p:nvPr>
            <p:ph type="body" sz="quarter" idx="11" hasCustomPrompt="1"/>
          </p:nvPr>
        </p:nvSpPr>
        <p:spPr>
          <a:xfrm>
            <a:off x="1475656" y="3053629"/>
            <a:ext cx="7560840" cy="382217"/>
          </a:xfrm>
        </p:spPr>
        <p:txBody>
          <a:bodyPr>
            <a:normAutofit/>
          </a:bodyPr>
          <a:lstStyle>
            <a:lvl1pPr marL="0" indent="0">
              <a:lnSpc>
                <a:spcPts val="2200"/>
              </a:lnSpc>
              <a:buFont typeface="Arial" pitchFamily="34" charset="0"/>
              <a:buNone/>
              <a:defRPr sz="1800" b="1">
                <a:solidFill>
                  <a:schemeClr val="bg1">
                    <a:lumMod val="50000"/>
                  </a:schemeClr>
                </a:solidFill>
                <a:latin typeface="Arial" pitchFamily="34" charset="0"/>
                <a:cs typeface="Arial" pitchFamily="34" charset="0"/>
              </a:defRPr>
            </a:lvl1pPr>
            <a:lvl2pPr marL="0" indent="-108000">
              <a:spcBef>
                <a:spcPts val="300"/>
              </a:spcBef>
              <a:buFont typeface="+mj-lt"/>
              <a:buNone/>
              <a:defRPr sz="2000" b="0">
                <a:solidFill>
                  <a:schemeClr val="bg1">
                    <a:lumMod val="50000"/>
                  </a:schemeClr>
                </a:solidFill>
                <a:latin typeface="Arial" pitchFamily="34" charset="0"/>
                <a:cs typeface="Arial" pitchFamily="34" charset="0"/>
              </a:defRPr>
            </a:lvl2pPr>
            <a:lvl3pPr marL="0">
              <a:spcBef>
                <a:spcPts val="300"/>
              </a:spcBef>
              <a:buFont typeface="Aller Light" pitchFamily="2" charset="0"/>
              <a:buNone/>
              <a:defRPr sz="1800" b="1">
                <a:solidFill>
                  <a:schemeClr val="bg1">
                    <a:lumMod val="50000"/>
                  </a:schemeClr>
                </a:solidFill>
                <a:latin typeface="Arial" pitchFamily="34" charset="0"/>
                <a:cs typeface="Arial" pitchFamily="34" charset="0"/>
              </a:defRPr>
            </a:lvl3pPr>
            <a:lvl4pPr marL="0" indent="-108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indent="-228600">
              <a:spcBef>
                <a:spcPts val="300"/>
              </a:spcBef>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5pPr>
          </a:lstStyle>
          <a:p>
            <a:pPr lvl="0"/>
            <a:r>
              <a:rPr lang="fr-FR" dirty="0"/>
              <a:t>Click to </a:t>
            </a:r>
            <a:r>
              <a:rPr lang="fr-FR" dirty="0" err="1"/>
              <a:t>modify</a:t>
            </a:r>
            <a:r>
              <a:rPr lang="fr-FR" dirty="0"/>
              <a:t> the </a:t>
            </a:r>
            <a:r>
              <a:rPr lang="fr-FR" dirty="0" err="1"/>
              <a:t>subtitle</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7E8FDFC3-14B9-4B0E-A8D1-626A95764AA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4"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6" name="Espace réservé du texte 4"/>
          <p:cNvSpPr>
            <a:spLocks noGrp="1"/>
          </p:cNvSpPr>
          <p:nvPr>
            <p:ph type="body" sz="quarter" idx="14" hasCustomPrompt="1"/>
          </p:nvPr>
        </p:nvSpPr>
        <p:spPr>
          <a:xfrm>
            <a:off x="1677770" y="1534986"/>
            <a:ext cx="7200800" cy="3197004"/>
          </a:xfrm>
        </p:spPr>
        <p:txBody>
          <a:bodyPr/>
          <a:lstStyle>
            <a:lvl1pPr marL="0" indent="0">
              <a:lnSpc>
                <a:spcPts val="2200"/>
              </a:lnSpc>
              <a:buFont typeface="Arial" pitchFamily="34" charset="0"/>
              <a:buNone/>
              <a:defRPr sz="2400" b="1">
                <a:solidFill>
                  <a:schemeClr val="bg1">
                    <a:lumMod val="50000"/>
                  </a:schemeClr>
                </a:solidFill>
                <a:latin typeface="Arial" pitchFamily="34" charset="0"/>
                <a:cs typeface="Arial" pitchFamily="34" charset="0"/>
              </a:defRPr>
            </a:lvl1pPr>
            <a:lvl2pPr marL="273050" indent="-255588">
              <a:buFont typeface="Arial" panose="020B0604020202020204" pitchFamily="34" charset="0"/>
              <a:buChar char="•"/>
              <a:defRPr sz="1800">
                <a:solidFill>
                  <a:schemeClr val="bg1">
                    <a:lumMod val="50000"/>
                  </a:schemeClr>
                </a:solidFill>
                <a:latin typeface="Arial" panose="020B0604020202020204" pitchFamily="34" charset="0"/>
                <a:cs typeface="Arial" panose="020B0604020202020204" pitchFamily="34" charset="0"/>
              </a:defRPr>
            </a:lvl2pPr>
            <a:lvl3pPr marL="454025" indent="-228600">
              <a:buFont typeface="Arial" panose="020B0604020202020204" pitchFamily="34" charset="0"/>
              <a:buChar char="-"/>
              <a:defRPr sz="1600">
                <a:solidFill>
                  <a:schemeClr val="bg1">
                    <a:lumMod val="50000"/>
                  </a:schemeClr>
                </a:solidFill>
                <a:latin typeface="Arial" panose="020B0604020202020204" pitchFamily="34" charset="0"/>
                <a:cs typeface="Arial" panose="020B0604020202020204" pitchFamily="34" charset="0"/>
              </a:defRPr>
            </a:lvl3pPr>
            <a:lvl4pPr marL="539750" indent="0">
              <a:buFont typeface="Courier New" panose="02070309020205020404" pitchFamily="49" charset="0"/>
              <a:buNone/>
              <a:defRPr sz="1600" i="1">
                <a:solidFill>
                  <a:schemeClr val="bg1">
                    <a:lumMod val="50000"/>
                  </a:schemeClr>
                </a:solidFill>
                <a:latin typeface="Arial" panose="020B0604020202020204" pitchFamily="34" charset="0"/>
                <a:cs typeface="Arial" panose="020B0604020202020204" pitchFamily="34" charset="0"/>
              </a:defRPr>
            </a:lvl4pPr>
            <a:lvl5pPr>
              <a:defRPr>
                <a:solidFill>
                  <a:schemeClr val="tx1">
                    <a:lumMod val="75000"/>
                    <a:lumOff val="25000"/>
                  </a:schemeClr>
                </a:solidFill>
              </a:defRPr>
            </a:lvl5pPr>
          </a:lstStyle>
          <a:p>
            <a:pPr lvl="0"/>
            <a:r>
              <a:rPr lang="fr-FR" dirty="0"/>
              <a:t>Click to </a:t>
            </a:r>
            <a:r>
              <a:rPr lang="fr-FR" dirty="0" err="1"/>
              <a:t>modify</a:t>
            </a:r>
            <a:r>
              <a:rPr lang="fr-FR" dirty="0"/>
              <a:t> the </a:t>
            </a:r>
            <a:r>
              <a:rPr lang="fr-FR" dirty="0" err="1"/>
              <a:t>presentation</a:t>
            </a:r>
            <a:r>
              <a:rPr lang="fr-FR" dirty="0"/>
              <a:t> </a:t>
            </a:r>
            <a:r>
              <a:rPr lang="fr-FR" dirty="0" err="1"/>
              <a:t>summary</a:t>
            </a:r>
            <a:endParaRPr lang="fr-FR" dirty="0"/>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47BE8E0-CE13-4872-8114-FB78A1E29B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Espace réservé du numéro de diapositive 5"/>
          <p:cNvSpPr txBox="1">
            <a:spLocks/>
          </p:cNvSpPr>
          <p:nvPr userDrawn="1"/>
        </p:nvSpPr>
        <p:spPr>
          <a:xfrm>
            <a:off x="8172400" y="4758961"/>
            <a:ext cx="720080" cy="382217"/>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83F8EE3-3B50-4017-B2E3-81E7FAC0BB79}" type="slidenum">
              <a:rPr kumimoji="0" lang="fr-BE" sz="1000" b="0" i="0" u="none" strike="noStrike" kern="1200" cap="none" spc="0" normalizeH="0" baseline="0" noProof="0" smtClean="0">
                <a:ln>
                  <a:noFill/>
                </a:ln>
                <a:solidFill>
                  <a:schemeClr val="bg1">
                    <a:lumMod val="65000"/>
                  </a:schemeClr>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‹nr.›</a:t>
            </a:fld>
            <a:r>
              <a:rPr kumimoji="0" lang="fr-BE" sz="11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rPr>
              <a:t> </a:t>
            </a:r>
            <a:endParaRPr kumimoji="0" lang="fr-BE" sz="1000" b="0" i="0" u="none" strike="noStrike" kern="1200" cap="none" spc="0" normalizeH="0" baseline="0" noProof="0" dirty="0">
              <a:ln>
                <a:noFill/>
              </a:ln>
              <a:solidFill>
                <a:schemeClr val="bg1">
                  <a:lumMod val="65000"/>
                </a:schemeClr>
              </a:solidFill>
              <a:effectLst/>
              <a:uLnTx/>
              <a:uFillTx/>
              <a:latin typeface="Arial" pitchFamily="34" charset="0"/>
              <a:ea typeface="+mn-ea"/>
              <a:cs typeface="Arial" pitchFamily="34" charset="0"/>
            </a:endParaRPr>
          </a:p>
        </p:txBody>
      </p:sp>
      <p:sp>
        <p:nvSpPr>
          <p:cNvPr id="17" name="Titre 1"/>
          <p:cNvSpPr>
            <a:spLocks noGrp="1"/>
          </p:cNvSpPr>
          <p:nvPr>
            <p:ph type="title" hasCustomPrompt="1"/>
          </p:nvPr>
        </p:nvSpPr>
        <p:spPr>
          <a:xfrm>
            <a:off x="395536" y="205978"/>
            <a:ext cx="8424936" cy="583574"/>
          </a:xfrm>
        </p:spPr>
        <p:txBody>
          <a:bodyPr anchor="ctr">
            <a:normAutofit/>
          </a:bodyPr>
          <a:lstStyle>
            <a:lvl1pPr algn="l">
              <a:defRPr sz="2400" b="1">
                <a:solidFill>
                  <a:schemeClr val="bg1">
                    <a:lumMod val="50000"/>
                  </a:schemeClr>
                </a:solidFill>
                <a:latin typeface="Arial" pitchFamily="34" charset="0"/>
                <a:cs typeface="Arial" pitchFamily="34" charset="0"/>
              </a:defRPr>
            </a:lvl1pPr>
          </a:lstStyle>
          <a:p>
            <a:r>
              <a:rPr lang="fr-FR" dirty="0"/>
              <a:t>Click to </a:t>
            </a:r>
            <a:r>
              <a:rPr lang="fr-FR" dirty="0" err="1"/>
              <a:t>modify</a:t>
            </a:r>
            <a:r>
              <a:rPr lang="fr-FR" dirty="0"/>
              <a:t> the </a:t>
            </a:r>
            <a:r>
              <a:rPr lang="fr-FR" dirty="0" err="1"/>
              <a:t>heading</a:t>
            </a:r>
            <a:r>
              <a:rPr lang="fr-FR" dirty="0"/>
              <a:t> style</a:t>
            </a:r>
            <a:endParaRPr lang="fr-BE" dirty="0"/>
          </a:p>
        </p:txBody>
      </p:sp>
      <p:sp>
        <p:nvSpPr>
          <p:cNvPr id="19" name="Espace réservé du texte 4"/>
          <p:cNvSpPr>
            <a:spLocks noGrp="1"/>
          </p:cNvSpPr>
          <p:nvPr>
            <p:ph type="body" sz="quarter" idx="10" hasCustomPrompt="1"/>
          </p:nvPr>
        </p:nvSpPr>
        <p:spPr>
          <a:xfrm>
            <a:off x="359532" y="987574"/>
            <a:ext cx="8424936" cy="3096344"/>
          </a:xfrm>
        </p:spPr>
        <p:txBody>
          <a:bodyPr/>
          <a:lstStyle>
            <a:lvl1pPr marL="0" indent="0">
              <a:lnSpc>
                <a:spcPts val="2200"/>
              </a:lnSpc>
              <a:buFont typeface="Arial" pitchFamily="34" charset="0"/>
              <a:buNone/>
              <a:defRPr sz="2000" b="0">
                <a:solidFill>
                  <a:schemeClr val="tx1">
                    <a:lumMod val="50000"/>
                    <a:lumOff val="50000"/>
                  </a:schemeClr>
                </a:solidFill>
                <a:latin typeface="Arial" pitchFamily="34" charset="0"/>
                <a:cs typeface="Arial" pitchFamily="34" charset="0"/>
              </a:defRPr>
            </a:lvl1pPr>
            <a:lvl2pPr marL="0" indent="-72000">
              <a:spcBef>
                <a:spcPts val="300"/>
              </a:spcBef>
              <a:spcAft>
                <a:spcPts val="1000"/>
              </a:spcAft>
              <a:buFont typeface="+mj-lt"/>
              <a:buNone/>
              <a:defRPr sz="2000" b="0">
                <a:solidFill>
                  <a:schemeClr val="bg1">
                    <a:lumMod val="50000"/>
                  </a:schemeClr>
                </a:solidFill>
                <a:latin typeface="Arial" pitchFamily="34" charset="0"/>
                <a:cs typeface="Arial" pitchFamily="34" charset="0"/>
              </a:defRPr>
            </a:lvl2pPr>
            <a:lvl3pPr marL="540000">
              <a:spcBef>
                <a:spcPts val="300"/>
              </a:spcBef>
              <a:buFont typeface="Aller Light" pitchFamily="2" charset="0"/>
              <a:buNone/>
              <a:defRPr sz="2000" b="1">
                <a:solidFill>
                  <a:schemeClr val="tx1">
                    <a:lumMod val="50000"/>
                    <a:lumOff val="50000"/>
                  </a:schemeClr>
                </a:solidFill>
                <a:latin typeface="Arial" pitchFamily="34" charset="0"/>
                <a:cs typeface="Arial" pitchFamily="34" charset="0"/>
              </a:defRPr>
            </a:lvl3pPr>
            <a:lvl4pPr marL="540000">
              <a:spcBef>
                <a:spcPts val="300"/>
              </a:spcBef>
              <a:buClr>
                <a:srgbClr val="7CA2D6"/>
              </a:buClr>
              <a:buFont typeface="Arial" pitchFamily="34" charset="0"/>
              <a:buNone/>
              <a:defRPr sz="1800">
                <a:solidFill>
                  <a:schemeClr val="bg1">
                    <a:lumMod val="50000"/>
                  </a:schemeClr>
                </a:solidFill>
                <a:latin typeface="Arial" pitchFamily="34" charset="0"/>
                <a:cs typeface="Arial" pitchFamily="34" charset="0"/>
              </a:defRPr>
            </a:lvl4pPr>
            <a:lvl5pPr marL="828000">
              <a:spcBef>
                <a:spcPts val="300"/>
              </a:spcBef>
              <a:buClr>
                <a:schemeClr val="tx1">
                  <a:lumMod val="65000"/>
                  <a:lumOff val="35000"/>
                </a:schemeClr>
              </a:buClr>
              <a:buFont typeface="Arial" pitchFamily="34" charset="0"/>
              <a:buChar char="•"/>
              <a:defRPr sz="1800">
                <a:solidFill>
                  <a:schemeClr val="bg1">
                    <a:lumMod val="50000"/>
                  </a:schemeClr>
                </a:solidFill>
                <a:latin typeface="Arial" pitchFamily="34" charset="0"/>
                <a:cs typeface="Arial" pitchFamily="34" charset="0"/>
              </a:defRPr>
            </a:lvl5pPr>
          </a:lstStyle>
          <a:p>
            <a:pPr lvl="0"/>
            <a:r>
              <a:rPr lang="fr-FR" dirty="0"/>
              <a:t>Click to </a:t>
            </a:r>
            <a:r>
              <a:rPr lang="fr-FR" dirty="0" err="1"/>
              <a:t>modify</a:t>
            </a:r>
            <a:r>
              <a:rPr lang="fr-FR" dirty="0"/>
              <a:t> the </a:t>
            </a:r>
            <a:r>
              <a:rPr lang="fr-FR" dirty="0" err="1"/>
              <a:t>text</a:t>
            </a:r>
            <a:r>
              <a:rPr lang="fr-FR" dirty="0"/>
              <a:t> styles</a:t>
            </a:r>
          </a:p>
          <a:p>
            <a:pPr lvl="1"/>
            <a:r>
              <a:rPr lang="fr-FR" dirty="0"/>
              <a:t>Second </a:t>
            </a:r>
            <a:r>
              <a:rPr lang="fr-FR" dirty="0" err="1"/>
              <a:t>level</a:t>
            </a:r>
            <a:r>
              <a:rPr lang="fr-FR" dirty="0"/>
              <a:t> </a:t>
            </a:r>
          </a:p>
          <a:p>
            <a:pPr lvl="2"/>
            <a:r>
              <a:rPr lang="fr-FR" dirty="0" err="1"/>
              <a:t>Third</a:t>
            </a:r>
            <a:r>
              <a:rPr lang="fr-FR" dirty="0"/>
              <a:t> </a:t>
            </a:r>
            <a:r>
              <a:rPr lang="fr-FR" dirty="0" err="1"/>
              <a:t>level</a:t>
            </a:r>
            <a:endParaRPr lang="fr-FR" dirty="0"/>
          </a:p>
          <a:p>
            <a:pPr lvl="3"/>
            <a:r>
              <a:rPr lang="fr-FR" dirty="0" err="1"/>
              <a:t>Fourth</a:t>
            </a:r>
            <a:r>
              <a:rPr lang="fr-FR" dirty="0"/>
              <a:t> </a:t>
            </a:r>
            <a:r>
              <a:rPr lang="fr-FR" dirty="0" err="1"/>
              <a:t>level</a:t>
            </a:r>
            <a:r>
              <a:rPr lang="fr-FR" dirty="0"/>
              <a:t> </a:t>
            </a:r>
          </a:p>
          <a:p>
            <a:pPr lvl="4"/>
            <a:r>
              <a:rPr lang="fr-FR" dirty="0" err="1"/>
              <a:t>Fifth</a:t>
            </a:r>
            <a:r>
              <a:rPr lang="fr-FR" dirty="0"/>
              <a:t> </a:t>
            </a:r>
            <a:r>
              <a:rPr lang="fr-FR" dirty="0" err="1"/>
              <a:t>level</a:t>
            </a:r>
            <a:r>
              <a:rPr lang="fr-FR" dirty="0"/>
              <a:t> </a:t>
            </a:r>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2D6E5D8-0C96-4723-8AB9-AAB0724C9E48}" type="datetimeFigureOut">
              <a:rPr lang="fr-BE" smtClean="0"/>
              <a:pPr/>
              <a:t>06-02-23</a:t>
            </a:fld>
            <a:endParaRPr lang="fr-BE"/>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83F8EE3-3B50-4017-B2E3-81E7FAC0BB79}" type="slidenum">
              <a:rPr lang="fr-BE" smtClean="0"/>
              <a:pPr/>
              <a:t>‹nr.›</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 id="2147483651"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mailto:Feder@sprb.brussels" TargetMode="External"/><Relationship Id="rId2" Type="http://schemas.openxmlformats.org/officeDocument/2006/relationships/hyperlink" Target="mailto:Efro@gob.brussels/" TargetMode="Externa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hyperlink" Target="http://www.efro.brussels/" TargetMode="External"/><Relationship Id="rId4" Type="http://schemas.openxmlformats.org/officeDocument/2006/relationships/hyperlink" Target="http://www.feder.brussels/"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efro.brussels/" TargetMode="External"/><Relationship Id="rId2" Type="http://schemas.openxmlformats.org/officeDocument/2006/relationships/hyperlink" Target="http://feder.brussels/" TargetMode="Externa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11CA16AA-7B05-47D9-BE8D-7FB2B2D65377}"/>
              </a:ext>
            </a:extLst>
          </p:cNvPr>
          <p:cNvSpPr>
            <a:spLocks noGrp="1"/>
          </p:cNvSpPr>
          <p:nvPr>
            <p:ph type="body" sz="quarter" idx="14"/>
          </p:nvPr>
        </p:nvSpPr>
        <p:spPr>
          <a:xfrm>
            <a:off x="755576" y="1203598"/>
            <a:ext cx="7200800" cy="3197004"/>
          </a:xfrm>
        </p:spPr>
        <p:txBody>
          <a:bodyPr>
            <a:normAutofit fontScale="92500"/>
          </a:bodyPr>
          <a:lstStyle/>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endParaRPr kumimoji="0" lang="fr-FR" sz="1600" b="1" i="0" u="none" strike="noStrike" kern="1200" cap="all" spc="0" normalizeH="0" baseline="0" noProof="0" dirty="0">
              <a:ln>
                <a:noFill/>
              </a:ln>
              <a:solidFill>
                <a:srgbClr val="1F497D">
                  <a:lumMod val="75000"/>
                </a:srgbClr>
              </a:solidFill>
              <a:effectLst/>
              <a:uLnTx/>
              <a:uFillTx/>
              <a:latin typeface="Arial" pitchFamily="34" charset="0"/>
              <a:ea typeface="+mn-ea"/>
              <a:cs typeface="Arial" pitchFamily="34" charset="0"/>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Session d’information 27/01/2023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kumimoji="0" lang="fr-FR" sz="1600" b="1" i="0" u="none" strike="noStrike" kern="1200" cap="all" spc="0" normalizeH="0" baseline="0" noProof="0" dirty="0">
                <a:ln>
                  <a:noFill/>
                </a:ln>
                <a:solidFill>
                  <a:srgbClr val="1F497D">
                    <a:lumMod val="75000"/>
                  </a:srgbClr>
                </a:solidFill>
                <a:effectLst/>
                <a:uLnTx/>
                <a:uFillTx/>
              </a:rPr>
              <a:t>Programme FEDER 2021-2027: Objectif 4.3 – Appels à projets </a:t>
            </a:r>
            <a:r>
              <a:rPr lang="fr-BE" sz="1600" cap="all" dirty="0">
                <a:solidFill>
                  <a:schemeClr val="accent1"/>
                </a:solidFill>
              </a:rPr>
              <a:t>Augmentation des capacités d’accueil pour les publics fragilisés via des logements adaptés aux besoin des publics</a:t>
            </a:r>
            <a:endParaRPr lang="fr-FR" sz="1600" cap="all" dirty="0">
              <a:solidFill>
                <a:schemeClr val="accent1"/>
              </a:solidFill>
            </a:endParaRP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err="1">
                <a:solidFill>
                  <a:srgbClr val="1F497D">
                    <a:lumMod val="75000"/>
                  </a:srgbClr>
                </a:solidFill>
              </a:rPr>
              <a:t>Infosessie</a:t>
            </a:r>
            <a:r>
              <a:rPr lang="fr-BE" sz="1600" cap="all" dirty="0">
                <a:solidFill>
                  <a:srgbClr val="1F497D">
                    <a:lumMod val="75000"/>
                  </a:srgbClr>
                </a:solidFill>
              </a:rPr>
              <a:t> 27/01/2023</a:t>
            </a:r>
          </a:p>
          <a:p>
            <a:pPr marL="0" marR="0" lvl="0" indent="0" algn="ctr" defTabSz="914400" rtl="0" eaLnBrk="1" fontAlgn="auto" latinLnBrk="0" hangingPunct="1">
              <a:lnSpc>
                <a:spcPts val="2200"/>
              </a:lnSpc>
              <a:spcBef>
                <a:spcPct val="20000"/>
              </a:spcBef>
              <a:spcAft>
                <a:spcPts val="0"/>
              </a:spcAft>
              <a:buClrTx/>
              <a:buSzTx/>
              <a:buFont typeface="Arial" pitchFamily="34" charset="0"/>
              <a:buNone/>
              <a:tabLst/>
              <a:defRPr/>
            </a:pPr>
            <a:r>
              <a:rPr lang="fr-BE" sz="1600" cap="all" dirty="0">
                <a:solidFill>
                  <a:srgbClr val="1F497D">
                    <a:lumMod val="75000"/>
                  </a:srgbClr>
                </a:solidFill>
              </a:rPr>
              <a:t>EFRO programma 2021 – 2027: </a:t>
            </a:r>
            <a:r>
              <a:rPr lang="fr-BE" sz="1600" cap="all" dirty="0" err="1">
                <a:solidFill>
                  <a:srgbClr val="1F497D">
                    <a:lumMod val="75000"/>
                  </a:srgbClr>
                </a:solidFill>
              </a:rPr>
              <a:t>Doelstelling</a:t>
            </a:r>
            <a:r>
              <a:rPr lang="fr-BE" sz="1600" cap="all" dirty="0">
                <a:solidFill>
                  <a:srgbClr val="1F497D">
                    <a:lumMod val="75000"/>
                  </a:srgbClr>
                </a:solidFill>
              </a:rPr>
              <a:t> 4.3 – </a:t>
            </a:r>
            <a:r>
              <a:rPr lang="fr-BE" sz="1600" cap="all" dirty="0" err="1">
                <a:solidFill>
                  <a:srgbClr val="1F497D">
                    <a:lumMod val="75000"/>
                  </a:srgbClr>
                </a:solidFill>
              </a:rPr>
              <a:t>Projectoproep</a:t>
            </a:r>
            <a:r>
              <a:rPr lang="fr-BE" sz="1600" cap="all" dirty="0">
                <a:solidFill>
                  <a:srgbClr val="1F497D">
                    <a:lumMod val="75000"/>
                  </a:srgbClr>
                </a:solidFill>
              </a:rPr>
              <a:t> </a:t>
            </a:r>
            <a:r>
              <a:rPr lang="nl-NL" sz="1600" cap="all" dirty="0">
                <a:solidFill>
                  <a:schemeClr val="accent1"/>
                </a:solidFill>
              </a:rPr>
              <a:t>Toename van de opvangcapaciteit voor kansarme doelgroepen via woongelegenheid aangepast aan de behoeften van de doelgroepen</a:t>
            </a:r>
            <a:endParaRPr kumimoji="0" lang="fr-FR" sz="1600" b="1" i="0" u="none" strike="noStrike" kern="1200" cap="all" spc="0" normalizeH="0" baseline="0" noProof="0" dirty="0">
              <a:ln>
                <a:noFill/>
              </a:ln>
              <a:solidFill>
                <a:schemeClr val="accent1"/>
              </a:solidFill>
              <a:effectLst/>
              <a:uLnTx/>
              <a:uFillTx/>
            </a:endParaRPr>
          </a:p>
          <a:p>
            <a:endParaRPr lang="fr-BE" dirty="0"/>
          </a:p>
        </p:txBody>
      </p:sp>
      <p:pic>
        <p:nvPicPr>
          <p:cNvPr id="3" name="Image 2">
            <a:extLst>
              <a:ext uri="{FF2B5EF4-FFF2-40B4-BE49-F238E27FC236}">
                <a16:creationId xmlns:a16="http://schemas.microsoft.com/office/drawing/2014/main" id="{C32810DA-6472-A2A9-A5A7-A695995D3C2C}"/>
              </a:ext>
            </a:extLst>
          </p:cNvPr>
          <p:cNvPicPr>
            <a:picLocks noChangeAspect="1"/>
          </p:cNvPicPr>
          <p:nvPr/>
        </p:nvPicPr>
        <p:blipFill>
          <a:blip r:embed="rId2"/>
          <a:stretch>
            <a:fillRect/>
          </a:stretch>
        </p:blipFill>
        <p:spPr>
          <a:xfrm>
            <a:off x="804022" y="240400"/>
            <a:ext cx="6829680" cy="891190"/>
          </a:xfrm>
          <a:prstGeom prst="rect">
            <a:avLst/>
          </a:prstGeom>
        </p:spPr>
      </p:pic>
    </p:spTree>
    <p:extLst>
      <p:ext uri="{BB962C8B-B14F-4D97-AF65-F5344CB8AC3E}">
        <p14:creationId xmlns:p14="http://schemas.microsoft.com/office/powerpoint/2010/main" val="282918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2" name="Titre 1">
            <a:extLst>
              <a:ext uri="{FF2B5EF4-FFF2-40B4-BE49-F238E27FC236}">
                <a16:creationId xmlns:a16="http://schemas.microsoft.com/office/drawing/2014/main" id="{BC74E6BA-89E5-1498-8D5C-9BF86F4EB78B}"/>
              </a:ext>
            </a:extLst>
          </p:cNvPr>
          <p:cNvSpPr>
            <a:spLocks noGrp="1"/>
          </p:cNvSpPr>
          <p:nvPr>
            <p:ph type="title"/>
          </p:nvPr>
        </p:nvSpPr>
        <p:spPr>
          <a:xfrm>
            <a:off x="399058" y="200511"/>
            <a:ext cx="8424936" cy="936104"/>
          </a:xfrm>
        </p:spPr>
        <p:txBody>
          <a:bodyPr>
            <a:normAutofit/>
          </a:bodyPr>
          <a:lstStyle/>
          <a:p>
            <a:r>
              <a:rPr lang="fr-FR" sz="2400" b="1" dirty="0"/>
              <a:t>Présentation de l’appel à projets / </a:t>
            </a:r>
            <a:r>
              <a:rPr lang="fr-BE" sz="2400" b="1" i="1" dirty="0" err="1">
                <a:solidFill>
                  <a:schemeClr val="tx1">
                    <a:lumMod val="65000"/>
                    <a:lumOff val="35000"/>
                  </a:schemeClr>
                </a:solidFill>
              </a:rPr>
              <a:t>Voorstelling</a:t>
            </a:r>
            <a:r>
              <a:rPr lang="fr-BE" sz="2400" b="1" i="1" dirty="0">
                <a:solidFill>
                  <a:schemeClr val="tx1">
                    <a:lumMod val="65000"/>
                    <a:lumOff val="35000"/>
                  </a:schemeClr>
                </a:solidFill>
              </a:rPr>
              <a:t> van de </a:t>
            </a:r>
            <a:r>
              <a:rPr lang="fr-BE" sz="2400" b="1" i="1" dirty="0" err="1">
                <a:solidFill>
                  <a:schemeClr val="tx1">
                    <a:lumMod val="65000"/>
                    <a:lumOff val="35000"/>
                  </a:schemeClr>
                </a:solidFill>
              </a:rPr>
              <a:t>projectoproep</a:t>
            </a:r>
            <a:endParaRPr lang="fr-BE" dirty="0"/>
          </a:p>
        </p:txBody>
      </p:sp>
      <p:sp>
        <p:nvSpPr>
          <p:cNvPr id="3" name="Espace réservé du texte 2">
            <a:extLst>
              <a:ext uri="{FF2B5EF4-FFF2-40B4-BE49-F238E27FC236}">
                <a16:creationId xmlns:a16="http://schemas.microsoft.com/office/drawing/2014/main" id="{ADEDAEF8-3DC7-76C1-2E12-D79A41CCEFC1}"/>
              </a:ext>
            </a:extLst>
          </p:cNvPr>
          <p:cNvSpPr>
            <a:spLocks noGrp="1"/>
          </p:cNvSpPr>
          <p:nvPr>
            <p:ph type="body" sz="quarter" idx="10"/>
          </p:nvPr>
        </p:nvSpPr>
        <p:spPr>
          <a:xfrm>
            <a:off x="399058" y="1347614"/>
            <a:ext cx="8424936" cy="3024336"/>
          </a:xfrm>
        </p:spPr>
        <p:txBody>
          <a:bodyPr/>
          <a:lstStyle/>
          <a:p>
            <a:pPr marL="457200" indent="-457200">
              <a:buAutoNum type="arabicPeriod"/>
            </a:pPr>
            <a:r>
              <a:rPr lang="fr-BE" sz="1800" dirty="0"/>
              <a:t>Les actions de l’appel/ </a:t>
            </a:r>
            <a:r>
              <a:rPr lang="fr-BE" sz="1800" i="1" dirty="0">
                <a:solidFill>
                  <a:schemeClr val="tx1"/>
                </a:solidFill>
                <a:latin typeface="Arial"/>
              </a:rPr>
              <a:t>De </a:t>
            </a:r>
            <a:r>
              <a:rPr lang="fr-BE" sz="1800" i="1" dirty="0" err="1">
                <a:solidFill>
                  <a:schemeClr val="tx1"/>
                </a:solidFill>
                <a:latin typeface="Arial"/>
              </a:rPr>
              <a:t>acties</a:t>
            </a:r>
            <a:r>
              <a:rPr lang="fr-BE" sz="1800" i="1" dirty="0">
                <a:solidFill>
                  <a:schemeClr val="tx1"/>
                </a:solidFill>
                <a:latin typeface="Arial"/>
              </a:rPr>
              <a:t> van de </a:t>
            </a:r>
            <a:r>
              <a:rPr lang="fr-BE" sz="1800" i="1" dirty="0" err="1">
                <a:solidFill>
                  <a:schemeClr val="tx1"/>
                </a:solidFill>
                <a:latin typeface="Arial"/>
              </a:rPr>
              <a:t>projectoproep</a:t>
            </a:r>
            <a:endParaRPr lang="fr-BE" sz="1800" i="1" dirty="0">
              <a:solidFill>
                <a:schemeClr val="tx1"/>
              </a:solidFill>
              <a:latin typeface="Arial"/>
            </a:endParaRPr>
          </a:p>
          <a:p>
            <a:pPr marL="457200" indent="-457200">
              <a:buAutoNum type="arabicPeriod"/>
            </a:pPr>
            <a:r>
              <a:rPr lang="fr-BE" sz="1800" dirty="0"/>
              <a:t>Les résultats attendus/ </a:t>
            </a:r>
            <a:r>
              <a:rPr lang="fr-BE" sz="1800" i="1" dirty="0">
                <a:solidFill>
                  <a:schemeClr val="tx1"/>
                </a:solidFill>
                <a:latin typeface="Arial"/>
              </a:rPr>
              <a:t>De </a:t>
            </a:r>
            <a:r>
              <a:rPr lang="fr-BE" sz="1800" i="1" dirty="0" err="1">
                <a:solidFill>
                  <a:schemeClr val="tx1"/>
                </a:solidFill>
                <a:latin typeface="Arial"/>
              </a:rPr>
              <a:t>verwachte</a:t>
            </a:r>
            <a:r>
              <a:rPr lang="fr-BE" sz="1800" i="1" dirty="0">
                <a:solidFill>
                  <a:schemeClr val="tx1"/>
                </a:solidFill>
                <a:latin typeface="Arial"/>
              </a:rPr>
              <a:t> </a:t>
            </a:r>
            <a:r>
              <a:rPr lang="fr-BE" sz="1800" i="1" dirty="0" err="1">
                <a:solidFill>
                  <a:schemeClr val="tx1"/>
                </a:solidFill>
                <a:latin typeface="Arial"/>
              </a:rPr>
              <a:t>resultaten</a:t>
            </a:r>
            <a:r>
              <a:rPr lang="fr-BE" sz="1800" i="1" dirty="0">
                <a:solidFill>
                  <a:schemeClr val="tx1"/>
                </a:solidFill>
                <a:latin typeface="Arial"/>
              </a:rPr>
              <a:t> </a:t>
            </a:r>
          </a:p>
          <a:p>
            <a:pPr marL="457200" indent="-457200">
              <a:buAutoNum type="arabicPeriod"/>
            </a:pPr>
            <a:r>
              <a:rPr lang="fr-BE" sz="1800" dirty="0"/>
              <a:t>Les critères d’éligibilité et le financement des projets/ </a:t>
            </a:r>
            <a:r>
              <a:rPr lang="fr-BE" sz="1800" i="1" dirty="0">
                <a:solidFill>
                  <a:schemeClr val="tx1"/>
                </a:solidFill>
                <a:latin typeface="Arial"/>
              </a:rPr>
              <a:t>De </a:t>
            </a:r>
            <a:r>
              <a:rPr lang="fr-BE" sz="1800" i="1" dirty="0" err="1">
                <a:solidFill>
                  <a:schemeClr val="tx1"/>
                </a:solidFill>
                <a:latin typeface="Arial"/>
              </a:rPr>
              <a:t>subsidiabiliteitsregels</a:t>
            </a:r>
            <a:r>
              <a:rPr lang="fr-BE" sz="1800" i="1" dirty="0">
                <a:solidFill>
                  <a:schemeClr val="tx1"/>
                </a:solidFill>
                <a:latin typeface="Arial"/>
              </a:rPr>
              <a:t> en de </a:t>
            </a:r>
            <a:r>
              <a:rPr lang="fr-BE" sz="1800" i="1" dirty="0" err="1">
                <a:solidFill>
                  <a:schemeClr val="tx1"/>
                </a:solidFill>
                <a:latin typeface="Arial"/>
              </a:rPr>
              <a:t>financiering</a:t>
            </a:r>
            <a:r>
              <a:rPr lang="fr-BE" sz="1800" i="1" dirty="0">
                <a:solidFill>
                  <a:schemeClr val="tx1"/>
                </a:solidFill>
                <a:latin typeface="Arial"/>
              </a:rPr>
              <a:t> van de </a:t>
            </a:r>
            <a:r>
              <a:rPr lang="fr-BE" sz="1800" i="1" dirty="0" err="1">
                <a:solidFill>
                  <a:schemeClr val="tx1"/>
                </a:solidFill>
                <a:latin typeface="Arial"/>
              </a:rPr>
              <a:t>projecten</a:t>
            </a:r>
            <a:endParaRPr lang="fr-BE" sz="1800" i="1" dirty="0">
              <a:solidFill>
                <a:schemeClr val="tx1"/>
              </a:solidFill>
              <a:latin typeface="Arial"/>
            </a:endParaRPr>
          </a:p>
          <a:p>
            <a:pPr marL="457200" indent="-457200">
              <a:buAutoNum type="arabicPeriod"/>
            </a:pPr>
            <a:r>
              <a:rPr lang="fr-BE" sz="1800" dirty="0"/>
              <a:t>Procédure de sélection + dossier de candidature/ </a:t>
            </a:r>
            <a:r>
              <a:rPr lang="fr-BE" sz="1800" i="1" dirty="0" err="1">
                <a:solidFill>
                  <a:schemeClr val="tx1"/>
                </a:solidFill>
                <a:latin typeface="Arial"/>
              </a:rPr>
              <a:t>Selectieprocedure</a:t>
            </a:r>
            <a:r>
              <a:rPr lang="fr-BE" sz="1800" i="1" dirty="0">
                <a:solidFill>
                  <a:schemeClr val="tx1"/>
                </a:solidFill>
                <a:latin typeface="Arial"/>
              </a:rPr>
              <a:t> + </a:t>
            </a:r>
            <a:r>
              <a:rPr lang="fr-BE" sz="1800" i="1" dirty="0" err="1">
                <a:solidFill>
                  <a:schemeClr val="tx1"/>
                </a:solidFill>
                <a:latin typeface="Arial"/>
              </a:rPr>
              <a:t>Projectvoorstel</a:t>
            </a:r>
            <a:r>
              <a:rPr lang="fr-BE" sz="1800" i="1" dirty="0">
                <a:solidFill>
                  <a:schemeClr val="tx1"/>
                </a:solidFill>
                <a:latin typeface="Arial"/>
              </a:rPr>
              <a:t> </a:t>
            </a:r>
          </a:p>
        </p:txBody>
      </p:sp>
    </p:spTree>
    <p:extLst>
      <p:ext uri="{BB962C8B-B14F-4D97-AF65-F5344CB8AC3E}">
        <p14:creationId xmlns:p14="http://schemas.microsoft.com/office/powerpoint/2010/main" val="2361805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p:txBody>
          <a:bodyPr/>
          <a:lstStyle/>
          <a:p>
            <a:r>
              <a:rPr lang="fr-BE" sz="1800" dirty="0"/>
              <a:t>Cet appel à projets vise spécifiquement;</a:t>
            </a:r>
          </a:p>
          <a:p>
            <a:pPr marL="342900" indent="-342900">
              <a:buFontTx/>
              <a:buChar char="-"/>
            </a:pPr>
            <a:r>
              <a:rPr lang="fr-BE" sz="1800" b="1" dirty="0"/>
              <a:t>l’augmentation du nombre de places d’accueil</a:t>
            </a:r>
            <a:r>
              <a:rPr lang="fr-BE" sz="1800" dirty="0"/>
              <a:t> pour des </a:t>
            </a:r>
            <a:r>
              <a:rPr lang="fr-BE" sz="1800" b="1" dirty="0"/>
              <a:t>publics fragilisés </a:t>
            </a:r>
            <a:r>
              <a:rPr lang="fr-BE" sz="1800" dirty="0"/>
              <a:t>pour lesquels les solutions de logement classique ne répondent pas ou mal à leurs besoins. </a:t>
            </a:r>
          </a:p>
          <a:p>
            <a:pPr marL="342900" indent="-342900">
              <a:buFontTx/>
              <a:buChar char="-"/>
            </a:pPr>
            <a:r>
              <a:rPr lang="fr-BE" sz="1800" b="1" dirty="0"/>
              <a:t>via  des structures existantes</a:t>
            </a:r>
            <a:r>
              <a:rPr lang="fr-BE" sz="1800" dirty="0"/>
              <a:t> (annexe au bâtiment, reconfiguration augmentant la capacité d’accueil…) </a:t>
            </a:r>
            <a:r>
              <a:rPr lang="fr-BE" sz="1800" b="1" dirty="0"/>
              <a:t>ou au sein de nouvelles structures</a:t>
            </a:r>
            <a:r>
              <a:rPr lang="fr-BE" sz="1800" dirty="0"/>
              <a:t>.</a:t>
            </a:r>
          </a:p>
          <a:p>
            <a:pPr marL="342900" indent="-342900">
              <a:buFontTx/>
              <a:buChar char="-"/>
            </a:pPr>
            <a:r>
              <a:rPr lang="fr-BE" sz="1800" b="1" dirty="0"/>
              <a:t>dans un projet global d’intégration du public</a:t>
            </a:r>
          </a:p>
          <a:p>
            <a:endParaRPr lang="en-BE" dirty="0"/>
          </a:p>
        </p:txBody>
      </p:sp>
    </p:spTree>
    <p:extLst>
      <p:ext uri="{BB962C8B-B14F-4D97-AF65-F5344CB8AC3E}">
        <p14:creationId xmlns:p14="http://schemas.microsoft.com/office/powerpoint/2010/main" val="388285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2E2D5B-5560-216F-3BF5-890DC74B0868}"/>
              </a:ext>
            </a:extLst>
          </p:cNvPr>
          <p:cNvSpPr>
            <a:spLocks noGrp="1"/>
          </p:cNvSpPr>
          <p:nvPr>
            <p:ph type="title"/>
          </p:nvPr>
        </p:nvSpPr>
        <p:spPr>
          <a:xfrm>
            <a:off x="359532" y="205978"/>
            <a:ext cx="8460940" cy="583574"/>
          </a:xfrm>
        </p:spPr>
        <p:txBody>
          <a:bodyPr/>
          <a:lstStyle/>
          <a:p>
            <a:r>
              <a:rPr lang="fr-BE" dirty="0"/>
              <a:t>1. Les actions de l’appel/ </a:t>
            </a:r>
            <a:r>
              <a:rPr lang="fr-BE" sz="2400" i="1" dirty="0">
                <a:solidFill>
                  <a:schemeClr val="tx1"/>
                </a:solidFill>
                <a:latin typeface="Arial"/>
              </a:rPr>
              <a:t>De </a:t>
            </a:r>
            <a:r>
              <a:rPr lang="fr-BE" sz="2400" i="1" dirty="0" err="1">
                <a:solidFill>
                  <a:schemeClr val="tx1"/>
                </a:solidFill>
                <a:latin typeface="Arial"/>
              </a:rPr>
              <a:t>acties</a:t>
            </a:r>
            <a:r>
              <a:rPr lang="fr-BE" sz="2400" i="1" dirty="0">
                <a:solidFill>
                  <a:schemeClr val="tx1"/>
                </a:solidFill>
                <a:latin typeface="Arial"/>
              </a:rPr>
              <a:t> van de </a:t>
            </a:r>
            <a:r>
              <a:rPr lang="fr-BE" sz="2400" i="1" dirty="0" err="1">
                <a:solidFill>
                  <a:schemeClr val="tx1"/>
                </a:solidFill>
                <a:latin typeface="Arial"/>
              </a:rPr>
              <a:t>projectoproep</a:t>
            </a:r>
            <a:endParaRPr lang="en-BE" dirty="0"/>
          </a:p>
        </p:txBody>
      </p:sp>
      <p:sp>
        <p:nvSpPr>
          <p:cNvPr id="3" name="Espace réservé du texte 2">
            <a:extLst>
              <a:ext uri="{FF2B5EF4-FFF2-40B4-BE49-F238E27FC236}">
                <a16:creationId xmlns:a16="http://schemas.microsoft.com/office/drawing/2014/main" id="{00A0587A-0219-1737-62AF-A16AABA82446}"/>
              </a:ext>
            </a:extLst>
          </p:cNvPr>
          <p:cNvSpPr>
            <a:spLocks noGrp="1"/>
          </p:cNvSpPr>
          <p:nvPr>
            <p:ph type="body" sz="quarter" idx="10"/>
          </p:nvPr>
        </p:nvSpPr>
        <p:spPr/>
        <p:txBody>
          <a:bodyPr>
            <a:normAutofit/>
          </a:bodyPr>
          <a:lstStyle/>
          <a:p>
            <a:r>
              <a:rPr lang="nl-NL" sz="1800" dirty="0"/>
              <a:t>Deze projectoproep beoogt specifiek:</a:t>
            </a:r>
          </a:p>
          <a:p>
            <a:pPr marL="342900" indent="-342900">
              <a:buFontTx/>
              <a:buChar char="-"/>
            </a:pPr>
            <a:r>
              <a:rPr lang="nl-NL" sz="1800" b="1" dirty="0"/>
              <a:t>de toename van het aantal opvangplaatsen voor kwetsbare personen voor wie conventionele huisvestingsoplossingen niet of slecht in hun behoeften voorzien</a:t>
            </a:r>
          </a:p>
          <a:p>
            <a:pPr marL="342900" indent="-342900">
              <a:buFontTx/>
              <a:buChar char="-"/>
            </a:pPr>
            <a:r>
              <a:rPr lang="nl-NL" sz="1800" b="1" dirty="0"/>
              <a:t>via de bestaande structuren  (bijgebouw bij het gebouw, herinrichting om de opvangcapaciteit te verhogen, ...) of in nieuwe structuren</a:t>
            </a:r>
            <a:r>
              <a:rPr lang="fr-BE" sz="1800" dirty="0"/>
              <a:t>.</a:t>
            </a:r>
          </a:p>
          <a:p>
            <a:pPr marL="342900" indent="-342900">
              <a:buFontTx/>
              <a:buChar char="-"/>
            </a:pPr>
            <a:r>
              <a:rPr lang="nl-NL" sz="1800" b="1" dirty="0"/>
              <a:t>binnen een globaal integratieproject van het beoogde publiek </a:t>
            </a:r>
            <a:endParaRPr lang="en-BE" sz="1800" dirty="0"/>
          </a:p>
        </p:txBody>
      </p:sp>
    </p:spTree>
    <p:extLst>
      <p:ext uri="{BB962C8B-B14F-4D97-AF65-F5344CB8AC3E}">
        <p14:creationId xmlns:p14="http://schemas.microsoft.com/office/powerpoint/2010/main" val="4014818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B2F888-9FD1-49E5-AC2A-C73F69500848}"/>
              </a:ext>
            </a:extLst>
          </p:cNvPr>
          <p:cNvSpPr>
            <a:spLocks noGrp="1"/>
          </p:cNvSpPr>
          <p:nvPr>
            <p:ph type="title"/>
          </p:nvPr>
        </p:nvSpPr>
        <p:spPr/>
        <p:txBody>
          <a:bodyPr/>
          <a:lstStyle/>
          <a:p>
            <a:r>
              <a:rPr lang="fr-BE" dirty="0"/>
              <a:t>OS 4.3. Groupes cibles / </a:t>
            </a:r>
            <a:r>
              <a:rPr lang="fr-BE" dirty="0" err="1">
                <a:solidFill>
                  <a:schemeClr val="tx1"/>
                </a:solidFill>
              </a:rPr>
              <a:t>Doelgroepen</a:t>
            </a:r>
            <a:endParaRPr lang="fr-BE" dirty="0">
              <a:solidFill>
                <a:schemeClr val="tx1"/>
              </a:solidFill>
            </a:endParaRPr>
          </a:p>
        </p:txBody>
      </p:sp>
      <p:sp>
        <p:nvSpPr>
          <p:cNvPr id="3" name="Espace réservé du texte 2">
            <a:extLst>
              <a:ext uri="{FF2B5EF4-FFF2-40B4-BE49-F238E27FC236}">
                <a16:creationId xmlns:a16="http://schemas.microsoft.com/office/drawing/2014/main" id="{167E5A25-BD1A-4729-B0D5-553D7EB37278}"/>
              </a:ext>
            </a:extLst>
          </p:cNvPr>
          <p:cNvSpPr>
            <a:spLocks noGrp="1"/>
          </p:cNvSpPr>
          <p:nvPr>
            <p:ph type="body" sz="quarter" idx="10"/>
          </p:nvPr>
        </p:nvSpPr>
        <p:spPr/>
        <p:txBody>
          <a:bodyPr>
            <a:normAutofit fontScale="85000" lnSpcReduction="10000"/>
          </a:bodyPr>
          <a:lstStyle/>
          <a:p>
            <a:pPr>
              <a:lnSpc>
                <a:spcPct val="115000"/>
              </a:lnSpc>
              <a:spcAft>
                <a:spcPts val="8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Les groupes cibles sont / </a:t>
            </a:r>
            <a:r>
              <a:rPr lang="nl-BE" sz="1800" i="1" dirty="0">
                <a:solidFill>
                  <a:schemeClr val="tx1"/>
                </a:solidFill>
                <a:effectLst/>
                <a:latin typeface="Calibri" panose="020F0502020204030204" pitchFamily="34" charset="0"/>
                <a:ea typeface="Calibri" panose="020F0502020204030204" pitchFamily="34" charset="0"/>
              </a:rPr>
              <a:t>De doelgroepen zijn </a:t>
            </a:r>
            <a:r>
              <a:rPr lang="fr-BE" sz="1800" dirty="0">
                <a:effectLst/>
                <a:latin typeface="Calibri" panose="020F0502020204030204" pitchFamily="34" charset="0"/>
                <a:ea typeface="Calibri" panose="020F0502020204030204" pitchFamily="34" charset="0"/>
                <a:cs typeface="Times New Roman" panose="02020603050405020304" pitchFamily="18" charset="0"/>
              </a:rPr>
              <a:t>:</a:t>
            </a:r>
          </a:p>
          <a:p>
            <a:pPr marL="449580">
              <a:lnSpc>
                <a:spcPct val="115000"/>
              </a:lnSpc>
              <a:spcAft>
                <a:spcPts val="8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 des personnes en situation de handicap (dont l’autisme) / </a:t>
            </a:r>
            <a:r>
              <a:rPr lang="nl-BE" sz="1800" dirty="0">
                <a:solidFill>
                  <a:schemeClr val="tx1"/>
                </a:solidFill>
                <a:effectLst/>
                <a:latin typeface="Calibri" panose="020F0502020204030204" pitchFamily="34" charset="0"/>
                <a:ea typeface="Calibri" panose="020F0502020204030204" pitchFamily="34" charset="0"/>
              </a:rPr>
              <a:t>personen met een handicap (waaronder autisme)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nSpc>
                <a:spcPct val="115000"/>
              </a:lnSpc>
              <a:spcAft>
                <a:spcPts val="8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 des jeunes enfants et des jeunes en situation d’errance et/ou de rupture familiale / </a:t>
            </a:r>
            <a:r>
              <a:rPr lang="nl-BE" sz="1800" dirty="0">
                <a:solidFill>
                  <a:schemeClr val="tx1"/>
                </a:solidFill>
                <a:effectLst/>
                <a:latin typeface="Calibri" panose="020F0502020204030204" pitchFamily="34" charset="0"/>
                <a:ea typeface="Calibri" panose="020F0502020204030204" pitchFamily="34" charset="0"/>
              </a:rPr>
              <a:t>jonge kinderen en jongeren op de dool of in moeilijkheden en/of uit gebroken gezinnen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nSpc>
                <a:spcPct val="115000"/>
              </a:lnSpc>
              <a:spcAft>
                <a:spcPts val="8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 des publics confrontés à des situations de détresse physique, psychologique, économique (dont les victimes de violences intrafamiliales) / </a:t>
            </a:r>
            <a:r>
              <a:rPr lang="nl-BE" sz="1800" dirty="0">
                <a:solidFill>
                  <a:schemeClr val="tx1"/>
                </a:solidFill>
                <a:effectLst/>
                <a:latin typeface="Calibri" panose="020F0502020204030204" pitchFamily="34" charset="0"/>
                <a:ea typeface="Calibri" panose="020F0502020204030204" pitchFamily="34" charset="0"/>
              </a:rPr>
              <a:t>doelgroepen geconfronteerd met situaties van lichamelijk, psychologisch en economisch leed (waaronder slachtoffers van </a:t>
            </a:r>
            <a:r>
              <a:rPr lang="nl-BE" sz="1800" dirty="0" err="1">
                <a:solidFill>
                  <a:schemeClr val="tx1"/>
                </a:solidFill>
                <a:effectLst/>
                <a:latin typeface="Calibri" panose="020F0502020204030204" pitchFamily="34" charset="0"/>
                <a:ea typeface="Calibri" panose="020F0502020204030204" pitchFamily="34" charset="0"/>
              </a:rPr>
              <a:t>intrafamiliaal</a:t>
            </a:r>
            <a:r>
              <a:rPr lang="nl-BE" sz="1800" dirty="0">
                <a:solidFill>
                  <a:schemeClr val="tx1"/>
                </a:solidFill>
                <a:effectLst/>
                <a:latin typeface="Calibri" panose="020F0502020204030204" pitchFamily="34" charset="0"/>
                <a:ea typeface="Calibri" panose="020F0502020204030204" pitchFamily="34" charset="0"/>
              </a:rPr>
              <a:t> geweld) ;</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449580">
              <a:lnSpc>
                <a:spcPct val="115000"/>
              </a:lnSpc>
              <a:spcAft>
                <a:spcPts val="800"/>
              </a:spcAft>
            </a:pPr>
            <a:r>
              <a:rPr lang="fr-BE" sz="1800" dirty="0">
                <a:effectLst/>
                <a:latin typeface="Calibri" panose="020F0502020204030204" pitchFamily="34" charset="0"/>
                <a:ea typeface="Calibri" panose="020F0502020204030204" pitchFamily="34" charset="0"/>
                <a:cs typeface="Times New Roman" panose="02020603050405020304" pitchFamily="18" charset="0"/>
              </a:rPr>
              <a:t>• des publics précarisés / </a:t>
            </a:r>
            <a:r>
              <a:rPr lang="nl-BE" sz="1800" dirty="0">
                <a:solidFill>
                  <a:schemeClr val="tx1"/>
                </a:solidFill>
                <a:effectLst/>
                <a:latin typeface="Calibri" panose="020F0502020204030204" pitchFamily="34" charset="0"/>
                <a:ea typeface="Calibri" panose="020F0502020204030204" pitchFamily="34" charset="0"/>
              </a:rPr>
              <a:t>kansarme doelgroepen.</a:t>
            </a:r>
            <a:endParaRPr lang="fr-BE"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fr-BE" dirty="0"/>
          </a:p>
        </p:txBody>
      </p:sp>
    </p:spTree>
    <p:extLst>
      <p:ext uri="{BB962C8B-B14F-4D97-AF65-F5344CB8AC3E}">
        <p14:creationId xmlns:p14="http://schemas.microsoft.com/office/powerpoint/2010/main" val="3308660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B44130-D92B-D0DD-0E6C-893C0A8DE278}"/>
              </a:ext>
            </a:extLst>
          </p:cNvPr>
          <p:cNvSpPr>
            <a:spLocks noGrp="1"/>
          </p:cNvSpPr>
          <p:nvPr>
            <p:ph type="title"/>
          </p:nvPr>
        </p:nvSpPr>
        <p:spPr/>
        <p:txBody>
          <a:bodyPr>
            <a:normAutofit/>
          </a:bodyPr>
          <a:lstStyle/>
          <a:p>
            <a:r>
              <a:rPr lang="fr-BE" dirty="0"/>
              <a:t>2. Résultats attendus/ </a:t>
            </a:r>
            <a:r>
              <a:rPr lang="fr-BE" i="1" dirty="0" err="1">
                <a:solidFill>
                  <a:schemeClr val="tx1">
                    <a:lumMod val="65000"/>
                    <a:lumOff val="35000"/>
                  </a:schemeClr>
                </a:solidFill>
              </a:rPr>
              <a:t>Verwachte</a:t>
            </a:r>
            <a:r>
              <a:rPr lang="fr-BE" i="1" dirty="0">
                <a:solidFill>
                  <a:schemeClr val="tx1">
                    <a:lumMod val="65000"/>
                    <a:lumOff val="35000"/>
                  </a:schemeClr>
                </a:solidFill>
              </a:rPr>
              <a:t> </a:t>
            </a:r>
            <a:r>
              <a:rPr lang="fr-BE" i="1" dirty="0" err="1">
                <a:solidFill>
                  <a:schemeClr val="tx1">
                    <a:lumMod val="65000"/>
                    <a:lumOff val="35000"/>
                  </a:schemeClr>
                </a:solidFill>
              </a:rPr>
              <a:t>resultaten</a:t>
            </a:r>
            <a:endParaRPr lang="fr-BE" dirty="0"/>
          </a:p>
        </p:txBody>
      </p:sp>
      <p:sp>
        <p:nvSpPr>
          <p:cNvPr id="3" name="Espace réservé du texte 2">
            <a:extLst>
              <a:ext uri="{FF2B5EF4-FFF2-40B4-BE49-F238E27FC236}">
                <a16:creationId xmlns:a16="http://schemas.microsoft.com/office/drawing/2014/main" id="{AA99A86D-EADD-F705-0203-6E143A29E28C}"/>
              </a:ext>
            </a:extLst>
          </p:cNvPr>
          <p:cNvSpPr>
            <a:spLocks noGrp="1"/>
          </p:cNvSpPr>
          <p:nvPr>
            <p:ph type="body" sz="quarter" idx="10"/>
          </p:nvPr>
        </p:nvSpPr>
        <p:spPr>
          <a:xfrm>
            <a:off x="395536" y="1563638"/>
            <a:ext cx="8424936" cy="2088232"/>
          </a:xfrm>
        </p:spPr>
        <p:txBody>
          <a:bodyPr>
            <a:normAutofit/>
          </a:bodyPr>
          <a:lstStyle/>
          <a:p>
            <a:pPr marL="342900" indent="-342900">
              <a:buFontTx/>
              <a:buChar char="-"/>
            </a:pPr>
            <a:r>
              <a:rPr lang="fr-BE" dirty="0"/>
              <a:t>RC365: Capacité des logements sociaux nouveaux ou modernisés (124) </a:t>
            </a:r>
            <a:r>
              <a:rPr lang="fr-BE" sz="2000" dirty="0"/>
              <a:t>/ </a:t>
            </a:r>
            <a:r>
              <a:rPr lang="nl-NL" sz="1700" i="1" dirty="0">
                <a:solidFill>
                  <a:schemeClr val="tx1"/>
                </a:solidFill>
                <a:latin typeface="Arial"/>
              </a:rPr>
              <a:t>Capaciteit van nieuwe of gemoderniseerde sociale huisvesting</a:t>
            </a:r>
          </a:p>
          <a:p>
            <a:endParaRPr lang="nl-NL" sz="1700" i="1" dirty="0">
              <a:solidFill>
                <a:schemeClr val="tx1"/>
              </a:solidFill>
              <a:latin typeface="Arial"/>
            </a:endParaRPr>
          </a:p>
          <a:p>
            <a:pPr marL="342900" indent="-342900">
              <a:buFontTx/>
              <a:buChar char="-"/>
            </a:pPr>
            <a:r>
              <a:rPr lang="fr-BE" dirty="0"/>
              <a:t>RCR67: Nombre annuel d’utilisateurs de logements sociaux nouveaux ou modernisés (100) </a:t>
            </a:r>
            <a:r>
              <a:rPr lang="fr-BE" sz="2000" dirty="0"/>
              <a:t>/ </a:t>
            </a:r>
            <a:r>
              <a:rPr lang="nl-NL" sz="1700" i="1" dirty="0">
                <a:solidFill>
                  <a:schemeClr val="tx1"/>
                </a:solidFill>
                <a:latin typeface="Arial"/>
              </a:rPr>
              <a:t>Jaarlijks aantal gebruikers van nieuwe of gemoderniseerde sociale huisvesting </a:t>
            </a:r>
            <a:endParaRPr lang="fr-BE" dirty="0"/>
          </a:p>
        </p:txBody>
      </p:sp>
    </p:spTree>
    <p:extLst>
      <p:ext uri="{BB962C8B-B14F-4D97-AF65-F5344CB8AC3E}">
        <p14:creationId xmlns:p14="http://schemas.microsoft.com/office/powerpoint/2010/main" val="290605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5FB47-6889-31E6-B812-CE53916DE6F7}"/>
              </a:ext>
            </a:extLst>
          </p:cNvPr>
          <p:cNvSpPr>
            <a:spLocks noGrp="1"/>
          </p:cNvSpPr>
          <p:nvPr>
            <p:ph type="title"/>
          </p:nvPr>
        </p:nvSpPr>
        <p:spPr>
          <a:xfrm>
            <a:off x="395536" y="205978"/>
            <a:ext cx="8424936" cy="853604"/>
          </a:xfrm>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58227C7F-3919-A3E6-C4B8-3E0BBE14C9D2}"/>
              </a:ext>
            </a:extLst>
          </p:cNvPr>
          <p:cNvSpPr>
            <a:spLocks noGrp="1"/>
          </p:cNvSpPr>
          <p:nvPr>
            <p:ph type="body" sz="quarter" idx="10"/>
          </p:nvPr>
        </p:nvSpPr>
        <p:spPr>
          <a:xfrm>
            <a:off x="395536" y="1131590"/>
            <a:ext cx="8388932" cy="3240360"/>
          </a:xfrm>
        </p:spPr>
        <p:txBody>
          <a:bodyPr>
            <a:noAutofit/>
          </a:bodyPr>
          <a:lstStyle/>
          <a:p>
            <a:r>
              <a:rPr lang="fr-BE" sz="1200" dirty="0"/>
              <a:t>Dépenses éligibles </a:t>
            </a:r>
          </a:p>
          <a:p>
            <a:pPr marL="342900" indent="-342900">
              <a:buFontTx/>
              <a:buChar char="-"/>
            </a:pPr>
            <a:r>
              <a:rPr lang="fr-BE" sz="1200" dirty="0"/>
              <a:t>Frais d’investissement (des frais d’acquisition d’immeubles et de terrains, la réalisation de travaux de construction et de rénovation d’immeubles, les frais d’études, d’aménagement et d’équipement de ces immeubles) – Justification: facture, preuve de paiement et tous les documents marchés publics</a:t>
            </a:r>
          </a:p>
          <a:p>
            <a:pPr marL="342900" indent="-342900">
              <a:buFontTx/>
              <a:buChar char="-"/>
            </a:pPr>
            <a:r>
              <a:rPr lang="fr-BE" sz="1200" dirty="0"/>
              <a:t>Forfait de 7% pour les frais indirects</a:t>
            </a:r>
          </a:p>
          <a:p>
            <a:r>
              <a:rPr lang="fr-BE" sz="1200" i="1" dirty="0" err="1">
                <a:solidFill>
                  <a:schemeClr val="tx1"/>
                </a:solidFill>
                <a:latin typeface="Arial"/>
              </a:rPr>
              <a:t>Subsidiabele</a:t>
            </a:r>
            <a:r>
              <a:rPr lang="fr-BE" sz="1200" i="1" dirty="0">
                <a:solidFill>
                  <a:schemeClr val="tx1"/>
                </a:solidFill>
                <a:latin typeface="Arial"/>
              </a:rPr>
              <a:t> </a:t>
            </a:r>
            <a:r>
              <a:rPr lang="fr-BE" sz="1200" i="1" dirty="0" err="1">
                <a:solidFill>
                  <a:schemeClr val="tx1"/>
                </a:solidFill>
                <a:latin typeface="Arial"/>
              </a:rPr>
              <a:t>Uitgaven</a:t>
            </a:r>
            <a:endParaRPr lang="fr-BE" sz="1200" i="1" dirty="0">
              <a:solidFill>
                <a:schemeClr val="tx1"/>
              </a:solidFill>
              <a:latin typeface="Arial"/>
            </a:endParaRPr>
          </a:p>
          <a:p>
            <a:pPr marL="342900" indent="-342900">
              <a:buFontTx/>
              <a:buChar char="-"/>
            </a:pPr>
            <a:r>
              <a:rPr lang="fr-BE" sz="1200" i="1" dirty="0" err="1">
                <a:solidFill>
                  <a:schemeClr val="tx1"/>
                </a:solidFill>
                <a:latin typeface="Arial"/>
              </a:rPr>
              <a:t>Investeringskosten</a:t>
            </a:r>
            <a:r>
              <a:rPr lang="fr-BE" sz="1200" i="1" dirty="0">
                <a:solidFill>
                  <a:schemeClr val="tx1"/>
                </a:solidFill>
                <a:latin typeface="Arial"/>
              </a:rPr>
              <a:t> (</a:t>
            </a:r>
            <a:r>
              <a:rPr lang="fr-BE" sz="1200" i="1" dirty="0" err="1">
                <a:solidFill>
                  <a:schemeClr val="tx1"/>
                </a:solidFill>
                <a:latin typeface="Arial"/>
              </a:rPr>
              <a:t>kosten</a:t>
            </a:r>
            <a:r>
              <a:rPr lang="fr-BE" sz="1200" i="1" dirty="0">
                <a:solidFill>
                  <a:schemeClr val="tx1"/>
                </a:solidFill>
                <a:latin typeface="Arial"/>
              </a:rPr>
              <a:t> </a:t>
            </a:r>
            <a:r>
              <a:rPr lang="fr-BE" sz="1200" i="1" dirty="0" err="1">
                <a:solidFill>
                  <a:schemeClr val="tx1"/>
                </a:solidFill>
                <a:latin typeface="Arial"/>
              </a:rPr>
              <a:t>aankoop</a:t>
            </a:r>
            <a:r>
              <a:rPr lang="fr-BE" sz="1200" i="1" dirty="0">
                <a:solidFill>
                  <a:schemeClr val="tx1"/>
                </a:solidFill>
                <a:latin typeface="Arial"/>
              </a:rPr>
              <a:t> </a:t>
            </a:r>
            <a:r>
              <a:rPr lang="fr-BE" sz="1200" i="1" dirty="0" err="1">
                <a:solidFill>
                  <a:schemeClr val="tx1"/>
                </a:solidFill>
                <a:latin typeface="Arial"/>
              </a:rPr>
              <a:t>aankopen</a:t>
            </a:r>
            <a:r>
              <a:rPr lang="fr-BE" sz="1200" i="1" dirty="0">
                <a:solidFill>
                  <a:schemeClr val="tx1"/>
                </a:solidFill>
                <a:latin typeface="Arial"/>
              </a:rPr>
              <a:t> en </a:t>
            </a:r>
            <a:r>
              <a:rPr lang="fr-BE" sz="1200" i="1" dirty="0" err="1">
                <a:solidFill>
                  <a:schemeClr val="tx1"/>
                </a:solidFill>
                <a:latin typeface="Arial"/>
              </a:rPr>
              <a:t>terrein</a:t>
            </a:r>
            <a:r>
              <a:rPr lang="fr-BE" sz="1200" i="1" dirty="0">
                <a:solidFill>
                  <a:schemeClr val="tx1"/>
                </a:solidFill>
                <a:latin typeface="Arial"/>
              </a:rPr>
              <a:t>, </a:t>
            </a:r>
            <a:r>
              <a:rPr lang="fr-BE" sz="1200" i="1" dirty="0" err="1">
                <a:solidFill>
                  <a:schemeClr val="tx1"/>
                </a:solidFill>
                <a:latin typeface="Arial"/>
              </a:rPr>
              <a:t>uitvoering</a:t>
            </a:r>
            <a:r>
              <a:rPr lang="fr-BE" sz="1200" i="1" dirty="0">
                <a:solidFill>
                  <a:schemeClr val="tx1"/>
                </a:solidFill>
                <a:latin typeface="Arial"/>
              </a:rPr>
              <a:t> van </a:t>
            </a:r>
            <a:r>
              <a:rPr lang="fr-BE" sz="1200" i="1" dirty="0" err="1">
                <a:solidFill>
                  <a:schemeClr val="tx1"/>
                </a:solidFill>
                <a:latin typeface="Arial"/>
              </a:rPr>
              <a:t>werken</a:t>
            </a:r>
            <a:r>
              <a:rPr lang="fr-BE" sz="1200" i="1" dirty="0">
                <a:solidFill>
                  <a:schemeClr val="tx1"/>
                </a:solidFill>
                <a:latin typeface="Arial"/>
              </a:rPr>
              <a:t> en </a:t>
            </a:r>
            <a:r>
              <a:rPr lang="fr-BE" sz="1200" i="1" dirty="0" err="1">
                <a:solidFill>
                  <a:schemeClr val="tx1"/>
                </a:solidFill>
                <a:latin typeface="Arial"/>
              </a:rPr>
              <a:t>renovaties</a:t>
            </a:r>
            <a:r>
              <a:rPr lang="fr-BE" sz="1200" i="1" dirty="0">
                <a:solidFill>
                  <a:schemeClr val="tx1"/>
                </a:solidFill>
                <a:latin typeface="Arial"/>
              </a:rPr>
              <a:t>, </a:t>
            </a:r>
            <a:r>
              <a:rPr lang="fr-BE" sz="1200" i="1" dirty="0" err="1">
                <a:solidFill>
                  <a:schemeClr val="tx1"/>
                </a:solidFill>
                <a:latin typeface="Arial"/>
              </a:rPr>
              <a:t>studiekosten</a:t>
            </a:r>
            <a:r>
              <a:rPr lang="fr-BE" sz="1200" i="1" dirty="0">
                <a:solidFill>
                  <a:schemeClr val="tx1"/>
                </a:solidFill>
                <a:latin typeface="Arial"/>
              </a:rPr>
              <a:t>, </a:t>
            </a:r>
            <a:r>
              <a:rPr lang="fr-BE" sz="1200" i="1" dirty="0" err="1">
                <a:solidFill>
                  <a:schemeClr val="tx1"/>
                </a:solidFill>
                <a:latin typeface="Arial"/>
              </a:rPr>
              <a:t>inrichting</a:t>
            </a:r>
            <a:r>
              <a:rPr lang="fr-BE" sz="1200" i="1" dirty="0">
                <a:solidFill>
                  <a:schemeClr val="tx1"/>
                </a:solidFill>
                <a:latin typeface="Arial"/>
              </a:rPr>
              <a:t> en </a:t>
            </a:r>
            <a:r>
              <a:rPr lang="fr-BE" sz="1200" i="1" dirty="0" err="1">
                <a:solidFill>
                  <a:schemeClr val="tx1"/>
                </a:solidFill>
                <a:latin typeface="Arial"/>
              </a:rPr>
              <a:t>uitrusting</a:t>
            </a:r>
            <a:r>
              <a:rPr lang="fr-BE" sz="1200" i="1" dirty="0">
                <a:solidFill>
                  <a:schemeClr val="tx1"/>
                </a:solidFill>
                <a:latin typeface="Arial"/>
              </a:rPr>
              <a:t> van de </a:t>
            </a:r>
            <a:r>
              <a:rPr lang="fr-BE" sz="1200" i="1" dirty="0" err="1">
                <a:solidFill>
                  <a:schemeClr val="tx1"/>
                </a:solidFill>
                <a:latin typeface="Arial"/>
              </a:rPr>
              <a:t>gebouwen</a:t>
            </a:r>
            <a:r>
              <a:rPr lang="fr-BE" sz="1200" i="1" dirty="0">
                <a:solidFill>
                  <a:schemeClr val="tx1"/>
                </a:solidFill>
                <a:latin typeface="Arial"/>
              </a:rPr>
              <a:t>) – </a:t>
            </a:r>
            <a:r>
              <a:rPr lang="fr-BE" sz="1200" i="1" dirty="0" err="1">
                <a:solidFill>
                  <a:schemeClr val="tx1"/>
                </a:solidFill>
                <a:latin typeface="Arial"/>
              </a:rPr>
              <a:t>Bewijs</a:t>
            </a:r>
            <a:r>
              <a:rPr lang="fr-BE" sz="1200" i="1" dirty="0">
                <a:solidFill>
                  <a:schemeClr val="tx1"/>
                </a:solidFill>
                <a:latin typeface="Arial"/>
              </a:rPr>
              <a:t>: </a:t>
            </a:r>
            <a:r>
              <a:rPr lang="fr-BE" sz="1200" i="1" dirty="0" err="1">
                <a:solidFill>
                  <a:schemeClr val="tx1"/>
                </a:solidFill>
                <a:latin typeface="Arial"/>
              </a:rPr>
              <a:t>Factuur</a:t>
            </a:r>
            <a:r>
              <a:rPr lang="fr-BE" sz="1200" i="1" dirty="0">
                <a:solidFill>
                  <a:schemeClr val="tx1"/>
                </a:solidFill>
                <a:latin typeface="Arial"/>
              </a:rPr>
              <a:t>, </a:t>
            </a:r>
            <a:r>
              <a:rPr lang="fr-BE" sz="1200" i="1" dirty="0" err="1">
                <a:solidFill>
                  <a:schemeClr val="tx1"/>
                </a:solidFill>
                <a:latin typeface="Arial"/>
              </a:rPr>
              <a:t>betalingsbewijs</a:t>
            </a:r>
            <a:r>
              <a:rPr lang="fr-BE" sz="1200" i="1" dirty="0">
                <a:solidFill>
                  <a:schemeClr val="tx1"/>
                </a:solidFill>
                <a:latin typeface="Arial"/>
              </a:rPr>
              <a:t> en Alle </a:t>
            </a:r>
            <a:r>
              <a:rPr lang="fr-BE" sz="1200" i="1" dirty="0" err="1">
                <a:solidFill>
                  <a:schemeClr val="tx1"/>
                </a:solidFill>
                <a:latin typeface="Arial"/>
              </a:rPr>
              <a:t>documenten</a:t>
            </a:r>
            <a:r>
              <a:rPr lang="fr-BE" sz="1200" i="1" dirty="0">
                <a:solidFill>
                  <a:schemeClr val="tx1"/>
                </a:solidFill>
                <a:latin typeface="Arial"/>
              </a:rPr>
              <a:t> </a:t>
            </a:r>
            <a:r>
              <a:rPr lang="fr-BE" sz="1200" i="1" dirty="0" err="1">
                <a:solidFill>
                  <a:schemeClr val="tx1"/>
                </a:solidFill>
                <a:latin typeface="Arial"/>
              </a:rPr>
              <a:t>Overheidsopdrachten</a:t>
            </a:r>
            <a:endParaRPr lang="fr-BE" sz="1200" i="1" dirty="0">
              <a:solidFill>
                <a:schemeClr val="tx1"/>
              </a:solidFill>
              <a:latin typeface="Arial"/>
            </a:endParaRPr>
          </a:p>
          <a:p>
            <a:pPr marL="342900" indent="-342900">
              <a:buFontTx/>
              <a:buChar char="-"/>
            </a:pPr>
            <a:r>
              <a:rPr lang="fr-BE" sz="1200" i="1" dirty="0">
                <a:solidFill>
                  <a:schemeClr val="tx1"/>
                </a:solidFill>
                <a:latin typeface="Arial"/>
              </a:rPr>
              <a:t>Forfait van 7% </a:t>
            </a:r>
            <a:r>
              <a:rPr lang="fr-BE" sz="1200" i="1" dirty="0" err="1">
                <a:solidFill>
                  <a:schemeClr val="tx1"/>
                </a:solidFill>
                <a:latin typeface="Arial"/>
              </a:rPr>
              <a:t>voor</a:t>
            </a:r>
            <a:r>
              <a:rPr lang="fr-BE" sz="1200" i="1" dirty="0">
                <a:solidFill>
                  <a:schemeClr val="tx1"/>
                </a:solidFill>
                <a:latin typeface="Arial"/>
              </a:rPr>
              <a:t> de indirecte </a:t>
            </a:r>
            <a:r>
              <a:rPr lang="fr-BE" sz="1200" i="1" dirty="0" err="1">
                <a:solidFill>
                  <a:schemeClr val="tx1"/>
                </a:solidFill>
                <a:latin typeface="Arial"/>
              </a:rPr>
              <a:t>kosten</a:t>
            </a:r>
            <a:r>
              <a:rPr lang="fr-BE" sz="1200" i="1" dirty="0">
                <a:solidFill>
                  <a:schemeClr val="tx1"/>
                </a:solidFill>
                <a:latin typeface="Arial"/>
              </a:rPr>
              <a:t> </a:t>
            </a:r>
          </a:p>
        </p:txBody>
      </p:sp>
    </p:spTree>
    <p:extLst>
      <p:ext uri="{BB962C8B-B14F-4D97-AF65-F5344CB8AC3E}">
        <p14:creationId xmlns:p14="http://schemas.microsoft.com/office/powerpoint/2010/main" val="2459767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55A865-B5E1-7BA1-7D4C-A5039BE1BF5F}"/>
              </a:ext>
            </a:extLst>
          </p:cNvPr>
          <p:cNvSpPr>
            <a:spLocks noGrp="1"/>
          </p:cNvSpPr>
          <p:nvPr>
            <p:ph type="title"/>
          </p:nvPr>
        </p:nvSpPr>
        <p:spPr>
          <a:xfrm>
            <a:off x="395536" y="205978"/>
            <a:ext cx="8388932" cy="925612"/>
          </a:xfrm>
        </p:spPr>
        <p:txBody>
          <a:bodyPr>
            <a:normAutofit fontScale="90000"/>
          </a:bodyPr>
          <a:lstStyle/>
          <a:p>
            <a:r>
              <a:rPr lang="fr-BE" dirty="0"/>
              <a:t>3. Les critères d’éligibilité et le financement des projets/ </a:t>
            </a:r>
            <a:r>
              <a:rPr lang="fr-BE" sz="2400" i="1" dirty="0">
                <a:solidFill>
                  <a:schemeClr val="tx1"/>
                </a:solidFill>
                <a:latin typeface="Arial"/>
              </a:rPr>
              <a:t>De </a:t>
            </a:r>
            <a:r>
              <a:rPr lang="fr-BE" sz="2400" i="1" dirty="0" err="1">
                <a:solidFill>
                  <a:schemeClr val="tx1"/>
                </a:solidFill>
                <a:latin typeface="Arial"/>
              </a:rPr>
              <a:t>subsidiabiliteitsregels</a:t>
            </a:r>
            <a:r>
              <a:rPr lang="fr-BE" sz="2400" i="1" dirty="0">
                <a:solidFill>
                  <a:schemeClr val="tx1"/>
                </a:solidFill>
                <a:latin typeface="Arial"/>
              </a:rPr>
              <a:t> en de </a:t>
            </a:r>
            <a:r>
              <a:rPr lang="fr-BE" sz="2400" i="1" dirty="0" err="1">
                <a:solidFill>
                  <a:schemeClr val="tx1"/>
                </a:solidFill>
                <a:latin typeface="Arial"/>
              </a:rPr>
              <a:t>financiering</a:t>
            </a:r>
            <a:r>
              <a:rPr lang="fr-BE" sz="2400" i="1" dirty="0">
                <a:solidFill>
                  <a:schemeClr val="tx1"/>
                </a:solidFill>
                <a:latin typeface="Arial"/>
              </a:rPr>
              <a:t> van de </a:t>
            </a:r>
            <a:r>
              <a:rPr lang="fr-BE" sz="2400" i="1" dirty="0" err="1">
                <a:solidFill>
                  <a:schemeClr val="tx1"/>
                </a:solidFill>
                <a:latin typeface="Arial"/>
              </a:rPr>
              <a:t>projecten</a:t>
            </a:r>
            <a:endParaRPr lang="fr-BE" dirty="0"/>
          </a:p>
        </p:txBody>
      </p:sp>
      <p:sp>
        <p:nvSpPr>
          <p:cNvPr id="3" name="Espace réservé du texte 2">
            <a:extLst>
              <a:ext uri="{FF2B5EF4-FFF2-40B4-BE49-F238E27FC236}">
                <a16:creationId xmlns:a16="http://schemas.microsoft.com/office/drawing/2014/main" id="{892E04A4-CE06-AB53-A4EE-F49EFA8D397F}"/>
              </a:ext>
            </a:extLst>
          </p:cNvPr>
          <p:cNvSpPr>
            <a:spLocks noGrp="1"/>
          </p:cNvSpPr>
          <p:nvPr>
            <p:ph type="body" sz="quarter" idx="10"/>
          </p:nvPr>
        </p:nvSpPr>
        <p:spPr>
          <a:xfrm>
            <a:off x="251520" y="1347614"/>
            <a:ext cx="8532948" cy="3456384"/>
          </a:xfrm>
        </p:spPr>
        <p:txBody>
          <a:bodyPr>
            <a:normAutofit fontScale="85000" lnSpcReduction="10000"/>
          </a:bodyPr>
          <a:lstStyle/>
          <a:p>
            <a:r>
              <a:rPr lang="fr-BE" sz="1400" dirty="0"/>
              <a:t>Financement du projet  </a:t>
            </a:r>
          </a:p>
          <a:p>
            <a:pPr marL="342900" indent="-342900">
              <a:buFontTx/>
              <a:buChar char="-"/>
            </a:pPr>
            <a:r>
              <a:rPr lang="fr-BE" sz="1400" dirty="0"/>
              <a:t>Minimum 750 000 euros</a:t>
            </a:r>
          </a:p>
          <a:p>
            <a:pPr marL="342900" indent="-342900">
              <a:buFontTx/>
              <a:buChar char="-"/>
            </a:pPr>
            <a:r>
              <a:rPr lang="fr-BE" sz="1400" dirty="0"/>
              <a:t>70% financé de « dépenses publiques » et 30% d’apport du porteur de projet</a:t>
            </a:r>
          </a:p>
          <a:p>
            <a:pPr marL="342900" indent="-342900">
              <a:buFontTx/>
              <a:buChar char="-"/>
            </a:pPr>
            <a:r>
              <a:rPr lang="fr-BE" sz="1400" dirty="0"/>
              <a:t>FEDER+RBC = 92,5% max. des dépenses publiques =&gt; cofinancement public de minimum 7,5% à apporter</a:t>
            </a:r>
          </a:p>
          <a:p>
            <a:pPr marL="342900" indent="-342900">
              <a:buFontTx/>
              <a:buChar char="-"/>
            </a:pPr>
            <a:r>
              <a:rPr lang="fr-BE" sz="1400" dirty="0"/>
              <a:t>Budget FEDER+RBC total de l’appel : 8.788.704,06 euros pour le FEDER+RBC (92,5% des 70% visés ci-dessus)</a:t>
            </a:r>
          </a:p>
          <a:p>
            <a:r>
              <a:rPr lang="fr-BE" sz="1400" i="1" dirty="0" err="1">
                <a:solidFill>
                  <a:schemeClr val="tx1"/>
                </a:solidFill>
                <a:latin typeface="Arial"/>
              </a:rPr>
              <a:t>Financiering</a:t>
            </a:r>
            <a:r>
              <a:rPr lang="fr-BE" sz="1400" i="1" dirty="0">
                <a:solidFill>
                  <a:schemeClr val="tx1"/>
                </a:solidFill>
                <a:latin typeface="Arial"/>
              </a:rPr>
              <a:t> van het </a:t>
            </a:r>
            <a:r>
              <a:rPr lang="fr-BE" sz="1400" i="1" dirty="0" err="1">
                <a:solidFill>
                  <a:schemeClr val="tx1"/>
                </a:solidFill>
                <a:latin typeface="Arial"/>
              </a:rPr>
              <a:t>project</a:t>
            </a:r>
            <a:r>
              <a:rPr lang="fr-BE" sz="1400" i="1" dirty="0">
                <a:solidFill>
                  <a:schemeClr val="tx1"/>
                </a:solidFill>
                <a:latin typeface="Arial"/>
              </a:rPr>
              <a:t> </a:t>
            </a:r>
          </a:p>
          <a:p>
            <a:pPr marL="342900" indent="-342900">
              <a:buFontTx/>
              <a:buChar char="-"/>
            </a:pPr>
            <a:r>
              <a:rPr lang="fr-BE" sz="1400" i="1" dirty="0">
                <a:solidFill>
                  <a:schemeClr val="tx1"/>
                </a:solidFill>
                <a:latin typeface="Arial"/>
              </a:rPr>
              <a:t>Minimum 750 000 euro</a:t>
            </a:r>
          </a:p>
          <a:p>
            <a:pPr marL="342900" indent="-342900">
              <a:buFontTx/>
              <a:buChar char="-"/>
            </a:pPr>
            <a:r>
              <a:rPr lang="fr-BE" sz="1400" i="1" dirty="0">
                <a:solidFill>
                  <a:schemeClr val="tx1"/>
                </a:solidFill>
                <a:latin typeface="Arial"/>
              </a:rPr>
              <a:t>70% </a:t>
            </a:r>
            <a:r>
              <a:rPr lang="fr-BE" sz="1400" i="1" dirty="0" err="1">
                <a:solidFill>
                  <a:schemeClr val="tx1"/>
                </a:solidFill>
                <a:latin typeface="Arial"/>
              </a:rPr>
              <a:t>publieke</a:t>
            </a:r>
            <a:r>
              <a:rPr lang="fr-BE" sz="1400" i="1" dirty="0">
                <a:solidFill>
                  <a:schemeClr val="tx1"/>
                </a:solidFill>
                <a:latin typeface="Arial"/>
              </a:rPr>
              <a:t> </a:t>
            </a:r>
            <a:r>
              <a:rPr lang="fr-BE" sz="1400" i="1" dirty="0" err="1">
                <a:solidFill>
                  <a:schemeClr val="tx1"/>
                </a:solidFill>
                <a:latin typeface="Arial"/>
              </a:rPr>
              <a:t>financiering</a:t>
            </a:r>
            <a:r>
              <a:rPr lang="fr-BE" sz="1400" i="1" dirty="0">
                <a:solidFill>
                  <a:schemeClr val="tx1"/>
                </a:solidFill>
                <a:latin typeface="Arial"/>
              </a:rPr>
              <a:t> en 30% </a:t>
            </a:r>
            <a:r>
              <a:rPr lang="fr-BE" sz="1400" i="1" dirty="0" err="1">
                <a:solidFill>
                  <a:schemeClr val="tx1"/>
                </a:solidFill>
                <a:latin typeface="Arial"/>
              </a:rPr>
              <a:t>inbreng</a:t>
            </a:r>
            <a:r>
              <a:rPr lang="fr-BE" sz="1400" i="1" dirty="0">
                <a:solidFill>
                  <a:schemeClr val="tx1"/>
                </a:solidFill>
                <a:latin typeface="Arial"/>
              </a:rPr>
              <a:t> van de </a:t>
            </a:r>
            <a:r>
              <a:rPr lang="fr-BE" sz="1400" i="1" dirty="0" err="1">
                <a:solidFill>
                  <a:schemeClr val="tx1"/>
                </a:solidFill>
                <a:latin typeface="Arial"/>
              </a:rPr>
              <a:t>projectdrager</a:t>
            </a:r>
            <a:endParaRPr lang="fr-BE" sz="1400" i="1" dirty="0">
              <a:solidFill>
                <a:schemeClr val="tx1"/>
              </a:solidFill>
              <a:latin typeface="Arial"/>
            </a:endParaRPr>
          </a:p>
          <a:p>
            <a:pPr marL="342900" indent="-342900">
              <a:buFontTx/>
              <a:buChar char="-"/>
            </a:pPr>
            <a:r>
              <a:rPr lang="fr-BE" sz="1400" i="1" dirty="0">
                <a:solidFill>
                  <a:schemeClr val="tx1"/>
                </a:solidFill>
                <a:latin typeface="Arial"/>
              </a:rPr>
              <a:t>EFRO + BHG = 92,5% max. van de </a:t>
            </a:r>
            <a:r>
              <a:rPr lang="fr-BE" sz="1400" i="1" dirty="0" err="1">
                <a:solidFill>
                  <a:schemeClr val="tx1"/>
                </a:solidFill>
                <a:latin typeface="Arial"/>
              </a:rPr>
              <a:t>publieke</a:t>
            </a:r>
            <a:r>
              <a:rPr lang="fr-BE" sz="1400" i="1" dirty="0">
                <a:solidFill>
                  <a:schemeClr val="tx1"/>
                </a:solidFill>
                <a:latin typeface="Arial"/>
              </a:rPr>
              <a:t> </a:t>
            </a:r>
            <a:r>
              <a:rPr lang="fr-BE" sz="1400" i="1" dirty="0" err="1">
                <a:solidFill>
                  <a:schemeClr val="tx1"/>
                </a:solidFill>
                <a:latin typeface="Arial"/>
              </a:rPr>
              <a:t>uitgaven</a:t>
            </a:r>
            <a:r>
              <a:rPr lang="fr-BE" sz="1400" i="1" dirty="0">
                <a:solidFill>
                  <a:schemeClr val="tx1"/>
                </a:solidFill>
                <a:latin typeface="Arial"/>
              </a:rPr>
              <a:t> =&gt; minimale </a:t>
            </a:r>
            <a:r>
              <a:rPr lang="fr-BE" sz="1400" i="1" dirty="0" err="1">
                <a:solidFill>
                  <a:schemeClr val="tx1"/>
                </a:solidFill>
                <a:latin typeface="Arial"/>
              </a:rPr>
              <a:t>publieke</a:t>
            </a:r>
            <a:r>
              <a:rPr lang="fr-BE" sz="1400" i="1" dirty="0">
                <a:solidFill>
                  <a:schemeClr val="tx1"/>
                </a:solidFill>
                <a:latin typeface="Arial"/>
              </a:rPr>
              <a:t> </a:t>
            </a:r>
            <a:r>
              <a:rPr lang="fr-BE" sz="1400" i="1" dirty="0" err="1">
                <a:solidFill>
                  <a:schemeClr val="tx1"/>
                </a:solidFill>
                <a:latin typeface="Arial"/>
              </a:rPr>
              <a:t>cofinanciering</a:t>
            </a:r>
            <a:r>
              <a:rPr lang="fr-BE" sz="1400" i="1" dirty="0">
                <a:solidFill>
                  <a:schemeClr val="tx1"/>
                </a:solidFill>
                <a:latin typeface="Arial"/>
              </a:rPr>
              <a:t> 7,5%</a:t>
            </a:r>
          </a:p>
          <a:p>
            <a:pPr marL="342900" indent="-342900">
              <a:buFontTx/>
              <a:buChar char="-"/>
            </a:pPr>
            <a:r>
              <a:rPr lang="fr-BE" sz="1400" i="1" dirty="0">
                <a:solidFill>
                  <a:schemeClr val="tx1"/>
                </a:solidFill>
                <a:latin typeface="Arial"/>
              </a:rPr>
              <a:t>Budget EFRO+BHG : 8.788.704,06</a:t>
            </a:r>
            <a:r>
              <a:rPr lang="fr-BE" sz="1400" dirty="0"/>
              <a:t> </a:t>
            </a:r>
            <a:r>
              <a:rPr lang="fr-BE" sz="1400" i="1" dirty="0">
                <a:solidFill>
                  <a:schemeClr val="tx1"/>
                </a:solidFill>
                <a:latin typeface="Arial"/>
              </a:rPr>
              <a:t>euro EFRO+BHG (92,5% van de 70% </a:t>
            </a:r>
            <a:r>
              <a:rPr lang="fr-BE" sz="1400" i="1" dirty="0" err="1">
                <a:solidFill>
                  <a:schemeClr val="tx1"/>
                </a:solidFill>
                <a:latin typeface="Arial"/>
              </a:rPr>
              <a:t>publieke</a:t>
            </a:r>
            <a:r>
              <a:rPr lang="fr-BE" sz="1400" i="1" dirty="0">
                <a:solidFill>
                  <a:schemeClr val="tx1"/>
                </a:solidFill>
                <a:latin typeface="Arial"/>
              </a:rPr>
              <a:t> </a:t>
            </a:r>
            <a:r>
              <a:rPr lang="fr-BE" sz="1400" i="1" dirty="0" err="1">
                <a:solidFill>
                  <a:schemeClr val="tx1"/>
                </a:solidFill>
                <a:latin typeface="Arial"/>
              </a:rPr>
              <a:t>middelen</a:t>
            </a:r>
            <a:r>
              <a:rPr lang="fr-BE" sz="1400" i="1" dirty="0">
                <a:solidFill>
                  <a:schemeClr val="tx1"/>
                </a:solidFill>
                <a:latin typeface="Arial"/>
              </a:rPr>
              <a:t>)</a:t>
            </a:r>
          </a:p>
          <a:p>
            <a:pPr marL="342900" indent="-342900">
              <a:buFontTx/>
              <a:buChar char="-"/>
            </a:pPr>
            <a:endParaRPr lang="fr-BE" dirty="0"/>
          </a:p>
          <a:p>
            <a:endParaRPr lang="fr-BE" dirty="0"/>
          </a:p>
        </p:txBody>
      </p:sp>
    </p:spTree>
    <p:extLst>
      <p:ext uri="{BB962C8B-B14F-4D97-AF65-F5344CB8AC3E}">
        <p14:creationId xmlns:p14="http://schemas.microsoft.com/office/powerpoint/2010/main" val="10237605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310A3B-59E9-5371-ED7E-74B65C2DF141}"/>
              </a:ext>
            </a:extLst>
          </p:cNvPr>
          <p:cNvSpPr>
            <a:spLocks noGrp="1"/>
          </p:cNvSpPr>
          <p:nvPr>
            <p:ph type="title"/>
          </p:nvPr>
        </p:nvSpPr>
        <p:spPr/>
        <p:txBody>
          <a:bodyPr/>
          <a:lstStyle/>
          <a:p>
            <a:r>
              <a:rPr lang="fr-BE" dirty="0"/>
              <a:t>4. Procédure de sélection / </a:t>
            </a:r>
            <a:r>
              <a:rPr lang="fr-BE" dirty="0" err="1"/>
              <a:t>Selectieprocedure</a:t>
            </a:r>
            <a:endParaRPr lang="en-BE" dirty="0"/>
          </a:p>
        </p:txBody>
      </p:sp>
      <p:sp>
        <p:nvSpPr>
          <p:cNvPr id="3" name="Espace réservé du texte 2">
            <a:extLst>
              <a:ext uri="{FF2B5EF4-FFF2-40B4-BE49-F238E27FC236}">
                <a16:creationId xmlns:a16="http://schemas.microsoft.com/office/drawing/2014/main" id="{C6E9F098-BD47-0CE4-5734-261C705EAC8F}"/>
              </a:ext>
            </a:extLst>
          </p:cNvPr>
          <p:cNvSpPr>
            <a:spLocks noGrp="1"/>
          </p:cNvSpPr>
          <p:nvPr>
            <p:ph type="body" sz="quarter" idx="10"/>
          </p:nvPr>
        </p:nvSpPr>
        <p:spPr/>
        <p:txBody>
          <a:bodyPr/>
          <a:lstStyle/>
          <a:p>
            <a:r>
              <a:rPr lang="fr-BE" dirty="0"/>
              <a:t>Appel en 1 phase / </a:t>
            </a:r>
            <a:r>
              <a:rPr lang="nl-NL" dirty="0">
                <a:solidFill>
                  <a:schemeClr val="tx1"/>
                </a:solidFill>
              </a:rPr>
              <a:t>Deze projectoproep verloopt in 1 fase</a:t>
            </a:r>
            <a:endParaRPr lang="fr-BE" dirty="0">
              <a:solidFill>
                <a:schemeClr val="tx1"/>
              </a:solidFill>
            </a:endParaRPr>
          </a:p>
          <a:p>
            <a:endParaRPr lang="fr-BE" dirty="0"/>
          </a:p>
          <a:p>
            <a:endParaRPr lang="en-BE" dirty="0"/>
          </a:p>
        </p:txBody>
      </p:sp>
      <p:graphicFrame>
        <p:nvGraphicFramePr>
          <p:cNvPr id="5" name="Tableau 4">
            <a:extLst>
              <a:ext uri="{FF2B5EF4-FFF2-40B4-BE49-F238E27FC236}">
                <a16:creationId xmlns:a16="http://schemas.microsoft.com/office/drawing/2014/main" id="{A43BAB36-50B8-2932-47B4-CE279ED5EE9F}"/>
              </a:ext>
            </a:extLst>
          </p:cNvPr>
          <p:cNvGraphicFramePr>
            <a:graphicFrameLocks noGrp="1"/>
          </p:cNvGraphicFramePr>
          <p:nvPr>
            <p:extLst>
              <p:ext uri="{D42A27DB-BD31-4B8C-83A1-F6EECF244321}">
                <p14:modId xmlns:p14="http://schemas.microsoft.com/office/powerpoint/2010/main" val="2830674055"/>
              </p:ext>
            </p:extLst>
          </p:nvPr>
        </p:nvGraphicFramePr>
        <p:xfrm>
          <a:off x="899592" y="1707654"/>
          <a:ext cx="7128790" cy="2295766"/>
        </p:xfrm>
        <a:graphic>
          <a:graphicData uri="http://schemas.openxmlformats.org/drawingml/2006/table">
            <a:tbl>
              <a:tblPr firstRow="1" firstCol="1" bandRow="1">
                <a:tableStyleId>{5C22544A-7EE6-4342-B048-85BDC9FD1C3A}</a:tableStyleId>
              </a:tblPr>
              <a:tblGrid>
                <a:gridCol w="1872208">
                  <a:extLst>
                    <a:ext uri="{9D8B030D-6E8A-4147-A177-3AD203B41FA5}">
                      <a16:colId xmlns:a16="http://schemas.microsoft.com/office/drawing/2014/main" val="656779719"/>
                    </a:ext>
                  </a:extLst>
                </a:gridCol>
                <a:gridCol w="1008112">
                  <a:extLst>
                    <a:ext uri="{9D8B030D-6E8A-4147-A177-3AD203B41FA5}">
                      <a16:colId xmlns:a16="http://schemas.microsoft.com/office/drawing/2014/main" val="2290301142"/>
                    </a:ext>
                  </a:extLst>
                </a:gridCol>
                <a:gridCol w="1268641">
                  <a:extLst>
                    <a:ext uri="{9D8B030D-6E8A-4147-A177-3AD203B41FA5}">
                      <a16:colId xmlns:a16="http://schemas.microsoft.com/office/drawing/2014/main" val="3917863290"/>
                    </a:ext>
                  </a:extLst>
                </a:gridCol>
                <a:gridCol w="1419940">
                  <a:extLst>
                    <a:ext uri="{9D8B030D-6E8A-4147-A177-3AD203B41FA5}">
                      <a16:colId xmlns:a16="http://schemas.microsoft.com/office/drawing/2014/main" val="3732988070"/>
                    </a:ext>
                  </a:extLst>
                </a:gridCol>
                <a:gridCol w="1559889">
                  <a:extLst>
                    <a:ext uri="{9D8B030D-6E8A-4147-A177-3AD203B41FA5}">
                      <a16:colId xmlns:a16="http://schemas.microsoft.com/office/drawing/2014/main" val="2221299829"/>
                    </a:ext>
                  </a:extLst>
                </a:gridCol>
              </a:tblGrid>
              <a:tr h="648072">
                <a:tc>
                  <a:txBody>
                    <a:bodyPr/>
                    <a:lstStyle/>
                    <a:p>
                      <a:pPr algn="ctr">
                        <a:lnSpc>
                          <a:spcPct val="115000"/>
                        </a:lnSpc>
                        <a:spcAft>
                          <a:spcPts val="800"/>
                        </a:spcAft>
                      </a:pPr>
                      <a:r>
                        <a:rPr lang="fr-BE" sz="1100">
                          <a:effectLst/>
                        </a:rPr>
                        <a:t> </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Phase / </a:t>
                      </a:r>
                      <a:r>
                        <a:rPr lang="fr-BE" sz="1100" dirty="0" err="1">
                          <a:effectLst/>
                        </a:rPr>
                        <a:t>Fase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Type de cotation / Type score</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Seuil de réussite / </a:t>
                      </a:r>
                      <a:r>
                        <a:rPr lang="fr-BE" sz="1100" dirty="0" err="1">
                          <a:effectLst/>
                        </a:rPr>
                        <a:t>Slaagdrempel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800"/>
                        </a:spcAft>
                      </a:pPr>
                      <a:r>
                        <a:rPr lang="fr-BE" sz="1100" dirty="0">
                          <a:effectLst/>
                        </a:rPr>
                        <a:t>Pondération finale / </a:t>
                      </a:r>
                      <a:r>
                        <a:rPr lang="fr-BE" sz="1100" dirty="0" err="1">
                          <a:effectLst/>
                        </a:rPr>
                        <a:t>Eindweging</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11721870"/>
                  </a:ext>
                </a:extLst>
              </a:tr>
              <a:tr h="576064">
                <a:tc>
                  <a:txBody>
                    <a:bodyPr/>
                    <a:lstStyle/>
                    <a:p>
                      <a:pPr>
                        <a:lnSpc>
                          <a:spcPct val="115000"/>
                        </a:lnSpc>
                        <a:spcAft>
                          <a:spcPts val="800"/>
                        </a:spcAft>
                      </a:pPr>
                      <a:r>
                        <a:rPr lang="fr-BE" sz="1100" dirty="0">
                          <a:effectLst/>
                        </a:rPr>
                        <a:t>Conditions d’accès / </a:t>
                      </a:r>
                      <a:r>
                        <a:rPr lang="fr-BE" sz="1100" dirty="0" err="1">
                          <a:effectLst/>
                        </a:rPr>
                        <a:t>Toegangsvoorwaarden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Binaire / </a:t>
                      </a:r>
                      <a:r>
                        <a:rPr lang="fr-BE" sz="1100" dirty="0" err="1">
                          <a:effectLst/>
                        </a:rPr>
                        <a:t>Binair</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n/a</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Eliminatoire / </a:t>
                      </a:r>
                      <a:r>
                        <a:rPr lang="fr-BE" sz="1100" dirty="0" err="1">
                          <a:effectLst/>
                        </a:rPr>
                        <a:t>Eliminerend</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76072206"/>
                  </a:ext>
                </a:extLst>
              </a:tr>
              <a:tr h="576064">
                <a:tc>
                  <a:txBody>
                    <a:bodyPr/>
                    <a:lstStyle/>
                    <a:p>
                      <a:pPr>
                        <a:lnSpc>
                          <a:spcPct val="115000"/>
                        </a:lnSpc>
                        <a:spcAft>
                          <a:spcPts val="800"/>
                        </a:spcAft>
                      </a:pPr>
                      <a:r>
                        <a:rPr lang="fr-BE" sz="1100" dirty="0">
                          <a:effectLst/>
                        </a:rPr>
                        <a:t>Critères techniques / </a:t>
                      </a:r>
                      <a:r>
                        <a:rPr lang="fr-BE" sz="1100" dirty="0" err="1">
                          <a:effectLst/>
                        </a:rPr>
                        <a:t>Technische</a:t>
                      </a:r>
                      <a:r>
                        <a:rPr lang="fr-BE" sz="1100" dirty="0">
                          <a:effectLst/>
                        </a:rPr>
                        <a:t> </a:t>
                      </a:r>
                      <a:r>
                        <a:rPr lang="fr-BE" sz="1100" dirty="0" err="1">
                          <a:effectLst/>
                        </a:rPr>
                        <a:t>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1</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a:effectLst/>
                        </a:rPr>
                        <a:t>65%</a:t>
                      </a:r>
                      <a:endParaRPr lang="en-BE"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3278728"/>
                  </a:ext>
                </a:extLst>
              </a:tr>
              <a:tr h="495566">
                <a:tc>
                  <a:txBody>
                    <a:bodyPr/>
                    <a:lstStyle/>
                    <a:p>
                      <a:pPr>
                        <a:lnSpc>
                          <a:spcPct val="115000"/>
                        </a:lnSpc>
                        <a:spcAft>
                          <a:spcPts val="800"/>
                        </a:spcAft>
                      </a:pPr>
                      <a:r>
                        <a:rPr lang="fr-BE" sz="1100" dirty="0">
                          <a:effectLst/>
                        </a:rPr>
                        <a:t>Critères de mise en œuvre / </a:t>
                      </a:r>
                      <a:r>
                        <a:rPr lang="fr-BE" sz="1100" dirty="0" err="1">
                          <a:effectLst/>
                        </a:rPr>
                        <a:t>Uitvoeringscriteria</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1</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Points / </a:t>
                      </a:r>
                      <a:r>
                        <a:rPr lang="fr-BE" sz="1100" dirty="0" err="1">
                          <a:effectLst/>
                        </a:rPr>
                        <a:t>Punten</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Min. 60% au total / in het </a:t>
                      </a:r>
                      <a:r>
                        <a:rPr lang="fr-BE" sz="1100" dirty="0" err="1">
                          <a:effectLst/>
                        </a:rPr>
                        <a:t>totaal</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800"/>
                        </a:spcAft>
                      </a:pPr>
                      <a:r>
                        <a:rPr lang="fr-BE" sz="1100" dirty="0">
                          <a:effectLst/>
                        </a:rPr>
                        <a:t>35%</a:t>
                      </a:r>
                      <a:endParaRPr lang="en-B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99867734"/>
                  </a:ext>
                </a:extLst>
              </a:tr>
            </a:tbl>
          </a:graphicData>
        </a:graphic>
      </p:graphicFrame>
    </p:spTree>
    <p:extLst>
      <p:ext uri="{BB962C8B-B14F-4D97-AF65-F5344CB8AC3E}">
        <p14:creationId xmlns:p14="http://schemas.microsoft.com/office/powerpoint/2010/main" val="556653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1D5531-C836-4B52-24EC-D0FCC9A57947}"/>
              </a:ext>
            </a:extLst>
          </p:cNvPr>
          <p:cNvSpPr>
            <a:spLocks noGrp="1"/>
          </p:cNvSpPr>
          <p:nvPr>
            <p:ph type="title"/>
          </p:nvPr>
        </p:nvSpPr>
        <p:spPr>
          <a:xfrm>
            <a:off x="395536" y="397716"/>
            <a:ext cx="8424936" cy="583574"/>
          </a:xfrm>
        </p:spPr>
        <p:txBody>
          <a:bodyPr>
            <a:normAutofit fontScale="90000"/>
          </a:bodyPr>
          <a:lstStyle/>
          <a:p>
            <a:r>
              <a:rPr lang="fr-BE" sz="2200" dirty="0"/>
              <a:t>Appels à projets – objectif 4.3 -  principes de sélection/ </a:t>
            </a:r>
            <a:r>
              <a:rPr lang="fr-BE" sz="2200" dirty="0" err="1"/>
              <a:t>Selectie</a:t>
            </a:r>
            <a:br>
              <a:rPr lang="fr-BE" dirty="0"/>
            </a:br>
            <a:endParaRPr lang="fr-BE" dirty="0"/>
          </a:p>
        </p:txBody>
      </p:sp>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323528" y="771550"/>
            <a:ext cx="8460940" cy="3744416"/>
          </a:xfrm>
        </p:spPr>
        <p:txBody>
          <a:bodyPr>
            <a:normAutofit/>
          </a:bodyPr>
          <a:lstStyle/>
          <a:p>
            <a:pPr marL="685800">
              <a:lnSpc>
                <a:spcPct val="120000"/>
              </a:lnSpc>
              <a:spcBef>
                <a:spcPts val="0"/>
              </a:spcBef>
              <a:buFont typeface="Arial" panose="020B0604020202020204" pitchFamily="34" charset="0"/>
              <a:buChar char="•"/>
            </a:pPr>
            <a:r>
              <a:rPr lang="fr-BE" sz="2200" dirty="0"/>
              <a:t>Respect des conditions d’accès </a:t>
            </a:r>
            <a:r>
              <a:rPr lang="fr-BE" sz="2400" dirty="0"/>
              <a:t>/ </a:t>
            </a:r>
            <a:r>
              <a:rPr lang="fr-BE" sz="2200" i="1" dirty="0">
                <a:solidFill>
                  <a:schemeClr val="tx1"/>
                </a:solidFill>
                <a:latin typeface="Arial"/>
              </a:rPr>
              <a:t>In </a:t>
            </a:r>
            <a:r>
              <a:rPr lang="fr-BE" sz="2200" i="1" dirty="0" err="1">
                <a:solidFill>
                  <a:schemeClr val="tx1"/>
                </a:solidFill>
                <a:latin typeface="Arial"/>
              </a:rPr>
              <a:t>orde</a:t>
            </a:r>
            <a:r>
              <a:rPr lang="fr-BE" sz="2200" i="1" dirty="0">
                <a:solidFill>
                  <a:schemeClr val="tx1"/>
                </a:solidFill>
                <a:latin typeface="Arial"/>
              </a:rPr>
              <a:t> </a:t>
            </a:r>
            <a:r>
              <a:rPr lang="fr-BE" sz="2200" i="1" dirty="0" err="1">
                <a:solidFill>
                  <a:schemeClr val="tx1"/>
                </a:solidFill>
                <a:latin typeface="Arial"/>
              </a:rPr>
              <a:t>zijn</a:t>
            </a:r>
            <a:r>
              <a:rPr lang="fr-BE" sz="2200" i="1" dirty="0">
                <a:solidFill>
                  <a:schemeClr val="tx1"/>
                </a:solidFill>
                <a:latin typeface="Arial"/>
              </a:rPr>
              <a:t> met de </a:t>
            </a:r>
            <a:r>
              <a:rPr lang="fr-BE" sz="2200" i="1" dirty="0" err="1">
                <a:solidFill>
                  <a:schemeClr val="tx1"/>
                </a:solidFill>
                <a:latin typeface="Arial"/>
              </a:rPr>
              <a:t>toegangscriteria</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sz="2200" dirty="0"/>
              <a:t>Min. 60% du total </a:t>
            </a:r>
            <a:r>
              <a:rPr lang="fr-BE" sz="2200" i="1" dirty="0">
                <a:solidFill>
                  <a:schemeClr val="tx1"/>
                </a:solidFill>
                <a:latin typeface="Arial"/>
              </a:rPr>
              <a:t>/ Minimum 60% van het </a:t>
            </a:r>
            <a:r>
              <a:rPr lang="fr-BE" sz="2200" i="1" dirty="0" err="1">
                <a:solidFill>
                  <a:schemeClr val="tx1"/>
                </a:solidFill>
                <a:latin typeface="Arial"/>
              </a:rPr>
              <a:t>totaal</a:t>
            </a:r>
            <a:endParaRPr lang="fr-BE" sz="2200" i="1" dirty="0">
              <a:solidFill>
                <a:schemeClr val="tx1"/>
              </a:solidFill>
              <a:latin typeface="Arial"/>
            </a:endParaRPr>
          </a:p>
          <a:p>
            <a:pPr marL="685800">
              <a:lnSpc>
                <a:spcPct val="120000"/>
              </a:lnSpc>
              <a:spcBef>
                <a:spcPts val="0"/>
              </a:spcBef>
            </a:pPr>
            <a:endParaRPr lang="fr-BE" sz="2200" i="1" dirty="0">
              <a:solidFill>
                <a:schemeClr val="tx1"/>
              </a:solidFill>
              <a:latin typeface="Arial"/>
            </a:endParaRPr>
          </a:p>
          <a:p>
            <a:pPr marL="685800">
              <a:lnSpc>
                <a:spcPct val="120000"/>
              </a:lnSpc>
              <a:spcBef>
                <a:spcPts val="0"/>
              </a:spcBef>
              <a:buFont typeface="Arial" panose="020B0604020202020204" pitchFamily="34" charset="0"/>
              <a:buChar char="•"/>
            </a:pPr>
            <a:r>
              <a:rPr lang="fr-BE" dirty="0"/>
              <a:t>Min. 50% des points par critère pour les critères qui ont une valeur de 10 points ou plus </a:t>
            </a:r>
            <a:r>
              <a:rPr lang="fr-BE" i="1" dirty="0">
                <a:solidFill>
                  <a:schemeClr val="tx1"/>
                </a:solidFill>
                <a:latin typeface="Arial"/>
              </a:rPr>
              <a:t>/ Minimum 50% op </a:t>
            </a:r>
            <a:r>
              <a:rPr lang="fr-BE" i="1" dirty="0" err="1">
                <a:solidFill>
                  <a:schemeClr val="tx1"/>
                </a:solidFill>
                <a:latin typeface="Arial"/>
              </a:rPr>
              <a:t>criteria</a:t>
            </a:r>
            <a:r>
              <a:rPr lang="fr-BE" i="1" dirty="0">
                <a:solidFill>
                  <a:schemeClr val="tx1"/>
                </a:solidFill>
                <a:latin typeface="Arial"/>
              </a:rPr>
              <a:t> met </a:t>
            </a:r>
            <a:r>
              <a:rPr lang="fr-BE" i="1" dirty="0" err="1">
                <a:solidFill>
                  <a:schemeClr val="tx1"/>
                </a:solidFill>
                <a:latin typeface="Arial"/>
              </a:rPr>
              <a:t>een</a:t>
            </a:r>
            <a:r>
              <a:rPr lang="fr-BE" i="1" dirty="0">
                <a:solidFill>
                  <a:schemeClr val="tx1"/>
                </a:solidFill>
                <a:latin typeface="Arial"/>
              </a:rPr>
              <a:t> </a:t>
            </a:r>
            <a:r>
              <a:rPr lang="fr-BE" i="1" dirty="0" err="1">
                <a:solidFill>
                  <a:schemeClr val="tx1"/>
                </a:solidFill>
                <a:latin typeface="Arial"/>
              </a:rPr>
              <a:t>waarde</a:t>
            </a:r>
            <a:r>
              <a:rPr lang="fr-BE" i="1" dirty="0">
                <a:solidFill>
                  <a:schemeClr val="tx1"/>
                </a:solidFill>
                <a:latin typeface="Arial"/>
              </a:rPr>
              <a:t> van minimum 10 </a:t>
            </a:r>
            <a:r>
              <a:rPr lang="fr-BE" i="1" dirty="0" err="1">
                <a:solidFill>
                  <a:schemeClr val="tx1"/>
                </a:solidFill>
                <a:latin typeface="Arial"/>
              </a:rPr>
              <a:t>punten</a:t>
            </a:r>
            <a:endParaRPr lang="fr-BE" i="1" dirty="0">
              <a:solidFill>
                <a:schemeClr val="tx1"/>
              </a:solidFill>
              <a:latin typeface="Arial"/>
            </a:endParaRPr>
          </a:p>
          <a:p>
            <a:pPr marL="685800">
              <a:lnSpc>
                <a:spcPct val="120000"/>
              </a:lnSpc>
              <a:spcBef>
                <a:spcPts val="0"/>
              </a:spcBef>
              <a:buFont typeface="Arial" panose="020B0604020202020204" pitchFamily="34" charset="0"/>
              <a:buChar char="•"/>
            </a:pPr>
            <a:endParaRPr lang="fr-BE" sz="4800" dirty="0">
              <a:solidFill>
                <a:srgbClr val="FF0000"/>
              </a:solidFill>
            </a:endParaRPr>
          </a:p>
          <a:p>
            <a:endParaRPr lang="fr-BE" sz="4800" dirty="0"/>
          </a:p>
          <a:p>
            <a:endParaRPr lang="fr-BE" dirty="0"/>
          </a:p>
        </p:txBody>
      </p:sp>
    </p:spTree>
    <p:extLst>
      <p:ext uri="{BB962C8B-B14F-4D97-AF65-F5344CB8AC3E}">
        <p14:creationId xmlns:p14="http://schemas.microsoft.com/office/powerpoint/2010/main" val="1361578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C78E9D1E-EDDC-44E4-34B9-25E2BA340F20}"/>
              </a:ext>
            </a:extLst>
          </p:cNvPr>
          <p:cNvSpPr>
            <a:spLocks noGrp="1"/>
          </p:cNvSpPr>
          <p:nvPr>
            <p:ph type="body" sz="quarter" idx="10"/>
          </p:nvPr>
        </p:nvSpPr>
        <p:spPr>
          <a:xfrm>
            <a:off x="251520" y="195486"/>
            <a:ext cx="8604956" cy="4464496"/>
          </a:xfrm>
        </p:spPr>
        <p:txBody>
          <a:bodyPr>
            <a:normAutofit fontScale="62500" lnSpcReduction="20000"/>
          </a:bodyPr>
          <a:lstStyle/>
          <a:p>
            <a:pPr marL="685800">
              <a:lnSpc>
                <a:spcPct val="100000"/>
              </a:lnSpc>
              <a:spcBef>
                <a:spcPts val="0"/>
              </a:spcBef>
              <a:buFont typeface="Arial" panose="020B0604020202020204" pitchFamily="34" charset="0"/>
              <a:buChar char="•"/>
            </a:pPr>
            <a:r>
              <a:rPr lang="fr-BE" sz="3500" dirty="0"/>
              <a:t>Un classement des candidatures est établi sur base des critères techniques et de mise en œuvre </a:t>
            </a:r>
            <a:r>
              <a:rPr lang="fr-BE" sz="3500" dirty="0">
                <a:sym typeface="Wingdings" panose="05000000000000000000" pitchFamily="2" charset="2"/>
              </a:rPr>
              <a:t> proposition de sélection au Gouvernement./ </a:t>
            </a:r>
            <a:r>
              <a:rPr lang="fr-BE" sz="3500" i="1" dirty="0" err="1">
                <a:solidFill>
                  <a:schemeClr val="tx1"/>
                </a:solidFill>
                <a:latin typeface="Arial"/>
                <a:sym typeface="Wingdings" panose="05000000000000000000" pitchFamily="2" charset="2"/>
              </a:rPr>
              <a:t>Een</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rangschikking</a:t>
            </a:r>
            <a:r>
              <a:rPr lang="fr-BE" sz="3500" i="1" dirty="0">
                <a:solidFill>
                  <a:schemeClr val="tx1"/>
                </a:solidFill>
                <a:latin typeface="Arial"/>
                <a:sym typeface="Wingdings" panose="05000000000000000000" pitchFamily="2" charset="2"/>
              </a:rPr>
              <a:t> van de </a:t>
            </a:r>
            <a:r>
              <a:rPr lang="fr-BE" sz="3500" i="1" dirty="0" err="1">
                <a:solidFill>
                  <a:schemeClr val="tx1"/>
                </a:solidFill>
                <a:latin typeface="Arial"/>
                <a:sym typeface="Wingdings" panose="05000000000000000000" pitchFamily="2" charset="2"/>
              </a:rPr>
              <a:t>voorstellen</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gebeurd</a:t>
            </a:r>
            <a:r>
              <a:rPr lang="fr-BE" sz="3500" i="1" dirty="0">
                <a:solidFill>
                  <a:schemeClr val="tx1"/>
                </a:solidFill>
                <a:latin typeface="Arial"/>
                <a:sym typeface="Wingdings" panose="05000000000000000000" pitchFamily="2" charset="2"/>
              </a:rPr>
              <a:t> op basis van de </a:t>
            </a:r>
            <a:r>
              <a:rPr lang="fr-BE" sz="3500" i="1" dirty="0" err="1">
                <a:solidFill>
                  <a:schemeClr val="tx1"/>
                </a:solidFill>
                <a:latin typeface="Arial"/>
                <a:sym typeface="Wingdings" panose="05000000000000000000" pitchFamily="2" charset="2"/>
              </a:rPr>
              <a:t>technischie</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criteria</a:t>
            </a:r>
            <a:r>
              <a:rPr lang="fr-BE" sz="3500" i="1" dirty="0">
                <a:solidFill>
                  <a:schemeClr val="tx1"/>
                </a:solidFill>
                <a:latin typeface="Arial"/>
                <a:sym typeface="Wingdings" panose="05000000000000000000" pitchFamily="2" charset="2"/>
              </a:rPr>
              <a:t> en </a:t>
            </a:r>
            <a:r>
              <a:rPr lang="fr-BE" sz="3500" i="1" dirty="0" err="1">
                <a:solidFill>
                  <a:schemeClr val="tx1"/>
                </a:solidFill>
                <a:latin typeface="Arial"/>
                <a:sym typeface="Wingdings" panose="05000000000000000000" pitchFamily="2" charset="2"/>
              </a:rPr>
              <a:t>uitvoeringscriteria</a:t>
            </a:r>
            <a:r>
              <a:rPr lang="fr-BE" sz="3500" i="1" dirty="0">
                <a:solidFill>
                  <a:schemeClr val="tx1"/>
                </a:solidFill>
                <a:latin typeface="Arial"/>
                <a:sym typeface="Wingdings" panose="05000000000000000000" pitchFamily="2" charset="2"/>
              </a:rPr>
              <a:t>  </a:t>
            </a:r>
            <a:r>
              <a:rPr lang="fr-BE" sz="3500" i="1" dirty="0" err="1">
                <a:solidFill>
                  <a:schemeClr val="tx1"/>
                </a:solidFill>
                <a:latin typeface="Arial"/>
                <a:sym typeface="Wingdings" panose="05000000000000000000" pitchFamily="2" charset="2"/>
              </a:rPr>
              <a:t>voorstel</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voor</a:t>
            </a:r>
            <a:r>
              <a:rPr lang="fr-BE" sz="3500" i="1" dirty="0">
                <a:solidFill>
                  <a:schemeClr val="tx1"/>
                </a:solidFill>
                <a:latin typeface="Arial"/>
                <a:sym typeface="Wingdings" panose="05000000000000000000" pitchFamily="2" charset="2"/>
              </a:rPr>
              <a:t> de </a:t>
            </a:r>
            <a:r>
              <a:rPr lang="fr-BE" sz="3500" i="1" dirty="0" err="1">
                <a:solidFill>
                  <a:schemeClr val="tx1"/>
                </a:solidFill>
                <a:latin typeface="Arial"/>
                <a:sym typeface="Wingdings" panose="05000000000000000000" pitchFamily="2" charset="2"/>
              </a:rPr>
              <a:t>Regering</a:t>
            </a:r>
            <a:endParaRPr lang="fr-BE" sz="3500" i="1" dirty="0">
              <a:solidFill>
                <a:schemeClr val="tx1"/>
              </a:solidFill>
              <a:latin typeface="Arial"/>
              <a:sym typeface="Wingdings" panose="05000000000000000000" pitchFamily="2" charset="2"/>
            </a:endParaRPr>
          </a:p>
          <a:p>
            <a:pPr marL="685800">
              <a:lnSpc>
                <a:spcPct val="100000"/>
              </a:lnSpc>
              <a:spcBef>
                <a:spcPts val="0"/>
              </a:spcBef>
              <a:buFont typeface="Arial" panose="020B0604020202020204" pitchFamily="34" charset="0"/>
              <a:buChar char="•"/>
            </a:pPr>
            <a:endParaRPr lang="fr-BE" sz="3400" dirty="0">
              <a:solidFill>
                <a:srgbClr val="FF0000"/>
              </a:solidFill>
              <a:sym typeface="Wingdings" panose="05000000000000000000" pitchFamily="2" charset="2"/>
            </a:endParaRPr>
          </a:p>
          <a:p>
            <a:pPr marL="685800">
              <a:lnSpc>
                <a:spcPct val="100000"/>
              </a:lnSpc>
              <a:spcBef>
                <a:spcPts val="0"/>
              </a:spcBef>
              <a:buFont typeface="Arial" panose="020B0604020202020204" pitchFamily="34" charset="0"/>
              <a:buChar char="•"/>
            </a:pPr>
            <a:r>
              <a:rPr lang="fr-BE" sz="3500" dirty="0"/>
              <a:t>Max. 60% de l’enveloppe octroyés à un des publics cibles déterminés/</a:t>
            </a:r>
            <a:r>
              <a:rPr lang="fr-BE" sz="3500" dirty="0">
                <a:sym typeface="Wingdings" panose="05000000000000000000" pitchFamily="2" charset="2"/>
              </a:rPr>
              <a:t> </a:t>
            </a:r>
            <a:r>
              <a:rPr lang="fr-BE" sz="3500" i="1" dirty="0">
                <a:solidFill>
                  <a:schemeClr val="tx1"/>
                </a:solidFill>
                <a:latin typeface="Arial"/>
                <a:sym typeface="Wingdings" panose="05000000000000000000" pitchFamily="2" charset="2"/>
              </a:rPr>
              <a:t>Max. 60% van het budget </a:t>
            </a:r>
            <a:r>
              <a:rPr lang="fr-BE" sz="3500" i="1" dirty="0" err="1">
                <a:solidFill>
                  <a:schemeClr val="tx1"/>
                </a:solidFill>
                <a:latin typeface="Arial"/>
                <a:sym typeface="Wingdings" panose="05000000000000000000" pitchFamily="2" charset="2"/>
              </a:rPr>
              <a:t>aan</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één</a:t>
            </a:r>
            <a:r>
              <a:rPr lang="fr-BE" sz="3500" i="1" dirty="0">
                <a:solidFill>
                  <a:schemeClr val="tx1"/>
                </a:solidFill>
                <a:latin typeface="Arial"/>
                <a:sym typeface="Wingdings" panose="05000000000000000000" pitchFamily="2" charset="2"/>
              </a:rPr>
              <a:t> </a:t>
            </a:r>
            <a:r>
              <a:rPr lang="fr-BE" sz="3500" i="1" dirty="0" err="1">
                <a:solidFill>
                  <a:schemeClr val="tx1"/>
                </a:solidFill>
                <a:latin typeface="Arial"/>
                <a:sym typeface="Wingdings" panose="05000000000000000000" pitchFamily="2" charset="2"/>
              </a:rPr>
              <a:t>doelgroep</a:t>
            </a:r>
            <a:r>
              <a:rPr lang="fr-BE" sz="3400" dirty="0">
                <a:solidFill>
                  <a:srgbClr val="FF0000"/>
                </a:solidFill>
                <a:sym typeface="Wingdings" panose="05000000000000000000" pitchFamily="2" charset="2"/>
              </a:rPr>
              <a:t>.</a:t>
            </a:r>
          </a:p>
          <a:p>
            <a:pPr marL="685800">
              <a:lnSpc>
                <a:spcPct val="100000"/>
              </a:lnSpc>
              <a:spcBef>
                <a:spcPts val="0"/>
              </a:spcBef>
              <a:buFont typeface="Arial" panose="020B0604020202020204" pitchFamily="34" charset="0"/>
              <a:buChar char="•"/>
            </a:pPr>
            <a:endParaRPr lang="fr-BE" sz="3400" dirty="0">
              <a:solidFill>
                <a:srgbClr val="FF0000"/>
              </a:solidFill>
            </a:endParaRPr>
          </a:p>
          <a:p>
            <a:pPr marL="685800">
              <a:lnSpc>
                <a:spcPct val="100000"/>
              </a:lnSpc>
              <a:spcBef>
                <a:spcPts val="0"/>
              </a:spcBef>
              <a:buFont typeface="Arial" panose="020B0604020202020204" pitchFamily="34" charset="0"/>
              <a:buChar char="•"/>
            </a:pPr>
            <a:r>
              <a:rPr lang="fr-BE" sz="3400" dirty="0">
                <a:solidFill>
                  <a:schemeClr val="bg1">
                    <a:lumMod val="50000"/>
                  </a:schemeClr>
                </a:solidFill>
              </a:rPr>
              <a:t>Sélection globale (plusieurs projets) liée avec les objectifs définis par le Programme </a:t>
            </a:r>
            <a:r>
              <a:rPr lang="fr-BE" sz="3400" dirty="0">
                <a:solidFill>
                  <a:schemeClr val="tx1"/>
                </a:solidFill>
                <a:sym typeface="Wingdings" panose="05000000000000000000" pitchFamily="2" charset="2"/>
              </a:rPr>
              <a:t>/ globale </a:t>
            </a:r>
            <a:r>
              <a:rPr lang="fr-BE" sz="3400" dirty="0" err="1">
                <a:solidFill>
                  <a:schemeClr val="tx1"/>
                </a:solidFill>
                <a:sym typeface="Wingdings" panose="05000000000000000000" pitchFamily="2" charset="2"/>
              </a:rPr>
              <a:t>selectie</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gelinkt</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aan</a:t>
            </a:r>
            <a:r>
              <a:rPr lang="fr-BE" sz="3400" dirty="0">
                <a:solidFill>
                  <a:schemeClr val="tx1"/>
                </a:solidFill>
                <a:sym typeface="Wingdings" panose="05000000000000000000" pitchFamily="2" charset="2"/>
              </a:rPr>
              <a:t> de </a:t>
            </a:r>
            <a:r>
              <a:rPr lang="fr-BE" sz="3400" dirty="0" err="1">
                <a:solidFill>
                  <a:schemeClr val="tx1"/>
                </a:solidFill>
                <a:sym typeface="Wingdings" panose="05000000000000000000" pitchFamily="2" charset="2"/>
              </a:rPr>
              <a:t>doelstellingen</a:t>
            </a:r>
            <a:r>
              <a:rPr lang="fr-BE" sz="3400" dirty="0">
                <a:solidFill>
                  <a:schemeClr val="tx1"/>
                </a:solidFill>
                <a:sym typeface="Wingdings" panose="05000000000000000000" pitchFamily="2" charset="2"/>
              </a:rPr>
              <a:t>, </a:t>
            </a:r>
            <a:r>
              <a:rPr lang="fr-BE" sz="3400" dirty="0" err="1">
                <a:solidFill>
                  <a:schemeClr val="tx1"/>
                </a:solidFill>
                <a:sym typeface="Wingdings" panose="05000000000000000000" pitchFamily="2" charset="2"/>
              </a:rPr>
              <a:t>gedefinieerd</a:t>
            </a:r>
            <a:r>
              <a:rPr lang="fr-BE" sz="3400" dirty="0">
                <a:solidFill>
                  <a:schemeClr val="tx1"/>
                </a:solidFill>
                <a:sym typeface="Wingdings" panose="05000000000000000000" pitchFamily="2" charset="2"/>
              </a:rPr>
              <a:t> in het programma</a:t>
            </a:r>
            <a:endParaRPr lang="fr-BE" sz="3400" dirty="0">
              <a:solidFill>
                <a:schemeClr val="tx1"/>
              </a:solidFill>
            </a:endParaRPr>
          </a:p>
          <a:p>
            <a:pPr marL="685800" indent="-685800">
              <a:buFont typeface="Arial" panose="020B0604020202020204" pitchFamily="34" charset="0"/>
              <a:buChar char="•"/>
            </a:pPr>
            <a:endParaRPr lang="fr-BE" sz="4800" dirty="0"/>
          </a:p>
          <a:p>
            <a:endParaRPr lang="fr-BE" dirty="0"/>
          </a:p>
        </p:txBody>
      </p:sp>
    </p:spTree>
    <p:extLst>
      <p:ext uri="{BB962C8B-B14F-4D97-AF65-F5344CB8AC3E}">
        <p14:creationId xmlns:p14="http://schemas.microsoft.com/office/powerpoint/2010/main" val="816188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35A7B-16A5-A7F2-819C-9EF4A02CF410}"/>
              </a:ext>
            </a:extLst>
          </p:cNvPr>
          <p:cNvSpPr>
            <a:spLocks noGrp="1"/>
          </p:cNvSpPr>
          <p:nvPr>
            <p:ph type="title"/>
          </p:nvPr>
        </p:nvSpPr>
        <p:spPr/>
        <p:txBody>
          <a:bodyPr/>
          <a:lstStyle/>
          <a:p>
            <a:r>
              <a:rPr lang="fr-BE" dirty="0"/>
              <a:t>Participation en ligne</a:t>
            </a:r>
            <a:endParaRPr lang="en-BE" dirty="0"/>
          </a:p>
        </p:txBody>
      </p:sp>
      <p:sp>
        <p:nvSpPr>
          <p:cNvPr id="3" name="Espace réservé du texte 2">
            <a:extLst>
              <a:ext uri="{FF2B5EF4-FFF2-40B4-BE49-F238E27FC236}">
                <a16:creationId xmlns:a16="http://schemas.microsoft.com/office/drawing/2014/main" id="{F52A90DA-16ED-03BF-4D10-7305D6D5F03C}"/>
              </a:ext>
            </a:extLst>
          </p:cNvPr>
          <p:cNvSpPr>
            <a:spLocks noGrp="1"/>
          </p:cNvSpPr>
          <p:nvPr>
            <p:ph type="body" sz="quarter" idx="10"/>
          </p:nvPr>
        </p:nvSpPr>
        <p:spPr>
          <a:xfrm>
            <a:off x="1547664" y="987574"/>
            <a:ext cx="7236804" cy="3312368"/>
          </a:xfrm>
        </p:spPr>
        <p:txBody>
          <a:bodyPr>
            <a:normAutofit fontScale="85000" lnSpcReduction="10000"/>
          </a:bodyPr>
          <a:lstStyle/>
          <a:p>
            <a:r>
              <a:rPr lang="fr-FR" dirty="0"/>
              <a:t>Coupez votre microphone lorsque vous ne parlez pas </a:t>
            </a:r>
          </a:p>
          <a:p>
            <a:r>
              <a:rPr lang="fr-FR" sz="2000" b="0" dirty="0" err="1">
                <a:solidFill>
                  <a:schemeClr val="tx1"/>
                </a:solidFill>
              </a:rPr>
              <a:t>Demp</a:t>
            </a:r>
            <a:r>
              <a:rPr lang="fr-FR" sz="2000" b="0" dirty="0">
                <a:solidFill>
                  <a:schemeClr val="tx1"/>
                </a:solidFill>
              </a:rPr>
              <a:t> je </a:t>
            </a:r>
            <a:r>
              <a:rPr lang="fr-FR" sz="2000" b="0" dirty="0" err="1">
                <a:solidFill>
                  <a:schemeClr val="tx1"/>
                </a:solidFill>
              </a:rPr>
              <a:t>microfoon</a:t>
            </a:r>
            <a:r>
              <a:rPr lang="fr-FR" sz="2000" b="0" dirty="0">
                <a:solidFill>
                  <a:schemeClr val="tx1"/>
                </a:solidFill>
              </a:rPr>
              <a:t> </a:t>
            </a:r>
            <a:r>
              <a:rPr lang="fr-FR" sz="2000" b="0" dirty="0" err="1">
                <a:solidFill>
                  <a:schemeClr val="tx1"/>
                </a:solidFill>
              </a:rPr>
              <a:t>wanneer</a:t>
            </a:r>
            <a:r>
              <a:rPr lang="fr-FR" sz="2000" b="0" dirty="0">
                <a:solidFill>
                  <a:schemeClr val="tx1"/>
                </a:solidFill>
              </a:rPr>
              <a:t> je niet </a:t>
            </a:r>
            <a:r>
              <a:rPr lang="fr-FR" sz="2000" b="0" dirty="0" err="1">
                <a:solidFill>
                  <a:schemeClr val="tx1"/>
                </a:solidFill>
              </a:rPr>
              <a:t>aan</a:t>
            </a:r>
            <a:r>
              <a:rPr lang="fr-FR" sz="2000" b="0" dirty="0">
                <a:solidFill>
                  <a:schemeClr val="tx1"/>
                </a:solidFill>
              </a:rPr>
              <a:t>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bent</a:t>
            </a:r>
            <a:r>
              <a:rPr lang="fr-FR" dirty="0">
                <a:solidFill>
                  <a:schemeClr val="tx1"/>
                </a:solidFill>
              </a:rPr>
              <a:t>    </a:t>
            </a:r>
          </a:p>
          <a:p>
            <a:endParaRPr lang="fr-FR" dirty="0"/>
          </a:p>
          <a:p>
            <a:r>
              <a:rPr lang="fr-FR" dirty="0"/>
              <a:t>Éteignez votre caméra sauf si vous voulez prendre la parole</a:t>
            </a:r>
          </a:p>
          <a:p>
            <a:r>
              <a:rPr lang="fr-FR" sz="2000" b="0" dirty="0" err="1">
                <a:solidFill>
                  <a:schemeClr val="tx1"/>
                </a:solidFill>
              </a:rPr>
              <a:t>Schakel</a:t>
            </a:r>
            <a:r>
              <a:rPr lang="fr-FR" sz="2000" b="0" dirty="0">
                <a:solidFill>
                  <a:schemeClr val="tx1"/>
                </a:solidFill>
              </a:rPr>
              <a:t> je camera </a:t>
            </a:r>
            <a:r>
              <a:rPr lang="fr-FR" sz="2000" b="0" dirty="0" err="1">
                <a:solidFill>
                  <a:schemeClr val="tx1"/>
                </a:solidFill>
              </a:rPr>
              <a:t>uit</a:t>
            </a:r>
            <a:r>
              <a:rPr lang="fr-FR" sz="2000" b="0" dirty="0">
                <a:solidFill>
                  <a:schemeClr val="tx1"/>
                </a:solidFill>
              </a:rPr>
              <a:t> </a:t>
            </a:r>
            <a:r>
              <a:rPr lang="fr-FR" sz="2000" b="0" dirty="0" err="1">
                <a:solidFill>
                  <a:schemeClr val="tx1"/>
                </a:solidFill>
              </a:rPr>
              <a:t>tenzij</a:t>
            </a:r>
            <a:r>
              <a:rPr lang="fr-FR" sz="2000" b="0" dirty="0">
                <a:solidFill>
                  <a:schemeClr val="tx1"/>
                </a:solidFill>
              </a:rPr>
              <a:t> je het </a:t>
            </a:r>
            <a:r>
              <a:rPr lang="fr-FR" sz="2000" b="0" dirty="0" err="1">
                <a:solidFill>
                  <a:schemeClr val="tx1"/>
                </a:solidFill>
              </a:rPr>
              <a:t>woord</a:t>
            </a:r>
            <a:r>
              <a:rPr lang="fr-FR" sz="2000" b="0" dirty="0">
                <a:solidFill>
                  <a:schemeClr val="tx1"/>
                </a:solidFill>
              </a:rPr>
              <a:t> </a:t>
            </a:r>
            <a:r>
              <a:rPr lang="fr-FR" sz="2000" b="0" dirty="0" err="1">
                <a:solidFill>
                  <a:schemeClr val="tx1"/>
                </a:solidFill>
              </a:rPr>
              <a:t>wil</a:t>
            </a:r>
            <a:r>
              <a:rPr lang="fr-FR" sz="2000" b="0" dirty="0">
                <a:solidFill>
                  <a:schemeClr val="tx1"/>
                </a:solidFill>
              </a:rPr>
              <a:t> </a:t>
            </a:r>
            <a:r>
              <a:rPr lang="fr-FR" sz="2000" b="0" dirty="0" err="1">
                <a:solidFill>
                  <a:schemeClr val="tx1"/>
                </a:solidFill>
              </a:rPr>
              <a:t>nemen</a:t>
            </a:r>
            <a:r>
              <a:rPr lang="fr-FR" dirty="0">
                <a:solidFill>
                  <a:schemeClr val="tx1"/>
                </a:solidFill>
              </a:rPr>
              <a:t>    </a:t>
            </a:r>
          </a:p>
          <a:p>
            <a:r>
              <a:rPr lang="fr-FR" dirty="0"/>
              <a:t>    </a:t>
            </a:r>
          </a:p>
          <a:p>
            <a:r>
              <a:rPr lang="fr-FR" dirty="0"/>
              <a:t>Levez la main si vous voulez intervenir (en fin de présentation), ou / </a:t>
            </a:r>
            <a:r>
              <a:rPr lang="fr-FR" sz="2000" b="0" dirty="0" err="1">
                <a:solidFill>
                  <a:schemeClr val="tx1"/>
                </a:solidFill>
              </a:rPr>
              <a:t>Steek</a:t>
            </a:r>
            <a:r>
              <a:rPr lang="fr-FR" sz="2000" b="0" dirty="0">
                <a:solidFill>
                  <a:schemeClr val="tx1"/>
                </a:solidFill>
              </a:rPr>
              <a:t> je hand op (op het </a:t>
            </a:r>
            <a:r>
              <a:rPr lang="fr-FR" sz="2000" b="0" dirty="0" err="1">
                <a:solidFill>
                  <a:schemeClr val="tx1"/>
                </a:solidFill>
              </a:rPr>
              <a:t>einde</a:t>
            </a:r>
            <a:r>
              <a:rPr lang="fr-FR" sz="2000" b="0" dirty="0">
                <a:solidFill>
                  <a:schemeClr val="tx1"/>
                </a:solidFill>
              </a:rPr>
              <a:t> van de </a:t>
            </a:r>
            <a:r>
              <a:rPr lang="fr-FR" sz="2000" b="0" dirty="0" err="1">
                <a:solidFill>
                  <a:schemeClr val="tx1"/>
                </a:solidFill>
              </a:rPr>
              <a:t>presentatie</a:t>
            </a:r>
            <a:r>
              <a:rPr lang="fr-FR" sz="2000" b="0" dirty="0">
                <a:solidFill>
                  <a:schemeClr val="tx1"/>
                </a:solidFill>
              </a:rPr>
              <a:t>), of     </a:t>
            </a:r>
          </a:p>
          <a:p>
            <a:r>
              <a:rPr lang="fr-FR" dirty="0"/>
              <a:t>  </a:t>
            </a:r>
          </a:p>
          <a:p>
            <a:r>
              <a:rPr lang="fr-FR" dirty="0"/>
              <a:t>Posez votre question dans le chat / </a:t>
            </a:r>
            <a:r>
              <a:rPr lang="fr-FR" sz="2000" b="0" dirty="0" err="1">
                <a:solidFill>
                  <a:schemeClr val="tx1"/>
                </a:solidFill>
              </a:rPr>
              <a:t>Stel</a:t>
            </a:r>
            <a:r>
              <a:rPr lang="fr-FR" sz="2000" b="0" dirty="0">
                <a:solidFill>
                  <a:schemeClr val="tx1"/>
                </a:solidFill>
              </a:rPr>
              <a:t> je </a:t>
            </a:r>
            <a:r>
              <a:rPr lang="fr-FR" sz="2000" b="0" dirty="0" err="1">
                <a:solidFill>
                  <a:schemeClr val="tx1"/>
                </a:solidFill>
              </a:rPr>
              <a:t>vraag</a:t>
            </a:r>
            <a:r>
              <a:rPr lang="fr-FR" sz="2000" b="0" dirty="0">
                <a:solidFill>
                  <a:schemeClr val="tx1"/>
                </a:solidFill>
              </a:rPr>
              <a:t> in de chat</a:t>
            </a:r>
            <a:endParaRPr lang="en-BE" dirty="0">
              <a:solidFill>
                <a:schemeClr val="tx1"/>
              </a:solidFill>
            </a:endParaRPr>
          </a:p>
        </p:txBody>
      </p:sp>
      <p:pic>
        <p:nvPicPr>
          <p:cNvPr id="4" name="Graphic 10" descr="Luidspreker dempen silhouet">
            <a:extLst>
              <a:ext uri="{FF2B5EF4-FFF2-40B4-BE49-F238E27FC236}">
                <a16:creationId xmlns:a16="http://schemas.microsoft.com/office/drawing/2014/main" id="{16605FEB-9D45-6BC5-2931-2D5A35AB148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0766" y="998757"/>
            <a:ext cx="602395" cy="602395"/>
          </a:xfrm>
          <a:prstGeom prst="rect">
            <a:avLst/>
          </a:prstGeom>
        </p:spPr>
      </p:pic>
      <p:pic>
        <p:nvPicPr>
          <p:cNvPr id="5" name="Graphic 17" descr="Webcam silhouet">
            <a:extLst>
              <a:ext uri="{FF2B5EF4-FFF2-40B4-BE49-F238E27FC236}">
                <a16:creationId xmlns:a16="http://schemas.microsoft.com/office/drawing/2014/main" id="{2B1ACFF5-28C1-3D17-9B0E-6981882E608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50766" y="1949202"/>
            <a:ext cx="602395" cy="602395"/>
          </a:xfrm>
          <a:prstGeom prst="rect">
            <a:avLst/>
          </a:prstGeom>
        </p:spPr>
      </p:pic>
      <p:pic>
        <p:nvPicPr>
          <p:cNvPr id="6" name="Graphic 12" descr="Opgestoken hand silhouet">
            <a:extLst>
              <a:ext uri="{FF2B5EF4-FFF2-40B4-BE49-F238E27FC236}">
                <a16:creationId xmlns:a16="http://schemas.microsoft.com/office/drawing/2014/main" id="{2D830D90-FEA6-C125-FAC2-0B36C62A1402}"/>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650767" y="2859782"/>
            <a:ext cx="602394" cy="602394"/>
          </a:xfrm>
          <a:prstGeom prst="rect">
            <a:avLst/>
          </a:prstGeom>
        </p:spPr>
      </p:pic>
      <p:pic>
        <p:nvPicPr>
          <p:cNvPr id="7" name="Graphic 14" descr="Chatballon silhouet">
            <a:extLst>
              <a:ext uri="{FF2B5EF4-FFF2-40B4-BE49-F238E27FC236}">
                <a16:creationId xmlns:a16="http://schemas.microsoft.com/office/drawing/2014/main" id="{BDD0365B-6034-F2CC-74CB-590C7EEFFE23}"/>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50767" y="3651870"/>
            <a:ext cx="602394" cy="602394"/>
          </a:xfrm>
          <a:prstGeom prst="rect">
            <a:avLst/>
          </a:prstGeom>
        </p:spPr>
      </p:pic>
    </p:spTree>
    <p:extLst>
      <p:ext uri="{BB962C8B-B14F-4D97-AF65-F5344CB8AC3E}">
        <p14:creationId xmlns:p14="http://schemas.microsoft.com/office/powerpoint/2010/main" val="1193334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4.3 – Critères techniques / </a:t>
            </a:r>
            <a:r>
              <a:rPr lang="fr-BE" dirty="0">
                <a:solidFill>
                  <a:schemeClr val="tx1"/>
                </a:solidFill>
              </a:rPr>
              <a:t>SD 4.3 </a:t>
            </a:r>
            <a:r>
              <a:rPr lang="fr-BE" dirty="0" err="1">
                <a:solidFill>
                  <a:schemeClr val="tx1"/>
                </a:solidFill>
              </a:rPr>
              <a:t>Technische</a:t>
            </a:r>
            <a:r>
              <a:rPr lang="fr-BE" dirty="0">
                <a:solidFill>
                  <a:schemeClr val="tx1"/>
                </a:solidFill>
              </a:rPr>
              <a:t> </a:t>
            </a:r>
            <a:r>
              <a:rPr lang="fr-BE" dirty="0" err="1">
                <a:solidFill>
                  <a:schemeClr val="tx1"/>
                </a:solidFill>
              </a:rPr>
              <a:t>criteria</a:t>
            </a:r>
            <a:r>
              <a:rPr lang="fr-BE"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a:bodyPr>
          <a:lstStyle/>
          <a:p>
            <a:pPr marL="342900" indent="-342900" algn="just">
              <a:lnSpc>
                <a:spcPct val="107000"/>
              </a:lnSpc>
              <a:buFont typeface="+mj-lt"/>
              <a:buAutoNum type="arabicPeriod"/>
            </a:pPr>
            <a:r>
              <a:rPr lang="fr-BE" sz="1800" b="1" dirty="0">
                <a:effectLst/>
                <a:ea typeface="Calibri" panose="020F0502020204030204" pitchFamily="34" charset="0"/>
              </a:rPr>
              <a:t>Contribution (relative au budget) aux indicateurs de l’appel à projets </a:t>
            </a:r>
            <a:r>
              <a:rPr lang="fr-BE" sz="1600" b="1" dirty="0">
                <a:solidFill>
                  <a:srgbClr val="FF0000"/>
                </a:solidFill>
              </a:rPr>
              <a:t>(15 pts)</a:t>
            </a:r>
            <a:r>
              <a:rPr lang="fr-BE" sz="1500" b="1" dirty="0">
                <a:effectLst/>
                <a:ea typeface="Calibri" panose="020F0502020204030204" pitchFamily="34" charset="0"/>
              </a:rPr>
              <a:t> </a:t>
            </a:r>
          </a:p>
          <a:p>
            <a:pPr marL="342900" indent="-342900" algn="just">
              <a:lnSpc>
                <a:spcPct val="107000"/>
              </a:lnSpc>
              <a:buFont typeface="+mj-lt"/>
              <a:buAutoNum type="arabicPeriod"/>
            </a:pPr>
            <a:endParaRPr lang="fr-BE" sz="1500" dirty="0">
              <a:effectLst/>
              <a:ea typeface="Calibri" panose="020F0502020204030204" pitchFamily="34" charset="0"/>
            </a:endParaRPr>
          </a:p>
          <a:p>
            <a:pPr marL="342900" indent="-342900" algn="just">
              <a:lnSpc>
                <a:spcPct val="107000"/>
              </a:lnSpc>
              <a:buFont typeface="+mj-lt"/>
              <a:buAutoNum type="arabicPeriod"/>
            </a:pPr>
            <a:r>
              <a:rPr lang="fr-BE" sz="1800" b="1" dirty="0">
                <a:effectLst/>
                <a:ea typeface="Calibri" panose="020F0502020204030204" pitchFamily="34" charset="0"/>
              </a:rPr>
              <a:t>Projet global d’intégration du public visé</a:t>
            </a:r>
            <a:r>
              <a:rPr lang="fr-BE" sz="1500" b="1" dirty="0">
                <a:effectLst/>
                <a:ea typeface="Calibri" panose="020F0502020204030204" pitchFamily="34" charset="0"/>
              </a:rPr>
              <a:t> </a:t>
            </a:r>
            <a:r>
              <a:rPr lang="fr-BE" sz="1600" b="1" dirty="0">
                <a:solidFill>
                  <a:srgbClr val="FF0000"/>
                </a:solidFill>
              </a:rPr>
              <a:t>(15 pts) </a:t>
            </a:r>
            <a:endParaRPr lang="fr-BE" sz="1500" b="1" dirty="0">
              <a:effectLst/>
              <a:ea typeface="Calibri" panose="020F0502020204030204" pitchFamily="34" charset="0"/>
            </a:endParaRPr>
          </a:p>
          <a:p>
            <a:pPr marL="342900" indent="-342900" algn="just">
              <a:lnSpc>
                <a:spcPct val="107000"/>
              </a:lnSpc>
              <a:buFont typeface="+mj-lt"/>
              <a:buAutoNum type="arabicPeriod"/>
            </a:pPr>
            <a:endParaRPr lang="fr-BE" sz="1800" dirty="0">
              <a:effectLst/>
              <a:ea typeface="Calibri" panose="020F0502020204030204" pitchFamily="34" charset="0"/>
            </a:endParaRPr>
          </a:p>
          <a:p>
            <a:pPr marL="342900" indent="-342900" algn="just">
              <a:lnSpc>
                <a:spcPct val="107000"/>
              </a:lnSpc>
              <a:buFont typeface="+mj-lt"/>
              <a:buAutoNum type="arabicPeriod"/>
            </a:pPr>
            <a:r>
              <a:rPr lang="fr-BE" sz="1800" dirty="0">
                <a:effectLst/>
                <a:ea typeface="Calibri" panose="020F0502020204030204" pitchFamily="34" charset="0"/>
              </a:rPr>
              <a:t>Dimension d’innovation quant aux besoins de ces publics fragilisés </a:t>
            </a:r>
            <a:r>
              <a:rPr lang="fr-BE" sz="1600" dirty="0">
                <a:solidFill>
                  <a:srgbClr val="FF0000"/>
                </a:solidFill>
              </a:rPr>
              <a:t>(5 pts)</a:t>
            </a:r>
            <a:r>
              <a:rPr lang="fr-BE" sz="1500" dirty="0">
                <a:effectLst/>
                <a:ea typeface="Calibri" panose="020F0502020204030204" pitchFamily="34" charset="0"/>
              </a:rPr>
              <a:t> </a:t>
            </a:r>
          </a:p>
          <a:p>
            <a:pPr marL="342900" lvl="0" indent="-342900" algn="just">
              <a:lnSpc>
                <a:spcPct val="107000"/>
              </a:lnSpc>
              <a:buFont typeface="+mj-lt"/>
              <a:buAutoNum type="arabicPeriod"/>
            </a:pPr>
            <a:endParaRPr lang="fr-BE" sz="1800" dirty="0">
              <a:effectLst/>
              <a:ea typeface="Calibri" panose="020F0502020204030204" pitchFamily="34" charset="0"/>
            </a:endParaRPr>
          </a:p>
          <a:p>
            <a:pPr marL="342900" lvl="0" indent="-342900" algn="just">
              <a:lnSpc>
                <a:spcPct val="107000"/>
              </a:lnSpc>
              <a:buFont typeface="+mj-lt"/>
              <a:buAutoNum type="arabicPeriod"/>
            </a:pPr>
            <a:r>
              <a:rPr lang="fr-BE" sz="1800" dirty="0">
                <a:effectLst/>
                <a:ea typeface="Calibri" panose="020F0502020204030204" pitchFamily="34" charset="0"/>
              </a:rPr>
              <a:t>Participation des personnes concernées au projet</a:t>
            </a:r>
            <a:r>
              <a:rPr lang="fr-BE" sz="1500" dirty="0">
                <a:effectLst/>
                <a:ea typeface="Calibri" panose="020F0502020204030204" pitchFamily="34" charset="0"/>
              </a:rPr>
              <a:t> </a:t>
            </a:r>
            <a:r>
              <a:rPr lang="fr-BE" sz="1400" dirty="0">
                <a:solidFill>
                  <a:srgbClr val="FF0000"/>
                </a:solidFill>
              </a:rPr>
              <a:t>(5 pts)</a:t>
            </a:r>
            <a:r>
              <a:rPr lang="fr-BE" sz="1400" dirty="0">
                <a:ea typeface="Calibri" panose="020F0502020204030204" pitchFamily="34" charset="0"/>
              </a:rPr>
              <a:t> </a:t>
            </a:r>
            <a:endParaRPr lang="fr-BE" sz="1500" dirty="0">
              <a:effectLst/>
              <a:ea typeface="Calibri" panose="020F0502020204030204" pitchFamily="34" charset="0"/>
            </a:endParaRPr>
          </a:p>
          <a:p>
            <a:endParaRPr lang="fr-BE" dirty="0"/>
          </a:p>
        </p:txBody>
      </p:sp>
    </p:spTree>
    <p:extLst>
      <p:ext uri="{BB962C8B-B14F-4D97-AF65-F5344CB8AC3E}">
        <p14:creationId xmlns:p14="http://schemas.microsoft.com/office/powerpoint/2010/main" val="18734536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843558"/>
            <a:ext cx="8424936" cy="3240360"/>
          </a:xfrm>
        </p:spPr>
        <p:txBody>
          <a:bodyPr>
            <a:normAutofit/>
          </a:bodyPr>
          <a:lstStyle/>
          <a:p>
            <a:pPr marL="342900" lvl="0" indent="-342900" algn="just">
              <a:lnSpc>
                <a:spcPct val="107000"/>
              </a:lnSpc>
              <a:buFont typeface="+mj-lt"/>
              <a:buAutoNum type="arabicPeriod" startAt="5"/>
            </a:pPr>
            <a:r>
              <a:rPr lang="fr-BE" sz="1800" b="1" dirty="0">
                <a:effectLst/>
                <a:ea typeface="Calibri" panose="020F0502020204030204" pitchFamily="34" charset="0"/>
              </a:rPr>
              <a:t>Prise en compte de la durabilité environnementale et la modularité de l’investissement</a:t>
            </a:r>
            <a:r>
              <a:rPr lang="fr-BE" sz="1500" b="1" dirty="0">
                <a:effectLst/>
                <a:ea typeface="Calibri" panose="020F0502020204030204" pitchFamily="34" charset="0"/>
              </a:rPr>
              <a:t> </a:t>
            </a:r>
            <a:r>
              <a:rPr lang="fr-BE" sz="1400" b="1" dirty="0">
                <a:solidFill>
                  <a:srgbClr val="FF0000"/>
                </a:solidFill>
              </a:rPr>
              <a:t>(10 pts)</a:t>
            </a:r>
            <a:r>
              <a:rPr lang="fr-BE" sz="1400" b="1" dirty="0">
                <a:ea typeface="Calibri" panose="020F0502020204030204" pitchFamily="34" charset="0"/>
              </a:rPr>
              <a:t> </a:t>
            </a:r>
            <a:endParaRPr lang="fr-BE" sz="1500" b="1" dirty="0">
              <a:effectLst/>
              <a:ea typeface="Calibri" panose="020F0502020204030204" pitchFamily="34" charset="0"/>
            </a:endParaRPr>
          </a:p>
          <a:p>
            <a:pPr marL="342900" lvl="0" indent="-342900" algn="just">
              <a:lnSpc>
                <a:spcPct val="107000"/>
              </a:lnSpc>
              <a:buFont typeface="+mj-lt"/>
              <a:buAutoNum type="arabicPeriod" startAt="5"/>
            </a:pPr>
            <a:endParaRPr lang="fr-BE" sz="1500" dirty="0">
              <a:effectLst/>
              <a:ea typeface="Calibri" panose="020F0502020204030204" pitchFamily="34" charset="0"/>
            </a:endParaRPr>
          </a:p>
          <a:p>
            <a:pPr marL="342900" lvl="0" indent="-342900" algn="just">
              <a:lnSpc>
                <a:spcPct val="107000"/>
              </a:lnSpc>
              <a:buFont typeface="+mj-lt"/>
              <a:buAutoNum type="arabicPeriod" startAt="5"/>
            </a:pPr>
            <a:r>
              <a:rPr lang="fr-BE" sz="1800" dirty="0">
                <a:effectLst/>
                <a:ea typeface="Calibri" panose="020F0502020204030204" pitchFamily="34" charset="0"/>
              </a:rPr>
              <a:t>Cohérence et complémentarité du projet au regard, en Région de Bruxelles-Capitale, de son public-cible, de la couverture actuelle en hébergement </a:t>
            </a:r>
            <a:r>
              <a:rPr lang="fr-BE" sz="1800" dirty="0">
                <a:solidFill>
                  <a:srgbClr val="FF0000"/>
                </a:solidFill>
              </a:rPr>
              <a:t>(5 pts)</a:t>
            </a:r>
            <a:r>
              <a:rPr lang="fr-BE" sz="1800" dirty="0">
                <a:ea typeface="Calibri" panose="020F0502020204030204" pitchFamily="34" charset="0"/>
              </a:rPr>
              <a:t> </a:t>
            </a:r>
            <a:endParaRPr lang="fr-BE" sz="1800" dirty="0">
              <a:effectLst/>
              <a:ea typeface="Calibri" panose="020F0502020204030204" pitchFamily="34" charset="0"/>
            </a:endParaRPr>
          </a:p>
          <a:p>
            <a:pPr marL="342900" lvl="0" indent="-342900" algn="just">
              <a:lnSpc>
                <a:spcPct val="107000"/>
              </a:lnSpc>
              <a:buFont typeface="+mj-lt"/>
              <a:buAutoNum type="arabicPeriod" startAt="5"/>
            </a:pPr>
            <a:endParaRPr lang="fr-BE" sz="1800" dirty="0">
              <a:effectLst/>
              <a:ea typeface="Calibri" panose="020F0502020204030204" pitchFamily="34" charset="0"/>
            </a:endParaRPr>
          </a:p>
          <a:p>
            <a:pPr marL="342900" lvl="0" indent="-342900" algn="just">
              <a:lnSpc>
                <a:spcPct val="107000"/>
              </a:lnSpc>
              <a:buFont typeface="+mj-lt"/>
              <a:buAutoNum type="arabicPeriod" startAt="5"/>
            </a:pPr>
            <a:r>
              <a:rPr lang="fr-BE" sz="1800" b="1" dirty="0">
                <a:effectLst/>
                <a:ea typeface="Calibri" panose="020F0502020204030204" pitchFamily="34" charset="0"/>
              </a:rPr>
              <a:t>Le  planning  est réaliste et garantit la réalisation des dépenses pour fin 2029 </a:t>
            </a:r>
            <a:r>
              <a:rPr lang="fr-BE" sz="1800" b="1" dirty="0">
                <a:solidFill>
                  <a:srgbClr val="FF0000"/>
                </a:solidFill>
              </a:rPr>
              <a:t>(10 pts)</a:t>
            </a:r>
            <a:r>
              <a:rPr lang="fr-BE" sz="1800" b="1" dirty="0">
                <a:ea typeface="Calibri" panose="020F0502020204030204" pitchFamily="34" charset="0"/>
              </a:rPr>
              <a:t> </a:t>
            </a:r>
            <a:endParaRPr lang="fr-BE" sz="1500" b="1" dirty="0">
              <a:effectLst/>
              <a:ea typeface="Calibri" panose="020F0502020204030204" pitchFamily="34" charset="0"/>
            </a:endParaRPr>
          </a:p>
          <a:p>
            <a:endParaRPr lang="fr-BE" dirty="0"/>
          </a:p>
        </p:txBody>
      </p:sp>
    </p:spTree>
    <p:extLst>
      <p:ext uri="{BB962C8B-B14F-4D97-AF65-F5344CB8AC3E}">
        <p14:creationId xmlns:p14="http://schemas.microsoft.com/office/powerpoint/2010/main" val="2497181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C1E9DC-2E1B-3E33-D578-7BC59FB6BEC3}"/>
              </a:ext>
            </a:extLst>
          </p:cNvPr>
          <p:cNvSpPr>
            <a:spLocks noGrp="1"/>
          </p:cNvSpPr>
          <p:nvPr>
            <p:ph type="title"/>
          </p:nvPr>
        </p:nvSpPr>
        <p:spPr/>
        <p:txBody>
          <a:bodyPr>
            <a:normAutofit/>
          </a:bodyPr>
          <a:lstStyle/>
          <a:p>
            <a:r>
              <a:rPr lang="fr-BE" dirty="0"/>
              <a:t>OS 4.3 – Critères techniques / </a:t>
            </a:r>
            <a:r>
              <a:rPr lang="fr-BE" dirty="0">
                <a:solidFill>
                  <a:schemeClr val="tx1"/>
                </a:solidFill>
              </a:rPr>
              <a:t>SD 4.3 </a:t>
            </a:r>
            <a:r>
              <a:rPr lang="fr-BE" dirty="0" err="1">
                <a:solidFill>
                  <a:schemeClr val="tx1"/>
                </a:solidFill>
              </a:rPr>
              <a:t>Technische</a:t>
            </a:r>
            <a:r>
              <a:rPr lang="fr-BE" dirty="0">
                <a:solidFill>
                  <a:schemeClr val="tx1"/>
                </a:solidFill>
              </a:rPr>
              <a:t> </a:t>
            </a:r>
            <a:r>
              <a:rPr lang="fr-BE" dirty="0" err="1">
                <a:solidFill>
                  <a:schemeClr val="tx1"/>
                </a:solidFill>
              </a:rPr>
              <a:t>criteria</a:t>
            </a:r>
            <a:r>
              <a:rPr lang="fr-BE" dirty="0">
                <a:solidFill>
                  <a:schemeClr val="tx1"/>
                </a:solidFill>
              </a:rPr>
              <a:t> </a:t>
            </a:r>
          </a:p>
        </p:txBody>
      </p:sp>
      <p:sp>
        <p:nvSpPr>
          <p:cNvPr id="3" name="Espace réservé du texte 2">
            <a:extLst>
              <a:ext uri="{FF2B5EF4-FFF2-40B4-BE49-F238E27FC236}">
                <a16:creationId xmlns:a16="http://schemas.microsoft.com/office/drawing/2014/main" id="{A5A18A7A-8E70-952A-0384-DC9EBE5E973C}"/>
              </a:ext>
            </a:extLst>
          </p:cNvPr>
          <p:cNvSpPr>
            <a:spLocks noGrp="1"/>
          </p:cNvSpPr>
          <p:nvPr>
            <p:ph type="body" sz="quarter" idx="10"/>
          </p:nvPr>
        </p:nvSpPr>
        <p:spPr>
          <a:xfrm>
            <a:off x="359532" y="789552"/>
            <a:ext cx="8424936" cy="3294366"/>
          </a:xfrm>
        </p:spPr>
        <p:txBody>
          <a:bodyPr>
            <a:normAutofit fontScale="92500"/>
          </a:bodyPr>
          <a:lstStyle/>
          <a:p>
            <a:pPr marL="342900" lvl="0" indent="-342900" algn="just">
              <a:lnSpc>
                <a:spcPct val="107000"/>
              </a:lnSpc>
              <a:buFont typeface="+mj-lt"/>
              <a:buAutoNum type="arabicPeriod"/>
            </a:pPr>
            <a:r>
              <a:rPr lang="nl-BE" sz="1700" dirty="0">
                <a:solidFill>
                  <a:schemeClr val="tx1"/>
                </a:solidFill>
                <a:effectLst/>
                <a:ea typeface="Calibri" panose="020F0502020204030204" pitchFamily="34" charset="0"/>
              </a:rPr>
              <a:t>Bijdrage (met betrekking tot het budget) aan de indicatoren van de projectoproep</a:t>
            </a:r>
            <a:r>
              <a:rPr lang="fr-BE" sz="1700" dirty="0">
                <a:solidFill>
                  <a:schemeClr val="tx1"/>
                </a:solidFill>
                <a:effectLst/>
                <a:ea typeface="Calibri" panose="020F0502020204030204" pitchFamily="34" charset="0"/>
              </a:rPr>
              <a:t>;</a:t>
            </a:r>
          </a:p>
          <a:p>
            <a:pPr marL="342900" lvl="0" indent="-342900" algn="just">
              <a:lnSpc>
                <a:spcPct val="107000"/>
              </a:lnSpc>
              <a:buFont typeface="+mj-lt"/>
              <a:buAutoNum type="arabicPeriod"/>
            </a:pPr>
            <a:r>
              <a:rPr lang="nl-BE" sz="1700" dirty="0">
                <a:solidFill>
                  <a:schemeClr val="tx1"/>
                </a:solidFill>
                <a:effectLst/>
                <a:ea typeface="Calibri" panose="020F0502020204030204" pitchFamily="34" charset="0"/>
              </a:rPr>
              <a:t>Globaal project voor de integratie van het beoogde publiek</a:t>
            </a:r>
            <a:endParaRPr lang="fr-BE" sz="1700" dirty="0">
              <a:solidFill>
                <a:schemeClr val="tx1"/>
              </a:solidFill>
              <a:effectLst/>
              <a:ea typeface="Calibri" panose="020F0502020204030204" pitchFamily="34" charset="0"/>
            </a:endParaRPr>
          </a:p>
          <a:p>
            <a:pPr marL="342900" lvl="0" indent="-342900" algn="just">
              <a:lnSpc>
                <a:spcPct val="107000"/>
              </a:lnSpc>
              <a:buFont typeface="+mj-lt"/>
              <a:buAutoNum type="arabicPeriod"/>
            </a:pPr>
            <a:r>
              <a:rPr lang="nl-BE" sz="1700" dirty="0">
                <a:solidFill>
                  <a:schemeClr val="tx1"/>
                </a:solidFill>
                <a:effectLst/>
                <a:ea typeface="Calibri" panose="020F0502020204030204" pitchFamily="34" charset="0"/>
              </a:rPr>
              <a:t>Vernieuwingsdimensie met betrekking tot de behoeften van deze kansarme doelgroepen</a:t>
            </a:r>
            <a:endParaRPr lang="fr-BE" sz="1700" dirty="0">
              <a:solidFill>
                <a:schemeClr val="tx1"/>
              </a:solidFill>
              <a:effectLst/>
              <a:ea typeface="Calibri" panose="020F0502020204030204" pitchFamily="34" charset="0"/>
            </a:endParaRPr>
          </a:p>
          <a:p>
            <a:pPr marL="342900" lvl="0" indent="-342900" algn="just">
              <a:lnSpc>
                <a:spcPct val="107000"/>
              </a:lnSpc>
              <a:buFont typeface="+mj-lt"/>
              <a:buAutoNum type="arabicPeriod"/>
            </a:pPr>
            <a:r>
              <a:rPr lang="nl-BE" sz="1700" dirty="0">
                <a:solidFill>
                  <a:schemeClr val="tx1"/>
                </a:solidFill>
                <a:effectLst/>
                <a:ea typeface="Calibri" panose="020F0502020204030204" pitchFamily="34" charset="0"/>
              </a:rPr>
              <a:t>Deelname van de betrokken personen aan het project</a:t>
            </a:r>
            <a:endParaRPr lang="fr-BE" sz="1700" dirty="0">
              <a:solidFill>
                <a:schemeClr val="tx1"/>
              </a:solidFill>
              <a:effectLst/>
              <a:ea typeface="Calibri" panose="020F0502020204030204" pitchFamily="34" charset="0"/>
            </a:endParaRPr>
          </a:p>
          <a:p>
            <a:pPr marL="342900" lvl="0" indent="-342900" algn="just">
              <a:lnSpc>
                <a:spcPct val="107000"/>
              </a:lnSpc>
              <a:buFont typeface="+mj-lt"/>
              <a:buAutoNum type="arabicPeriod"/>
            </a:pPr>
            <a:r>
              <a:rPr lang="nl-BE" sz="1700" dirty="0">
                <a:solidFill>
                  <a:schemeClr val="tx1"/>
                </a:solidFill>
                <a:effectLst/>
                <a:ea typeface="Calibri" panose="020F0502020204030204" pitchFamily="34" charset="0"/>
              </a:rPr>
              <a:t>In aanmerking nemen van de  milieuduurzaamheid en </a:t>
            </a:r>
            <a:r>
              <a:rPr lang="nl-BE" sz="1700" dirty="0" err="1">
                <a:solidFill>
                  <a:schemeClr val="tx1"/>
                </a:solidFill>
                <a:effectLst/>
                <a:ea typeface="Calibri" panose="020F0502020204030204" pitchFamily="34" charset="0"/>
              </a:rPr>
              <a:t>modulariteit</a:t>
            </a:r>
            <a:r>
              <a:rPr lang="nl-BE" sz="1700" dirty="0">
                <a:solidFill>
                  <a:schemeClr val="tx1"/>
                </a:solidFill>
                <a:effectLst/>
                <a:ea typeface="Calibri" panose="020F0502020204030204" pitchFamily="34" charset="0"/>
              </a:rPr>
              <a:t> van de investering</a:t>
            </a:r>
            <a:endParaRPr lang="fr-BE" sz="1700" dirty="0">
              <a:solidFill>
                <a:schemeClr val="tx1"/>
              </a:solidFill>
              <a:effectLst/>
              <a:ea typeface="Calibri" panose="020F0502020204030204" pitchFamily="34" charset="0"/>
            </a:endParaRPr>
          </a:p>
          <a:p>
            <a:pPr marL="342900" lvl="0" indent="-342900" algn="just">
              <a:lnSpc>
                <a:spcPct val="107000"/>
              </a:lnSpc>
              <a:buFont typeface="+mj-lt"/>
              <a:buAutoNum type="arabicPeriod"/>
            </a:pPr>
            <a:r>
              <a:rPr lang="nl-BE" sz="1700" dirty="0">
                <a:solidFill>
                  <a:schemeClr val="tx1"/>
                </a:solidFill>
                <a:effectLst/>
                <a:ea typeface="Calibri" panose="020F0502020204030204" pitchFamily="34" charset="0"/>
              </a:rPr>
              <a:t>Samenhang en complementariteit van het project in het licht van, in het Brussels Hoofdstedelijk Gewest, zijn doelgroep, de huidige dekking qua opvang en aanbod aan sociale bijstand</a:t>
            </a:r>
            <a:endParaRPr lang="fr-BE" sz="1700" dirty="0">
              <a:solidFill>
                <a:schemeClr val="tx1"/>
              </a:solidFill>
              <a:effectLst/>
              <a:ea typeface="Calibri" panose="020F0502020204030204" pitchFamily="34" charset="0"/>
            </a:endParaRPr>
          </a:p>
          <a:p>
            <a:pPr marL="342900" lvl="0" indent="-342900" algn="just">
              <a:lnSpc>
                <a:spcPct val="107000"/>
              </a:lnSpc>
              <a:buFont typeface="+mj-lt"/>
              <a:buAutoNum type="arabicPeriod"/>
            </a:pPr>
            <a:r>
              <a:rPr lang="nl-BE" sz="1700" dirty="0">
                <a:solidFill>
                  <a:schemeClr val="tx1"/>
                </a:solidFill>
                <a:effectLst/>
                <a:ea typeface="Calibri" panose="020F0502020204030204" pitchFamily="34" charset="0"/>
              </a:rPr>
              <a:t>De planning is realistisch en garandeert de verrichting van de uitgaven tegen eind 2029</a:t>
            </a:r>
            <a:endParaRPr lang="fr-BE" sz="1700" dirty="0">
              <a:solidFill>
                <a:schemeClr val="tx1"/>
              </a:solidFill>
              <a:effectLst/>
              <a:ea typeface="Calibri" panose="020F0502020204030204" pitchFamily="34" charset="0"/>
            </a:endParaRPr>
          </a:p>
          <a:p>
            <a:endParaRPr lang="fr-BE" dirty="0"/>
          </a:p>
        </p:txBody>
      </p:sp>
    </p:spTree>
    <p:extLst>
      <p:ext uri="{BB962C8B-B14F-4D97-AF65-F5344CB8AC3E}">
        <p14:creationId xmlns:p14="http://schemas.microsoft.com/office/powerpoint/2010/main" val="35377194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9AEBB-9F3B-80B9-E268-29C1E07D720E}"/>
              </a:ext>
            </a:extLst>
          </p:cNvPr>
          <p:cNvSpPr>
            <a:spLocks noGrp="1"/>
          </p:cNvSpPr>
          <p:nvPr>
            <p:ph type="title"/>
          </p:nvPr>
        </p:nvSpPr>
        <p:spPr/>
        <p:txBody>
          <a:bodyPr>
            <a:normAutofit/>
          </a:bodyPr>
          <a:lstStyle/>
          <a:p>
            <a:r>
              <a:rPr lang="fr-BE" dirty="0"/>
              <a:t>Critères de mise en œuvre / </a:t>
            </a:r>
            <a:r>
              <a:rPr lang="fr-BE" dirty="0" err="1">
                <a:solidFill>
                  <a:schemeClr val="tx1"/>
                </a:solidFill>
              </a:rPr>
              <a:t>Uitvoeringscriteria</a:t>
            </a:r>
            <a:endParaRPr lang="en-BE" dirty="0">
              <a:solidFill>
                <a:schemeClr val="tx1"/>
              </a:solidFill>
            </a:endParaRPr>
          </a:p>
        </p:txBody>
      </p:sp>
      <p:sp>
        <p:nvSpPr>
          <p:cNvPr id="3" name="Espace réservé du texte 2">
            <a:extLst>
              <a:ext uri="{FF2B5EF4-FFF2-40B4-BE49-F238E27FC236}">
                <a16:creationId xmlns:a16="http://schemas.microsoft.com/office/drawing/2014/main" id="{5F786C88-01ED-A614-2149-C868A1F06C98}"/>
              </a:ext>
            </a:extLst>
          </p:cNvPr>
          <p:cNvSpPr>
            <a:spLocks noGrp="1"/>
          </p:cNvSpPr>
          <p:nvPr>
            <p:ph type="body" sz="quarter" idx="10"/>
          </p:nvPr>
        </p:nvSpPr>
        <p:spPr/>
        <p:txBody>
          <a:bodyPr>
            <a:normAutofit/>
          </a:bodyPr>
          <a:lstStyle/>
          <a:p>
            <a:pPr marL="457200" indent="-457200">
              <a:buAutoNum type="arabicParenR"/>
            </a:pPr>
            <a:r>
              <a:rPr lang="fr-BE" b="1" dirty="0"/>
              <a:t>Planning et budget (10 pts)/ </a:t>
            </a:r>
            <a:r>
              <a:rPr lang="fr-BE" b="1" dirty="0">
                <a:solidFill>
                  <a:schemeClr val="tx1"/>
                </a:solidFill>
              </a:rPr>
              <a:t>Planning en budget (10p)</a:t>
            </a:r>
            <a:endParaRPr lang="fr-BE" b="1" dirty="0"/>
          </a:p>
          <a:p>
            <a:pPr marL="457200" indent="-457200">
              <a:buAutoNum type="arabicParenR"/>
            </a:pPr>
            <a:r>
              <a:rPr lang="fr-BE" b="1" dirty="0"/>
              <a:t>Structure de gestion, gouvernance, compétence et dynamique partenariale</a:t>
            </a:r>
            <a:r>
              <a:rPr lang="fr-BE" b="1" dirty="0">
                <a:solidFill>
                  <a:srgbClr val="FF0000"/>
                </a:solidFill>
              </a:rPr>
              <a:t> </a:t>
            </a:r>
            <a:r>
              <a:rPr lang="fr-BE" b="1" dirty="0"/>
              <a:t>(12 pts)/ </a:t>
            </a:r>
            <a:r>
              <a:rPr lang="fr-BE" b="1" dirty="0" err="1">
                <a:solidFill>
                  <a:schemeClr val="tx1"/>
                </a:solidFill>
              </a:rPr>
              <a:t>Beheers</a:t>
            </a:r>
            <a:r>
              <a:rPr lang="fr-BE" b="1" dirty="0">
                <a:solidFill>
                  <a:schemeClr val="tx1"/>
                </a:solidFill>
              </a:rPr>
              <a:t>-, </a:t>
            </a:r>
            <a:r>
              <a:rPr lang="fr-BE" b="1" dirty="0" err="1">
                <a:solidFill>
                  <a:schemeClr val="tx1"/>
                </a:solidFill>
              </a:rPr>
              <a:t>bestuurs</a:t>
            </a:r>
            <a:r>
              <a:rPr lang="fr-BE" b="1" dirty="0">
                <a:solidFill>
                  <a:schemeClr val="tx1"/>
                </a:solidFill>
              </a:rPr>
              <a:t>- en </a:t>
            </a:r>
            <a:r>
              <a:rPr lang="fr-BE" b="1" dirty="0" err="1">
                <a:solidFill>
                  <a:schemeClr val="tx1"/>
                </a:solidFill>
              </a:rPr>
              <a:t>bevoegdheidsstructuur</a:t>
            </a:r>
            <a:r>
              <a:rPr lang="fr-BE" b="1" dirty="0">
                <a:solidFill>
                  <a:schemeClr val="tx1"/>
                </a:solidFill>
              </a:rPr>
              <a:t> en </a:t>
            </a:r>
            <a:r>
              <a:rPr lang="fr-BE" b="1" dirty="0" err="1">
                <a:solidFill>
                  <a:schemeClr val="tx1"/>
                </a:solidFill>
              </a:rPr>
              <a:t>partnerdynamiek</a:t>
            </a:r>
            <a:r>
              <a:rPr lang="fr-BE" b="1" dirty="0">
                <a:solidFill>
                  <a:schemeClr val="tx1"/>
                </a:solidFill>
              </a:rPr>
              <a:t> (12p)</a:t>
            </a:r>
            <a:endParaRPr lang="fr-BE" b="1" dirty="0"/>
          </a:p>
          <a:p>
            <a:pPr marL="457200" indent="-457200">
              <a:buAutoNum type="arabicParenR"/>
            </a:pPr>
            <a:r>
              <a:rPr lang="fr-BE" dirty="0"/>
              <a:t>Principe DNSH </a:t>
            </a:r>
            <a:r>
              <a:rPr lang="fr-BE" b="1" dirty="0"/>
              <a:t>(5 pts) </a:t>
            </a:r>
            <a:r>
              <a:rPr lang="fr-BE" dirty="0"/>
              <a:t>/ </a:t>
            </a:r>
            <a:r>
              <a:rPr lang="fr-BE" dirty="0" err="1">
                <a:solidFill>
                  <a:schemeClr val="tx1"/>
                </a:solidFill>
              </a:rPr>
              <a:t>Beginsel</a:t>
            </a:r>
            <a:r>
              <a:rPr lang="fr-BE" dirty="0">
                <a:solidFill>
                  <a:schemeClr val="tx1"/>
                </a:solidFill>
              </a:rPr>
              <a:t> DNSH (5p)</a:t>
            </a:r>
            <a:endParaRPr lang="fr-BE" dirty="0"/>
          </a:p>
          <a:p>
            <a:pPr marL="457200" indent="-457200">
              <a:buAutoNum type="arabicParenR"/>
            </a:pPr>
            <a:r>
              <a:rPr lang="fr-BE" dirty="0"/>
              <a:t>Egalité des chances, inclusions et non-discrimination </a:t>
            </a:r>
            <a:r>
              <a:rPr lang="fr-BE" b="1" dirty="0"/>
              <a:t>(3 pts) </a:t>
            </a:r>
            <a:r>
              <a:rPr lang="fr-BE" dirty="0"/>
              <a:t>/ </a:t>
            </a:r>
            <a:r>
              <a:rPr lang="nl-NL" dirty="0">
                <a:solidFill>
                  <a:schemeClr val="tx1"/>
                </a:solidFill>
              </a:rPr>
              <a:t>Gelijke kansen, inclusie en non-discriminatie (3p)</a:t>
            </a:r>
            <a:endParaRPr lang="fr-BE" dirty="0">
              <a:solidFill>
                <a:schemeClr val="tx1"/>
              </a:solidFill>
            </a:endParaRPr>
          </a:p>
          <a:p>
            <a:pPr marL="457200" indent="-457200">
              <a:buAutoNum type="arabicParenR"/>
            </a:pPr>
            <a:r>
              <a:rPr lang="fr-BE" b="1" dirty="0"/>
              <a:t>Indicateurs (5 pts) </a:t>
            </a:r>
            <a:r>
              <a:rPr lang="fr-BE" dirty="0"/>
              <a:t>/ </a:t>
            </a:r>
            <a:r>
              <a:rPr lang="fr-BE" dirty="0" err="1">
                <a:solidFill>
                  <a:schemeClr val="tx1"/>
                </a:solidFill>
              </a:rPr>
              <a:t>Indicatoren</a:t>
            </a:r>
            <a:r>
              <a:rPr lang="fr-BE" dirty="0">
                <a:solidFill>
                  <a:schemeClr val="tx1"/>
                </a:solidFill>
              </a:rPr>
              <a:t> (5p)</a:t>
            </a:r>
          </a:p>
        </p:txBody>
      </p:sp>
    </p:spTree>
    <p:extLst>
      <p:ext uri="{BB962C8B-B14F-4D97-AF65-F5344CB8AC3E}">
        <p14:creationId xmlns:p14="http://schemas.microsoft.com/office/powerpoint/2010/main" val="2873518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a:bodyPr>
          <a:lstStyle/>
          <a:p>
            <a:pPr marL="457200" indent="-457200" algn="just">
              <a:buFont typeface="+mj-lt"/>
              <a:buAutoNum type="arabicPeriod"/>
            </a:pPr>
            <a:r>
              <a:rPr lang="fr-BE" b="1" dirty="0"/>
              <a:t>Critères techniques </a:t>
            </a:r>
            <a:r>
              <a:rPr lang="fr-BE" sz="1400" b="1" dirty="0"/>
              <a:t>– </a:t>
            </a:r>
            <a:r>
              <a:rPr lang="fr-BE" b="1" i="1" dirty="0" err="1">
                <a:solidFill>
                  <a:schemeClr val="tx1"/>
                </a:solidFill>
                <a:latin typeface="Arial"/>
              </a:rPr>
              <a:t>Technische</a:t>
            </a:r>
            <a:r>
              <a:rPr lang="fr-BE" b="1" i="1" dirty="0">
                <a:solidFill>
                  <a:schemeClr val="tx1"/>
                </a:solidFill>
                <a:latin typeface="Arial"/>
              </a:rPr>
              <a:t> </a:t>
            </a:r>
            <a:r>
              <a:rPr lang="fr-BE" b="1" i="1" dirty="0" err="1">
                <a:solidFill>
                  <a:schemeClr val="tx1"/>
                </a:solidFill>
                <a:latin typeface="Arial"/>
              </a:rPr>
              <a:t>Criteria</a:t>
            </a:r>
            <a:endParaRPr lang="fr-BE" b="1" i="1" dirty="0">
              <a:solidFill>
                <a:schemeClr val="tx1"/>
              </a:solidFill>
              <a:latin typeface="Arial"/>
            </a:endParaRPr>
          </a:p>
          <a:p>
            <a:pPr marL="342900" indent="-342900" algn="just">
              <a:buFont typeface="Arial" panose="020B0604020202020204" pitchFamily="34" charset="0"/>
              <a:buChar char="•"/>
            </a:pPr>
            <a:r>
              <a:rPr lang="fr-BE" sz="1800" dirty="0"/>
              <a:t>Décrire le projet – </a:t>
            </a:r>
            <a:r>
              <a:rPr lang="fr-BE" sz="1800" i="1" dirty="0">
                <a:solidFill>
                  <a:schemeClr val="tx1"/>
                </a:solidFill>
                <a:latin typeface="Arial"/>
              </a:rPr>
              <a:t>Het </a:t>
            </a:r>
            <a:r>
              <a:rPr lang="fr-BE" sz="1800" i="1" dirty="0" err="1">
                <a:solidFill>
                  <a:schemeClr val="tx1"/>
                </a:solidFill>
                <a:latin typeface="Arial"/>
              </a:rPr>
              <a:t>project</a:t>
            </a:r>
            <a:r>
              <a:rPr lang="fr-BE" sz="1800" i="1" dirty="0">
                <a:solidFill>
                  <a:schemeClr val="tx1"/>
                </a:solidFill>
                <a:latin typeface="Arial"/>
              </a:rPr>
              <a:t> </a:t>
            </a:r>
            <a:r>
              <a:rPr lang="fr-BE" sz="1800" i="1" dirty="0" err="1">
                <a:solidFill>
                  <a:schemeClr val="tx1"/>
                </a:solidFill>
                <a:latin typeface="Arial"/>
              </a:rPr>
              <a:t>bechrijven</a:t>
            </a:r>
            <a:endParaRPr lang="fr-BE" sz="1800" i="1" dirty="0">
              <a:solidFill>
                <a:schemeClr val="tx1"/>
              </a:solidFill>
              <a:latin typeface="Arial"/>
            </a:endParaRPr>
          </a:p>
          <a:p>
            <a:pPr algn="just"/>
            <a:r>
              <a:rPr lang="fr-BE" sz="1400" dirty="0">
                <a:sym typeface="Wingdings" panose="05000000000000000000" pitchFamily="2" charset="2"/>
              </a:rPr>
              <a:t> L’investissement doit répondre à toutes les activités décrites dans l’appel</a:t>
            </a:r>
          </a:p>
          <a:p>
            <a:pPr marL="285750" indent="-285750" algn="just">
              <a:buFont typeface="Wingdings" panose="05000000000000000000" pitchFamily="2" charset="2"/>
              <a:buChar char="à"/>
            </a:pPr>
            <a:r>
              <a:rPr lang="fr-BE" sz="1400" i="1" dirty="0">
                <a:solidFill>
                  <a:schemeClr val="tx1"/>
                </a:solidFill>
                <a:latin typeface="Arial"/>
                <a:sym typeface="Wingdings" panose="05000000000000000000" pitchFamily="2" charset="2"/>
              </a:rPr>
              <a:t>De </a:t>
            </a:r>
            <a:r>
              <a:rPr lang="fr-BE" sz="1400" i="1" dirty="0" err="1">
                <a:solidFill>
                  <a:schemeClr val="tx1"/>
                </a:solidFill>
                <a:latin typeface="Arial"/>
                <a:sym typeface="Wingdings" panose="05000000000000000000" pitchFamily="2" charset="2"/>
              </a:rPr>
              <a:t>investering</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moet</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beantwooorden</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aan</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alle</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beschreven</a:t>
            </a:r>
            <a:r>
              <a:rPr lang="fr-BE" sz="1400" i="1" dirty="0">
                <a:solidFill>
                  <a:schemeClr val="tx1"/>
                </a:solidFill>
                <a:latin typeface="Arial"/>
                <a:sym typeface="Wingdings" panose="05000000000000000000" pitchFamily="2" charset="2"/>
              </a:rPr>
              <a:t> </a:t>
            </a:r>
            <a:r>
              <a:rPr lang="fr-BE" sz="1400" i="1" dirty="0" err="1">
                <a:solidFill>
                  <a:schemeClr val="tx1"/>
                </a:solidFill>
                <a:latin typeface="Arial"/>
                <a:sym typeface="Wingdings" panose="05000000000000000000" pitchFamily="2" charset="2"/>
              </a:rPr>
              <a:t>activiteiten</a:t>
            </a:r>
            <a:r>
              <a:rPr lang="fr-BE" sz="1400" i="1" dirty="0">
                <a:solidFill>
                  <a:schemeClr val="tx1"/>
                </a:solidFill>
                <a:latin typeface="Arial"/>
                <a:sym typeface="Wingdings" panose="05000000000000000000" pitchFamily="2" charset="2"/>
              </a:rPr>
              <a:t> in de </a:t>
            </a:r>
            <a:r>
              <a:rPr lang="fr-BE" sz="1400" i="1" dirty="0" err="1">
                <a:solidFill>
                  <a:schemeClr val="tx1"/>
                </a:solidFill>
                <a:latin typeface="Arial"/>
                <a:sym typeface="Wingdings" panose="05000000000000000000" pitchFamily="2" charset="2"/>
              </a:rPr>
              <a:t>oproep</a:t>
            </a:r>
            <a:endParaRPr lang="fr-BE" sz="1400" i="1" dirty="0">
              <a:solidFill>
                <a:schemeClr val="tx1"/>
              </a:solidFill>
              <a:latin typeface="Arial"/>
              <a:sym typeface="Wingdings" panose="05000000000000000000" pitchFamily="2" charset="2"/>
            </a:endParaRPr>
          </a:p>
          <a:p>
            <a:pPr algn="just"/>
            <a:endParaRPr lang="fr-BE" sz="1400" i="1" dirty="0">
              <a:solidFill>
                <a:schemeClr val="tx1"/>
              </a:solidFill>
              <a:latin typeface="Arial"/>
              <a:sym typeface="Wingdings" panose="05000000000000000000" pitchFamily="2" charset="2"/>
            </a:endParaRPr>
          </a:p>
          <a:p>
            <a:pPr marL="342900" indent="-342900" algn="just">
              <a:buFont typeface="Arial" panose="020B0604020202020204" pitchFamily="34" charset="0"/>
              <a:buChar char="•"/>
            </a:pPr>
            <a:r>
              <a:rPr lang="fr-BE" sz="1800" dirty="0">
                <a:sym typeface="Wingdings" panose="05000000000000000000" pitchFamily="2" charset="2"/>
              </a:rPr>
              <a:t>La contribution aux indicateurs – </a:t>
            </a:r>
            <a:r>
              <a:rPr lang="fr-BE" sz="1800" i="1" dirty="0" err="1">
                <a:solidFill>
                  <a:schemeClr val="tx1"/>
                </a:solidFill>
                <a:latin typeface="Arial"/>
                <a:sym typeface="Wingdings" panose="05000000000000000000" pitchFamily="2" charset="2"/>
              </a:rPr>
              <a:t>Bijdrage</a:t>
            </a:r>
            <a:r>
              <a:rPr lang="fr-BE" sz="1800" i="1" dirty="0">
                <a:solidFill>
                  <a:schemeClr val="tx1"/>
                </a:solidFill>
                <a:latin typeface="Arial"/>
                <a:sym typeface="Wingdings" panose="05000000000000000000" pitchFamily="2" charset="2"/>
              </a:rPr>
              <a:t> </a:t>
            </a:r>
            <a:r>
              <a:rPr lang="fr-BE" sz="1800" i="1" dirty="0" err="1">
                <a:solidFill>
                  <a:schemeClr val="tx1"/>
                </a:solidFill>
                <a:latin typeface="Arial"/>
                <a:sym typeface="Wingdings" panose="05000000000000000000" pitchFamily="2" charset="2"/>
              </a:rPr>
              <a:t>aan</a:t>
            </a:r>
            <a:r>
              <a:rPr lang="fr-BE" sz="1800" i="1" dirty="0">
                <a:solidFill>
                  <a:schemeClr val="tx1"/>
                </a:solidFill>
                <a:latin typeface="Arial"/>
                <a:sym typeface="Wingdings" panose="05000000000000000000" pitchFamily="2" charset="2"/>
              </a:rPr>
              <a:t> de </a:t>
            </a:r>
            <a:r>
              <a:rPr lang="fr-BE" sz="1800" i="1" dirty="0" err="1">
                <a:solidFill>
                  <a:schemeClr val="tx1"/>
                </a:solidFill>
                <a:latin typeface="Arial"/>
                <a:sym typeface="Wingdings" panose="05000000000000000000" pitchFamily="2" charset="2"/>
              </a:rPr>
              <a:t>indicatoren</a:t>
            </a:r>
            <a:endParaRPr lang="fr-BE" i="1" dirty="0">
              <a:solidFill>
                <a:schemeClr val="tx1"/>
              </a:solidFill>
              <a:latin typeface="Arial"/>
              <a:sym typeface="Wingdings" panose="05000000000000000000" pitchFamily="2" charset="2"/>
            </a:endParaRPr>
          </a:p>
          <a:p>
            <a:pPr marL="342900" indent="-342900" algn="just">
              <a:buFont typeface="Wingdings" panose="05000000000000000000" pitchFamily="2" charset="2"/>
              <a:buChar char="à"/>
            </a:pPr>
            <a:r>
              <a:rPr lang="fr-FR" sz="1400" dirty="0">
                <a:sym typeface="Wingdings" panose="05000000000000000000" pitchFamily="2" charset="2"/>
              </a:rPr>
              <a:t>Quel est le rapport du nombre de places crées à la demande de subvention FEDER+RBC ? </a:t>
            </a:r>
          </a:p>
          <a:p>
            <a:pPr marL="342900" indent="-342900" algn="just">
              <a:buFont typeface="Wingdings" panose="05000000000000000000" pitchFamily="2" charset="2"/>
              <a:buChar char="à"/>
            </a:pPr>
            <a:r>
              <a:rPr lang="nl-NL" sz="1400" i="1" dirty="0">
                <a:solidFill>
                  <a:schemeClr val="tx1"/>
                </a:solidFill>
                <a:latin typeface="Arial"/>
                <a:sym typeface="Wingdings" panose="05000000000000000000" pitchFamily="2" charset="2"/>
              </a:rPr>
              <a:t>Hoe verhoudt het aantal gecreëerde plaatsen (ten voordele van een van de beoogde categorieën) zich tot de totale aanvraag voor een EFRO+BHG-subsidie?</a:t>
            </a:r>
            <a:endParaRPr lang="fr-BE" sz="1400" i="1" dirty="0">
              <a:solidFill>
                <a:schemeClr val="tx1"/>
              </a:solidFill>
              <a:latin typeface="Aria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505906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05978"/>
            <a:ext cx="8424936" cy="997620"/>
          </a:xfrm>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br>
              <a:rPr lang="fr-BE" sz="2400" b="1" i="1" dirty="0">
                <a:solidFill>
                  <a:schemeClr val="tx1">
                    <a:lumMod val="65000"/>
                    <a:lumOff val="35000"/>
                  </a:schemeClr>
                </a:solidFill>
              </a:rPr>
            </a:br>
            <a:endParaRPr lang="fr-BE" dirty="0"/>
          </a:p>
        </p:txBody>
      </p:sp>
      <p:sp>
        <p:nvSpPr>
          <p:cNvPr id="3" name="Espace réservé du texte 2"/>
          <p:cNvSpPr>
            <a:spLocks noGrp="1"/>
          </p:cNvSpPr>
          <p:nvPr>
            <p:ph type="body" sz="quarter" idx="10"/>
          </p:nvPr>
        </p:nvSpPr>
        <p:spPr>
          <a:xfrm>
            <a:off x="323528" y="987574"/>
            <a:ext cx="8460940" cy="3528392"/>
          </a:xfrm>
        </p:spPr>
        <p:txBody>
          <a:bodyPr>
            <a:normAutofit fontScale="70000" lnSpcReduction="20000"/>
          </a:bodyPr>
          <a:lstStyle/>
          <a:p>
            <a:pPr marL="342900" indent="-342900" algn="just">
              <a:buFont typeface="Arial" panose="020B0604020202020204" pitchFamily="34" charset="0"/>
              <a:buChar char="•"/>
            </a:pPr>
            <a:r>
              <a:rPr lang="fr-BE" sz="2200" dirty="0"/>
              <a:t>Le projet global d’intégration du public visé – </a:t>
            </a:r>
            <a:r>
              <a:rPr lang="fr-BE" sz="2200" i="1" dirty="0" err="1">
                <a:solidFill>
                  <a:schemeClr val="tx1"/>
                </a:solidFill>
                <a:latin typeface="Arial"/>
              </a:rPr>
              <a:t>Globaal</a:t>
            </a:r>
            <a:r>
              <a:rPr lang="fr-BE" sz="2200" i="1" dirty="0">
                <a:solidFill>
                  <a:schemeClr val="tx1"/>
                </a:solidFill>
                <a:latin typeface="Arial"/>
              </a:rPr>
              <a:t> </a:t>
            </a:r>
            <a:r>
              <a:rPr lang="fr-BE" sz="2200" i="1" dirty="0" err="1">
                <a:solidFill>
                  <a:schemeClr val="tx1"/>
                </a:solidFill>
                <a:latin typeface="Arial"/>
              </a:rPr>
              <a:t>project</a:t>
            </a:r>
            <a:r>
              <a:rPr lang="fr-BE" sz="2200" i="1" dirty="0">
                <a:solidFill>
                  <a:schemeClr val="tx1"/>
                </a:solidFill>
                <a:latin typeface="Arial"/>
              </a:rPr>
              <a:t> </a:t>
            </a:r>
            <a:r>
              <a:rPr lang="fr-BE" sz="2200" i="1" dirty="0" err="1">
                <a:solidFill>
                  <a:schemeClr val="tx1"/>
                </a:solidFill>
                <a:latin typeface="Arial"/>
              </a:rPr>
              <a:t>voor</a:t>
            </a:r>
            <a:r>
              <a:rPr lang="fr-BE" sz="2200" i="1" dirty="0">
                <a:solidFill>
                  <a:schemeClr val="tx1"/>
                </a:solidFill>
                <a:latin typeface="Arial"/>
              </a:rPr>
              <a:t> de </a:t>
            </a:r>
            <a:r>
              <a:rPr lang="fr-BE" sz="2200" i="1" dirty="0" err="1">
                <a:solidFill>
                  <a:schemeClr val="tx1"/>
                </a:solidFill>
                <a:latin typeface="Arial"/>
              </a:rPr>
              <a:t>integratie</a:t>
            </a:r>
            <a:r>
              <a:rPr lang="fr-BE" sz="2200" i="1" dirty="0">
                <a:solidFill>
                  <a:schemeClr val="tx1"/>
                </a:solidFill>
                <a:latin typeface="Arial"/>
              </a:rPr>
              <a:t> van het </a:t>
            </a:r>
            <a:r>
              <a:rPr lang="fr-BE" sz="2200" i="1" dirty="0" err="1">
                <a:solidFill>
                  <a:schemeClr val="tx1"/>
                </a:solidFill>
                <a:latin typeface="Arial"/>
              </a:rPr>
              <a:t>beoogde</a:t>
            </a:r>
            <a:r>
              <a:rPr lang="fr-BE" sz="2200" i="1" dirty="0">
                <a:solidFill>
                  <a:schemeClr val="tx1"/>
                </a:solidFill>
                <a:latin typeface="Arial"/>
              </a:rPr>
              <a:t> </a:t>
            </a:r>
            <a:r>
              <a:rPr lang="fr-BE" sz="2200" i="1" dirty="0" err="1">
                <a:solidFill>
                  <a:schemeClr val="tx1"/>
                </a:solidFill>
                <a:latin typeface="Arial"/>
              </a:rPr>
              <a:t>publiek</a:t>
            </a:r>
            <a:endParaRPr lang="fr-BE" sz="2200" i="1" dirty="0">
              <a:solidFill>
                <a:schemeClr val="tx1"/>
              </a:solidFill>
              <a:latin typeface="Arial"/>
            </a:endParaRPr>
          </a:p>
          <a:p>
            <a:pPr marL="285750" indent="-285750" algn="just">
              <a:buFont typeface="Wingdings" panose="05000000000000000000" pitchFamily="2" charset="2"/>
              <a:buChar char="à"/>
            </a:pPr>
            <a:r>
              <a:rPr lang="fr-BE" sz="1500" dirty="0">
                <a:sym typeface="Wingdings" panose="05000000000000000000" pitchFamily="2" charset="2"/>
              </a:rPr>
              <a:t>Comment sont mis en œuvre les principes de déségrégation et de non-discrimination ? Comment sont </a:t>
            </a:r>
            <a:r>
              <a:rPr lang="fr-FR" sz="1500" dirty="0">
                <a:sym typeface="Wingdings" panose="05000000000000000000" pitchFamily="2" charset="2"/>
              </a:rPr>
              <a:t>pris en compte le soutien à l’inclusivité en matière d’emploi, de santé, d’aide sociale ou encore de soins de longue durée ?</a:t>
            </a:r>
            <a:endParaRPr lang="fr-BE" sz="1500" dirty="0">
              <a:ea typeface="Calibri" panose="020F0502020204030204" pitchFamily="34" charset="0"/>
              <a:sym typeface="Wingdings" panose="05000000000000000000" pitchFamily="2" charset="2"/>
            </a:endParaRPr>
          </a:p>
          <a:p>
            <a:pPr marL="285750" indent="-285750" algn="just">
              <a:buFont typeface="Wingdings" panose="05000000000000000000" pitchFamily="2" charset="2"/>
              <a:buChar char="à"/>
            </a:pPr>
            <a:r>
              <a:rPr lang="nl-NL" sz="1500" i="1" dirty="0">
                <a:solidFill>
                  <a:schemeClr val="tx1"/>
                </a:solidFill>
                <a:sym typeface="Wingdings" panose="05000000000000000000" pitchFamily="2" charset="2"/>
              </a:rPr>
              <a:t>Hoe worden de beginselen van desegregatie en non-discriminatie toegepast? Hoe wordt rekening gehouden met steun voor </a:t>
            </a:r>
            <a:r>
              <a:rPr lang="nl-NL" sz="1500" i="1" dirty="0" err="1">
                <a:solidFill>
                  <a:schemeClr val="tx1"/>
                </a:solidFill>
                <a:sym typeface="Wingdings" panose="05000000000000000000" pitchFamily="2" charset="2"/>
              </a:rPr>
              <a:t>inclusiviteit</a:t>
            </a:r>
            <a:r>
              <a:rPr lang="nl-NL" sz="1500" i="1" dirty="0">
                <a:solidFill>
                  <a:schemeClr val="tx1"/>
                </a:solidFill>
                <a:sym typeface="Wingdings" panose="05000000000000000000" pitchFamily="2" charset="2"/>
              </a:rPr>
              <a:t> op het gebied van werkgelegenheid, gezondheidszorg, sociale zorg of langdurige zorg? </a:t>
            </a:r>
            <a:endParaRPr lang="fr-BE" sz="1500" i="1" dirty="0">
              <a:solidFill>
                <a:schemeClr val="tx1"/>
              </a:solidFill>
              <a:latin typeface="Arial"/>
              <a:sym typeface="Wingdings" panose="05000000000000000000" pitchFamily="2" charset="2"/>
            </a:endParaRPr>
          </a:p>
          <a:p>
            <a:pPr marL="342900" indent="-342900" algn="just">
              <a:buFont typeface="Arial" panose="020B0604020202020204" pitchFamily="34" charset="0"/>
              <a:buChar char="•"/>
            </a:pPr>
            <a:r>
              <a:rPr lang="fr-BE" sz="2200" dirty="0">
                <a:sym typeface="Wingdings" panose="05000000000000000000" pitchFamily="2" charset="2"/>
              </a:rPr>
              <a:t>Innovation par rapport aux besoins des publics fragilisés – </a:t>
            </a:r>
            <a:r>
              <a:rPr lang="nl-NL" sz="2200" i="1" dirty="0">
                <a:solidFill>
                  <a:schemeClr val="tx1"/>
                </a:solidFill>
                <a:latin typeface="Arial"/>
                <a:sym typeface="Wingdings" panose="05000000000000000000" pitchFamily="2" charset="2"/>
              </a:rPr>
              <a:t>Vernieuwingsdimensie met betrekking tot de behoeften van deze kansarme doelgroepen </a:t>
            </a:r>
          </a:p>
          <a:p>
            <a:pPr marL="285750" indent="-285750" algn="just">
              <a:buFont typeface="Wingdings" panose="05000000000000000000" pitchFamily="2" charset="2"/>
              <a:buChar char="à"/>
            </a:pPr>
            <a:r>
              <a:rPr lang="fr-BE" sz="1500" dirty="0">
                <a:effectLst/>
                <a:latin typeface="Calibri" panose="020F0502020204030204" pitchFamily="34" charset="0"/>
                <a:ea typeface="Calibri" panose="020F0502020204030204" pitchFamily="34" charset="0"/>
                <a:cs typeface="Times New Roman" panose="02020603050405020304" pitchFamily="18" charset="0"/>
              </a:rPr>
              <a:t>Le projet propose-t-il des méthodes innovantes en matière </a:t>
            </a:r>
            <a:r>
              <a:rPr lang="fr-FR" sz="1500" dirty="0">
                <a:effectLst/>
                <a:latin typeface="Calibri" panose="020F0502020204030204" pitchFamily="34" charset="0"/>
                <a:ea typeface="Calibri" panose="020F0502020204030204" pitchFamily="34" charset="0"/>
                <a:cs typeface="Times New Roman" panose="02020603050405020304" pitchFamily="18" charset="0"/>
              </a:rPr>
              <a:t>de logement par rapport au groupe cible : synergies, espaces partagés,… ?</a:t>
            </a:r>
            <a:endParaRPr lang="fr-BE" sz="15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Wingdings" panose="05000000000000000000" pitchFamily="2" charset="2"/>
              <a:buChar char="à"/>
            </a:pPr>
            <a:r>
              <a:rPr lang="nl-NL" sz="1500" i="1" dirty="0">
                <a:solidFill>
                  <a:schemeClr val="tx1"/>
                </a:solidFill>
              </a:rPr>
              <a:t>Stelt het project innovatieve huisvestingsmethoden voor met betrekking tot de doelgroep: </a:t>
            </a:r>
            <a:r>
              <a:rPr lang="nl-NL" sz="1500" i="1" dirty="0" err="1">
                <a:solidFill>
                  <a:schemeClr val="tx1"/>
                </a:solidFill>
              </a:rPr>
              <a:t>synergieën</a:t>
            </a:r>
            <a:r>
              <a:rPr lang="nl-NL" sz="1500" i="1" dirty="0">
                <a:solidFill>
                  <a:schemeClr val="tx1"/>
                </a:solidFill>
              </a:rPr>
              <a:t>, gedeelde ruimten,... ?</a:t>
            </a:r>
            <a:endParaRPr lang="en-BE" sz="1500" i="1" dirty="0">
              <a:solidFill>
                <a:schemeClr val="tx1"/>
              </a:solidFill>
            </a:endParaRPr>
          </a:p>
          <a:p>
            <a:pPr algn="just"/>
            <a:endParaRPr lang="fr-BE" i="1" dirty="0">
              <a:solidFill>
                <a:schemeClr val="tx1"/>
              </a:solidFill>
              <a:highlight>
                <a:srgbClr val="FFFF00"/>
              </a:highlight>
              <a:latin typeface="Arial"/>
              <a:sym typeface="Wingdings" panose="05000000000000000000" pitchFamily="2" charset="2"/>
            </a:endParaRPr>
          </a:p>
        </p:txBody>
      </p:sp>
      <p:pic>
        <p:nvPicPr>
          <p:cNvPr id="4" name="Image 3">
            <a:extLst>
              <a:ext uri="{FF2B5EF4-FFF2-40B4-BE49-F238E27FC236}">
                <a16:creationId xmlns:a16="http://schemas.microsoft.com/office/drawing/2014/main" id="{E5642737-961F-EE7E-60A7-19278D920F05}"/>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41823675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a:bodyPr>
          <a:lstStyle/>
          <a:p>
            <a:pPr marL="342900" indent="-342900">
              <a:buFont typeface="Arial" panose="020B0604020202020204" pitchFamily="34" charset="0"/>
              <a:buChar char="•"/>
            </a:pPr>
            <a:r>
              <a:rPr lang="fr-BE" sz="1800" dirty="0"/>
              <a:t>Participation des personnes concernées au projet - </a:t>
            </a:r>
            <a:r>
              <a:rPr lang="nl-NL" sz="1800" i="1" dirty="0">
                <a:solidFill>
                  <a:schemeClr val="tx1"/>
                </a:solidFill>
              </a:rPr>
              <a:t>Deelname van de betrokken personen aan het project </a:t>
            </a:r>
          </a:p>
          <a:p>
            <a:pPr marL="285750" indent="-285750">
              <a:buFont typeface="Wingdings" panose="05000000000000000000" pitchFamily="2" charset="2"/>
              <a:buChar char="à"/>
            </a:pPr>
            <a:r>
              <a:rPr lang="nl-NL" sz="1400" dirty="0" err="1"/>
              <a:t>Comment</a:t>
            </a:r>
            <a:r>
              <a:rPr lang="nl-NL" sz="1400" dirty="0"/>
              <a:t> les </a:t>
            </a:r>
            <a:r>
              <a:rPr lang="nl-NL" sz="1400" dirty="0" err="1"/>
              <a:t>personnes</a:t>
            </a:r>
            <a:r>
              <a:rPr lang="nl-NL" sz="1400" dirty="0"/>
              <a:t> </a:t>
            </a:r>
            <a:r>
              <a:rPr lang="nl-NL" sz="1400" dirty="0" err="1"/>
              <a:t>concernées</a:t>
            </a:r>
            <a:r>
              <a:rPr lang="nl-NL" sz="1400" dirty="0"/>
              <a:t> </a:t>
            </a:r>
            <a:r>
              <a:rPr lang="nl-NL" sz="1400" dirty="0" err="1"/>
              <a:t>sont-elles</a:t>
            </a:r>
            <a:r>
              <a:rPr lang="nl-NL" sz="1400" dirty="0"/>
              <a:t> </a:t>
            </a:r>
            <a:r>
              <a:rPr lang="nl-NL" sz="1400" dirty="0" err="1"/>
              <a:t>impliquées</a:t>
            </a:r>
            <a:r>
              <a:rPr lang="nl-NL" sz="1400" dirty="0"/>
              <a:t> dans </a:t>
            </a:r>
            <a:r>
              <a:rPr lang="nl-NL" sz="1400" dirty="0" err="1"/>
              <a:t>le</a:t>
            </a:r>
            <a:r>
              <a:rPr lang="nl-NL" sz="1400" dirty="0"/>
              <a:t> </a:t>
            </a:r>
            <a:r>
              <a:rPr lang="nl-NL" sz="1400" dirty="0" err="1"/>
              <a:t>développement</a:t>
            </a:r>
            <a:r>
              <a:rPr lang="nl-NL" sz="1400" dirty="0"/>
              <a:t> du </a:t>
            </a:r>
            <a:r>
              <a:rPr lang="nl-NL" sz="1400" dirty="0" err="1"/>
              <a:t>projet</a:t>
            </a:r>
            <a:r>
              <a:rPr lang="nl-NL" sz="1400" dirty="0"/>
              <a:t>, au stade de </a:t>
            </a:r>
            <a:r>
              <a:rPr lang="nl-NL" sz="1400" dirty="0" err="1"/>
              <a:t>l’élaboration</a:t>
            </a:r>
            <a:r>
              <a:rPr lang="nl-NL" sz="1400" dirty="0"/>
              <a:t> et de la mise en oeuvre ?</a:t>
            </a:r>
          </a:p>
          <a:p>
            <a:pPr marL="285750" indent="-285750">
              <a:buFont typeface="Wingdings" panose="05000000000000000000" pitchFamily="2" charset="2"/>
              <a:buChar char="à"/>
            </a:pPr>
            <a:r>
              <a:rPr lang="nl-NL" sz="1400" i="1" dirty="0">
                <a:solidFill>
                  <a:schemeClr val="tx1"/>
                </a:solidFill>
              </a:rPr>
              <a:t>Hoe worden de betrokken personen bij de ontwikkeling van het project, zowel in de ontwerp- als in de uitvoeringsfase?</a:t>
            </a:r>
            <a:endParaRPr lang="fr-BE" sz="1400" i="1" dirty="0">
              <a:solidFill>
                <a:schemeClr val="tx1"/>
              </a:solidFill>
            </a:endParaRPr>
          </a:p>
          <a:p>
            <a:pPr marL="342900" indent="-342900">
              <a:buFont typeface="Arial" panose="020B0604020202020204" pitchFamily="34" charset="0"/>
              <a:buChar char="•"/>
            </a:pPr>
            <a:r>
              <a:rPr lang="fr-BE" sz="1800" dirty="0"/>
              <a:t>Durabilité environnementale – </a:t>
            </a:r>
            <a:r>
              <a:rPr lang="fr-BE" sz="1800" i="1" dirty="0" err="1">
                <a:solidFill>
                  <a:schemeClr val="tx1"/>
                </a:solidFill>
                <a:latin typeface="Arial"/>
              </a:rPr>
              <a:t>Duurzaamheid</a:t>
            </a:r>
            <a:r>
              <a:rPr lang="fr-BE" sz="1800" i="1" dirty="0">
                <a:solidFill>
                  <a:schemeClr val="tx1"/>
                </a:solidFill>
                <a:latin typeface="Arial"/>
              </a:rPr>
              <a:t> </a:t>
            </a:r>
            <a:r>
              <a:rPr lang="fr-BE" sz="1800" i="1" dirty="0" err="1">
                <a:solidFill>
                  <a:schemeClr val="tx1"/>
                </a:solidFill>
                <a:latin typeface="Arial"/>
              </a:rPr>
              <a:t>leefmilieu</a:t>
            </a:r>
            <a:endParaRPr lang="fr-BE" sz="18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Circularité, matériaux recyclés/recyclables, impact sur la biodiversité, efficacité énergétique,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Circulariteit, gerecycleerde/recycleerbare materialen, gevolgen voor de biodiversiteit, aanpassing aan de klimaatverandering, energiezuinigheid</a:t>
            </a:r>
          </a:p>
        </p:txBody>
      </p:sp>
    </p:spTree>
    <p:extLst>
      <p:ext uri="{BB962C8B-B14F-4D97-AF65-F5344CB8AC3E}">
        <p14:creationId xmlns:p14="http://schemas.microsoft.com/office/powerpoint/2010/main" val="2333478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81507C-974A-6220-5158-B5CA1695A1CF}"/>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CE9F99E6-3625-052B-F0E2-EC7FFD20DA28}"/>
              </a:ext>
            </a:extLst>
          </p:cNvPr>
          <p:cNvSpPr>
            <a:spLocks noGrp="1"/>
          </p:cNvSpPr>
          <p:nvPr>
            <p:ph type="body" sz="quarter" idx="10"/>
          </p:nvPr>
        </p:nvSpPr>
        <p:spPr/>
        <p:txBody>
          <a:bodyPr>
            <a:normAutofit lnSpcReduction="10000"/>
          </a:bodyPr>
          <a:lstStyle/>
          <a:p>
            <a:pPr marL="342900" indent="-342900">
              <a:buFont typeface="Arial" panose="020B0604020202020204" pitchFamily="34" charset="0"/>
              <a:buChar char="•"/>
            </a:pPr>
            <a:r>
              <a:rPr lang="fr-BE" sz="1800" dirty="0"/>
              <a:t>Cohérence et complémentarité du projet – </a:t>
            </a:r>
            <a:r>
              <a:rPr lang="fr-BE" sz="1800" dirty="0" err="1"/>
              <a:t>Samenhang</a:t>
            </a:r>
            <a:r>
              <a:rPr lang="fr-BE" sz="1800" dirty="0"/>
              <a:t> en </a:t>
            </a:r>
            <a:r>
              <a:rPr lang="fr-BE" sz="1800" dirty="0" err="1"/>
              <a:t>complementariteit</a:t>
            </a:r>
            <a:r>
              <a:rPr lang="fr-BE" sz="1800" dirty="0"/>
              <a:t> van het </a:t>
            </a:r>
            <a:r>
              <a:rPr lang="fr-BE" sz="1800" dirty="0" err="1"/>
              <a:t>project</a:t>
            </a:r>
            <a:endParaRPr lang="fr-BE" sz="1800" i="1" dirty="0">
              <a:solidFill>
                <a:schemeClr val="tx1"/>
              </a:solidFill>
              <a:latin typeface="Arial"/>
            </a:endParaRPr>
          </a:p>
          <a:p>
            <a:pPr marL="342900" lvl="1" indent="-342900">
              <a:buFont typeface="Wingdings" panose="05000000000000000000" pitchFamily="2" charset="2"/>
              <a:buChar char="à"/>
            </a:pPr>
            <a:r>
              <a:rPr lang="fr-BE" sz="1400" dirty="0">
                <a:solidFill>
                  <a:schemeClr val="tx1">
                    <a:lumMod val="50000"/>
                    <a:lumOff val="50000"/>
                  </a:schemeClr>
                </a:solidFill>
                <a:sym typeface="Wingdings" panose="05000000000000000000" pitchFamily="2" charset="2"/>
              </a:rPr>
              <a:t>Quelle est la complémentarité du projet avec la couverture actuelle en hébergement et de l’offre sociale à l’égard du public cible ?</a:t>
            </a:r>
          </a:p>
          <a:p>
            <a:pPr marL="342900" lvl="1" indent="-342900">
              <a:buFont typeface="Wingdings" panose="05000000000000000000" pitchFamily="2" charset="2"/>
              <a:buChar char="à"/>
            </a:pPr>
            <a:r>
              <a:rPr lang="nl-NL" sz="1400" i="1" dirty="0">
                <a:solidFill>
                  <a:schemeClr val="tx1"/>
                </a:solidFill>
                <a:latin typeface="Arial"/>
                <a:sym typeface="Wingdings" panose="05000000000000000000" pitchFamily="2" charset="2"/>
              </a:rPr>
              <a:t>Wat is de complementariteit van het project met de huidige dekking qua opvang en sociale voorzieningen voor de doelgroep? </a:t>
            </a:r>
          </a:p>
          <a:p>
            <a:pPr marL="342900" lvl="1" indent="-342900">
              <a:buFont typeface="Arial" panose="020B0604020202020204" pitchFamily="34" charset="0"/>
              <a:buChar char="•"/>
            </a:pPr>
            <a:r>
              <a:rPr lang="fr-BE" sz="1800" dirty="0"/>
              <a:t>Planning/ </a:t>
            </a:r>
            <a:r>
              <a:rPr lang="fr-BE" sz="1800" i="1" dirty="0">
                <a:solidFill>
                  <a:schemeClr val="tx1"/>
                </a:solidFill>
                <a:latin typeface="Arial"/>
              </a:rPr>
              <a:t>Planning </a:t>
            </a:r>
          </a:p>
          <a:p>
            <a:r>
              <a:rPr lang="fr-BE" sz="1400" dirty="0">
                <a:sym typeface="Wingdings" panose="05000000000000000000" pitchFamily="2" charset="2"/>
              </a:rPr>
              <a:t> </a:t>
            </a:r>
            <a:r>
              <a:rPr lang="fr-FR" sz="1400" dirty="0">
                <a:sym typeface="Wingdings" panose="05000000000000000000" pitchFamily="2" charset="2"/>
              </a:rPr>
              <a:t>Mise en œuvre des opérations au regard des délais de la Programmation (réalisme du calendrier) </a:t>
            </a:r>
          </a:p>
          <a:p>
            <a:r>
              <a:rPr lang="fr-FR" sz="1400" i="1" dirty="0">
                <a:solidFill>
                  <a:schemeClr val="tx1"/>
                </a:solidFill>
                <a:latin typeface="Arial"/>
                <a:sym typeface="Wingdings" panose="05000000000000000000" pitchFamily="2" charset="2"/>
              </a:rPr>
              <a:t></a:t>
            </a:r>
            <a:r>
              <a:rPr lang="fr-FR" sz="1400" dirty="0">
                <a:sym typeface="Wingdings" panose="05000000000000000000" pitchFamily="2" charset="2"/>
              </a:rPr>
              <a:t> </a:t>
            </a:r>
            <a:r>
              <a:rPr lang="nl-NL" sz="1400" i="1" dirty="0">
                <a:solidFill>
                  <a:schemeClr val="tx1"/>
                </a:solidFill>
                <a:latin typeface="Arial"/>
                <a:sym typeface="Wingdings" panose="05000000000000000000" pitchFamily="2" charset="2"/>
              </a:rPr>
              <a:t>Uitvoering van de werkzaamheden ten opzichte van de programmeringstermijnen (realisme van het tijdschema) </a:t>
            </a:r>
          </a:p>
          <a:p>
            <a:pPr lvl="1" indent="0"/>
            <a:endParaRPr lang="fr-BE" sz="1400" dirty="0"/>
          </a:p>
        </p:txBody>
      </p:sp>
    </p:spTree>
    <p:extLst>
      <p:ext uri="{BB962C8B-B14F-4D97-AF65-F5344CB8AC3E}">
        <p14:creationId xmlns:p14="http://schemas.microsoft.com/office/powerpoint/2010/main" val="984727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E30DC-03F0-5695-3B54-D1025208406D}"/>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8CE7DA04-8030-831D-84C3-C7859AB58B6F}"/>
              </a:ext>
            </a:extLst>
          </p:cNvPr>
          <p:cNvSpPr>
            <a:spLocks noGrp="1"/>
          </p:cNvSpPr>
          <p:nvPr>
            <p:ph type="body" sz="quarter" idx="10"/>
          </p:nvPr>
        </p:nvSpPr>
        <p:spPr/>
        <p:txBody>
          <a:bodyPr>
            <a:normAutofit/>
          </a:bodyPr>
          <a:lstStyle/>
          <a:p>
            <a:r>
              <a:rPr lang="fr-BE" sz="1900" b="1" dirty="0"/>
              <a:t>2. Critères de mise en œuvre / </a:t>
            </a:r>
            <a:r>
              <a:rPr lang="fr-BE" sz="1900" b="1" dirty="0" err="1">
                <a:solidFill>
                  <a:schemeClr val="tx1"/>
                </a:solidFill>
              </a:rPr>
              <a:t>Uitvoeringscriteria</a:t>
            </a:r>
            <a:endParaRPr lang="fr-BE" sz="1900" b="1" dirty="0"/>
          </a:p>
          <a:p>
            <a:pPr marL="285750" indent="-285750">
              <a:buFont typeface="Arial" panose="020B0604020202020204" pitchFamily="34" charset="0"/>
              <a:buChar char="•"/>
            </a:pPr>
            <a:r>
              <a:rPr lang="fr-BE" sz="1800" dirty="0"/>
              <a:t>Planning et budget/ </a:t>
            </a:r>
            <a:r>
              <a:rPr lang="fr-BE" sz="1800" dirty="0">
                <a:solidFill>
                  <a:schemeClr val="tx1"/>
                </a:solidFill>
              </a:rPr>
              <a:t>Planning en budget</a:t>
            </a:r>
          </a:p>
          <a:p>
            <a:pPr lvl="1" indent="0"/>
            <a:r>
              <a:rPr lang="fr-BE" dirty="0"/>
              <a:t>	</a:t>
            </a:r>
            <a:r>
              <a:rPr lang="fr-BE" sz="1400" dirty="0"/>
              <a:t>Voir tableau – </a:t>
            </a:r>
            <a:r>
              <a:rPr lang="fr-BE" sz="1400" dirty="0" err="1">
                <a:solidFill>
                  <a:schemeClr val="tx1"/>
                </a:solidFill>
              </a:rPr>
              <a:t>Zie</a:t>
            </a:r>
            <a:r>
              <a:rPr lang="fr-BE" sz="1400" dirty="0">
                <a:solidFill>
                  <a:schemeClr val="tx1"/>
                </a:solidFill>
              </a:rPr>
              <a:t> </a:t>
            </a:r>
            <a:r>
              <a:rPr lang="fr-BE" sz="1400" dirty="0" err="1">
                <a:solidFill>
                  <a:schemeClr val="tx1"/>
                </a:solidFill>
              </a:rPr>
              <a:t>tabellen</a:t>
            </a:r>
            <a:endParaRPr lang="fr-BE" sz="1800" dirty="0">
              <a:solidFill>
                <a:schemeClr val="tx1"/>
              </a:solidFill>
            </a:endParaRPr>
          </a:p>
          <a:p>
            <a:pPr marL="285750" indent="-285750">
              <a:buFont typeface="Arial" panose="020B0604020202020204" pitchFamily="34" charset="0"/>
              <a:buChar char="•"/>
            </a:pPr>
            <a:r>
              <a:rPr lang="fr-FR" sz="1800" dirty="0"/>
              <a:t>Structure de gestion, gouvernance, compétence et dynamique partenariale/ </a:t>
            </a:r>
            <a:r>
              <a:rPr lang="nl-NL" sz="1800" i="1" dirty="0">
                <a:solidFill>
                  <a:schemeClr val="tx1"/>
                </a:solidFill>
                <a:latin typeface="Arial"/>
              </a:rPr>
              <a:t>Managementstructuur, bestuur, bevoegdheid en partnerschapsdynamiek </a:t>
            </a:r>
          </a:p>
          <a:p>
            <a:r>
              <a:rPr lang="nl-NL" sz="1600" i="1" dirty="0">
                <a:solidFill>
                  <a:schemeClr val="tx1"/>
                </a:solidFill>
                <a:latin typeface="Arial"/>
              </a:rPr>
              <a:t>	- </a:t>
            </a:r>
            <a:r>
              <a:rPr lang="nl-NL" sz="1400" dirty="0" err="1"/>
              <a:t>Organisation</a:t>
            </a:r>
            <a:r>
              <a:rPr lang="nl-NL" sz="1400" dirty="0"/>
              <a:t> (interne – </a:t>
            </a:r>
            <a:r>
              <a:rPr lang="nl-NL" sz="1400" dirty="0" err="1"/>
              <a:t>partnerariat</a:t>
            </a:r>
            <a:r>
              <a:rPr lang="nl-NL" sz="1400" dirty="0"/>
              <a:t>)/ </a:t>
            </a:r>
            <a:r>
              <a:rPr lang="nl-NL" sz="1400" i="1" dirty="0">
                <a:solidFill>
                  <a:schemeClr val="tx1"/>
                </a:solidFill>
                <a:latin typeface="Arial"/>
              </a:rPr>
              <a:t>Organisatie</a:t>
            </a:r>
          </a:p>
          <a:p>
            <a:r>
              <a:rPr lang="nl-NL" sz="1400" dirty="0"/>
              <a:t>	- </a:t>
            </a:r>
            <a:r>
              <a:rPr lang="nl-NL" sz="1400" dirty="0" err="1"/>
              <a:t>Marchés</a:t>
            </a:r>
            <a:r>
              <a:rPr lang="nl-NL" sz="1400" dirty="0"/>
              <a:t> </a:t>
            </a:r>
            <a:r>
              <a:rPr lang="nl-NL" sz="1400" dirty="0" err="1"/>
              <a:t>publics</a:t>
            </a:r>
            <a:r>
              <a:rPr lang="nl-NL" sz="1400" dirty="0"/>
              <a:t>/ </a:t>
            </a:r>
            <a:r>
              <a:rPr lang="nl-NL" sz="1400" i="1" dirty="0">
                <a:solidFill>
                  <a:schemeClr val="tx1"/>
                </a:solidFill>
                <a:latin typeface="Arial"/>
              </a:rPr>
              <a:t>Overheidsopdrachten</a:t>
            </a:r>
          </a:p>
          <a:p>
            <a:r>
              <a:rPr lang="nl-NL" sz="1400" dirty="0"/>
              <a:t>	- Stratégie de </a:t>
            </a:r>
            <a:r>
              <a:rPr lang="nl-NL" sz="1400" dirty="0" err="1"/>
              <a:t>communication</a:t>
            </a:r>
            <a:r>
              <a:rPr lang="nl-NL" sz="1400" dirty="0"/>
              <a:t>/ </a:t>
            </a:r>
            <a:r>
              <a:rPr lang="nl-NL" sz="1400" i="1" dirty="0">
                <a:solidFill>
                  <a:schemeClr val="tx1"/>
                </a:solidFill>
                <a:latin typeface="Arial"/>
              </a:rPr>
              <a:t>Communicatie</a:t>
            </a:r>
          </a:p>
          <a:p>
            <a:r>
              <a:rPr lang="nl-NL" sz="1400" dirty="0"/>
              <a:t>	- </a:t>
            </a:r>
            <a:r>
              <a:rPr lang="nl-NL" sz="1400" dirty="0" err="1"/>
              <a:t>Organisation</a:t>
            </a:r>
            <a:r>
              <a:rPr lang="nl-NL" sz="1400" dirty="0"/>
              <a:t> </a:t>
            </a:r>
            <a:r>
              <a:rPr lang="nl-NL" sz="1400" dirty="0" err="1"/>
              <a:t>financière</a:t>
            </a:r>
            <a:r>
              <a:rPr lang="nl-NL" sz="1400" dirty="0"/>
              <a:t>/ </a:t>
            </a:r>
            <a:r>
              <a:rPr lang="nl-NL" sz="1400" i="1" dirty="0">
                <a:solidFill>
                  <a:schemeClr val="tx1"/>
                </a:solidFill>
                <a:latin typeface="Arial"/>
              </a:rPr>
              <a:t>Financiële organisatie</a:t>
            </a:r>
          </a:p>
        </p:txBody>
      </p:sp>
    </p:spTree>
    <p:extLst>
      <p:ext uri="{BB962C8B-B14F-4D97-AF65-F5344CB8AC3E}">
        <p14:creationId xmlns:p14="http://schemas.microsoft.com/office/powerpoint/2010/main" val="484850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CA3B81-0F56-4AD7-9450-C4E42B6A7146}"/>
              </a:ext>
            </a:extLst>
          </p:cNvPr>
          <p:cNvSpPr>
            <a:spLocks noGrp="1"/>
          </p:cNvSpPr>
          <p:nvPr>
            <p:ph type="title"/>
          </p:nvPr>
        </p:nvSpPr>
        <p:spPr/>
        <p:txBody>
          <a:bodyPr>
            <a:normAutofit fontScale="90000"/>
          </a:bodyPr>
          <a:lstStyle/>
          <a:p>
            <a:r>
              <a:rPr lang="fr-BE" sz="2400" b="1" dirty="0"/>
              <a:t>III. Préparation du dossier de candidature  </a:t>
            </a:r>
            <a:br>
              <a:rPr lang="fr-BE" sz="2400" b="1" dirty="0"/>
            </a:br>
            <a:r>
              <a:rPr lang="fr-BE" sz="2400" b="1" i="1" dirty="0" err="1">
                <a:solidFill>
                  <a:schemeClr val="tx1">
                    <a:lumMod val="65000"/>
                    <a:lumOff val="35000"/>
                  </a:schemeClr>
                </a:solidFill>
              </a:rPr>
              <a:t>Voorbereiding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kandidatuurdossier</a:t>
            </a:r>
            <a:endParaRPr lang="fr-BE" dirty="0"/>
          </a:p>
        </p:txBody>
      </p:sp>
      <p:sp>
        <p:nvSpPr>
          <p:cNvPr id="3" name="Espace réservé du texte 2">
            <a:extLst>
              <a:ext uri="{FF2B5EF4-FFF2-40B4-BE49-F238E27FC236}">
                <a16:creationId xmlns:a16="http://schemas.microsoft.com/office/drawing/2014/main" id="{6D2A490E-A4D6-32E2-62D4-753AB951E95F}"/>
              </a:ext>
            </a:extLst>
          </p:cNvPr>
          <p:cNvSpPr>
            <a:spLocks noGrp="1"/>
          </p:cNvSpPr>
          <p:nvPr>
            <p:ph type="body" sz="quarter" idx="10"/>
          </p:nvPr>
        </p:nvSpPr>
        <p:spPr/>
        <p:txBody>
          <a:bodyPr/>
          <a:lstStyle/>
          <a:p>
            <a:pPr marL="342900" indent="-342900">
              <a:buFont typeface="Arial" panose="020B0604020202020204" pitchFamily="34" charset="0"/>
              <a:buChar char="•"/>
            </a:pPr>
            <a:r>
              <a:rPr lang="fr-BE" sz="1600" dirty="0"/>
              <a:t>Principe Do No </a:t>
            </a:r>
            <a:r>
              <a:rPr lang="fr-BE" sz="1600" dirty="0" err="1"/>
              <a:t>Significant</a:t>
            </a:r>
            <a:r>
              <a:rPr lang="fr-BE" sz="1600" dirty="0"/>
              <a:t> </a:t>
            </a:r>
            <a:r>
              <a:rPr lang="fr-BE" sz="1600" dirty="0" err="1"/>
              <a:t>Harm</a:t>
            </a:r>
            <a:r>
              <a:rPr lang="fr-BE" sz="1600" dirty="0"/>
              <a:t>/ </a:t>
            </a:r>
            <a:r>
              <a:rPr lang="fr-BE" sz="1600" i="1" dirty="0">
                <a:solidFill>
                  <a:schemeClr val="tx1"/>
                </a:solidFill>
                <a:latin typeface="Arial"/>
              </a:rPr>
              <a:t>Principe van Do No </a:t>
            </a:r>
            <a:r>
              <a:rPr lang="fr-BE" sz="1600" i="1" dirty="0" err="1">
                <a:solidFill>
                  <a:schemeClr val="tx1"/>
                </a:solidFill>
                <a:latin typeface="Arial"/>
              </a:rPr>
              <a:t>Significant</a:t>
            </a:r>
            <a:r>
              <a:rPr lang="fr-BE" sz="1600" i="1" dirty="0">
                <a:solidFill>
                  <a:schemeClr val="tx1"/>
                </a:solidFill>
                <a:latin typeface="Arial"/>
              </a:rPr>
              <a:t> </a:t>
            </a:r>
            <a:r>
              <a:rPr lang="fr-BE" sz="1600" i="1" dirty="0" err="1">
                <a:solidFill>
                  <a:schemeClr val="tx1"/>
                </a:solidFill>
                <a:latin typeface="Arial"/>
              </a:rPr>
              <a:t>Harm</a:t>
            </a:r>
            <a:endParaRPr lang="fr-BE" dirty="0"/>
          </a:p>
          <a:p>
            <a:r>
              <a:rPr lang="fr-BE" sz="1400" dirty="0"/>
              <a:t>	Voir tableau/ </a:t>
            </a:r>
            <a:r>
              <a:rPr lang="fr-BE" sz="1400" dirty="0" err="1">
                <a:solidFill>
                  <a:schemeClr val="tx1"/>
                </a:solidFill>
              </a:rPr>
              <a:t>Zie</a:t>
            </a:r>
            <a:r>
              <a:rPr lang="fr-BE" sz="1400" dirty="0">
                <a:solidFill>
                  <a:schemeClr val="tx1"/>
                </a:solidFill>
              </a:rPr>
              <a:t> </a:t>
            </a:r>
            <a:r>
              <a:rPr lang="fr-BE" sz="1400" dirty="0" err="1">
                <a:solidFill>
                  <a:schemeClr val="tx1"/>
                </a:solidFill>
              </a:rPr>
              <a:t>tabel</a:t>
            </a:r>
            <a:endParaRPr lang="fr-BE" sz="1400" dirty="0">
              <a:solidFill>
                <a:schemeClr val="tx1"/>
              </a:solidFill>
            </a:endParaRPr>
          </a:p>
          <a:p>
            <a:endParaRPr lang="fr-BE" sz="1400" dirty="0">
              <a:solidFill>
                <a:schemeClr val="tx1"/>
              </a:solidFill>
            </a:endParaRPr>
          </a:p>
          <a:p>
            <a:pPr marL="285750" indent="-285750">
              <a:buFont typeface="Arial" panose="020B0604020202020204" pitchFamily="34" charset="0"/>
              <a:buChar char="•"/>
            </a:pPr>
            <a:r>
              <a:rPr lang="fr-BE" sz="1600" dirty="0"/>
              <a:t>Egalité des chances, inclusions et non-discrimination/ </a:t>
            </a:r>
            <a:r>
              <a:rPr lang="nl-NL" sz="1600" dirty="0">
                <a:solidFill>
                  <a:schemeClr val="tx1"/>
                </a:solidFill>
              </a:rPr>
              <a:t>Gelijke kansen, inclusie en non-discriminatie </a:t>
            </a:r>
            <a:endParaRPr lang="fr-BE" sz="1600" dirty="0">
              <a:solidFill>
                <a:schemeClr val="tx1"/>
              </a:solidFill>
            </a:endParaRPr>
          </a:p>
          <a:p>
            <a:endParaRPr lang="fr-BE" dirty="0"/>
          </a:p>
          <a:p>
            <a:pPr marL="342900" indent="-342900">
              <a:buFont typeface="Arial" panose="020B0604020202020204" pitchFamily="34" charset="0"/>
              <a:buChar char="•"/>
            </a:pPr>
            <a:r>
              <a:rPr lang="fr-BE" sz="1600" dirty="0"/>
              <a:t>Indicateurs / </a:t>
            </a:r>
            <a:r>
              <a:rPr lang="fr-BE" sz="1600" i="1" dirty="0" err="1">
                <a:solidFill>
                  <a:schemeClr val="tx1"/>
                </a:solidFill>
                <a:latin typeface="Arial"/>
              </a:rPr>
              <a:t>Indicatoren</a:t>
            </a:r>
            <a:endParaRPr lang="fr-BE" sz="1600" i="1" dirty="0">
              <a:solidFill>
                <a:schemeClr val="tx1"/>
              </a:solidFill>
              <a:latin typeface="Arial"/>
            </a:endParaRPr>
          </a:p>
          <a:p>
            <a:r>
              <a:rPr lang="fr-BE" sz="1400" dirty="0"/>
              <a:t>	La valeur cible, méthode de calcul, pièces justificatives lors de la mise en œuvre</a:t>
            </a:r>
          </a:p>
          <a:p>
            <a:r>
              <a:rPr lang="fr-BE" sz="1400" i="1" dirty="0">
                <a:solidFill>
                  <a:schemeClr val="tx1"/>
                </a:solidFill>
                <a:latin typeface="Arial"/>
              </a:rPr>
              <a:t>	</a:t>
            </a:r>
            <a:r>
              <a:rPr lang="fr-BE" sz="1400" i="1" dirty="0" err="1">
                <a:solidFill>
                  <a:schemeClr val="tx1"/>
                </a:solidFill>
                <a:latin typeface="Arial"/>
              </a:rPr>
              <a:t>Doelwaarde</a:t>
            </a:r>
            <a:r>
              <a:rPr lang="fr-BE" sz="1400" i="1" dirty="0">
                <a:solidFill>
                  <a:schemeClr val="tx1"/>
                </a:solidFill>
                <a:latin typeface="Arial"/>
              </a:rPr>
              <a:t>, </a:t>
            </a:r>
            <a:r>
              <a:rPr lang="fr-BE" sz="1400" i="1" dirty="0" err="1">
                <a:solidFill>
                  <a:schemeClr val="tx1"/>
                </a:solidFill>
                <a:latin typeface="Arial"/>
              </a:rPr>
              <a:t>berekeningsmethode</a:t>
            </a:r>
            <a:r>
              <a:rPr lang="fr-BE" sz="1400" i="1" dirty="0">
                <a:solidFill>
                  <a:schemeClr val="tx1"/>
                </a:solidFill>
                <a:latin typeface="Arial"/>
              </a:rPr>
              <a:t>, </a:t>
            </a:r>
            <a:r>
              <a:rPr lang="fr-BE" sz="1400" i="1" dirty="0" err="1">
                <a:solidFill>
                  <a:schemeClr val="tx1"/>
                </a:solidFill>
                <a:latin typeface="Arial"/>
              </a:rPr>
              <a:t>verantwoordingsstukken</a:t>
            </a:r>
            <a:endParaRPr lang="fr-BE" sz="1400" i="1" dirty="0">
              <a:solidFill>
                <a:schemeClr val="tx1"/>
              </a:solidFill>
              <a:latin typeface="Arial"/>
            </a:endParaRPr>
          </a:p>
          <a:p>
            <a:endParaRPr lang="fr-BE" dirty="0"/>
          </a:p>
        </p:txBody>
      </p:sp>
    </p:spTree>
    <p:extLst>
      <p:ext uri="{BB962C8B-B14F-4D97-AF65-F5344CB8AC3E}">
        <p14:creationId xmlns:p14="http://schemas.microsoft.com/office/powerpoint/2010/main" val="3411132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B179F-DBB1-A997-D937-C9F81CB52A64}"/>
              </a:ext>
            </a:extLst>
          </p:cNvPr>
          <p:cNvSpPr>
            <a:spLocks noGrp="1"/>
          </p:cNvSpPr>
          <p:nvPr>
            <p:ph type="title"/>
          </p:nvPr>
        </p:nvSpPr>
        <p:spPr/>
        <p:txBody>
          <a:bodyPr>
            <a:noAutofit/>
          </a:bodyPr>
          <a:lstStyle/>
          <a:p>
            <a:pPr algn="ctr"/>
            <a:r>
              <a:rPr lang="nn-NO" sz="2000" dirty="0"/>
              <a:t>AGENDA</a:t>
            </a:r>
            <a:endParaRPr lang="fr-BE" sz="2000" dirty="0"/>
          </a:p>
        </p:txBody>
      </p:sp>
      <p:sp>
        <p:nvSpPr>
          <p:cNvPr id="3" name="Espace réservé du texte 2">
            <a:extLst>
              <a:ext uri="{FF2B5EF4-FFF2-40B4-BE49-F238E27FC236}">
                <a16:creationId xmlns:a16="http://schemas.microsoft.com/office/drawing/2014/main" id="{851D89FF-2C8B-020D-FA43-6E15B0C8AE5A}"/>
              </a:ext>
            </a:extLst>
          </p:cNvPr>
          <p:cNvSpPr>
            <a:spLocks noGrp="1"/>
          </p:cNvSpPr>
          <p:nvPr>
            <p:ph type="body" sz="quarter" idx="10"/>
          </p:nvPr>
        </p:nvSpPr>
        <p:spPr>
          <a:xfrm>
            <a:off x="323528" y="789552"/>
            <a:ext cx="8424936" cy="3438382"/>
          </a:xfrm>
        </p:spPr>
        <p:txBody>
          <a:bodyPr>
            <a:normAutofit fontScale="40000" lnSpcReduction="20000"/>
          </a:bodyPr>
          <a:lstStyle/>
          <a:p>
            <a:pPr marL="1028700" indent="-1028700">
              <a:buFont typeface="+mj-lt"/>
              <a:buAutoNum type="romanUcPeriod"/>
            </a:pPr>
            <a:r>
              <a:rPr lang="fr-FR" sz="4800" b="1" dirty="0"/>
              <a:t>Introduction au contexte général du futur programme FEDER 2021-2027 </a:t>
            </a:r>
            <a:r>
              <a:rPr lang="fr-BE" sz="4800" b="1" i="1" dirty="0" err="1">
                <a:solidFill>
                  <a:schemeClr val="tx1">
                    <a:lumMod val="65000"/>
                    <a:lumOff val="35000"/>
                  </a:schemeClr>
                </a:solidFill>
              </a:rPr>
              <a:t>Inleiding</a:t>
            </a:r>
            <a:r>
              <a:rPr lang="fr-BE" sz="4800" b="1" i="1" dirty="0">
                <a:solidFill>
                  <a:schemeClr val="tx1">
                    <a:lumMod val="65000"/>
                    <a:lumOff val="35000"/>
                  </a:schemeClr>
                </a:solidFill>
              </a:rPr>
              <a:t> </a:t>
            </a:r>
            <a:r>
              <a:rPr lang="fr-BE" sz="4800" b="1" i="1" dirty="0" err="1">
                <a:solidFill>
                  <a:schemeClr val="tx1">
                    <a:lumMod val="65000"/>
                    <a:lumOff val="35000"/>
                  </a:schemeClr>
                </a:solidFill>
              </a:rPr>
              <a:t>voor</a:t>
            </a:r>
            <a:r>
              <a:rPr lang="fr-BE" sz="4800" b="1" i="1" dirty="0">
                <a:solidFill>
                  <a:schemeClr val="tx1">
                    <a:lumMod val="65000"/>
                    <a:lumOff val="35000"/>
                  </a:schemeClr>
                </a:solidFill>
              </a:rPr>
              <a:t> het </a:t>
            </a:r>
            <a:r>
              <a:rPr lang="fr-BE" sz="4800" b="1" i="1" dirty="0" err="1">
                <a:solidFill>
                  <a:schemeClr val="tx1">
                    <a:lumMod val="65000"/>
                    <a:lumOff val="35000"/>
                  </a:schemeClr>
                </a:solidFill>
              </a:rPr>
              <a:t>toekomstig</a:t>
            </a:r>
            <a:r>
              <a:rPr lang="fr-BE" sz="4800" b="1" i="1" dirty="0">
                <a:solidFill>
                  <a:schemeClr val="tx1">
                    <a:lumMod val="65000"/>
                    <a:lumOff val="35000"/>
                  </a:schemeClr>
                </a:solidFill>
              </a:rPr>
              <a:t> EFRO programma 2021 - 2027</a:t>
            </a:r>
          </a:p>
          <a:p>
            <a:pPr marL="1028700" indent="-1028700">
              <a:buFont typeface="+mj-lt"/>
              <a:buAutoNum type="romanUcPeriod"/>
            </a:pPr>
            <a:r>
              <a:rPr lang="fr-FR" sz="4800" b="1" dirty="0"/>
              <a:t>Présentation de l’appel à projets « FEDER 2021-2027 – OS 4.3» </a:t>
            </a:r>
            <a:r>
              <a:rPr lang="fr-BE" sz="4800" b="1" i="1" dirty="0" err="1">
                <a:solidFill>
                  <a:schemeClr val="tx1">
                    <a:lumMod val="65000"/>
                    <a:lumOff val="35000"/>
                  </a:schemeClr>
                </a:solidFill>
              </a:rPr>
              <a:t>Voorstelling</a:t>
            </a:r>
            <a:r>
              <a:rPr lang="fr-BE" sz="4800" b="1" i="1" dirty="0">
                <a:solidFill>
                  <a:schemeClr val="tx1">
                    <a:lumMod val="65000"/>
                    <a:lumOff val="35000"/>
                  </a:schemeClr>
                </a:solidFill>
              </a:rPr>
              <a:t> van de </a:t>
            </a:r>
            <a:r>
              <a:rPr lang="fr-BE" sz="4800" b="1" i="1" dirty="0" err="1">
                <a:solidFill>
                  <a:schemeClr val="tx1">
                    <a:lumMod val="65000"/>
                    <a:lumOff val="35000"/>
                  </a:schemeClr>
                </a:solidFill>
              </a:rPr>
              <a:t>oproepen</a:t>
            </a:r>
            <a:r>
              <a:rPr lang="fr-BE" sz="4800" b="1" i="1" dirty="0">
                <a:solidFill>
                  <a:schemeClr val="tx1">
                    <a:lumMod val="65000"/>
                    <a:lumOff val="35000"/>
                  </a:schemeClr>
                </a:solidFill>
              </a:rPr>
              <a:t> « EFRO 2021-2027 – SD 4.3</a:t>
            </a:r>
          </a:p>
          <a:p>
            <a:pPr marL="1028700" indent="-1028700">
              <a:buFont typeface="+mj-lt"/>
              <a:buAutoNum type="romanUcPeriod"/>
            </a:pPr>
            <a:r>
              <a:rPr lang="fr-BE" sz="4800" b="1" dirty="0"/>
              <a:t>Préparation du dossier de candidature  </a:t>
            </a:r>
            <a:r>
              <a:rPr lang="fr-BE" sz="4800" b="1" i="1" dirty="0" err="1">
                <a:solidFill>
                  <a:schemeClr val="tx1">
                    <a:lumMod val="65000"/>
                    <a:lumOff val="35000"/>
                  </a:schemeClr>
                </a:solidFill>
              </a:rPr>
              <a:t>Voorbereiding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kandidatuurdossier</a:t>
            </a:r>
            <a:endParaRPr lang="fr-BE" sz="4800" b="1" i="1" dirty="0">
              <a:solidFill>
                <a:schemeClr val="tx1">
                  <a:lumMod val="65000"/>
                  <a:lumOff val="35000"/>
                </a:schemeClr>
              </a:solidFill>
            </a:endParaRPr>
          </a:p>
          <a:p>
            <a:pPr marL="1028700" indent="-1028700">
              <a:buFont typeface="+mj-lt"/>
              <a:buAutoNum type="romanUcPeriod"/>
            </a:pPr>
            <a:r>
              <a:rPr lang="fr-BE" sz="4800" b="1" dirty="0"/>
              <a:t>Introduction d'une candidature dans le système électronique </a:t>
            </a:r>
            <a:r>
              <a:rPr lang="fr-BE" sz="4800" b="1" dirty="0" err="1"/>
              <a:t>salesforce</a:t>
            </a:r>
            <a:r>
              <a:rPr lang="fr-BE" sz="4800" b="1" dirty="0"/>
              <a:t>  / </a:t>
            </a:r>
            <a:r>
              <a:rPr lang="fr-BE" sz="4800" b="1" i="1" dirty="0" err="1">
                <a:solidFill>
                  <a:schemeClr val="tx1">
                    <a:lumMod val="65000"/>
                    <a:lumOff val="35000"/>
                  </a:schemeClr>
                </a:solidFill>
              </a:rPr>
              <a:t>Indiening</a:t>
            </a:r>
            <a:r>
              <a:rPr lang="fr-BE" sz="4800" b="1" i="1" dirty="0">
                <a:solidFill>
                  <a:schemeClr val="tx1">
                    <a:lumMod val="65000"/>
                    <a:lumOff val="35000"/>
                  </a:schemeClr>
                </a:solidFill>
              </a:rPr>
              <a:t> van het </a:t>
            </a:r>
            <a:r>
              <a:rPr lang="fr-BE" sz="4800" b="1" i="1" dirty="0" err="1">
                <a:solidFill>
                  <a:schemeClr val="tx1">
                    <a:lumMod val="65000"/>
                    <a:lumOff val="35000"/>
                  </a:schemeClr>
                </a:solidFill>
              </a:rPr>
              <a:t>projectvoorstel</a:t>
            </a:r>
            <a:r>
              <a:rPr lang="fr-BE" sz="4800" b="1" i="1" dirty="0">
                <a:solidFill>
                  <a:schemeClr val="tx1">
                    <a:lumMod val="65000"/>
                    <a:lumOff val="35000"/>
                  </a:schemeClr>
                </a:solidFill>
              </a:rPr>
              <a:t> in het </a:t>
            </a:r>
            <a:r>
              <a:rPr lang="fr-BE" sz="4800" b="1" i="1" dirty="0" err="1">
                <a:solidFill>
                  <a:schemeClr val="tx1">
                    <a:lumMod val="65000"/>
                    <a:lumOff val="35000"/>
                  </a:schemeClr>
                </a:solidFill>
              </a:rPr>
              <a:t>elektronisch</a:t>
            </a:r>
            <a:r>
              <a:rPr lang="fr-BE" sz="4800" b="1" i="1" dirty="0">
                <a:solidFill>
                  <a:schemeClr val="tx1">
                    <a:lumMod val="65000"/>
                    <a:lumOff val="35000"/>
                  </a:schemeClr>
                </a:solidFill>
              </a:rPr>
              <a:t> </a:t>
            </a:r>
            <a:r>
              <a:rPr lang="fr-BE" sz="4800" b="1" i="1" dirty="0" err="1">
                <a:solidFill>
                  <a:schemeClr val="tx1">
                    <a:lumMod val="65000"/>
                    <a:lumOff val="35000"/>
                  </a:schemeClr>
                </a:solidFill>
              </a:rPr>
              <a:t>systeem</a:t>
            </a:r>
            <a:r>
              <a:rPr lang="fr-BE" sz="4800" b="1" i="1" dirty="0">
                <a:solidFill>
                  <a:schemeClr val="tx1">
                    <a:lumMod val="65000"/>
                    <a:lumOff val="35000"/>
                  </a:schemeClr>
                </a:solidFill>
              </a:rPr>
              <a:t> Salesforce</a:t>
            </a:r>
          </a:p>
          <a:p>
            <a:pPr marL="1028700" indent="-1028700">
              <a:buFont typeface="+mj-lt"/>
              <a:buAutoNum type="romanUcPeriod"/>
            </a:pPr>
            <a:r>
              <a:rPr lang="fr-BE" sz="4800" b="1" dirty="0"/>
              <a:t>Etapes après sélection/ </a:t>
            </a:r>
            <a:r>
              <a:rPr lang="nl-NL" sz="4800" b="1" i="1" dirty="0">
                <a:solidFill>
                  <a:schemeClr val="tx1">
                    <a:lumMod val="65000"/>
                    <a:lumOff val="35000"/>
                  </a:schemeClr>
                </a:solidFill>
              </a:rPr>
              <a:t>Stappen na de selectie</a:t>
            </a:r>
            <a:endParaRPr lang="fr-BE" sz="4800" b="1" i="1" dirty="0">
              <a:solidFill>
                <a:schemeClr val="tx1">
                  <a:lumMod val="65000"/>
                  <a:lumOff val="35000"/>
                </a:schemeClr>
              </a:solidFill>
            </a:endParaRPr>
          </a:p>
          <a:p>
            <a:pPr algn="ctr"/>
            <a:endParaRPr lang="fr-BE" b="1" dirty="0"/>
          </a:p>
          <a:p>
            <a:endParaRPr lang="fr-BE" b="1" dirty="0"/>
          </a:p>
        </p:txBody>
      </p:sp>
      <p:pic>
        <p:nvPicPr>
          <p:cNvPr id="4" name="Image 3">
            <a:extLst>
              <a:ext uri="{FF2B5EF4-FFF2-40B4-BE49-F238E27FC236}">
                <a16:creationId xmlns:a16="http://schemas.microsoft.com/office/drawing/2014/main" id="{0E9DCD09-3E36-A797-FB76-CC3F9C78E5FD}"/>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3457822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FB73928-0FC8-4828-81C0-CDD431FAA25C}"/>
              </a:ext>
            </a:extLst>
          </p:cNvPr>
          <p:cNvSpPr>
            <a:spLocks noGrp="1"/>
          </p:cNvSpPr>
          <p:nvPr>
            <p:ph type="title"/>
          </p:nvPr>
        </p:nvSpPr>
        <p:spPr>
          <a:xfrm>
            <a:off x="395536" y="205978"/>
            <a:ext cx="8424936" cy="997620"/>
          </a:xfrm>
        </p:spPr>
        <p:txBody>
          <a:bodyPr>
            <a:normAutofit fontScale="90000"/>
          </a:bodyPr>
          <a:lstStyle/>
          <a:p>
            <a:r>
              <a:rPr lang="fr-BE" sz="2400" b="1" dirty="0"/>
              <a:t>IV. Introduction d'une candidature dans le système électronique </a:t>
            </a:r>
            <a:r>
              <a:rPr lang="fr-BE" sz="2400" b="1" dirty="0" err="1"/>
              <a:t>salesforce</a:t>
            </a:r>
            <a:r>
              <a:rPr lang="fr-BE" sz="2400" b="1" dirty="0"/>
              <a:t>  / </a:t>
            </a:r>
            <a:r>
              <a:rPr lang="fr-BE" sz="2400" b="1" i="1" dirty="0" err="1">
                <a:solidFill>
                  <a:schemeClr val="tx1">
                    <a:lumMod val="65000"/>
                    <a:lumOff val="35000"/>
                  </a:schemeClr>
                </a:solidFill>
              </a:rPr>
              <a:t>Indiening</a:t>
            </a:r>
            <a:r>
              <a:rPr lang="fr-BE" sz="2400" b="1" i="1" dirty="0">
                <a:solidFill>
                  <a:schemeClr val="tx1">
                    <a:lumMod val="65000"/>
                    <a:lumOff val="35000"/>
                  </a:schemeClr>
                </a:solidFill>
              </a:rPr>
              <a:t> van het </a:t>
            </a:r>
            <a:r>
              <a:rPr lang="fr-BE" sz="2400" b="1" i="1" dirty="0" err="1">
                <a:solidFill>
                  <a:schemeClr val="tx1">
                    <a:lumMod val="65000"/>
                    <a:lumOff val="35000"/>
                  </a:schemeClr>
                </a:solidFill>
              </a:rPr>
              <a:t>projectvoorstel</a:t>
            </a:r>
            <a:r>
              <a:rPr lang="fr-BE" sz="2400" b="1" i="1" dirty="0">
                <a:solidFill>
                  <a:schemeClr val="tx1">
                    <a:lumMod val="65000"/>
                    <a:lumOff val="35000"/>
                  </a:schemeClr>
                </a:solidFill>
              </a:rPr>
              <a:t> in het </a:t>
            </a:r>
            <a:r>
              <a:rPr lang="fr-BE" sz="2400" b="1" i="1" dirty="0" err="1">
                <a:solidFill>
                  <a:schemeClr val="tx1">
                    <a:lumMod val="65000"/>
                    <a:lumOff val="35000"/>
                  </a:schemeClr>
                </a:solidFill>
              </a:rPr>
              <a:t>elektronisch</a:t>
            </a:r>
            <a:r>
              <a:rPr lang="fr-BE" sz="2400" b="1" i="1" dirty="0">
                <a:solidFill>
                  <a:schemeClr val="tx1">
                    <a:lumMod val="65000"/>
                    <a:lumOff val="35000"/>
                  </a:schemeClr>
                </a:solidFill>
              </a:rPr>
              <a:t> </a:t>
            </a:r>
            <a:r>
              <a:rPr lang="fr-BE" sz="2400" b="1" i="1" dirty="0" err="1">
                <a:solidFill>
                  <a:schemeClr val="tx1">
                    <a:lumMod val="65000"/>
                    <a:lumOff val="35000"/>
                  </a:schemeClr>
                </a:solidFill>
              </a:rPr>
              <a:t>systeem</a:t>
            </a:r>
            <a:r>
              <a:rPr lang="fr-BE" sz="2400" b="1" i="1" dirty="0">
                <a:solidFill>
                  <a:schemeClr val="tx1">
                    <a:lumMod val="65000"/>
                    <a:lumOff val="35000"/>
                  </a:schemeClr>
                </a:solidFill>
              </a:rPr>
              <a:t> Salesforce</a:t>
            </a:r>
            <a:endParaRPr lang="fr-BE" dirty="0"/>
          </a:p>
        </p:txBody>
      </p:sp>
      <p:sp>
        <p:nvSpPr>
          <p:cNvPr id="3" name="Espace réservé du texte 2"/>
          <p:cNvSpPr>
            <a:spLocks noGrp="1"/>
          </p:cNvSpPr>
          <p:nvPr>
            <p:ph type="body" sz="quarter" idx="10"/>
          </p:nvPr>
        </p:nvSpPr>
        <p:spPr/>
        <p:txBody>
          <a:bodyPr>
            <a:normAutofit/>
          </a:bodyPr>
          <a:lstStyle/>
          <a:p>
            <a:pPr algn="just"/>
            <a:endParaRPr lang="fr-BE" dirty="0"/>
          </a:p>
          <a:p>
            <a:pPr algn="just"/>
            <a:endParaRPr lang="fr-BE" dirty="0"/>
          </a:p>
          <a:p>
            <a:pPr marL="342900" indent="-342900" algn="just">
              <a:buFont typeface="Arial" panose="020B0604020202020204" pitchFamily="34" charset="0"/>
              <a:buChar char="•"/>
            </a:pPr>
            <a:r>
              <a:rPr lang="fr-BE" dirty="0"/>
              <a:t>A partir de février </a:t>
            </a:r>
            <a:r>
              <a:rPr lang="fr-BE" dirty="0">
                <a:solidFill>
                  <a:schemeClr val="tx1">
                    <a:lumMod val="65000"/>
                    <a:lumOff val="35000"/>
                  </a:schemeClr>
                </a:solidFill>
              </a:rPr>
              <a:t>/ </a:t>
            </a:r>
            <a:r>
              <a:rPr lang="fr-BE" dirty="0" err="1">
                <a:solidFill>
                  <a:schemeClr val="tx1"/>
                </a:solidFill>
              </a:rPr>
              <a:t>Vanaf</a:t>
            </a:r>
            <a:r>
              <a:rPr lang="fr-BE" dirty="0">
                <a:solidFill>
                  <a:schemeClr val="tx1"/>
                </a:solidFill>
              </a:rPr>
              <a:t> </a:t>
            </a:r>
            <a:r>
              <a:rPr lang="fr-BE" dirty="0" err="1">
                <a:solidFill>
                  <a:schemeClr val="tx1"/>
                </a:solidFill>
              </a:rPr>
              <a:t>februari</a:t>
            </a:r>
            <a:endParaRPr lang="fr-BE" dirty="0">
              <a:solidFill>
                <a:schemeClr val="tx1"/>
              </a:solidFill>
            </a:endParaRPr>
          </a:p>
          <a:p>
            <a:pPr marL="342900" indent="-342900" algn="just">
              <a:buFont typeface="Arial" panose="020B0604020202020204" pitchFamily="34" charset="0"/>
              <a:buChar char="•"/>
            </a:pPr>
            <a:endParaRPr lang="fr-BE" dirty="0">
              <a:solidFill>
                <a:schemeClr val="tx1">
                  <a:lumMod val="65000"/>
                  <a:lumOff val="35000"/>
                </a:schemeClr>
              </a:solidFill>
            </a:endParaRPr>
          </a:p>
          <a:p>
            <a:pPr marL="342900" indent="-342900" algn="just">
              <a:buFont typeface="Arial" panose="020B0604020202020204" pitchFamily="34" charset="0"/>
              <a:buChar char="•"/>
            </a:pPr>
            <a:r>
              <a:rPr lang="fr-BE" dirty="0"/>
              <a:t>Accès: </a:t>
            </a:r>
            <a:r>
              <a:rPr lang="fr-BE" dirty="0" err="1"/>
              <a:t>csam</a:t>
            </a:r>
            <a:r>
              <a:rPr lang="fr-BE" dirty="0"/>
              <a:t> / signature </a:t>
            </a:r>
            <a:r>
              <a:rPr lang="fr-BE" dirty="0">
                <a:solidFill>
                  <a:schemeClr val="tx1">
                    <a:lumMod val="65000"/>
                    <a:lumOff val="35000"/>
                  </a:schemeClr>
                </a:solidFill>
              </a:rPr>
              <a:t>/ </a:t>
            </a:r>
            <a:r>
              <a:rPr lang="fr-BE" dirty="0" err="1">
                <a:solidFill>
                  <a:schemeClr val="tx1"/>
                </a:solidFill>
              </a:rPr>
              <a:t>Toegang</a:t>
            </a:r>
            <a:r>
              <a:rPr lang="fr-BE" dirty="0">
                <a:solidFill>
                  <a:schemeClr val="tx1"/>
                </a:solidFill>
              </a:rPr>
              <a:t>: </a:t>
            </a:r>
            <a:r>
              <a:rPr lang="fr-BE" dirty="0" err="1">
                <a:solidFill>
                  <a:schemeClr val="tx1"/>
                </a:solidFill>
              </a:rPr>
              <a:t>csam</a:t>
            </a:r>
            <a:r>
              <a:rPr lang="fr-BE" dirty="0">
                <a:solidFill>
                  <a:schemeClr val="tx1"/>
                </a:solidFill>
              </a:rPr>
              <a:t> / </a:t>
            </a:r>
            <a:r>
              <a:rPr lang="fr-BE" dirty="0" err="1">
                <a:solidFill>
                  <a:schemeClr val="tx1"/>
                </a:solidFill>
              </a:rPr>
              <a:t>ondertekening</a:t>
            </a:r>
            <a:r>
              <a:rPr lang="fr-BE" dirty="0">
                <a:solidFill>
                  <a:schemeClr val="tx1"/>
                </a:solidFill>
              </a:rPr>
              <a:t> </a:t>
            </a:r>
          </a:p>
          <a:p>
            <a:pPr marL="342900" indent="-342900" algn="just">
              <a:buFont typeface="Arial" panose="020B0604020202020204" pitchFamily="34" charset="0"/>
              <a:buChar char="•"/>
            </a:pPr>
            <a:endParaRPr lang="fr-BE" dirty="0">
              <a:solidFill>
                <a:schemeClr val="tx1"/>
              </a:solidFill>
            </a:endParaRPr>
          </a:p>
          <a:p>
            <a:pPr marL="342900" indent="-342900" algn="just">
              <a:buFont typeface="Arial" panose="020B0604020202020204" pitchFamily="34" charset="0"/>
              <a:buChar char="•"/>
            </a:pPr>
            <a:r>
              <a:rPr lang="fr-BE" dirty="0">
                <a:solidFill>
                  <a:schemeClr val="bg1">
                    <a:lumMod val="50000"/>
                  </a:schemeClr>
                </a:solidFill>
              </a:rPr>
              <a:t>Introduction des candidatures pour le 31 mai 2023 / </a:t>
            </a:r>
            <a:r>
              <a:rPr lang="fr-BE" dirty="0" err="1">
                <a:solidFill>
                  <a:schemeClr val="tx1"/>
                </a:solidFill>
              </a:rPr>
              <a:t>Indiening</a:t>
            </a:r>
            <a:r>
              <a:rPr lang="fr-BE" dirty="0">
                <a:solidFill>
                  <a:schemeClr val="tx1"/>
                </a:solidFill>
              </a:rPr>
              <a:t> van de </a:t>
            </a:r>
            <a:r>
              <a:rPr lang="fr-BE" dirty="0" err="1">
                <a:solidFill>
                  <a:schemeClr val="tx1"/>
                </a:solidFill>
              </a:rPr>
              <a:t>projectvoorstellen</a:t>
            </a:r>
            <a:r>
              <a:rPr lang="fr-BE" dirty="0">
                <a:solidFill>
                  <a:schemeClr val="tx1"/>
                </a:solidFill>
              </a:rPr>
              <a:t> </a:t>
            </a:r>
            <a:r>
              <a:rPr lang="fr-BE" dirty="0" err="1">
                <a:solidFill>
                  <a:schemeClr val="tx1"/>
                </a:solidFill>
              </a:rPr>
              <a:t>tegen</a:t>
            </a:r>
            <a:r>
              <a:rPr lang="fr-BE" dirty="0">
                <a:solidFill>
                  <a:schemeClr val="tx1"/>
                </a:solidFill>
              </a:rPr>
              <a:t> 31 </a:t>
            </a:r>
            <a:r>
              <a:rPr lang="fr-BE" dirty="0" err="1">
                <a:solidFill>
                  <a:schemeClr val="tx1"/>
                </a:solidFill>
              </a:rPr>
              <a:t>mei</a:t>
            </a:r>
            <a:r>
              <a:rPr lang="fr-BE" dirty="0">
                <a:solidFill>
                  <a:schemeClr val="tx1"/>
                </a:solidFill>
              </a:rPr>
              <a:t> 2023</a:t>
            </a:r>
          </a:p>
          <a:p>
            <a:pPr marL="342900" indent="-342900" algn="just">
              <a:buFont typeface="Arial" panose="020B0604020202020204" pitchFamily="34" charset="0"/>
              <a:buChar char="•"/>
            </a:pPr>
            <a:endParaRPr lang="fr-BE" dirty="0"/>
          </a:p>
        </p:txBody>
      </p:sp>
      <p:pic>
        <p:nvPicPr>
          <p:cNvPr id="2" name="Image 3">
            <a:extLst>
              <a:ext uri="{FF2B5EF4-FFF2-40B4-BE49-F238E27FC236}">
                <a16:creationId xmlns:a16="http://schemas.microsoft.com/office/drawing/2014/main" id="{18726064-04E5-ACBB-A75D-7F10B25E8163}"/>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3860420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t>V. Etapes après introduction / </a:t>
            </a:r>
            <a:r>
              <a:rPr lang="fr-BE" sz="2400" b="1" dirty="0" err="1">
                <a:solidFill>
                  <a:schemeClr val="tx1">
                    <a:lumMod val="65000"/>
                    <a:lumOff val="35000"/>
                  </a:schemeClr>
                </a:solidFill>
              </a:rPr>
              <a:t>Stappen</a:t>
            </a:r>
            <a:r>
              <a:rPr lang="fr-BE" sz="2400" b="1" dirty="0">
                <a:solidFill>
                  <a:schemeClr val="tx1">
                    <a:lumMod val="65000"/>
                    <a:lumOff val="35000"/>
                  </a:schemeClr>
                </a:solidFill>
              </a:rPr>
              <a:t> na </a:t>
            </a:r>
            <a:r>
              <a:rPr lang="fr-BE" sz="2400" b="1" dirty="0" err="1">
                <a:solidFill>
                  <a:schemeClr val="tx1">
                    <a:lumMod val="65000"/>
                    <a:lumOff val="35000"/>
                  </a:schemeClr>
                </a:solidFill>
              </a:rPr>
              <a:t>indiening</a:t>
            </a:r>
            <a:endParaRPr lang="fr-BE" sz="2400" b="1" i="1" dirty="0">
              <a:solidFill>
                <a:schemeClr val="tx1">
                  <a:lumMod val="65000"/>
                  <a:lumOff val="35000"/>
                </a:schemeClr>
              </a:solidFill>
            </a:endParaRPr>
          </a:p>
        </p:txBody>
      </p:sp>
      <p:sp>
        <p:nvSpPr>
          <p:cNvPr id="3" name="Espace réservé du texte 2"/>
          <p:cNvSpPr>
            <a:spLocks noGrp="1"/>
          </p:cNvSpPr>
          <p:nvPr>
            <p:ph type="body" sz="quarter" idx="10"/>
          </p:nvPr>
        </p:nvSpPr>
        <p:spPr>
          <a:xfrm>
            <a:off x="359532" y="789552"/>
            <a:ext cx="8424936" cy="3726414"/>
          </a:xfrm>
        </p:spPr>
        <p:txBody>
          <a:bodyPr>
            <a:normAutofit/>
          </a:bodyPr>
          <a:lstStyle/>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Sélection par le Gouvernement </a:t>
            </a:r>
            <a:r>
              <a:rPr lang="fr-BE" i="1" dirty="0">
                <a:solidFill>
                  <a:schemeClr val="tx1">
                    <a:lumMod val="65000"/>
                    <a:lumOff val="35000"/>
                  </a:schemeClr>
                </a:solidFill>
              </a:rPr>
              <a:t>/ </a:t>
            </a:r>
            <a:r>
              <a:rPr lang="fr-BE" i="1" dirty="0" err="1">
                <a:solidFill>
                  <a:schemeClr val="tx1"/>
                </a:solidFill>
              </a:rPr>
              <a:t>Selectie</a:t>
            </a:r>
            <a:r>
              <a:rPr lang="fr-BE" i="1" dirty="0">
                <a:solidFill>
                  <a:schemeClr val="tx1"/>
                </a:solidFill>
              </a:rPr>
              <a:t> </a:t>
            </a:r>
            <a:r>
              <a:rPr lang="fr-BE" i="1" dirty="0" err="1">
                <a:solidFill>
                  <a:schemeClr val="tx1"/>
                </a:solidFill>
              </a:rPr>
              <a:t>door</a:t>
            </a:r>
            <a:r>
              <a:rPr lang="fr-BE" i="1" dirty="0">
                <a:solidFill>
                  <a:schemeClr val="tx1"/>
                </a:solidFill>
              </a:rPr>
              <a:t> de </a:t>
            </a:r>
            <a:r>
              <a:rPr lang="fr-BE" i="1" dirty="0" err="1">
                <a:solidFill>
                  <a:schemeClr val="tx1"/>
                </a:solidFill>
              </a:rPr>
              <a:t>Regering</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Arrêté de subvention et convention </a:t>
            </a:r>
            <a:r>
              <a:rPr lang="fr-BE" i="1" dirty="0">
                <a:solidFill>
                  <a:schemeClr val="tx1">
                    <a:lumMod val="65000"/>
                    <a:lumOff val="35000"/>
                  </a:schemeClr>
                </a:solidFill>
              </a:rPr>
              <a:t>/ </a:t>
            </a:r>
            <a:r>
              <a:rPr lang="fr-BE" i="1" dirty="0" err="1">
                <a:solidFill>
                  <a:schemeClr val="tx1"/>
                </a:solidFill>
              </a:rPr>
              <a:t>Subsidiebesluit</a:t>
            </a:r>
            <a:r>
              <a:rPr lang="fr-BE" i="1" dirty="0">
                <a:solidFill>
                  <a:schemeClr val="tx1"/>
                </a:solidFill>
              </a:rPr>
              <a:t> en </a:t>
            </a:r>
            <a:r>
              <a:rPr lang="fr-BE" i="1" dirty="0" err="1">
                <a:solidFill>
                  <a:schemeClr val="tx1"/>
                </a:solidFill>
              </a:rPr>
              <a:t>overeenkomst</a:t>
            </a:r>
            <a:endParaRPr lang="fr-BE" i="1" dirty="0">
              <a:solidFill>
                <a:schemeClr val="tx1"/>
              </a:solidFill>
            </a:endParaRPr>
          </a:p>
          <a:p>
            <a:pPr marL="342900" indent="-342900" algn="just">
              <a:buFont typeface="Arial" panose="020B0604020202020204" pitchFamily="34" charset="0"/>
              <a:buChar char="•"/>
            </a:pPr>
            <a:endParaRPr lang="fr-BE" i="1" dirty="0"/>
          </a:p>
          <a:p>
            <a:pPr marL="342900" indent="-342900" algn="just">
              <a:buFont typeface="Arial" panose="020B0604020202020204" pitchFamily="34" charset="0"/>
              <a:buChar char="•"/>
            </a:pPr>
            <a:r>
              <a:rPr lang="fr-BE" i="1" dirty="0"/>
              <a:t>Vidéo « La Vie d’un projet » </a:t>
            </a:r>
            <a:r>
              <a:rPr lang="fr-BE" i="1" dirty="0">
                <a:solidFill>
                  <a:schemeClr val="tx1">
                    <a:lumMod val="65000"/>
                    <a:lumOff val="35000"/>
                  </a:schemeClr>
                </a:solidFill>
              </a:rPr>
              <a:t>/ </a:t>
            </a:r>
            <a:r>
              <a:rPr lang="fr-BE" i="1" dirty="0" err="1">
                <a:solidFill>
                  <a:schemeClr val="tx1"/>
                </a:solidFill>
              </a:rPr>
              <a:t>Video</a:t>
            </a:r>
            <a:r>
              <a:rPr lang="fr-BE" i="1" dirty="0">
                <a:solidFill>
                  <a:schemeClr val="tx1"/>
                </a:solidFill>
              </a:rPr>
              <a:t> « Het </a:t>
            </a:r>
            <a:r>
              <a:rPr lang="fr-BE" i="1" dirty="0" err="1">
                <a:solidFill>
                  <a:schemeClr val="tx1"/>
                </a:solidFill>
              </a:rPr>
              <a:t>leven</a:t>
            </a:r>
            <a:r>
              <a:rPr lang="fr-BE" i="1" dirty="0">
                <a:solidFill>
                  <a:schemeClr val="tx1"/>
                </a:solidFill>
              </a:rPr>
              <a:t> van </a:t>
            </a:r>
            <a:r>
              <a:rPr lang="fr-BE" i="1" dirty="0" err="1">
                <a:solidFill>
                  <a:schemeClr val="tx1"/>
                </a:solidFill>
              </a:rPr>
              <a:t>een</a:t>
            </a:r>
            <a:r>
              <a:rPr lang="fr-BE" i="1" dirty="0">
                <a:solidFill>
                  <a:schemeClr val="tx1"/>
                </a:solidFill>
              </a:rPr>
              <a:t> </a:t>
            </a:r>
            <a:r>
              <a:rPr lang="fr-BE" i="1" dirty="0" err="1">
                <a:solidFill>
                  <a:schemeClr val="tx1"/>
                </a:solidFill>
              </a:rPr>
              <a:t>project</a:t>
            </a:r>
            <a:r>
              <a:rPr lang="fr-BE" i="1" dirty="0">
                <a:solidFill>
                  <a:schemeClr val="tx1"/>
                </a:solidFill>
              </a:rPr>
              <a:t> »</a:t>
            </a:r>
          </a:p>
          <a:p>
            <a:pPr marL="342900" indent="-342900" algn="just">
              <a:buFont typeface="Arial" panose="020B0604020202020204" pitchFamily="34" charset="0"/>
              <a:buChar char="•"/>
            </a:pPr>
            <a:endParaRPr lang="fr-BE" i="1" dirty="0"/>
          </a:p>
        </p:txBody>
      </p:sp>
      <p:pic>
        <p:nvPicPr>
          <p:cNvPr id="4" name="Image 3">
            <a:extLst>
              <a:ext uri="{FF2B5EF4-FFF2-40B4-BE49-F238E27FC236}">
                <a16:creationId xmlns:a16="http://schemas.microsoft.com/office/drawing/2014/main" id="{0AE6010D-EA9E-B3F9-3B33-7C5FB44CFBC8}"/>
              </a:ext>
            </a:extLst>
          </p:cNvPr>
          <p:cNvPicPr>
            <a:picLocks noChangeAspect="1"/>
          </p:cNvPicPr>
          <p:nvPr/>
        </p:nvPicPr>
        <p:blipFill>
          <a:blip r:embed="rId2"/>
          <a:stretch>
            <a:fillRect/>
          </a:stretch>
        </p:blipFill>
        <p:spPr>
          <a:xfrm>
            <a:off x="4139952" y="4376641"/>
            <a:ext cx="4322439" cy="560881"/>
          </a:xfrm>
          <a:prstGeom prst="rect">
            <a:avLst/>
          </a:prstGeom>
        </p:spPr>
      </p:pic>
    </p:spTree>
    <p:extLst>
      <p:ext uri="{BB962C8B-B14F-4D97-AF65-F5344CB8AC3E}">
        <p14:creationId xmlns:p14="http://schemas.microsoft.com/office/powerpoint/2010/main" val="102059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78C976-EB66-15E8-B15F-DDD4FFC4DC2F}"/>
              </a:ext>
            </a:extLst>
          </p:cNvPr>
          <p:cNvSpPr>
            <a:spLocks noGrp="1"/>
          </p:cNvSpPr>
          <p:nvPr>
            <p:ph type="title"/>
          </p:nvPr>
        </p:nvSpPr>
        <p:spPr/>
        <p:txBody>
          <a:bodyPr>
            <a:normAutofit fontScale="90000"/>
          </a:bodyPr>
          <a:lstStyle/>
          <a:p>
            <a:pPr algn="ctr"/>
            <a:br>
              <a:rPr lang="fr-BE" sz="2000" dirty="0"/>
            </a:br>
            <a:br>
              <a:rPr lang="fr-BE" sz="2000" dirty="0"/>
            </a:br>
            <a:r>
              <a:rPr lang="fr-BE" sz="2000" dirty="0"/>
              <a:t>Questions / Contacts</a:t>
            </a:r>
            <a:br>
              <a:rPr lang="fr-BE" sz="2000" dirty="0"/>
            </a:br>
            <a:r>
              <a:rPr lang="fr-BE" sz="2000" dirty="0" err="1">
                <a:solidFill>
                  <a:schemeClr val="tx1">
                    <a:lumMod val="65000"/>
                    <a:lumOff val="35000"/>
                  </a:schemeClr>
                </a:solidFill>
              </a:rPr>
              <a:t>Vragen</a:t>
            </a:r>
            <a:r>
              <a:rPr lang="fr-BE" sz="2000" dirty="0">
                <a:solidFill>
                  <a:schemeClr val="tx1">
                    <a:lumMod val="65000"/>
                    <a:lumOff val="35000"/>
                  </a:schemeClr>
                </a:solidFill>
              </a:rPr>
              <a:t>/ </a:t>
            </a:r>
            <a:r>
              <a:rPr lang="fr-BE" sz="2000" dirty="0" err="1">
                <a:solidFill>
                  <a:schemeClr val="tx1">
                    <a:lumMod val="65000"/>
                    <a:lumOff val="35000"/>
                  </a:schemeClr>
                </a:solidFill>
              </a:rPr>
              <a:t>Contactgegevens</a:t>
            </a:r>
            <a:endParaRPr lang="fr-BE" sz="2000" dirty="0">
              <a:solidFill>
                <a:schemeClr val="tx1">
                  <a:lumMod val="65000"/>
                  <a:lumOff val="35000"/>
                </a:schemeClr>
              </a:solidFill>
            </a:endParaRPr>
          </a:p>
        </p:txBody>
      </p:sp>
      <p:sp>
        <p:nvSpPr>
          <p:cNvPr id="3" name="Espace réservé du texte 2">
            <a:extLst>
              <a:ext uri="{FF2B5EF4-FFF2-40B4-BE49-F238E27FC236}">
                <a16:creationId xmlns:a16="http://schemas.microsoft.com/office/drawing/2014/main" id="{69C2F1C4-179A-0FD0-9DF8-90AF91E71AAB}"/>
              </a:ext>
            </a:extLst>
          </p:cNvPr>
          <p:cNvSpPr>
            <a:spLocks noGrp="1"/>
          </p:cNvSpPr>
          <p:nvPr>
            <p:ph type="body" sz="quarter" idx="10"/>
          </p:nvPr>
        </p:nvSpPr>
        <p:spPr/>
        <p:txBody>
          <a:bodyPr/>
          <a:lstStyle/>
          <a:p>
            <a:endParaRPr lang="fr-BE" dirty="0"/>
          </a:p>
          <a:p>
            <a:r>
              <a:rPr lang="fr-BE" dirty="0" err="1"/>
              <a:t>Directie</a:t>
            </a:r>
            <a:r>
              <a:rPr lang="fr-BE" dirty="0"/>
              <a:t> EFRO/ Direction FEDER: </a:t>
            </a:r>
          </a:p>
          <a:p>
            <a:endParaRPr lang="fr-BE" dirty="0"/>
          </a:p>
          <a:p>
            <a:r>
              <a:rPr lang="fr-BE" dirty="0" err="1">
                <a:hlinkClick r:id="rId2"/>
              </a:rPr>
              <a:t>Efro@gob.brussels</a:t>
            </a:r>
            <a:r>
              <a:rPr lang="fr-BE" dirty="0">
                <a:hlinkClick r:id="rId2"/>
              </a:rPr>
              <a:t>/</a:t>
            </a:r>
            <a:r>
              <a:rPr lang="fr-BE" dirty="0"/>
              <a:t> </a:t>
            </a:r>
            <a:r>
              <a:rPr lang="fr-BE" dirty="0" err="1">
                <a:hlinkClick r:id="rId3"/>
              </a:rPr>
              <a:t>Feder@sprb.brussels</a:t>
            </a:r>
            <a:endParaRPr lang="fr-BE" dirty="0"/>
          </a:p>
          <a:p>
            <a:endParaRPr lang="fr-BE" dirty="0"/>
          </a:p>
          <a:p>
            <a:r>
              <a:rPr lang="fr-BE" dirty="0">
                <a:hlinkClick r:id="rId4"/>
              </a:rPr>
              <a:t>www.feder.brussels</a:t>
            </a:r>
            <a:r>
              <a:rPr lang="fr-BE" dirty="0"/>
              <a:t> / </a:t>
            </a:r>
            <a:r>
              <a:rPr lang="fr-BE" dirty="0">
                <a:hlinkClick r:id="rId5"/>
              </a:rPr>
              <a:t>www.efro.brussels</a:t>
            </a:r>
            <a:r>
              <a:rPr lang="fr-BE" dirty="0"/>
              <a:t> : information et documents appels à projets / </a:t>
            </a:r>
            <a:r>
              <a:rPr lang="fr-BE" dirty="0" err="1"/>
              <a:t>informatie</a:t>
            </a:r>
            <a:r>
              <a:rPr lang="fr-BE" dirty="0"/>
              <a:t> en </a:t>
            </a:r>
            <a:r>
              <a:rPr lang="fr-BE" dirty="0" err="1"/>
              <a:t>documenten</a:t>
            </a:r>
            <a:r>
              <a:rPr lang="fr-BE" dirty="0"/>
              <a:t> </a:t>
            </a:r>
            <a:r>
              <a:rPr lang="fr-BE" dirty="0" err="1"/>
              <a:t>projectoproepen</a:t>
            </a:r>
            <a:endParaRPr lang="fr-BE" dirty="0"/>
          </a:p>
        </p:txBody>
      </p:sp>
      <p:pic>
        <p:nvPicPr>
          <p:cNvPr id="4" name="Image 3">
            <a:extLst>
              <a:ext uri="{FF2B5EF4-FFF2-40B4-BE49-F238E27FC236}">
                <a16:creationId xmlns:a16="http://schemas.microsoft.com/office/drawing/2014/main" id="{860A6D6C-4630-E759-8D0C-DEC831663980}"/>
              </a:ext>
            </a:extLst>
          </p:cNvPr>
          <p:cNvPicPr>
            <a:picLocks noChangeAspect="1"/>
          </p:cNvPicPr>
          <p:nvPr/>
        </p:nvPicPr>
        <p:blipFill>
          <a:blip r:embed="rId6"/>
          <a:stretch>
            <a:fillRect/>
          </a:stretch>
        </p:blipFill>
        <p:spPr>
          <a:xfrm>
            <a:off x="3923928" y="4376641"/>
            <a:ext cx="4322439" cy="560881"/>
          </a:xfrm>
          <a:prstGeom prst="rect">
            <a:avLst/>
          </a:prstGeom>
        </p:spPr>
      </p:pic>
    </p:spTree>
    <p:extLst>
      <p:ext uri="{BB962C8B-B14F-4D97-AF65-F5344CB8AC3E}">
        <p14:creationId xmlns:p14="http://schemas.microsoft.com/office/powerpoint/2010/main" val="11803797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D4C6954D-C798-E733-CD21-A3190CDDCA2D}"/>
              </a:ext>
            </a:extLst>
          </p:cNvPr>
          <p:cNvSpPr>
            <a:spLocks noGrp="1"/>
          </p:cNvSpPr>
          <p:nvPr>
            <p:ph type="body" sz="quarter" idx="14"/>
          </p:nvPr>
        </p:nvSpPr>
        <p:spPr/>
        <p:txBody>
          <a:bodyPr/>
          <a:lstStyle/>
          <a:p>
            <a:endParaRPr lang="fr-BE" dirty="0"/>
          </a:p>
          <a:p>
            <a:r>
              <a:rPr lang="fr-BE" dirty="0"/>
              <a:t>MERCI POUR VOTRE ATTENTION</a:t>
            </a:r>
          </a:p>
          <a:p>
            <a:r>
              <a:rPr lang="nl-NL" dirty="0">
                <a:hlinkClick r:id="rId2"/>
              </a:rPr>
              <a:t>DANK U VOOR UW AANDACHT</a:t>
            </a:r>
            <a:endParaRPr lang="fr-BE" dirty="0">
              <a:hlinkClick r:id="rId2"/>
            </a:endParaRPr>
          </a:p>
          <a:p>
            <a:endParaRPr lang="fr-BE" dirty="0">
              <a:hlinkClick r:id="rId2"/>
            </a:endParaRPr>
          </a:p>
          <a:p>
            <a:endParaRPr lang="fr-BE" dirty="0">
              <a:hlinkClick r:id="rId2"/>
            </a:endParaRPr>
          </a:p>
          <a:p>
            <a:r>
              <a:rPr lang="fr-BE" dirty="0">
                <a:hlinkClick r:id="rId2"/>
              </a:rPr>
              <a:t>http://feder.brussels</a:t>
            </a:r>
            <a:endParaRPr lang="fr-BE" dirty="0"/>
          </a:p>
          <a:p>
            <a:r>
              <a:rPr lang="fr-BE" dirty="0">
                <a:hlinkClick r:id="rId3"/>
              </a:rPr>
              <a:t>http://efro.brussels</a:t>
            </a:r>
            <a:endParaRPr lang="fr-BE" dirty="0"/>
          </a:p>
          <a:p>
            <a:endParaRPr lang="fr-BE" dirty="0"/>
          </a:p>
        </p:txBody>
      </p:sp>
      <p:pic>
        <p:nvPicPr>
          <p:cNvPr id="3" name="Image 2">
            <a:extLst>
              <a:ext uri="{FF2B5EF4-FFF2-40B4-BE49-F238E27FC236}">
                <a16:creationId xmlns:a16="http://schemas.microsoft.com/office/drawing/2014/main" id="{1521E021-256A-4E0E-29C5-6F359983B831}"/>
              </a:ext>
            </a:extLst>
          </p:cNvPr>
          <p:cNvPicPr>
            <a:picLocks noChangeAspect="1"/>
          </p:cNvPicPr>
          <p:nvPr/>
        </p:nvPicPr>
        <p:blipFill>
          <a:blip r:embed="rId4"/>
          <a:stretch>
            <a:fillRect/>
          </a:stretch>
        </p:blipFill>
        <p:spPr>
          <a:xfrm>
            <a:off x="2410780" y="483518"/>
            <a:ext cx="4322439" cy="560881"/>
          </a:xfrm>
          <a:prstGeom prst="rect">
            <a:avLst/>
          </a:prstGeom>
        </p:spPr>
      </p:pic>
    </p:spTree>
    <p:extLst>
      <p:ext uri="{BB962C8B-B14F-4D97-AF65-F5344CB8AC3E}">
        <p14:creationId xmlns:p14="http://schemas.microsoft.com/office/powerpoint/2010/main" val="269327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2A925E-B148-4310-779C-5F065B348959}"/>
              </a:ext>
            </a:extLst>
          </p:cNvPr>
          <p:cNvSpPr>
            <a:spLocks noGrp="1"/>
          </p:cNvSpPr>
          <p:nvPr>
            <p:ph type="title"/>
          </p:nvPr>
        </p:nvSpPr>
        <p:spPr>
          <a:xfrm>
            <a:off x="395536" y="205978"/>
            <a:ext cx="8424936" cy="1285652"/>
          </a:xfrm>
        </p:spPr>
        <p:txBody>
          <a:bodyPr>
            <a:normAutofit fontScale="90000"/>
          </a:bodyPr>
          <a:lstStyle/>
          <a:p>
            <a:pPr algn="ctr"/>
            <a:r>
              <a:rPr lang="fr-FR" dirty="0"/>
              <a:t>I. Introduction au contexte général du futur programme FEDER 2021-2027 </a:t>
            </a:r>
            <a:r>
              <a:rPr lang="fr-BE" i="1" dirty="0" err="1">
                <a:solidFill>
                  <a:schemeClr val="tx1">
                    <a:lumMod val="65000"/>
                    <a:lumOff val="35000"/>
                  </a:schemeClr>
                </a:solidFill>
              </a:rPr>
              <a:t>Inleiding</a:t>
            </a:r>
            <a:r>
              <a:rPr lang="fr-BE" i="1" dirty="0">
                <a:solidFill>
                  <a:schemeClr val="tx1">
                    <a:lumMod val="65000"/>
                    <a:lumOff val="35000"/>
                  </a:schemeClr>
                </a:solidFill>
              </a:rPr>
              <a:t> </a:t>
            </a:r>
            <a:r>
              <a:rPr lang="fr-BE" i="1" dirty="0" err="1">
                <a:solidFill>
                  <a:schemeClr val="tx1">
                    <a:lumMod val="65000"/>
                    <a:lumOff val="35000"/>
                  </a:schemeClr>
                </a:solidFill>
              </a:rPr>
              <a:t>algemene</a:t>
            </a:r>
            <a:r>
              <a:rPr lang="fr-BE" i="1" dirty="0">
                <a:solidFill>
                  <a:schemeClr val="tx1">
                    <a:lumMod val="65000"/>
                    <a:lumOff val="35000"/>
                  </a:schemeClr>
                </a:solidFill>
              </a:rPr>
              <a:t> </a:t>
            </a:r>
            <a:r>
              <a:rPr lang="fr-BE" i="1" dirty="0" err="1">
                <a:solidFill>
                  <a:schemeClr val="tx1">
                    <a:lumMod val="65000"/>
                    <a:lumOff val="35000"/>
                  </a:schemeClr>
                </a:solidFill>
              </a:rPr>
              <a:t>contect</a:t>
            </a:r>
            <a:r>
              <a:rPr lang="fr-BE" i="1" dirty="0">
                <a:solidFill>
                  <a:schemeClr val="tx1">
                    <a:lumMod val="65000"/>
                    <a:lumOff val="35000"/>
                  </a:schemeClr>
                </a:solidFill>
              </a:rPr>
              <a:t> van het </a:t>
            </a:r>
            <a:r>
              <a:rPr lang="fr-BE" i="1" dirty="0" err="1">
                <a:solidFill>
                  <a:schemeClr val="tx1">
                    <a:lumMod val="65000"/>
                    <a:lumOff val="35000"/>
                  </a:schemeClr>
                </a:solidFill>
              </a:rPr>
              <a:t>toekomstig</a:t>
            </a:r>
            <a:r>
              <a:rPr lang="fr-BE" i="1" dirty="0">
                <a:solidFill>
                  <a:schemeClr val="tx1">
                    <a:lumMod val="65000"/>
                    <a:lumOff val="35000"/>
                  </a:schemeClr>
                </a:solidFill>
              </a:rPr>
              <a:t> EFRO programma 2021 -2027</a:t>
            </a:r>
            <a:br>
              <a:rPr lang="fr-BE" i="1" dirty="0">
                <a:solidFill>
                  <a:schemeClr val="tx1">
                    <a:lumMod val="65000"/>
                    <a:lumOff val="35000"/>
                  </a:schemeClr>
                </a:solidFill>
              </a:rPr>
            </a:br>
            <a:endParaRPr lang="fr-BE" dirty="0"/>
          </a:p>
        </p:txBody>
      </p:sp>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82173" y="1131590"/>
            <a:ext cx="8389689" cy="3239814"/>
          </a:xfrm>
        </p:spPr>
        <p:txBody>
          <a:bodyPr>
            <a:normAutofit fontScale="62500" lnSpcReduction="20000"/>
          </a:bodyPr>
          <a:lstStyle/>
          <a:p>
            <a:pPr marL="342900" indent="-342900" algn="just">
              <a:buFontTx/>
              <a:buChar char="-"/>
            </a:pPr>
            <a:endParaRPr lang="fr-BE" b="1" dirty="0"/>
          </a:p>
          <a:p>
            <a:pPr marL="342900" indent="-342900" algn="just">
              <a:buFontTx/>
              <a:buChar char="-"/>
            </a:pPr>
            <a:r>
              <a:rPr lang="fr-BE" b="1" dirty="0"/>
              <a:t>Le (projet de) Programme FEDER a été préparé par les services de la Région et a sélectionné 9 « objectifs spécifiques » (priorités d’investissement) parmi les 23 potentiels/</a:t>
            </a:r>
            <a:r>
              <a:rPr lang="nl-BE" b="1" i="1" dirty="0">
                <a:solidFill>
                  <a:schemeClr val="tx1"/>
                </a:solidFill>
                <a:latin typeface="Arial"/>
              </a:rPr>
              <a:t>De gewestelijke diensten hebben het (ontwerp van) EFRO-programma voorbereid en er werden 9 "specifieke doelstellingen" (investeringsprioriteiten) uit 23 mogelijke specifieke doelstellingen gekozen.</a:t>
            </a:r>
          </a:p>
          <a:p>
            <a:pPr marL="342900" indent="-342900" algn="just">
              <a:buFontTx/>
              <a:buChar char="-"/>
            </a:pPr>
            <a:endParaRPr lang="fr-BE" b="1" dirty="0"/>
          </a:p>
          <a:p>
            <a:pPr marL="342900" indent="-342900" algn="just">
              <a:buFontTx/>
              <a:buChar char="-"/>
            </a:pPr>
            <a:r>
              <a:rPr lang="fr-BE" b="1" dirty="0"/>
              <a:t>Il a été validé en première lecture en février 2022, soumis à consultation et enquête publique, puis validé en deuxième lecture en juillet 2022/</a:t>
            </a:r>
            <a:r>
              <a:rPr lang="nl-BE" b="1" i="1" dirty="0">
                <a:solidFill>
                  <a:schemeClr val="tx1"/>
                </a:solidFill>
                <a:latin typeface="Arial"/>
              </a:rPr>
              <a:t>Het (ontwerp van) programma werd in februari 2022 in eerste lezing goedgekeurd, was het voorwerp van een consultatieronde en een openbaar onderzoek en werd tot slot in juli 2022 in tweede lezing goedgekeurd.</a:t>
            </a:r>
          </a:p>
          <a:p>
            <a:pPr marL="342900" indent="-342900" algn="just">
              <a:buFontTx/>
              <a:buChar char="-"/>
            </a:pPr>
            <a:endParaRPr lang="fr-BE" b="1" dirty="0"/>
          </a:p>
          <a:p>
            <a:pPr marL="342900" indent="-342900" algn="just">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335981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77155" y="1275606"/>
            <a:ext cx="8389689" cy="3239814"/>
          </a:xfrm>
        </p:spPr>
        <p:txBody>
          <a:bodyPr>
            <a:normAutofit/>
          </a:bodyPr>
          <a:lstStyle/>
          <a:p>
            <a:pPr marL="342900" indent="-342900" algn="just">
              <a:buFontTx/>
              <a:buChar char="-"/>
            </a:pPr>
            <a:endParaRPr lang="fr-BE" b="1" dirty="0"/>
          </a:p>
          <a:p>
            <a:pPr marL="342900" indent="-342900">
              <a:buFontTx/>
              <a:buChar char="-"/>
            </a:pPr>
            <a:r>
              <a:rPr lang="fr-BE" b="1" dirty="0"/>
              <a:t>Il est actuellement soumis pour validation auprès des services de la Commission Européenne/</a:t>
            </a:r>
            <a:r>
              <a:rPr lang="nl-BE" b="1" i="1" dirty="0">
                <a:solidFill>
                  <a:schemeClr val="tx1"/>
                </a:solidFill>
                <a:latin typeface="Arial"/>
              </a:rPr>
              <a:t>Het is momenteel voor goedkeuring ingediend bij de diensten van de Europese Commissie.</a:t>
            </a:r>
          </a:p>
          <a:p>
            <a:pPr marL="342900" indent="-342900">
              <a:buFontTx/>
              <a:buChar char="-"/>
            </a:pPr>
            <a:endParaRPr lang="fr-BE" b="1" dirty="0"/>
          </a:p>
          <a:p>
            <a:pPr marL="342900" indent="-342900">
              <a:buFontTx/>
              <a:buChar char="-"/>
            </a:pPr>
            <a:endParaRPr lang="fr-BE" b="1" dirty="0"/>
          </a:p>
          <a:p>
            <a:pPr marL="342900" indent="-342900">
              <a:buFontTx/>
              <a:buChar char="-"/>
            </a:pPr>
            <a:endParaRPr lang="fr-BE" b="1" dirty="0"/>
          </a:p>
        </p:txBody>
      </p:sp>
    </p:spTree>
    <p:extLst>
      <p:ext uri="{BB962C8B-B14F-4D97-AF65-F5344CB8AC3E}">
        <p14:creationId xmlns:p14="http://schemas.microsoft.com/office/powerpoint/2010/main" val="96657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a:bodyPr>
          <a:lstStyle/>
          <a:p>
            <a:pPr algn="just"/>
            <a:r>
              <a:rPr lang="fr-BE" sz="1400" b="1" u="sng" dirty="0"/>
              <a:t>OBJECTIF STRATÉGIQUE 4 - UNE EUROPE PLUS SOCIALE ET PLUS INCLUSIVE METTANT EN ŒUVRE LE SOCLE EUROPÉEN DES DROITS SOCIAUX</a:t>
            </a:r>
            <a:endParaRPr lang="fr-BE" sz="1400" dirty="0"/>
          </a:p>
          <a:p>
            <a:pPr algn="just"/>
            <a:r>
              <a:rPr lang="fr-BE" sz="1400" b="1" i="1" dirty="0">
                <a:solidFill>
                  <a:schemeClr val="accent1"/>
                </a:solidFill>
              </a:rPr>
              <a:t>Objectif Spécifique 4.3 - En développant de nouvelles places de logement ou d’hébergement destinées à des publics fragilisés.</a:t>
            </a:r>
            <a:endParaRPr lang="fr-BE" sz="1400" dirty="0">
              <a:solidFill>
                <a:schemeClr val="accent1"/>
              </a:solidFill>
            </a:endParaRPr>
          </a:p>
          <a:p>
            <a:pPr algn="just"/>
            <a:r>
              <a:rPr lang="fr-BE" sz="1400" b="1" i="1" dirty="0"/>
              <a:t>(Objectif Spécifique 4.4 - En développant des solutions d’hébergement pour les personnes réfugiées et migrantes sans abris.)</a:t>
            </a:r>
          </a:p>
          <a:p>
            <a:pPr algn="just"/>
            <a:endParaRPr lang="nl-NL" sz="1400" b="1" i="1" u="sng" dirty="0">
              <a:solidFill>
                <a:schemeClr val="tx1"/>
              </a:solidFill>
            </a:endParaRPr>
          </a:p>
          <a:p>
            <a:pPr algn="just"/>
            <a:r>
              <a:rPr lang="nl-NL" sz="1400" b="1" i="1" u="sng" dirty="0">
                <a:solidFill>
                  <a:schemeClr val="tx1"/>
                </a:solidFill>
              </a:rPr>
              <a:t>STRATEGISCHE DOELSTELLING 4 - EEN SOCIALER EN INCLUSIEVER EUROPA, DAT DE EUROPESE PIJLER VAN DE SOCIALE RECHTEN TEN UITVOER BRENGT</a:t>
            </a:r>
          </a:p>
          <a:p>
            <a:pPr algn="just"/>
            <a:r>
              <a:rPr lang="nl-NL" sz="1400" b="1" dirty="0">
                <a:solidFill>
                  <a:schemeClr val="accent1"/>
                </a:solidFill>
              </a:rPr>
              <a:t>Specifieke doelstelling 4.3. Door nieuwe woon- of opvangplaatsen te ontwikkelen voor kansarme doelgroepen.</a:t>
            </a:r>
          </a:p>
          <a:p>
            <a:pPr algn="just"/>
            <a:r>
              <a:rPr lang="nl-NL" sz="1400" b="1" dirty="0">
                <a:solidFill>
                  <a:schemeClr val="tx1"/>
                </a:solidFill>
              </a:rPr>
              <a:t>(Specifieke doelstelling 4.4. Door opvangoplossingen te ontwikkelen voor dakloze vluchtelingen en migranten.)</a:t>
            </a:r>
          </a:p>
          <a:p>
            <a:pPr algn="just"/>
            <a:endParaRPr lang="fr-BE" dirty="0"/>
          </a:p>
        </p:txBody>
      </p:sp>
    </p:spTree>
    <p:extLst>
      <p:ext uri="{BB962C8B-B14F-4D97-AF65-F5344CB8AC3E}">
        <p14:creationId xmlns:p14="http://schemas.microsoft.com/office/powerpoint/2010/main" val="260359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92500" lnSpcReduction="20000"/>
          </a:bodyPr>
          <a:lstStyle/>
          <a:p>
            <a:pPr marL="342900" indent="-342900">
              <a:buFontTx/>
              <a:buChar char="-"/>
            </a:pPr>
            <a:r>
              <a:rPr lang="fr-BE" b="1" dirty="0"/>
              <a:t>Principes transversaux du Programme/</a:t>
            </a:r>
            <a:r>
              <a:rPr lang="nl-BE" b="1" i="1" dirty="0">
                <a:solidFill>
                  <a:schemeClr val="tx1"/>
                </a:solidFill>
                <a:latin typeface="Arial"/>
              </a:rPr>
              <a:t>Transversale principes van het programma</a:t>
            </a:r>
            <a:r>
              <a:rPr lang="nl-BE" b="1" dirty="0">
                <a:solidFill>
                  <a:srgbClr val="808080"/>
                </a:solidFill>
                <a:latin typeface="Arial"/>
              </a:rPr>
              <a:t>:</a:t>
            </a:r>
          </a:p>
          <a:p>
            <a:pPr marL="342900" indent="-342900">
              <a:buFontTx/>
              <a:buChar char="-"/>
            </a:pPr>
            <a:endParaRPr lang="fr-BE" b="1" dirty="0"/>
          </a:p>
          <a:p>
            <a:pPr marL="882900" lvl="2" indent="-342900" algn="just">
              <a:buFontTx/>
              <a:buChar char="-"/>
            </a:pPr>
            <a:r>
              <a:rPr lang="fr-BE" i="1" dirty="0"/>
              <a:t>Durabilité</a:t>
            </a:r>
            <a:r>
              <a:rPr lang="fr-BE" b="0" dirty="0"/>
              <a:t> (générale + « DNSH »)/</a:t>
            </a:r>
            <a:r>
              <a:rPr lang="nl-BE" dirty="0">
                <a:solidFill>
                  <a:schemeClr val="tx1"/>
                </a:solidFill>
                <a:latin typeface="Arial"/>
              </a:rPr>
              <a:t>Duurzaamheid</a:t>
            </a:r>
            <a:r>
              <a:rPr lang="nl-BE" b="0" i="1" dirty="0">
                <a:solidFill>
                  <a:schemeClr val="tx1"/>
                </a:solidFill>
                <a:latin typeface="Arial"/>
              </a:rPr>
              <a:t> (algemeen + "DNSH"),</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b="0" dirty="0"/>
              <a:t>Égalité, inclusion, non-discrimination/</a:t>
            </a:r>
            <a:r>
              <a:rPr lang="nl-BE" b="0" i="1" dirty="0">
                <a:solidFill>
                  <a:schemeClr val="tx1"/>
                </a:solidFill>
                <a:latin typeface="Arial"/>
              </a:rPr>
              <a:t>Gelijkheid, inclusie, non-discriminatie,</a:t>
            </a:r>
            <a:endParaRPr lang="fr-BE" b="0" i="1" dirty="0">
              <a:solidFill>
                <a:schemeClr val="tx1"/>
              </a:solidFill>
            </a:endParaRPr>
          </a:p>
          <a:p>
            <a:pPr marL="882900" lvl="2" indent="-342900" algn="just">
              <a:buFontTx/>
              <a:buChar char="-"/>
            </a:pPr>
            <a:endParaRPr lang="fr-BE" b="0" dirty="0"/>
          </a:p>
          <a:p>
            <a:pPr marL="882900" lvl="2" indent="-342900" algn="just">
              <a:buFontTx/>
              <a:buChar char="-"/>
            </a:pPr>
            <a:r>
              <a:rPr lang="fr-BE" i="1" dirty="0"/>
              <a:t>Additionnalité</a:t>
            </a:r>
            <a:r>
              <a:rPr lang="fr-BE" b="0" dirty="0"/>
              <a:t> : éviter de simples effets d’aubaine, à </a:t>
            </a:r>
            <a:r>
              <a:rPr lang="fr-BE" i="1" dirty="0"/>
              <a:t>démontrer la réelle valeur ajoutée </a:t>
            </a:r>
            <a:r>
              <a:rPr lang="fr-BE" b="0" dirty="0"/>
              <a:t>des fonds (nécessité financement FEDER ou impact/résultats additionnels)/ </a:t>
            </a:r>
            <a:r>
              <a:rPr lang="nl-BE" dirty="0">
                <a:solidFill>
                  <a:schemeClr val="tx1"/>
                </a:solidFill>
                <a:latin typeface="Arial"/>
              </a:rPr>
              <a:t>Aanvullend karakter</a:t>
            </a:r>
            <a:r>
              <a:rPr lang="nl-BE" b="0" i="1" dirty="0">
                <a:solidFill>
                  <a:schemeClr val="tx1"/>
                </a:solidFill>
                <a:latin typeface="Arial"/>
              </a:rPr>
              <a:t>: nodeloze subsidiëring vermijden om </a:t>
            </a:r>
            <a:r>
              <a:rPr lang="nl-BE" dirty="0">
                <a:solidFill>
                  <a:schemeClr val="tx1"/>
                </a:solidFill>
                <a:latin typeface="Arial"/>
              </a:rPr>
              <a:t>de werkelijke toegevoegde waarde </a:t>
            </a:r>
            <a:r>
              <a:rPr lang="nl-BE" b="0" i="1" dirty="0">
                <a:solidFill>
                  <a:schemeClr val="tx1"/>
                </a:solidFill>
                <a:latin typeface="Arial"/>
              </a:rPr>
              <a:t>van de fondsen aan te tonen (noodzaak aan EFRO-financiering of bijkomende impact/resultaten). </a:t>
            </a:r>
          </a:p>
          <a:p>
            <a:pPr marL="882900" lvl="2" indent="-342900" algn="just">
              <a:buFontTx/>
              <a:buChar char="-"/>
            </a:pPr>
            <a:endParaRPr lang="fr-BE" b="0" dirty="0"/>
          </a:p>
          <a:p>
            <a:pPr marL="882900" lvl="2" indent="-342900" algn="just">
              <a:buFontTx/>
              <a:buChar char="-"/>
            </a:pPr>
            <a:endParaRPr lang="fr-BE" b="0" dirty="0"/>
          </a:p>
          <a:p>
            <a:pPr marL="342900" indent="-342900">
              <a:buFontTx/>
              <a:buChar char="-"/>
            </a:pPr>
            <a:endParaRPr lang="fr-BE" b="1" dirty="0"/>
          </a:p>
        </p:txBody>
      </p:sp>
    </p:spTree>
    <p:extLst>
      <p:ext uri="{BB962C8B-B14F-4D97-AF65-F5344CB8AC3E}">
        <p14:creationId xmlns:p14="http://schemas.microsoft.com/office/powerpoint/2010/main" val="127650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DCAD2EE-3D99-A51A-594B-81D28F7D3A5D}"/>
              </a:ext>
            </a:extLst>
          </p:cNvPr>
          <p:cNvPicPr>
            <a:picLocks noChangeAspect="1"/>
          </p:cNvPicPr>
          <p:nvPr/>
        </p:nvPicPr>
        <p:blipFill>
          <a:blip r:embed="rId2"/>
          <a:stretch>
            <a:fillRect/>
          </a:stretch>
        </p:blipFill>
        <p:spPr>
          <a:xfrm>
            <a:off x="4139952" y="4454116"/>
            <a:ext cx="4322439" cy="560881"/>
          </a:xfrm>
          <a:prstGeom prst="rect">
            <a:avLst/>
          </a:prstGeom>
        </p:spPr>
      </p:pic>
      <p:sp>
        <p:nvSpPr>
          <p:cNvPr id="5" name="Espace réservé du texte 2">
            <a:extLst>
              <a:ext uri="{FF2B5EF4-FFF2-40B4-BE49-F238E27FC236}">
                <a16:creationId xmlns:a16="http://schemas.microsoft.com/office/drawing/2014/main" id="{ABF8C8FE-C979-49B6-9D7C-E5459ECED5E1}"/>
              </a:ext>
            </a:extLst>
          </p:cNvPr>
          <p:cNvSpPr>
            <a:spLocks noGrp="1"/>
          </p:cNvSpPr>
          <p:nvPr>
            <p:ph type="body" sz="quarter" idx="10"/>
          </p:nvPr>
        </p:nvSpPr>
        <p:spPr>
          <a:xfrm>
            <a:off x="323528" y="267495"/>
            <a:ext cx="8461697" cy="4175918"/>
          </a:xfrm>
        </p:spPr>
        <p:txBody>
          <a:bodyPr>
            <a:normAutofit fontScale="85000" lnSpcReduction="10000"/>
          </a:bodyPr>
          <a:lstStyle/>
          <a:p>
            <a:pPr marL="882900" lvl="2" indent="-342900" algn="just">
              <a:buFontTx/>
              <a:buChar char="-"/>
            </a:pPr>
            <a:r>
              <a:rPr lang="fr-BE" b="0" dirty="0"/>
              <a:t>F</a:t>
            </a:r>
            <a:r>
              <a:rPr lang="en-US" b="0" dirty="0" err="1"/>
              <a:t>avoriser</a:t>
            </a:r>
            <a:r>
              <a:rPr lang="en-US" b="0" dirty="0"/>
              <a:t> les </a:t>
            </a:r>
            <a:r>
              <a:rPr lang="en-US" i="1" dirty="0" err="1"/>
              <a:t>approches</a:t>
            </a:r>
            <a:r>
              <a:rPr lang="en-US" i="1" dirty="0"/>
              <a:t> </a:t>
            </a:r>
            <a:r>
              <a:rPr lang="en-US" i="1" dirty="0" err="1"/>
              <a:t>novatrices</a:t>
            </a:r>
            <a:r>
              <a:rPr lang="en-US" i="1" dirty="0"/>
              <a:t> </a:t>
            </a:r>
            <a:r>
              <a:rPr lang="en-US" b="0" dirty="0"/>
              <a:t>au </a:t>
            </a:r>
            <a:r>
              <a:rPr lang="en-US" b="0" dirty="0" err="1"/>
              <a:t>niveau</a:t>
            </a:r>
            <a:r>
              <a:rPr lang="en-US" b="0" dirty="0"/>
              <a:t> de la solution 	</a:t>
            </a:r>
            <a:r>
              <a:rPr lang="en-US" b="0" dirty="0" err="1"/>
              <a:t>préconisée</a:t>
            </a:r>
            <a:r>
              <a:rPr lang="en-US" b="0" dirty="0"/>
              <a:t> et de la mise </a:t>
            </a:r>
            <a:r>
              <a:rPr lang="en-US" b="0" dirty="0" err="1"/>
              <a:t>en</a:t>
            </a:r>
            <a:r>
              <a:rPr lang="en-US" b="0" dirty="0"/>
              <a:t> </a:t>
            </a:r>
            <a:r>
              <a:rPr lang="en-US" b="0" dirty="0" err="1"/>
              <a:t>œuvre</a:t>
            </a:r>
            <a:r>
              <a:rPr lang="en-US" b="0" dirty="0"/>
              <a:t> </a:t>
            </a:r>
            <a:r>
              <a:rPr lang="en-US" b="0" dirty="0" err="1"/>
              <a:t>concrète</a:t>
            </a:r>
            <a:r>
              <a:rPr lang="en-US" b="0" dirty="0"/>
              <a:t>/</a:t>
            </a:r>
            <a:r>
              <a:rPr lang="nl-BE" dirty="0">
                <a:solidFill>
                  <a:schemeClr val="tx1"/>
                </a:solidFill>
                <a:latin typeface="Arial"/>
              </a:rPr>
              <a:t>Innovatieve benaderingen </a:t>
            </a:r>
            <a:r>
              <a:rPr lang="nl-BE" b="0" i="1" dirty="0">
                <a:solidFill>
                  <a:schemeClr val="tx1"/>
                </a:solidFill>
                <a:latin typeface="Arial"/>
              </a:rPr>
              <a:t>bevorderen in verband met de oplossing en de concrete uitvoering ervan</a:t>
            </a:r>
            <a:endParaRPr lang="nl-BE" b="0" dirty="0">
              <a:solidFill>
                <a:schemeClr val="tx1"/>
              </a:solidFill>
              <a:latin typeface="Arial"/>
            </a:endParaRPr>
          </a:p>
          <a:p>
            <a:pPr marL="882900" lvl="2" indent="-342900" algn="just">
              <a:buFontTx/>
              <a:buChar char="-"/>
            </a:pPr>
            <a:endParaRPr lang="en-US" b="0" dirty="0"/>
          </a:p>
          <a:p>
            <a:pPr marL="882900" lvl="2" indent="-342900" algn="just">
              <a:buFontTx/>
              <a:buChar char="-"/>
            </a:pPr>
            <a:endParaRPr lang="fr-BE" b="0" dirty="0"/>
          </a:p>
          <a:p>
            <a:pPr marL="882900" lvl="2" indent="-342900" algn="just">
              <a:buFontTx/>
              <a:buChar char="-"/>
            </a:pPr>
            <a:r>
              <a:rPr lang="en-US" b="0" dirty="0" err="1"/>
              <a:t>Garantir</a:t>
            </a:r>
            <a:r>
              <a:rPr lang="en-US" b="0" dirty="0"/>
              <a:t> la </a:t>
            </a:r>
            <a:r>
              <a:rPr lang="en-US" i="1" dirty="0" err="1"/>
              <a:t>pérennité</a:t>
            </a:r>
            <a:r>
              <a:rPr lang="en-US" b="0" dirty="0"/>
              <a:t> de </a:t>
            </a:r>
            <a:r>
              <a:rPr lang="en-US" b="0" dirty="0" err="1"/>
              <a:t>l’investissement</a:t>
            </a:r>
            <a:r>
              <a:rPr lang="en-US" b="0" dirty="0"/>
              <a:t> </a:t>
            </a:r>
            <a:r>
              <a:rPr lang="en-US" b="0" dirty="0" err="1"/>
              <a:t>ou</a:t>
            </a:r>
            <a:r>
              <a:rPr lang="en-US" b="0" dirty="0"/>
              <a:t> la </a:t>
            </a:r>
            <a:r>
              <a:rPr lang="en-US" b="0" dirty="0" err="1"/>
              <a:t>génération</a:t>
            </a:r>
            <a:r>
              <a:rPr lang="en-US" b="0" dirty="0"/>
              <a:t> d’un </a:t>
            </a:r>
            <a:r>
              <a:rPr lang="en-US" i="1" dirty="0" err="1"/>
              <a:t>effet</a:t>
            </a:r>
            <a:r>
              <a:rPr lang="en-US" i="1" dirty="0"/>
              <a:t> de levier </a:t>
            </a:r>
            <a:r>
              <a:rPr lang="en-US" b="0" dirty="0"/>
              <a:t>au-</a:t>
            </a:r>
            <a:r>
              <a:rPr lang="en-US" b="0" dirty="0" err="1"/>
              <a:t>delà</a:t>
            </a:r>
            <a:r>
              <a:rPr lang="en-US" b="0" dirty="0"/>
              <a:t> de </a:t>
            </a:r>
            <a:r>
              <a:rPr lang="en-US" b="0" dirty="0" err="1"/>
              <a:t>cette</a:t>
            </a:r>
            <a:r>
              <a:rPr lang="en-US" b="0" dirty="0"/>
              <a:t> </a:t>
            </a:r>
            <a:r>
              <a:rPr lang="en-US" b="0" dirty="0" err="1"/>
              <a:t>période</a:t>
            </a:r>
            <a:r>
              <a:rPr lang="en-US" b="0" dirty="0"/>
              <a:t>/</a:t>
            </a:r>
            <a:r>
              <a:rPr lang="nl-BE" b="0" i="1" dirty="0">
                <a:solidFill>
                  <a:schemeClr val="tx1"/>
                </a:solidFill>
                <a:latin typeface="Arial"/>
              </a:rPr>
              <a:t>De </a:t>
            </a:r>
            <a:r>
              <a:rPr lang="nl-BE" dirty="0">
                <a:solidFill>
                  <a:schemeClr val="tx1"/>
                </a:solidFill>
                <a:latin typeface="Arial"/>
              </a:rPr>
              <a:t>duurzaamheid</a:t>
            </a:r>
            <a:r>
              <a:rPr lang="nl-BE" b="0" i="1" dirty="0">
                <a:solidFill>
                  <a:schemeClr val="tx1"/>
                </a:solidFill>
                <a:latin typeface="Arial"/>
              </a:rPr>
              <a:t> van de investering of het verkrijgen van een 	</a:t>
            </a:r>
            <a:r>
              <a:rPr lang="nl-BE" dirty="0">
                <a:solidFill>
                  <a:schemeClr val="tx1"/>
                </a:solidFill>
                <a:latin typeface="Arial"/>
              </a:rPr>
              <a:t>hefboomeffect</a:t>
            </a:r>
            <a:r>
              <a:rPr lang="nl-BE" i="1" dirty="0">
                <a:solidFill>
                  <a:schemeClr val="tx1"/>
                </a:solidFill>
                <a:latin typeface="Arial"/>
              </a:rPr>
              <a:t> </a:t>
            </a:r>
            <a:r>
              <a:rPr lang="nl-BE" b="0" i="1" dirty="0">
                <a:solidFill>
                  <a:schemeClr val="tx1"/>
                </a:solidFill>
                <a:latin typeface="Arial"/>
              </a:rPr>
              <a:t>na deze periode waarborgen,</a:t>
            </a:r>
          </a:p>
          <a:p>
            <a:pPr marL="882900" lvl="2" indent="-342900" algn="just">
              <a:buFontTx/>
              <a:buChar char="-"/>
            </a:pPr>
            <a:endParaRPr lang="en-US" b="0" dirty="0"/>
          </a:p>
          <a:p>
            <a:pPr marL="882900" lvl="2" indent="-342900" algn="just">
              <a:buFontTx/>
              <a:buChar char="-"/>
            </a:pPr>
            <a:endParaRPr lang="en-US" b="0" dirty="0"/>
          </a:p>
          <a:p>
            <a:pPr marL="882900" lvl="2" indent="-342900" algn="just">
              <a:buFontTx/>
              <a:buChar char="-"/>
            </a:pPr>
            <a:r>
              <a:rPr lang="fr-BE" i="1" dirty="0"/>
              <a:t>Marchés publics </a:t>
            </a:r>
            <a:r>
              <a:rPr lang="fr-BE" b="0" dirty="0"/>
              <a:t>: si possible, </a:t>
            </a:r>
            <a:r>
              <a:rPr lang="fr-BE" i="1" dirty="0"/>
              <a:t>considérations environnementales et sociales </a:t>
            </a:r>
            <a:r>
              <a:rPr lang="fr-BE" b="0" dirty="0"/>
              <a:t>(+</a:t>
            </a:r>
            <a:r>
              <a:rPr lang="fr-BE" i="1" dirty="0"/>
              <a:t>incitations à l'innovation) </a:t>
            </a:r>
            <a:r>
              <a:rPr lang="fr-BE" b="0" dirty="0"/>
              <a:t>dans les procédures de passation/</a:t>
            </a:r>
            <a:r>
              <a:rPr lang="nl-BE" dirty="0">
                <a:solidFill>
                  <a:schemeClr val="tx1"/>
                </a:solidFill>
                <a:latin typeface="Arial"/>
              </a:rPr>
              <a:t>Overheidsopdrachten</a:t>
            </a:r>
            <a:r>
              <a:rPr lang="nl-BE" b="0" dirty="0">
                <a:solidFill>
                  <a:schemeClr val="tx1"/>
                </a:solidFill>
                <a:latin typeface="Arial"/>
              </a:rPr>
              <a:t>: </a:t>
            </a:r>
            <a:r>
              <a:rPr lang="nl-BE" b="0" i="1" dirty="0">
                <a:solidFill>
                  <a:schemeClr val="tx1"/>
                </a:solidFill>
                <a:latin typeface="Arial"/>
              </a:rPr>
              <a:t>indien mogelijk </a:t>
            </a:r>
            <a:r>
              <a:rPr lang="nl-BE" dirty="0">
                <a:solidFill>
                  <a:schemeClr val="tx1"/>
                </a:solidFill>
                <a:latin typeface="Arial"/>
              </a:rPr>
              <a:t>milieu- en sociale overwegingen </a:t>
            </a:r>
            <a:r>
              <a:rPr lang="nl-BE" b="0" dirty="0">
                <a:solidFill>
                  <a:schemeClr val="tx1"/>
                </a:solidFill>
                <a:latin typeface="Arial"/>
              </a:rPr>
              <a:t>(+</a:t>
            </a:r>
            <a:r>
              <a:rPr lang="nl-BE" dirty="0">
                <a:solidFill>
                  <a:schemeClr val="tx1"/>
                </a:solidFill>
                <a:latin typeface="Arial"/>
              </a:rPr>
              <a:t>stimulansen voor innovatie)</a:t>
            </a:r>
            <a:r>
              <a:rPr lang="nl-BE" i="1" dirty="0">
                <a:solidFill>
                  <a:schemeClr val="tx1"/>
                </a:solidFill>
                <a:latin typeface="Arial"/>
              </a:rPr>
              <a:t> </a:t>
            </a:r>
            <a:r>
              <a:rPr lang="nl-BE" b="0" i="1" dirty="0">
                <a:solidFill>
                  <a:schemeClr val="tx1"/>
                </a:solidFill>
                <a:latin typeface="Arial"/>
              </a:rPr>
              <a:t>in gunningsprocedures opnemen</a:t>
            </a:r>
            <a:r>
              <a:rPr lang="nl-BE" b="0" dirty="0">
                <a:solidFill>
                  <a:schemeClr val="tx1"/>
                </a:solidFill>
                <a:latin typeface="Arial"/>
              </a:rPr>
              <a:t>.</a:t>
            </a:r>
            <a:endParaRPr lang="fr-BE" b="0" dirty="0"/>
          </a:p>
          <a:p>
            <a:pPr marL="882900" lvl="2" indent="-342900" algn="just">
              <a:buFontTx/>
              <a:buChar char="-"/>
            </a:pPr>
            <a:endParaRPr lang="fr-BE" b="0" dirty="0"/>
          </a:p>
          <a:p>
            <a:pPr marL="882900" lvl="2" indent="-342900" algn="just">
              <a:buFontTx/>
              <a:buChar char="-"/>
            </a:pPr>
            <a:endParaRPr lang="en-US" b="0" dirty="0"/>
          </a:p>
          <a:p>
            <a:pPr marL="882900" lvl="2" indent="-342900" algn="just">
              <a:buFontTx/>
              <a:buChar char="-"/>
            </a:pPr>
            <a:endParaRPr lang="fr-BE" b="0" dirty="0"/>
          </a:p>
        </p:txBody>
      </p:sp>
    </p:spTree>
    <p:extLst>
      <p:ext uri="{BB962C8B-B14F-4D97-AF65-F5344CB8AC3E}">
        <p14:creationId xmlns:p14="http://schemas.microsoft.com/office/powerpoint/2010/main" val="670017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F8E2A59-4F18-75C5-D2FC-0B86E6F4384B}"/>
              </a:ext>
            </a:extLst>
          </p:cNvPr>
          <p:cNvSpPr>
            <a:spLocks noGrp="1"/>
          </p:cNvSpPr>
          <p:nvPr>
            <p:ph type="body" sz="quarter" idx="10"/>
          </p:nvPr>
        </p:nvSpPr>
        <p:spPr>
          <a:xfrm>
            <a:off x="1475656" y="1779663"/>
            <a:ext cx="7560840" cy="1296144"/>
          </a:xfrm>
        </p:spPr>
        <p:txBody>
          <a:bodyPr/>
          <a:lstStyle/>
          <a:p>
            <a:r>
              <a:rPr lang="fr-FR" sz="2000" b="1" dirty="0"/>
              <a:t>OS 4.3. «</a:t>
            </a:r>
            <a:r>
              <a:rPr lang="fr-BE" sz="2000" dirty="0"/>
              <a:t>Augmentation des capacités d’accueil pour les publics fragilisés via des logements adaptés aux besoin des publics </a:t>
            </a:r>
            <a:r>
              <a:rPr lang="fr-FR" sz="2000" b="1" dirty="0"/>
              <a:t>» </a:t>
            </a:r>
            <a:endParaRPr kumimoji="0" lang="fr-FR" sz="2000" b="1" i="0" u="none" strike="noStrike" kern="1200" cap="all" spc="0" normalizeH="0" baseline="0" noProof="0" dirty="0">
              <a:ln>
                <a:noFill/>
              </a:ln>
              <a:solidFill>
                <a:srgbClr val="1F497D">
                  <a:lumMod val="75000"/>
                </a:srgbClr>
              </a:solidFill>
              <a:effectLst/>
              <a:uLnTx/>
              <a:uFillTx/>
            </a:endParaRPr>
          </a:p>
          <a:p>
            <a:r>
              <a:rPr lang="fr-FR" sz="2000" dirty="0">
                <a:solidFill>
                  <a:srgbClr val="1F497D">
                    <a:lumMod val="75000"/>
                  </a:srgbClr>
                </a:solidFill>
              </a:rPr>
              <a:t>SD 4.3. </a:t>
            </a:r>
            <a:r>
              <a:rPr lang="nl-NL" sz="2000" b="1" i="1" dirty="0">
                <a:solidFill>
                  <a:schemeClr val="tx1">
                    <a:lumMod val="65000"/>
                    <a:lumOff val="35000"/>
                  </a:schemeClr>
                </a:solidFill>
              </a:rPr>
              <a:t>Toename van de opvangcapaciteit voor kansarme doelgroepen via woongelegenheid aangepast aan de behoeften van de doelgroepen</a:t>
            </a:r>
            <a:endParaRPr lang="en-BE" dirty="0"/>
          </a:p>
        </p:txBody>
      </p:sp>
    </p:spTree>
    <p:extLst>
      <p:ext uri="{BB962C8B-B14F-4D97-AF65-F5344CB8AC3E}">
        <p14:creationId xmlns:p14="http://schemas.microsoft.com/office/powerpoint/2010/main" val="2623449289"/>
      </p:ext>
    </p:extLst>
  </p:cSld>
  <p:clrMapOvr>
    <a:masterClrMapping/>
  </p:clrMapOvr>
</p:sld>
</file>

<file path=ppt/theme/theme1.xml><?xml version="1.0" encoding="utf-8"?>
<a:theme xmlns:a="http://schemas.openxmlformats.org/drawingml/2006/main" name="Thème Office">
  <a:themeElements>
    <a:clrScheme name="Personnalisé 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95959"/>
      </a:hlink>
      <a:folHlink>
        <a:srgbClr val="59595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lorimétrie xmlns="bfa7d963-24c6-42df-9c60-af0ce4d6be14">Color</Colorimétrie>
    <Partage_x0020_Externe xmlns="bfa7d963-24c6-42df-9c60-af0ce4d6be14">false</Partage_x0020_Externe>
    <mac55e52456844879d92278c99f13745 xmlns="bfa7d963-24c6-42df-9c60-af0ce4d6be14">
      <Terms xmlns="http://schemas.microsoft.com/office/infopath/2007/PartnerControls"/>
    </mac55e52456844879d92278c99f13745>
    <Fichier_x0020_source_x0020__x002f__x0020_fichier_x0020_prêt_x0020_à_x0020_l_x0027_emploi xmlns="bfa7d963-24c6-42df-9c60-af0ce4d6be14">Ready to use</Fichier_x0020_source_x0020__x002f__x0020_fichier_x0020_prêt_x0020_à_x0020_l_x0027_emploi>
    <Taille xmlns="bfa7d963-24c6-42df-9c60-af0ce4d6be14" xsi:nil="true"/>
    <h26b48982cc54ce2baad91dbf090ec32 xmlns="bfa7d963-24c6-42df-9c60-af0ce4d6be14">
      <Terms xmlns="http://schemas.microsoft.com/office/infopath/2007/PartnerControls"/>
    </h26b48982cc54ce2baad91dbf090ec32>
    <l8aa81e9c7994f66b9ca234fedeb2399 xmlns="bfa7d963-24c6-42df-9c60-af0ce4d6be14">
      <Terms xmlns="http://schemas.microsoft.com/office/infopath/2007/PartnerControls">
        <TermInfo xmlns="http://schemas.microsoft.com/office/infopath/2007/PartnerControls">
          <TermName xmlns="http://schemas.microsoft.com/office/infopath/2007/PartnerControls">Template PowerPoint</TermName>
          <TermId xmlns="http://schemas.microsoft.com/office/infopath/2007/PartnerControls">637b2f20-df0a-4619-9eb8-50d9a2752545</TermId>
        </TermInfo>
      </Terms>
    </l8aa81e9c7994f66b9ca234fedeb2399>
    <g28f7e5d01404be58f3bcecbde89fb76 xmlns="bfa7d963-24c6-42df-9c60-af0ce4d6be14">
      <Terms xmlns="http://schemas.microsoft.com/office/infopath/2007/PartnerControls"/>
    </g28f7e5d01404be58f3bcecbde89fb76>
    <ab48d136a2a94350bd1385cb088c3d73 xmlns="bfa7d963-24c6-42df-9c60-af0ce4d6be14">
      <Terms xmlns="http://schemas.microsoft.com/office/infopath/2007/PartnerControls"/>
    </ab48d136a2a94350bd1385cb088c3d73>
    <Langue_x0020_du_x0020_fichier xmlns="bfa7d963-24c6-42df-9c60-af0ce4d6be14">
      <Value>EN</Value>
    </Langue_x0020_du_x0020_fichier>
    <TaxCatchAll xmlns="12cb0234-c0b0-4c53-84af-973ef88e2a02">
      <Value>13</Value>
    </TaxCatchAll>
  </documentManagement>
</p:properties>
</file>

<file path=customXml/item3.xml><?xml version="1.0" encoding="utf-8"?>
<ct:contentTypeSchema xmlns:ct="http://schemas.microsoft.com/office/2006/metadata/contentType" xmlns:ma="http://schemas.microsoft.com/office/2006/metadata/properties/metaAttributes" ct:_="" ma:_="" ma:contentTypeName="Charte-Huisstijl" ma:contentTypeID="0x010100DBAA8B00DAA7C7409BC687FC09F57BB400E4F7548ADFC764439EEC91D3488DFE1F" ma:contentTypeVersion="36" ma:contentTypeDescription="" ma:contentTypeScope="" ma:versionID="e70f5f80b8fa7e0a66b2b621a908c36f">
  <xsd:schema xmlns:xsd="http://www.w3.org/2001/XMLSchema" xmlns:xs="http://www.w3.org/2001/XMLSchema" xmlns:p="http://schemas.microsoft.com/office/2006/metadata/properties" xmlns:ns2="bfa7d963-24c6-42df-9c60-af0ce4d6be14" xmlns:ns3="12cb0234-c0b0-4c53-84af-973ef88e2a02" xmlns:ns4="9c7c9337-ae00-402d-ade6-9de608163fc8" targetNamespace="http://schemas.microsoft.com/office/2006/metadata/properties" ma:root="true" ma:fieldsID="4dd382ca0085f45fad7d6305343fd5d6" ns2:_="" ns3:_="" ns4:_="">
    <xsd:import namespace="bfa7d963-24c6-42df-9c60-af0ce4d6be14"/>
    <xsd:import namespace="12cb0234-c0b0-4c53-84af-973ef88e2a02"/>
    <xsd:import namespace="9c7c9337-ae00-402d-ade6-9de608163fc8"/>
    <xsd:element name="properties">
      <xsd:complexType>
        <xsd:sequence>
          <xsd:element name="documentManagement">
            <xsd:complexType>
              <xsd:all>
                <xsd:element ref="ns2:Langue_x0020_du_x0020_fichier" minOccurs="0"/>
                <xsd:element ref="ns2:Colorimétrie" minOccurs="0"/>
                <xsd:element ref="ns2:Taille" minOccurs="0"/>
                <xsd:element ref="ns2:Fichier_x0020_source_x0020__x002f__x0020_fichier_x0020_prêt_x0020_à_x0020_l_x0027_emploi" minOccurs="0"/>
                <xsd:element ref="ns2:Partage_x0020_Externe" minOccurs="0"/>
                <xsd:element ref="ns2:ab48d136a2a94350bd1385cb088c3d73" minOccurs="0"/>
                <xsd:element ref="ns2:h26b48982cc54ce2baad91dbf090ec32" minOccurs="0"/>
                <xsd:element ref="ns2:l8aa81e9c7994f66b9ca234fedeb2399" minOccurs="0"/>
                <xsd:element ref="ns2:mac55e52456844879d92278c99f13745" minOccurs="0"/>
                <xsd:element ref="ns3:TaxCatchAll" minOccurs="0"/>
                <xsd:element ref="ns2:g28f7e5d01404be58f3bcecbde89fb76" minOccurs="0"/>
                <xsd:element ref="ns3:TaxCatchAllLabel"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a7d963-24c6-42df-9c60-af0ce4d6be14" elementFormDefault="qualified">
    <xsd:import namespace="http://schemas.microsoft.com/office/2006/documentManagement/types"/>
    <xsd:import namespace="http://schemas.microsoft.com/office/infopath/2007/PartnerControls"/>
    <xsd:element name="Langue_x0020_du_x0020_fichier" ma:index="4" nillable="true" ma:displayName="Langue du fichier" ma:internalName="Langue_x0020_du_x0020_fichier" ma:readOnly="false">
      <xsd:complexType>
        <xsd:complexContent>
          <xsd:extension base="dms:MultiChoice">
            <xsd:sequence>
              <xsd:element name="Value" maxOccurs="unbounded" minOccurs="0" nillable="true">
                <xsd:simpleType>
                  <xsd:restriction base="dms:Choice">
                    <xsd:enumeration value="FR"/>
                    <xsd:enumeration value="NL"/>
                    <xsd:enumeration value="DE"/>
                    <xsd:enumeration value="EN"/>
                  </xsd:restriction>
                </xsd:simpleType>
              </xsd:element>
            </xsd:sequence>
          </xsd:extension>
        </xsd:complexContent>
      </xsd:complexType>
    </xsd:element>
    <xsd:element name="Colorimétrie" ma:index="5" nillable="true" ma:displayName="Colorimétrie" ma:format="Dropdown" ma:internalName="Colorim_x00e9_trie">
      <xsd:simpleType>
        <xsd:restriction base="dms:Choice">
          <xsd:enumeration value="RGB"/>
          <xsd:enumeration value="CMYK"/>
          <xsd:enumeration value="PMS"/>
          <xsd:enumeration value="Black"/>
          <xsd:enumeration value="Grey"/>
          <xsd:enumeration value="White"/>
          <xsd:enumeration value="Color"/>
        </xsd:restriction>
      </xsd:simpleType>
    </xsd:element>
    <xsd:element name="Taille" ma:index="6" nillable="true" ma:displayName="Taille" ma:default="A4" ma:format="Dropdown" ma:internalName="Taille">
      <xsd:simpleType>
        <xsd:restriction base="dms:Choice">
          <xsd:enumeration value="A4"/>
          <xsd:enumeration value="A5"/>
          <xsd:enumeration value="C4"/>
          <xsd:enumeration value="C5"/>
          <xsd:enumeration value="US"/>
          <xsd:enumeration value="A3"/>
          <xsd:enumeration value="A0"/>
        </xsd:restriction>
      </xsd:simpleType>
    </xsd:element>
    <xsd:element name="Fichier_x0020_source_x0020__x002f__x0020_fichier_x0020_prêt_x0020_à_x0020_l_x0027_emploi" ma:index="10" nillable="true" ma:displayName="Fichier source / fichier prêt à l'emploi" ma:default="Ready to use" ma:format="RadioButtons" ma:internalName="Fichier_x0020_source_x0020__x002F__x0020_fichier_x0020_pr_x00ea_t_x0020__x00e0__x0020_l_x0027_emploi">
      <xsd:simpleType>
        <xsd:restriction base="dms:Choice">
          <xsd:enumeration value="Source file (dircom)"/>
          <xsd:enumeration value="Ready to use"/>
        </xsd:restriction>
      </xsd:simpleType>
    </xsd:element>
    <xsd:element name="Partage_x0020_Externe" ma:index="11" nillable="true" ma:displayName="Partage Externe" ma:default="0" ma:internalName="Partage_x0020_Externe">
      <xsd:simpleType>
        <xsd:restriction base="dms:Boolean"/>
      </xsd:simpleType>
    </xsd:element>
    <xsd:element name="ab48d136a2a94350bd1385cb088c3d73" ma:index="17" nillable="true" ma:taxonomy="true" ma:internalName="ab48d136a2a94350bd1385cb088c3d73" ma:taxonomyFieldName="Mot_x002d_cl_x00e9_" ma:displayName="Mot-clé" ma:default="2;#Zonder|9ddd5344-b9bc-42e1-8508-7ded4cc539e9" ma:fieldId="{ab48d136-a2a9-4350-bd13-85cb088c3d73}" ma:sspId="57b2d657-d973-4862-aa1b-1284b69771fd" ma:termSetId="56572055-3947-49f9-8293-873dd203eb16" ma:anchorId="00000000-0000-0000-0000-000000000000" ma:open="false" ma:isKeyword="false">
      <xsd:complexType>
        <xsd:sequence>
          <xsd:element ref="pc:Terms" minOccurs="0" maxOccurs="1"/>
        </xsd:sequence>
      </xsd:complexType>
    </xsd:element>
    <xsd:element name="h26b48982cc54ce2baad91dbf090ec32" ma:index="19" nillable="true" ma:taxonomy="true" ma:internalName="h26b48982cc54ce2baad91dbf090ec32" ma:taxonomyFieldName="Utilisation1" ma:displayName="Utilisation" ma:default="" ma:fieldId="{126b4898-2cc5-4ce2-baad-91dbf090ec32}" ma:sspId="57b2d657-d973-4862-aa1b-1284b69771fd" ma:termSetId="f2456093-ad15-4d73-9ba9-089ba469de64" ma:anchorId="00000000-0000-0000-0000-000000000000" ma:open="false" ma:isKeyword="false">
      <xsd:complexType>
        <xsd:sequence>
          <xsd:element ref="pc:Terms" minOccurs="0" maxOccurs="1"/>
        </xsd:sequence>
      </xsd:complexType>
    </xsd:element>
    <xsd:element name="l8aa81e9c7994f66b9ca234fedeb2399" ma:index="20" ma:taxonomy="true" ma:internalName="l8aa81e9c7994f66b9ca234fedeb2399" ma:taxonomyFieldName="Type_x0020_de_x0020_document" ma:displayName="Type de document" ma:default="" ma:fieldId="{58aa81e9-c799-4f66-b9ca-234fedeb2399}" ma:sspId="57b2d657-d973-4862-aa1b-1284b69771fd" ma:termSetId="2de80ec1-06d5-459e-876e-040467a45453" ma:anchorId="00000000-0000-0000-0000-000000000000" ma:open="false" ma:isKeyword="false">
      <xsd:complexType>
        <xsd:sequence>
          <xsd:element ref="pc:Terms" minOccurs="0" maxOccurs="1"/>
        </xsd:sequence>
      </xsd:complexType>
    </xsd:element>
    <xsd:element name="mac55e52456844879d92278c99f13745" ma:index="21" nillable="true" ma:taxonomy="true" ma:internalName="mac55e52456844879d92278c99f13745" ma:taxonomyFieldName="Marquage_x0020_sp_x00e9_cifique" ma:displayName="UA-service" ma:default="" ma:fieldId="{6ac55e52-4568-4487-9d92-278c99f13745}" ma:sspId="57b2d657-d973-4862-aa1b-1284b69771fd" ma:termSetId="8e111a51-807b-4caf-b609-6e5ffce80bd5" ma:anchorId="00000000-0000-0000-0000-000000000000" ma:open="false" ma:isKeyword="false">
      <xsd:complexType>
        <xsd:sequence>
          <xsd:element ref="pc:Terms" minOccurs="0" maxOccurs="1"/>
        </xsd:sequence>
      </xsd:complexType>
    </xsd:element>
    <xsd:element name="g28f7e5d01404be58f3bcecbde89fb76" ma:index="23" nillable="true" ma:taxonomy="true" ma:internalName="g28f7e5d01404be58f3bcecbde89fb76" ma:taxonomyFieldName="Orientation1" ma:displayName="Orientation" ma:default="" ma:fieldId="{028f7e5d-0140-4be5-8f3b-cecbde89fb76}" ma:sspId="57b2d657-d973-4862-aa1b-1284b69771fd" ma:termSetId="c905b95b-2d33-4c01-a245-51a649750a00"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2cb0234-c0b0-4c53-84af-973ef88e2a02"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8605c4c8-bad4-4d5c-9d7d-2ceb1c18d849}" ma:internalName="TaxCatchAll" ma:showField="CatchAllData" ma:web="bfa7d963-24c6-42df-9c60-af0ce4d6be14">
      <xsd:complexType>
        <xsd:complexContent>
          <xsd:extension base="dms:MultiChoiceLookup">
            <xsd:sequence>
              <xsd:element name="Value" type="dms:Lookup" maxOccurs="unbounded" minOccurs="0" nillable="true"/>
            </xsd:sequence>
          </xsd:extension>
        </xsd:complexContent>
      </xsd:complexType>
    </xsd:element>
    <xsd:element name="TaxCatchAllLabel" ma:index="24" nillable="true" ma:displayName="Taxonomy Catch All Column1" ma:hidden="true" ma:list="{8605c4c8-bad4-4d5c-9d7d-2ceb1c18d849}" ma:internalName="TaxCatchAllLabel" ma:readOnly="true" ma:showField="CatchAllDataLabel" ma:web="bfa7d963-24c6-42df-9c60-af0ce4d6be14">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7c9337-ae00-402d-ade6-9de608163fc8"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ServiceAutoTags" ma:index="28" nillable="true" ma:displayName="Tags" ma:internalName="MediaServiceAutoTags" ma:readOnly="true">
      <xsd:simpleType>
        <xsd:restriction base="dms:Text"/>
      </xsd:simpleType>
    </xsd:element>
    <xsd:element name="MediaServiceOCR" ma:index="29" nillable="true" ma:displayName="Extracted Text"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element name="MediaLengthInSeconds" ma:index="3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Type de contenu"/>
        <xsd:element ref="dc:title" minOccurs="0" maxOccurs="1" ma:index="2"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0BA248-8733-4239-94A0-E9D147687AF1}">
  <ds:schemaRefs>
    <ds:schemaRef ds:uri="http://schemas.microsoft.com/sharepoint/v3/contenttype/forms"/>
  </ds:schemaRefs>
</ds:datastoreItem>
</file>

<file path=customXml/itemProps2.xml><?xml version="1.0" encoding="utf-8"?>
<ds:datastoreItem xmlns:ds="http://schemas.openxmlformats.org/officeDocument/2006/customXml" ds:itemID="{8B7FDBD2-A37C-452B-B852-DEF265E709AA}">
  <ds:schemaRefs>
    <ds:schemaRef ds:uri="http://schemas.microsoft.com/office/2006/metadata/properties"/>
    <ds:schemaRef ds:uri="http://schemas.microsoft.com/office/infopath/2007/PartnerControls"/>
    <ds:schemaRef ds:uri="bfa7d963-24c6-42df-9c60-af0ce4d6be14"/>
    <ds:schemaRef ds:uri="12cb0234-c0b0-4c53-84af-973ef88e2a02"/>
  </ds:schemaRefs>
</ds:datastoreItem>
</file>

<file path=customXml/itemProps3.xml><?xml version="1.0" encoding="utf-8"?>
<ds:datastoreItem xmlns:ds="http://schemas.openxmlformats.org/officeDocument/2006/customXml" ds:itemID="{593B430B-74A2-4448-A864-33A8362BDB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a7d963-24c6-42df-9c60-af0ce4d6be14"/>
    <ds:schemaRef ds:uri="12cb0234-c0b0-4c53-84af-973ef88e2a02"/>
    <ds:schemaRef ds:uri="9c7c9337-ae00-402d-ade6-9de608163f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5490</TotalTime>
  <Words>2731</Words>
  <Application>Microsoft Office PowerPoint</Application>
  <PresentationFormat>Diavoorstelling (16:9)</PresentationFormat>
  <Paragraphs>237</Paragraphs>
  <Slides>33</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33</vt:i4>
      </vt:variant>
    </vt:vector>
  </HeadingPairs>
  <TitlesOfParts>
    <vt:vector size="39" baseType="lpstr">
      <vt:lpstr>Aller Light</vt:lpstr>
      <vt:lpstr>Arial</vt:lpstr>
      <vt:lpstr>Calibri</vt:lpstr>
      <vt:lpstr>Courier New</vt:lpstr>
      <vt:lpstr>Wingdings</vt:lpstr>
      <vt:lpstr>Thème Office</vt:lpstr>
      <vt:lpstr>PowerPoint-presentatie</vt:lpstr>
      <vt:lpstr>Participation en ligne</vt:lpstr>
      <vt:lpstr>AGENDA</vt:lpstr>
      <vt:lpstr>I. Introduction au contexte général du futur programme FEDER 2021-2027 Inleiding algemene contect van het toekomstig EFRO programma 2021 -2027 </vt:lpstr>
      <vt:lpstr>PowerPoint-presentatie</vt:lpstr>
      <vt:lpstr>PowerPoint-presentatie</vt:lpstr>
      <vt:lpstr>PowerPoint-presentatie</vt:lpstr>
      <vt:lpstr>PowerPoint-presentatie</vt:lpstr>
      <vt:lpstr>PowerPoint-presentatie</vt:lpstr>
      <vt:lpstr>Présentation de l’appel à projets / Voorstelling van de projectoproep</vt:lpstr>
      <vt:lpstr>1. Les actions de l’appel/ De acties van de projectoproep</vt:lpstr>
      <vt:lpstr>1. Les actions de l’appel/ De acties van de projectoproep</vt:lpstr>
      <vt:lpstr>OS 4.3. Groupes cibles / Doelgroepen</vt:lpstr>
      <vt:lpstr>2. Résultats attendus/ Verwachte resultaten</vt:lpstr>
      <vt:lpstr>3. Les critères d’éligibilité et le financement des projets/ De subsidiabiliteitsregels en de financiering van de projecten</vt:lpstr>
      <vt:lpstr>3. Les critères d’éligibilité et le financement des projets/ De subsidiabiliteitsregels en de financiering van de projecten</vt:lpstr>
      <vt:lpstr>4. Procédure de sélection / Selectieprocedure</vt:lpstr>
      <vt:lpstr>Appels à projets – objectif 4.3 -  principes de sélection/ Selectie </vt:lpstr>
      <vt:lpstr>PowerPoint-presentatie</vt:lpstr>
      <vt:lpstr>OS 4.3 – Critères techniques / SD 4.3 Technische criteria </vt:lpstr>
      <vt:lpstr>PowerPoint-presentatie</vt:lpstr>
      <vt:lpstr>OS 4.3 – Critères techniques / SD 4.3 Technische criteria </vt:lpstr>
      <vt:lpstr>Critères de mise en œuvre / Uitvoeringscriteria</vt:lpstr>
      <vt:lpstr>III. Préparation du dossier de candidature   Voorbereiding van het kandidatuurdossier </vt:lpstr>
      <vt:lpstr>III. Préparation du dossier de candidature   Voorbereiding van het kandidatuurdossier </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III. Préparation du dossier de candidature   Voorbereiding van het kandidatuurdossier</vt:lpstr>
      <vt:lpstr>IV. Introduction d'une candidature dans le système électronique salesforce  / Indiening van het projectvoorstel in het elektronisch systeem Salesforce</vt:lpstr>
      <vt:lpstr>V. Etapes après introduction / Stappen na indiening</vt:lpstr>
      <vt:lpstr>  Questions / Contacts Vragen/ Contactgegevens</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BI-UK-PPT</dc:title>
  <dc:creator>Benjamin Harpigny</dc:creator>
  <cp:lastModifiedBy>MOENS Marnick</cp:lastModifiedBy>
  <cp:revision>251</cp:revision>
  <cp:lastPrinted>2020-03-03T16:21:53Z</cp:lastPrinted>
  <dcterms:created xsi:type="dcterms:W3CDTF">2013-10-17T10:19:39Z</dcterms:created>
  <dcterms:modified xsi:type="dcterms:W3CDTF">2023-02-06T13:35:04Z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quage spécifique">
    <vt:lpwstr/>
  </property>
  <property fmtid="{D5CDD505-2E9C-101B-9397-08002B2CF9AE}" pid="3" name="ContentTypeId">
    <vt:lpwstr>0x010100DBAA8B00DAA7C7409BC687FC09F57BB400E4F7548ADFC764439EEC91D3488DFE1F</vt:lpwstr>
  </property>
  <property fmtid="{D5CDD505-2E9C-101B-9397-08002B2CF9AE}" pid="4" name="Orientation1">
    <vt:lpwstr/>
  </property>
  <property fmtid="{D5CDD505-2E9C-101B-9397-08002B2CF9AE}" pid="5" name="Mot-clé">
    <vt:lpwstr/>
  </property>
  <property fmtid="{D5CDD505-2E9C-101B-9397-08002B2CF9AE}" pid="6" name="Type de document">
    <vt:lpwstr>13;#Template PowerPoint|637b2f20-df0a-4619-9eb8-50d9a2752545</vt:lpwstr>
  </property>
  <property fmtid="{D5CDD505-2E9C-101B-9397-08002B2CF9AE}" pid="7" name="Utilisation1">
    <vt:lpwstr/>
  </property>
  <property fmtid="{D5CDD505-2E9C-101B-9397-08002B2CF9AE}" pid="8" name="Mot_x002d_cl_x00e9_">
    <vt:lpwstr/>
  </property>
</Properties>
</file>