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8"/>
  </p:notesMasterIdLst>
  <p:handoutMasterIdLst>
    <p:handoutMasterId r:id="rId49"/>
  </p:handoutMasterIdLst>
  <p:sldIdLst>
    <p:sldId id="259" r:id="rId5"/>
    <p:sldId id="309" r:id="rId6"/>
    <p:sldId id="407" r:id="rId7"/>
    <p:sldId id="260" r:id="rId8"/>
    <p:sldId id="356" r:id="rId9"/>
    <p:sldId id="357" r:id="rId10"/>
    <p:sldId id="370" r:id="rId11"/>
    <p:sldId id="371" r:id="rId12"/>
    <p:sldId id="361" r:id="rId13"/>
    <p:sldId id="362" r:id="rId14"/>
    <p:sldId id="368" r:id="rId15"/>
    <p:sldId id="372" r:id="rId16"/>
    <p:sldId id="367" r:id="rId17"/>
    <p:sldId id="375" r:id="rId18"/>
    <p:sldId id="395" r:id="rId19"/>
    <p:sldId id="376" r:id="rId20"/>
    <p:sldId id="377" r:id="rId21"/>
    <p:sldId id="396" r:id="rId22"/>
    <p:sldId id="397" r:id="rId23"/>
    <p:sldId id="386" r:id="rId24"/>
    <p:sldId id="385" r:id="rId25"/>
    <p:sldId id="408" r:id="rId26"/>
    <p:sldId id="389" r:id="rId27"/>
    <p:sldId id="369" r:id="rId28"/>
    <p:sldId id="374" r:id="rId29"/>
    <p:sldId id="402" r:id="rId30"/>
    <p:sldId id="398" r:id="rId31"/>
    <p:sldId id="399" r:id="rId32"/>
    <p:sldId id="401" r:id="rId33"/>
    <p:sldId id="400" r:id="rId34"/>
    <p:sldId id="387" r:id="rId35"/>
    <p:sldId id="388" r:id="rId36"/>
    <p:sldId id="403" r:id="rId37"/>
    <p:sldId id="390" r:id="rId38"/>
    <p:sldId id="404" r:id="rId39"/>
    <p:sldId id="405" r:id="rId40"/>
    <p:sldId id="391" r:id="rId41"/>
    <p:sldId id="393" r:id="rId42"/>
    <p:sldId id="394" r:id="rId43"/>
    <p:sldId id="324" r:id="rId44"/>
    <p:sldId id="290" r:id="rId45"/>
    <p:sldId id="264" r:id="rId46"/>
    <p:sldId id="273" r:id="rId47"/>
  </p:sldIdLst>
  <p:sldSz cx="9144000" cy="5143500" type="screen16x9"/>
  <p:notesSz cx="6888163" cy="9671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7314B5-970C-EB41-B520-E7B0E10B2206}" name="Aurélie BILLOUEZ" initials="AB" userId="S::abillouez@sprb.brussels::93785e7e-60c9-4b7c-aaf8-56b19dc535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7CA2D6"/>
    <a:srgbClr val="FFF203"/>
    <a:srgbClr val="0B00BE"/>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719" autoAdjust="0"/>
  </p:normalViewPr>
  <p:slideViewPr>
    <p:cSldViewPr>
      <p:cViewPr varScale="1">
        <p:scale>
          <a:sx n="99" d="100"/>
          <a:sy n="99" d="100"/>
        </p:scale>
        <p:origin x="1022" y="72"/>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commentAuthors" Target="commentAuthors.xml"/><Relationship Id="rId55"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483553"/>
          </a:xfrm>
          <a:prstGeom prst="rect">
            <a:avLst/>
          </a:prstGeom>
        </p:spPr>
        <p:txBody>
          <a:bodyPr vert="horz" lIns="94622" tIns="47311" rIns="94622" bIns="47311" rtlCol="0"/>
          <a:lstStyle>
            <a:lvl1pPr algn="l">
              <a:defRPr sz="1200"/>
            </a:lvl1pPr>
          </a:lstStyle>
          <a:p>
            <a:endParaRPr lang="fr-BE"/>
          </a:p>
        </p:txBody>
      </p:sp>
      <p:sp>
        <p:nvSpPr>
          <p:cNvPr id="3" name="Espace réservé de la date 2"/>
          <p:cNvSpPr>
            <a:spLocks noGrp="1"/>
          </p:cNvSpPr>
          <p:nvPr>
            <p:ph type="dt" sz="quarter" idx="1"/>
          </p:nvPr>
        </p:nvSpPr>
        <p:spPr>
          <a:xfrm>
            <a:off x="3901698" y="0"/>
            <a:ext cx="2984871" cy="483553"/>
          </a:xfrm>
          <a:prstGeom prst="rect">
            <a:avLst/>
          </a:prstGeom>
        </p:spPr>
        <p:txBody>
          <a:bodyPr vert="horz" lIns="94622" tIns="47311" rIns="94622" bIns="47311" rtlCol="0"/>
          <a:lstStyle>
            <a:lvl1pPr algn="r">
              <a:defRPr sz="1200"/>
            </a:lvl1pPr>
          </a:lstStyle>
          <a:p>
            <a:fld id="{EFC8D81E-DE7C-4382-8F1A-401577778493}" type="datetimeFigureOut">
              <a:rPr lang="fr-BE" smtClean="0"/>
              <a:pPr/>
              <a:t>27-01-23</a:t>
            </a:fld>
            <a:endParaRPr lang="fr-BE"/>
          </a:p>
        </p:txBody>
      </p:sp>
      <p:sp>
        <p:nvSpPr>
          <p:cNvPr id="4" name="Espace réservé du pied de page 3"/>
          <p:cNvSpPr>
            <a:spLocks noGrp="1"/>
          </p:cNvSpPr>
          <p:nvPr>
            <p:ph type="ftr" sz="quarter" idx="2"/>
          </p:nvPr>
        </p:nvSpPr>
        <p:spPr>
          <a:xfrm>
            <a:off x="0" y="9185819"/>
            <a:ext cx="2984871" cy="483553"/>
          </a:xfrm>
          <a:prstGeom prst="rect">
            <a:avLst/>
          </a:prstGeom>
        </p:spPr>
        <p:txBody>
          <a:bodyPr vert="horz" lIns="94622" tIns="47311" rIns="94622" bIns="47311"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901698" y="9185819"/>
            <a:ext cx="2984871" cy="483553"/>
          </a:xfrm>
          <a:prstGeom prst="rect">
            <a:avLst/>
          </a:prstGeom>
        </p:spPr>
        <p:txBody>
          <a:bodyPr vert="horz" lIns="94622" tIns="47311" rIns="94622" bIns="47311"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485232"/>
          </a:xfrm>
          <a:prstGeom prst="rect">
            <a:avLst/>
          </a:prstGeom>
        </p:spPr>
        <p:txBody>
          <a:bodyPr vert="horz" lIns="94622" tIns="47311" rIns="94622" bIns="47311" rtlCol="0"/>
          <a:lstStyle>
            <a:lvl1pPr algn="l">
              <a:defRPr sz="1200"/>
            </a:lvl1pPr>
          </a:lstStyle>
          <a:p>
            <a:endParaRPr lang="fr-BE"/>
          </a:p>
        </p:txBody>
      </p:sp>
      <p:sp>
        <p:nvSpPr>
          <p:cNvPr id="3" name="Espace réservé de la date 2"/>
          <p:cNvSpPr>
            <a:spLocks noGrp="1"/>
          </p:cNvSpPr>
          <p:nvPr>
            <p:ph type="dt" idx="1"/>
          </p:nvPr>
        </p:nvSpPr>
        <p:spPr>
          <a:xfrm>
            <a:off x="3901698" y="0"/>
            <a:ext cx="2984871" cy="485232"/>
          </a:xfrm>
          <a:prstGeom prst="rect">
            <a:avLst/>
          </a:prstGeom>
        </p:spPr>
        <p:txBody>
          <a:bodyPr vert="horz" lIns="94622" tIns="47311" rIns="94622" bIns="47311" rtlCol="0"/>
          <a:lstStyle>
            <a:lvl1pPr algn="r">
              <a:defRPr sz="1200"/>
            </a:lvl1pPr>
          </a:lstStyle>
          <a:p>
            <a:fld id="{B58D0604-D0C7-4319-B045-8F563F9C8141}" type="datetimeFigureOut">
              <a:rPr lang="fr-BE" smtClean="0"/>
              <a:t>27-01-23</a:t>
            </a:fld>
            <a:endParaRPr lang="fr-BE"/>
          </a:p>
        </p:txBody>
      </p:sp>
      <p:sp>
        <p:nvSpPr>
          <p:cNvPr id="4" name="Espace réservé de l'image des diapositives 3"/>
          <p:cNvSpPr>
            <a:spLocks noGrp="1" noRot="1" noChangeAspect="1"/>
          </p:cNvSpPr>
          <p:nvPr>
            <p:ph type="sldImg" idx="2"/>
          </p:nvPr>
        </p:nvSpPr>
        <p:spPr>
          <a:xfrm>
            <a:off x="542925" y="1208088"/>
            <a:ext cx="5802313" cy="3265487"/>
          </a:xfrm>
          <a:prstGeom prst="rect">
            <a:avLst/>
          </a:prstGeom>
          <a:noFill/>
          <a:ln w="12700">
            <a:solidFill>
              <a:prstClr val="black"/>
            </a:solidFill>
          </a:ln>
        </p:spPr>
        <p:txBody>
          <a:bodyPr vert="horz" lIns="94622" tIns="47311" rIns="94622" bIns="47311" rtlCol="0" anchor="ctr"/>
          <a:lstStyle/>
          <a:p>
            <a:endParaRPr lang="fr-BE"/>
          </a:p>
        </p:txBody>
      </p:sp>
      <p:sp>
        <p:nvSpPr>
          <p:cNvPr id="5" name="Espace réservé des notes 4"/>
          <p:cNvSpPr>
            <a:spLocks noGrp="1"/>
          </p:cNvSpPr>
          <p:nvPr>
            <p:ph type="body" sz="quarter" idx="3"/>
          </p:nvPr>
        </p:nvSpPr>
        <p:spPr>
          <a:xfrm>
            <a:off x="688817" y="4654193"/>
            <a:ext cx="5510530" cy="3807976"/>
          </a:xfrm>
          <a:prstGeom prst="rect">
            <a:avLst/>
          </a:prstGeom>
        </p:spPr>
        <p:txBody>
          <a:bodyPr vert="horz" lIns="94622" tIns="47311" rIns="94622" bIns="47311"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185820"/>
            <a:ext cx="2984871" cy="485231"/>
          </a:xfrm>
          <a:prstGeom prst="rect">
            <a:avLst/>
          </a:prstGeom>
        </p:spPr>
        <p:txBody>
          <a:bodyPr vert="horz" lIns="94622" tIns="47311" rIns="94622" bIns="47311"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901698" y="9185820"/>
            <a:ext cx="2984871" cy="485231"/>
          </a:xfrm>
          <a:prstGeom prst="rect">
            <a:avLst/>
          </a:prstGeom>
        </p:spPr>
        <p:txBody>
          <a:bodyPr vert="horz" lIns="94622" tIns="47311" rIns="94622" bIns="47311"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fr-BE"/>
          </a:p>
        </p:txBody>
      </p:sp>
      <p:sp>
        <p:nvSpPr>
          <p:cNvPr id="4" name="Tijdelijke aanduiding voor dianummer 3"/>
          <p:cNvSpPr>
            <a:spLocks noGrp="1"/>
          </p:cNvSpPr>
          <p:nvPr>
            <p:ph type="sldNum" sz="quarter" idx="5"/>
          </p:nvPr>
        </p:nvSpPr>
        <p:spPr/>
        <p:txBody>
          <a:bodyPr/>
          <a:lstStyle/>
          <a:p>
            <a:fld id="{573A41D6-228D-44ED-82B1-7DEB4769D4EB}" type="slidenum">
              <a:rPr lang="fr-BE" smtClean="0"/>
              <a:pPr/>
              <a:t>2</a:t>
            </a:fld>
            <a:endParaRPr lang="fr-BE"/>
          </a:p>
        </p:txBody>
      </p:sp>
    </p:spTree>
    <p:extLst>
      <p:ext uri="{BB962C8B-B14F-4D97-AF65-F5344CB8AC3E}">
        <p14:creationId xmlns:p14="http://schemas.microsoft.com/office/powerpoint/2010/main" val="4018315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fr-BE"/>
          </a:p>
        </p:txBody>
      </p:sp>
      <p:sp>
        <p:nvSpPr>
          <p:cNvPr id="4" name="Tijdelijke aanduiding voor dianummer 3"/>
          <p:cNvSpPr>
            <a:spLocks noGrp="1"/>
          </p:cNvSpPr>
          <p:nvPr>
            <p:ph type="sldNum" sz="quarter" idx="5"/>
          </p:nvPr>
        </p:nvSpPr>
        <p:spPr/>
        <p:txBody>
          <a:bodyPr/>
          <a:lstStyle/>
          <a:p>
            <a:fld id="{573A41D6-228D-44ED-82B1-7DEB4769D4EB}" type="slidenum">
              <a:rPr lang="fr-BE" smtClean="0"/>
              <a:pPr/>
              <a:t>3</a:t>
            </a:fld>
            <a:endParaRPr lang="fr-BE"/>
          </a:p>
        </p:txBody>
      </p:sp>
    </p:spTree>
    <p:extLst>
      <p:ext uri="{BB962C8B-B14F-4D97-AF65-F5344CB8AC3E}">
        <p14:creationId xmlns:p14="http://schemas.microsoft.com/office/powerpoint/2010/main" val="4018315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Mettre les valeurs? </a:t>
            </a:r>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13</a:t>
            </a:fld>
            <a:endParaRPr lang="fr-BE"/>
          </a:p>
        </p:txBody>
      </p:sp>
    </p:spTree>
    <p:extLst>
      <p:ext uri="{BB962C8B-B14F-4D97-AF65-F5344CB8AC3E}">
        <p14:creationId xmlns:p14="http://schemas.microsoft.com/office/powerpoint/2010/main" val="3946680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Oralement détailler chaque point</a:t>
            </a:r>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16</a:t>
            </a:fld>
            <a:endParaRPr lang="fr-BE"/>
          </a:p>
        </p:txBody>
      </p:sp>
    </p:spTree>
    <p:extLst>
      <p:ext uri="{BB962C8B-B14F-4D97-AF65-F5344CB8AC3E}">
        <p14:creationId xmlns:p14="http://schemas.microsoft.com/office/powerpoint/2010/main" val="266605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Indiquer la pondération?</a:t>
            </a:r>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21</a:t>
            </a:fld>
            <a:endParaRPr lang="fr-BE"/>
          </a:p>
        </p:txBody>
      </p:sp>
    </p:spTree>
    <p:extLst>
      <p:ext uri="{BB962C8B-B14F-4D97-AF65-F5344CB8AC3E}">
        <p14:creationId xmlns:p14="http://schemas.microsoft.com/office/powerpoint/2010/main" val="709213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27</a:t>
            </a:fld>
            <a:endParaRPr lang="fr-BE"/>
          </a:p>
        </p:txBody>
      </p:sp>
    </p:spTree>
    <p:extLst>
      <p:ext uri="{BB962C8B-B14F-4D97-AF65-F5344CB8AC3E}">
        <p14:creationId xmlns:p14="http://schemas.microsoft.com/office/powerpoint/2010/main" val="1300636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BDD4ACC6-E18E-4F9E-B1BC-6F01A0255BE9}" type="slidenum">
              <a:rPr lang="fr-BE" smtClean="0"/>
              <a:t>28</a:t>
            </a:fld>
            <a:endParaRPr lang="fr-BE"/>
          </a:p>
        </p:txBody>
      </p:sp>
    </p:spTree>
    <p:extLst>
      <p:ext uri="{BB962C8B-B14F-4D97-AF65-F5344CB8AC3E}">
        <p14:creationId xmlns:p14="http://schemas.microsoft.com/office/powerpoint/2010/main" val="4250769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 TEXT">
    <p:spTree>
      <p:nvGrpSpPr>
        <p:cNvPr id="1" name=""/>
        <p:cNvGrpSpPr/>
        <p:nvPr/>
      </p:nvGrpSpPr>
      <p:grpSpPr>
        <a:xfrm>
          <a:off x="0" y="0"/>
          <a:ext cx="0" cy="0"/>
          <a:chOff x="0" y="0"/>
          <a:chExt cx="0" cy="0"/>
        </a:xfrm>
      </p:grpSpPr>
      <p:pic>
        <p:nvPicPr>
          <p:cNvPr id="20" name="Image 19" descr="MRBC-13-12968-cover--3.4--V1.jpg"/>
          <p:cNvPicPr>
            <a:picLocks noChangeAspect="1"/>
          </p:cNvPicPr>
          <p:nvPr userDrawn="1"/>
        </p:nvPicPr>
        <p:blipFill>
          <a:blip r:embed="rId2" cstate="print"/>
          <a:stretch>
            <a:fillRect/>
          </a:stretch>
        </p:blipFill>
        <p:spPr>
          <a:xfrm>
            <a:off x="-36512" y="0"/>
            <a:ext cx="9180512" cy="5164038"/>
          </a:xfrm>
          <a:prstGeom prst="rect">
            <a:avLst/>
          </a:prstGeom>
        </p:spPr>
      </p:pic>
      <p:pic>
        <p:nvPicPr>
          <p:cNvPr id="14" name="Image 13" descr="BI-FR-RVB.jpg"/>
          <p:cNvPicPr>
            <a:picLocks noChangeAspect="1"/>
          </p:cNvPicPr>
          <p:nvPr userDrawn="1"/>
        </p:nvPicPr>
        <p:blipFill>
          <a:blip r:embed="rId3" cstate="print"/>
          <a:stretch>
            <a:fillRect/>
          </a:stretch>
        </p:blipFill>
        <p:spPr>
          <a:xfrm>
            <a:off x="6228185" y="249492"/>
            <a:ext cx="2082145" cy="526500"/>
          </a:xfrm>
          <a:prstGeom prst="rect">
            <a:avLst/>
          </a:prstGeom>
        </p:spPr>
      </p:pic>
      <p:pic>
        <p:nvPicPr>
          <p:cNvPr id="11" name="Image 10" descr="BI-EN-RVB.jpg"/>
          <p:cNvPicPr>
            <a:picLocks noChangeAspect="1"/>
          </p:cNvPicPr>
          <p:nvPr userDrawn="1"/>
        </p:nvPicPr>
        <p:blipFill>
          <a:blip r:embed="rId4" cstate="print"/>
          <a:stretch>
            <a:fillRect/>
          </a:stretch>
        </p:blipFill>
        <p:spPr>
          <a:xfrm>
            <a:off x="6228185" y="249492"/>
            <a:ext cx="2083849" cy="526500"/>
          </a:xfrm>
          <a:prstGeom prst="rect">
            <a:avLst/>
          </a:prstGeom>
        </p:spPr>
      </p:pic>
      <p:pic>
        <p:nvPicPr>
          <p:cNvPr id="16" name="Image 15" descr="BRPS-EN-RVB.jpg"/>
          <p:cNvPicPr>
            <a:picLocks noChangeAspect="1"/>
          </p:cNvPicPr>
          <p:nvPr userDrawn="1"/>
        </p:nvPicPr>
        <p:blipFill>
          <a:blip r:embed="rId5" cstate="print"/>
          <a:stretch>
            <a:fillRect/>
          </a:stretch>
        </p:blipFill>
        <p:spPr>
          <a:xfrm>
            <a:off x="1763688" y="4785996"/>
            <a:ext cx="2448272" cy="243000"/>
          </a:xfrm>
          <a:prstGeom prst="rect">
            <a:avLst/>
          </a:prstGeom>
        </p:spPr>
      </p:pic>
      <p:sp>
        <p:nvSpPr>
          <p:cNvPr id="15" name="Espace réservé du numéro de diapositive 5"/>
          <p:cNvSpPr txBox="1">
            <a:spLocks/>
          </p:cNvSpPr>
          <p:nvPr userDrawn="1"/>
        </p:nvSpPr>
        <p:spPr>
          <a:xfrm>
            <a:off x="8228244" y="4822476"/>
            <a:ext cx="808253" cy="286663"/>
          </a:xfrm>
          <a:prstGeom prst="rect">
            <a:avLst/>
          </a:prstGeom>
        </p:spPr>
        <p:txBody>
          <a:bodyPr vert="horz" lIns="68580" tIns="34290" rIns="68580" bIns="34290" rtlCol="0" anchor="ctr"/>
          <a:lstStyle>
            <a:lvl1pPr algn="r">
              <a:defRPr sz="12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tabLst/>
              <a:defRPr/>
            </a:pPr>
            <a:fld id="{CE1217B6-3287-441B-BC8F-9F6546EF14C2}" type="slidenum">
              <a:rPr kumimoji="0" lang="fr-BE" sz="75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‹N°›</a:t>
            </a:fld>
            <a:endParaRPr kumimoji="0" lang="fr-BE" sz="750" b="0" i="0" u="none" strike="noStrike" kern="1200" cap="none" spc="0" normalizeH="0" baseline="0" noProof="0">
              <a:ln>
                <a:noFill/>
              </a:ln>
              <a:solidFill>
                <a:schemeClr val="bg1">
                  <a:lumMod val="65000"/>
                </a:schemeClr>
              </a:solidFill>
              <a:effectLst/>
              <a:uLnTx/>
              <a:uFillTx/>
              <a:latin typeface="Arial" pitchFamily="34" charset="0"/>
              <a:ea typeface="+mn-ea"/>
              <a:cs typeface="Arial" pitchFamily="34" charset="0"/>
            </a:endParaRPr>
          </a:p>
        </p:txBody>
      </p:sp>
      <p:sp>
        <p:nvSpPr>
          <p:cNvPr id="17" name="Espace réservé du texte 4"/>
          <p:cNvSpPr>
            <a:spLocks noGrp="1"/>
          </p:cNvSpPr>
          <p:nvPr>
            <p:ph type="body" sz="quarter" idx="10" hasCustomPrompt="1"/>
          </p:nvPr>
        </p:nvSpPr>
        <p:spPr>
          <a:xfrm>
            <a:off x="395536" y="897564"/>
            <a:ext cx="8496944" cy="3618402"/>
          </a:xfrm>
        </p:spPr>
        <p:txBody>
          <a:bodyPr/>
          <a:lstStyle>
            <a:lvl1pPr marL="0" indent="0">
              <a:lnSpc>
                <a:spcPts val="1650"/>
              </a:lnSpc>
              <a:buFont typeface="Arial" pitchFamily="34" charset="0"/>
              <a:buNone/>
              <a:defRPr sz="1500" b="1" baseline="0">
                <a:solidFill>
                  <a:schemeClr val="tx1">
                    <a:lumMod val="65000"/>
                    <a:lumOff val="35000"/>
                  </a:schemeClr>
                </a:solidFill>
                <a:latin typeface="Arial" pitchFamily="34" charset="0"/>
                <a:cs typeface="Arial" pitchFamily="34" charset="0"/>
              </a:defRPr>
            </a:lvl1pPr>
            <a:lvl2pPr marL="0" indent="-54000">
              <a:spcBef>
                <a:spcPts val="225"/>
              </a:spcBef>
              <a:spcAft>
                <a:spcPts val="750"/>
              </a:spcAft>
              <a:buFont typeface="+mj-lt"/>
              <a:buNone/>
              <a:defRPr sz="1500" b="0">
                <a:solidFill>
                  <a:schemeClr val="tx1">
                    <a:lumMod val="65000"/>
                    <a:lumOff val="35000"/>
                  </a:schemeClr>
                </a:solidFill>
                <a:latin typeface="Arial" pitchFamily="34" charset="0"/>
                <a:cs typeface="Arial" pitchFamily="34" charset="0"/>
              </a:defRPr>
            </a:lvl2pPr>
            <a:lvl3pPr marL="405000">
              <a:spcBef>
                <a:spcPts val="225"/>
              </a:spcBef>
              <a:buFont typeface="Aller Light" pitchFamily="2" charset="0"/>
              <a:buNone/>
              <a:defRPr sz="1500" b="1">
                <a:solidFill>
                  <a:schemeClr val="tx1">
                    <a:lumMod val="65000"/>
                    <a:lumOff val="35000"/>
                  </a:schemeClr>
                </a:solidFill>
                <a:latin typeface="Arial" pitchFamily="34" charset="0"/>
                <a:cs typeface="Arial" pitchFamily="34" charset="0"/>
              </a:defRPr>
            </a:lvl3pPr>
            <a:lvl4pPr marL="405000">
              <a:spcBef>
                <a:spcPts val="225"/>
              </a:spcBef>
              <a:buClr>
                <a:srgbClr val="7CA2D6"/>
              </a:buClr>
              <a:buFont typeface="Arial" pitchFamily="34" charset="0"/>
              <a:buNone/>
              <a:defRPr sz="1350">
                <a:solidFill>
                  <a:schemeClr val="tx1">
                    <a:lumMod val="65000"/>
                    <a:lumOff val="35000"/>
                  </a:schemeClr>
                </a:solidFill>
                <a:latin typeface="Arial" pitchFamily="34" charset="0"/>
                <a:cs typeface="Arial" pitchFamily="34" charset="0"/>
              </a:defRPr>
            </a:lvl4pPr>
            <a:lvl5pPr marL="621000">
              <a:spcBef>
                <a:spcPts val="225"/>
              </a:spcBef>
              <a:buClr>
                <a:schemeClr val="tx1">
                  <a:lumMod val="65000"/>
                  <a:lumOff val="35000"/>
                </a:schemeClr>
              </a:buClr>
              <a:buFont typeface="Arial" pitchFamily="34" charset="0"/>
              <a:buChar char="•"/>
              <a:defRPr sz="1350">
                <a:solidFill>
                  <a:schemeClr val="tx1">
                    <a:lumMod val="65000"/>
                    <a:lumOff val="35000"/>
                  </a:schemeClr>
                </a:solidFill>
                <a:latin typeface="Arial" pitchFamily="34" charset="0"/>
                <a:cs typeface="Arial" pitchFamily="34" charset="0"/>
              </a:defRPr>
            </a:lvl5pPr>
          </a:lstStyle>
          <a:p>
            <a:pPr lvl="0"/>
            <a:r>
              <a:rPr lang="fr-FR"/>
              <a:t>Click </a:t>
            </a:r>
            <a:r>
              <a:rPr lang="fr-FR" err="1"/>
              <a:t>here</a:t>
            </a:r>
            <a:r>
              <a:rPr lang="fr-FR"/>
              <a:t> to change the </a:t>
            </a:r>
            <a:r>
              <a:rPr lang="fr-FR" err="1"/>
              <a:t>text</a:t>
            </a:r>
            <a:r>
              <a:rPr lang="fr-FR"/>
              <a:t> style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18" name="Titre 1"/>
          <p:cNvSpPr>
            <a:spLocks noGrp="1"/>
          </p:cNvSpPr>
          <p:nvPr>
            <p:ph type="title" hasCustomPrompt="1"/>
          </p:nvPr>
        </p:nvSpPr>
        <p:spPr>
          <a:xfrm>
            <a:off x="395536" y="205978"/>
            <a:ext cx="5544616" cy="583574"/>
          </a:xfrm>
        </p:spPr>
        <p:txBody>
          <a:bodyPr anchor="ctr">
            <a:normAutofit/>
          </a:bodyPr>
          <a:lstStyle>
            <a:lvl1pPr algn="l">
              <a:defRPr sz="1800" b="1" baseline="0">
                <a:solidFill>
                  <a:srgbClr val="0B00BE"/>
                </a:solidFill>
                <a:latin typeface="Arial" pitchFamily="34" charset="0"/>
                <a:cs typeface="Arial" pitchFamily="34" charset="0"/>
              </a:defRPr>
            </a:lvl1pPr>
          </a:lstStyle>
          <a:p>
            <a:r>
              <a:rPr lang="fr-FR"/>
              <a:t>CLICK HERE TO CHANGE THE TEXT STYLE</a:t>
            </a:r>
            <a:endParaRPr lang="fr-BE"/>
          </a:p>
        </p:txBody>
      </p:sp>
    </p:spTree>
    <p:extLst>
      <p:ext uri="{BB962C8B-B14F-4D97-AF65-F5344CB8AC3E}">
        <p14:creationId xmlns:p14="http://schemas.microsoft.com/office/powerpoint/2010/main" val="19843890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27-01-23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 id="2147483664"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43.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384376"/>
          </a:xfrm>
        </p:spPr>
        <p:txBody>
          <a:bodyPr>
            <a:normAutofit fontScale="77500" lnSpcReduction="20000"/>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27/01/2023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2.1 – Appels à projets  (Action </a:t>
            </a:r>
            <a:r>
              <a:rPr lang="fr-FR" sz="1600" cap="all" dirty="0">
                <a:solidFill>
                  <a:srgbClr val="1F497D">
                    <a:lumMod val="75000"/>
                  </a:srgbClr>
                </a:solidFill>
              </a:rPr>
              <a:t>2</a:t>
            </a:r>
            <a:r>
              <a:rPr kumimoji="0" lang="fr-FR" sz="1600" b="1" i="0" u="none" strike="noStrike" kern="1200" cap="all" spc="0" normalizeH="0" baseline="0" noProof="0" dirty="0">
                <a:ln>
                  <a:noFill/>
                </a:ln>
                <a:solidFill>
                  <a:srgbClr val="1F497D">
                    <a:lumMod val="75000"/>
                  </a:srgbClr>
                </a:solidFill>
                <a:effectLst/>
                <a:uLnTx/>
                <a:uFillTx/>
              </a:rPr>
              <a:t>)  « </a:t>
            </a:r>
            <a:r>
              <a:rPr kumimoji="0" lang="fr-FR" sz="1600" b="1" i="1" u="none" strike="noStrike" kern="1200" cap="all" spc="0" normalizeH="0" baseline="0" noProof="0" dirty="0">
                <a:ln>
                  <a:noFill/>
                </a:ln>
                <a:solidFill>
                  <a:srgbClr val="0070C0"/>
                </a:solidFill>
                <a:effectLst/>
                <a:uLnTx/>
                <a:uFillTx/>
              </a:rPr>
              <a:t>Rénovation énergétique des équipements collectifs organisés par les pouvoirs publics </a:t>
            </a:r>
            <a:r>
              <a:rPr kumimoji="0" lang="fr-FR" sz="1600" b="1" i="0" u="none" strike="noStrike" kern="1200" cap="all" spc="0" normalizeH="0" baseline="0" noProof="0" dirty="0">
                <a:ln>
                  <a:noFill/>
                </a:ln>
                <a:solidFill>
                  <a:srgbClr val="1F497D">
                    <a:lumMod val="75000"/>
                  </a:srgbClr>
                </a:solidFill>
                <a:effectLst/>
                <a:uLnTx/>
                <a:uFillTx/>
              </a:rPr>
              <a:t>» - (Action 3) « </a:t>
            </a:r>
            <a:r>
              <a:rPr kumimoji="0" lang="fr-FR" sz="1600" b="1" i="1" u="none" strike="noStrike" kern="1200" cap="all" spc="0" normalizeH="0" baseline="0" noProof="0" dirty="0">
                <a:ln>
                  <a:noFill/>
                </a:ln>
                <a:solidFill>
                  <a:srgbClr val="0070C0"/>
                </a:solidFill>
                <a:effectLst/>
                <a:uLnTx/>
                <a:uFillTx/>
              </a:rPr>
              <a:t>Amélioration de la performance énergétique du parc de logement locatif social et modéré existant</a:t>
            </a:r>
            <a:r>
              <a:rPr kumimoji="0" lang="fr-FR" sz="1600" b="1" i="1" u="none" strike="noStrike" kern="1200" cap="all" spc="0" normalizeH="0" baseline="0" noProof="0" dirty="0">
                <a:ln>
                  <a:noFill/>
                </a:ln>
                <a:solidFill>
                  <a:srgbClr val="1F497D">
                    <a:lumMod val="75000"/>
                  </a:srgbClr>
                </a:solidFill>
                <a:effectLst/>
                <a:uLnTx/>
                <a:uFillTx/>
              </a:rPr>
              <a:t> </a:t>
            </a:r>
            <a:r>
              <a:rPr kumimoji="0" lang="fr-FR" sz="1600" b="1" i="0" u="none" strike="noStrike" kern="1200" cap="all" spc="0" normalizeH="0" baseline="0" noProof="0" dirty="0">
                <a:ln>
                  <a:noFill/>
                </a:ln>
                <a:solidFill>
                  <a:srgbClr val="1F497D">
                    <a:lumMod val="75000"/>
                  </a:srgbClr>
                </a:solidFill>
                <a:effectLst/>
                <a:uLnTx/>
                <a:uFillTx/>
              </a:rPr>
              <a: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27/01/2023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a:t>
            </a:r>
            <a:r>
              <a:rPr lang="fr-BE" sz="1600" cap="all" dirty="0" err="1">
                <a:solidFill>
                  <a:srgbClr val="1F497D">
                    <a:lumMod val="75000"/>
                  </a:srgbClr>
                </a:solidFill>
              </a:rPr>
              <a:t>projectOproepen</a:t>
            </a:r>
            <a:r>
              <a:rPr lang="fr-BE" sz="1600" cap="all" dirty="0">
                <a:solidFill>
                  <a:srgbClr val="1F497D">
                    <a:lumMod val="75000"/>
                  </a:srgbClr>
                </a:solidFill>
              </a:rPr>
              <a:t> </a:t>
            </a:r>
            <a:r>
              <a:rPr lang="nl-NL" sz="1600" cap="all" dirty="0">
                <a:solidFill>
                  <a:srgbClr val="1F497D">
                    <a:lumMod val="75000"/>
                  </a:srgbClr>
                </a:solidFill>
              </a:rPr>
              <a:t>(Actie 2)  “</a:t>
            </a:r>
            <a:r>
              <a:rPr lang="nl-NL" sz="1600" i="1" cap="all" dirty="0">
                <a:solidFill>
                  <a:srgbClr val="0070C0"/>
                </a:solidFill>
              </a:rPr>
              <a:t>Energierenovatie van de collectieve voorzieningen georganiseerd door de overheid</a:t>
            </a:r>
            <a:r>
              <a:rPr lang="nl-NL" sz="1600" cap="all" dirty="0">
                <a:solidFill>
                  <a:srgbClr val="1F497D">
                    <a:lumMod val="75000"/>
                  </a:srgbClr>
                </a:solidFill>
              </a:rPr>
              <a:t>”</a:t>
            </a:r>
            <a:r>
              <a:rPr lang="fr-BE" sz="1600" cap="all" dirty="0">
                <a:solidFill>
                  <a:srgbClr val="1F497D">
                    <a:lumMod val="75000"/>
                  </a:srgbClr>
                </a:solidFill>
              </a:rPr>
              <a:t>- </a:t>
            </a:r>
            <a:r>
              <a:rPr lang="nl-NL" sz="1600" cap="all" dirty="0">
                <a:solidFill>
                  <a:srgbClr val="1F497D">
                    <a:lumMod val="75000"/>
                  </a:srgbClr>
                </a:solidFill>
              </a:rPr>
              <a:t>(Actie 3) “</a:t>
            </a:r>
            <a:r>
              <a:rPr lang="nl-NL" sz="1600" i="1" cap="all" dirty="0">
                <a:solidFill>
                  <a:srgbClr val="0070C0"/>
                </a:solidFill>
              </a:rPr>
              <a:t>De verbetering van de energieprestaties van het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1600" i="1" cap="all" dirty="0">
                <a:solidFill>
                  <a:srgbClr val="0070C0"/>
                </a:solidFill>
              </a:rPr>
              <a:t>bestaande bestand van sociale en bescheiden huurwoningen</a:t>
            </a:r>
            <a:r>
              <a:rPr lang="nl-NL" sz="1600" cap="all" dirty="0">
                <a:solidFill>
                  <a:srgbClr val="1F497D">
                    <a:lumMod val="75000"/>
                  </a:srgbClr>
                </a:solidFill>
              </a:rPr>
              <a:t>”</a:t>
            </a:r>
            <a:endParaRPr kumimoji="0" lang="fr-FR" sz="1600" b="1" i="0" u="none" strike="noStrike" kern="1200" cap="all" spc="0" normalizeH="0" baseline="0" noProof="0" dirty="0">
              <a:ln>
                <a:noFill/>
              </a:ln>
              <a:solidFill>
                <a:srgbClr val="1F497D">
                  <a:lumMod val="75000"/>
                </a:srgbClr>
              </a:solidFill>
              <a:effectLst/>
              <a:uLnTx/>
              <a:uFillTx/>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a:t>
            </a:r>
            <a:r>
              <a:rPr lang="en-US" b="0" dirty="0" err="1"/>
              <a:t>concrète</a:t>
            </a:r>
            <a:r>
              <a:rPr lang="en-US" b="0" dirty="0"/>
              <a:t>/</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923679"/>
            <a:ext cx="7560840" cy="1152128"/>
          </a:xfrm>
        </p:spPr>
        <p:txBody>
          <a:bodyPr/>
          <a:lstStyle/>
          <a:p>
            <a:r>
              <a:rPr kumimoji="0" lang="fr-FR" sz="2000" b="1" i="0" u="none" strike="noStrike" kern="1200" cap="all" spc="0" normalizeH="0" baseline="0" noProof="0" dirty="0">
                <a:ln>
                  <a:noFill/>
                </a:ln>
                <a:effectLst/>
                <a:uLnTx/>
                <a:uFillTx/>
              </a:rPr>
              <a:t>(Action 2) La rénovation énergétique des équipements collectifs organisés par les autres pouvoirs publics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a:t>
            </a:r>
            <a:r>
              <a:rPr lang="fr-FR" sz="2000" dirty="0" err="1">
                <a:solidFill>
                  <a:srgbClr val="1F497D">
                    <a:lumMod val="75000"/>
                  </a:srgbClr>
                </a:solidFill>
              </a:rPr>
              <a:t>Actie</a:t>
            </a:r>
            <a:r>
              <a:rPr lang="fr-FR" sz="2000" dirty="0">
                <a:solidFill>
                  <a:srgbClr val="1F497D">
                    <a:lumMod val="75000"/>
                  </a:srgbClr>
                </a:solidFill>
              </a:rPr>
              <a:t> 2)</a:t>
            </a:r>
            <a:r>
              <a:rPr lang="nl-NL" sz="2000" dirty="0">
                <a:solidFill>
                  <a:srgbClr val="1F497D">
                    <a:lumMod val="75000"/>
                  </a:srgbClr>
                </a:solidFill>
              </a:rPr>
              <a:t> De energierenovatie van collectieve voorzieningen die door andere overheden worden georganiseerd </a:t>
            </a:r>
            <a:endParaRPr lang="en-BE" dirty="0"/>
          </a:p>
        </p:txBody>
      </p:sp>
    </p:spTree>
    <p:extLst>
      <p:ext uri="{BB962C8B-B14F-4D97-AF65-F5344CB8AC3E}">
        <p14:creationId xmlns:p14="http://schemas.microsoft.com/office/powerpoint/2010/main" val="4279162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rmAutofit/>
          </a:bodyPr>
          <a:lstStyle/>
          <a:p>
            <a:r>
              <a:rPr lang="fr-FR" sz="1600" dirty="0">
                <a:effectLst/>
                <a:ea typeface="Calibri" panose="020F0502020204030204" pitchFamily="34" charset="0"/>
              </a:rPr>
              <a:t>L’appel à projet vise à soutenir la rénovation énergétique de bâtiments servant d’équipements collectifs appartenant à des pouvoirs publics </a:t>
            </a:r>
            <a:r>
              <a:rPr lang="fr-FR" sz="1600" u="sng" dirty="0">
                <a:effectLst/>
                <a:ea typeface="Calibri" panose="020F0502020204030204" pitchFamily="34" charset="0"/>
              </a:rPr>
              <a:t>à l’exclusion de ceux visés par l’appel à projet « Rénovation énergétique des infrastructures des pouvoirs publics régionaux et locaux »</a:t>
            </a:r>
            <a:r>
              <a:rPr lang="fr-FR" sz="1600" dirty="0">
                <a:effectLst/>
                <a:ea typeface="Calibri" panose="020F0502020204030204" pitchFamily="34" charset="0"/>
              </a:rPr>
              <a:t>.</a:t>
            </a:r>
            <a:r>
              <a:rPr lang="fr-BE" sz="1600" dirty="0">
                <a:effectLst/>
                <a:ea typeface="Calibri" panose="020F0502020204030204" pitchFamily="34" charset="0"/>
              </a:rPr>
              <a:t> </a:t>
            </a:r>
          </a:p>
          <a:p>
            <a:endParaRPr lang="fr-BE" sz="1600" dirty="0">
              <a:effectLst/>
              <a:ea typeface="Calibri" panose="020F0502020204030204" pitchFamily="34" charset="0"/>
            </a:endParaRPr>
          </a:p>
          <a:p>
            <a:r>
              <a:rPr lang="nl-BE" sz="1600" dirty="0">
                <a:solidFill>
                  <a:schemeClr val="tx1"/>
                </a:solidFill>
                <a:effectLst/>
                <a:ea typeface="Calibri" panose="020F0502020204030204" pitchFamily="34" charset="0"/>
              </a:rPr>
              <a:t>De oproep beoogt de ondersteuning de energierenovatie </a:t>
            </a:r>
            <a:r>
              <a:rPr lang="nl-NL" sz="1600" dirty="0">
                <a:solidFill>
                  <a:schemeClr val="tx1"/>
                </a:solidFill>
                <a:effectLst/>
                <a:ea typeface="Calibri" panose="020F0502020204030204" pitchFamily="34" charset="0"/>
              </a:rPr>
              <a:t>van gebouwen die dienen als collectieve voorzieningen en die toebehoren aan overheidsinstellingen, </a:t>
            </a:r>
            <a:r>
              <a:rPr lang="nl-NL" sz="1600" u="sng" dirty="0">
                <a:solidFill>
                  <a:schemeClr val="tx1"/>
                </a:solidFill>
                <a:effectLst/>
                <a:ea typeface="Calibri" panose="020F0502020204030204" pitchFamily="34" charset="0"/>
              </a:rPr>
              <a:t>met uitzondering van die beoogd door de projectoproep "Energierenovatie van de infrastructuur van de gewestelijke en plaatselijke overheidsinstellingen".</a:t>
            </a:r>
            <a:endParaRPr lang="en-BE" u="sng" dirty="0">
              <a:solidFill>
                <a:schemeClr val="tx1"/>
              </a:solidFill>
            </a:endParaRPr>
          </a:p>
        </p:txBody>
      </p:sp>
    </p:spTree>
    <p:extLst>
      <p:ext uri="{BB962C8B-B14F-4D97-AF65-F5344CB8AC3E}">
        <p14:creationId xmlns:p14="http://schemas.microsoft.com/office/powerpoint/2010/main" val="101185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a:bodyPr>
          <a:lstStyle/>
          <a:p>
            <a:r>
              <a:rPr lang="fr-BE" dirty="0"/>
              <a:t>2. Les résultats attendus/ </a:t>
            </a:r>
            <a:r>
              <a:rPr lang="fr-BE" sz="2400" i="1" dirty="0">
                <a:solidFill>
                  <a:schemeClr val="tx1"/>
                </a:solidFill>
                <a:latin typeface="Arial"/>
              </a:rPr>
              <a:t>De </a:t>
            </a:r>
            <a:r>
              <a:rPr lang="fr-BE" sz="2400" i="1" dirty="0" err="1">
                <a:solidFill>
                  <a:schemeClr val="tx1"/>
                </a:solidFill>
                <a:latin typeface="Arial"/>
              </a:rPr>
              <a:t>verwachte</a:t>
            </a:r>
            <a:r>
              <a:rPr lang="fr-BE" sz="2400" i="1" dirty="0">
                <a:solidFill>
                  <a:schemeClr val="tx1"/>
                </a:solidFill>
                <a:latin typeface="Arial"/>
              </a:rPr>
              <a:t> </a:t>
            </a:r>
            <a:r>
              <a:rPr lang="fr-BE" sz="2400" i="1" dirty="0" err="1">
                <a:solidFill>
                  <a:schemeClr val="tx1"/>
                </a:solidFill>
                <a:latin typeface="Arial"/>
              </a:rPr>
              <a:t>resultaten</a:t>
            </a:r>
            <a:r>
              <a:rPr lang="fr-BE" sz="2400" i="1" dirty="0">
                <a:solidFill>
                  <a:schemeClr val="tx1"/>
                </a:solidFill>
                <a:latin typeface="Arial"/>
              </a:rPr>
              <a:t> </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a:bodyPr>
          <a:lstStyle/>
          <a:p>
            <a:pPr marL="285750" indent="-285750">
              <a:buFont typeface="Arial" panose="020B0604020202020204" pitchFamily="34" charset="0"/>
              <a:buChar char="•"/>
            </a:pPr>
            <a:r>
              <a:rPr lang="fr-BE" sz="1800" dirty="0">
                <a:effectLst/>
                <a:ea typeface="Calibri" panose="020F0502020204030204" pitchFamily="34" charset="0"/>
              </a:rPr>
              <a:t>RCO 19 : </a:t>
            </a:r>
            <a:r>
              <a:rPr lang="fr-BE" sz="1800" dirty="0">
                <a:ea typeface="Calibri" panose="020F0502020204030204" pitchFamily="34" charset="0"/>
              </a:rPr>
              <a:t>Bâtiments publics dont la performance énergétique a été améliorée</a:t>
            </a:r>
            <a:r>
              <a:rPr lang="fr-BE" sz="1800" dirty="0">
                <a:effectLst/>
                <a:ea typeface="Calibri" panose="020F0502020204030204" pitchFamily="34" charset="0"/>
              </a:rPr>
              <a:t>/ </a:t>
            </a:r>
            <a:r>
              <a:rPr lang="nl-NL" sz="1800" dirty="0">
                <a:solidFill>
                  <a:schemeClr val="tx1"/>
                </a:solidFill>
                <a:effectLst/>
                <a:ea typeface="Calibri" panose="020F0502020204030204" pitchFamily="34" charset="0"/>
              </a:rPr>
              <a:t>Openbare gebouwen met verbeterde energieprestatie</a:t>
            </a:r>
            <a:endParaRPr lang="fr-BE" sz="1800" dirty="0">
              <a:solidFill>
                <a:schemeClr val="tx1"/>
              </a:solidFill>
              <a:effectLst/>
              <a:ea typeface="Calibri" panose="020F0502020204030204" pitchFamily="34" charset="0"/>
            </a:endParaRPr>
          </a:p>
          <a:p>
            <a:endParaRPr lang="fr-BE" sz="18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effectLst/>
                <a:ea typeface="Calibri" panose="020F0502020204030204" pitchFamily="34" charset="0"/>
              </a:rPr>
              <a:t>RCR 26 : </a:t>
            </a:r>
            <a:r>
              <a:rPr lang="fr-FR" sz="1800" dirty="0">
                <a:effectLst/>
                <a:ea typeface="Calibri" panose="020F0502020204030204" pitchFamily="34" charset="0"/>
              </a:rPr>
              <a:t>Consommation annuelle d’énergie primaire (dont : logement, bâtiments publics, entreprise, autres)</a:t>
            </a:r>
            <a:r>
              <a:rPr lang="fr-BE" sz="1800" dirty="0">
                <a:effectLst/>
                <a:ea typeface="Calibri" panose="020F0502020204030204" pitchFamily="34" charset="0"/>
              </a:rPr>
              <a:t> / </a:t>
            </a:r>
            <a:r>
              <a:rPr lang="nl-NL" sz="1800" dirty="0">
                <a:solidFill>
                  <a:schemeClr val="tx1"/>
                </a:solidFill>
                <a:effectLst/>
                <a:ea typeface="Calibri" panose="020F0502020204030204" pitchFamily="34" charset="0"/>
              </a:rPr>
              <a:t>Jaarlijks primair energieverbruik (waarvan: woningen, openbare gebouwen, ondernemingen, andere)</a:t>
            </a:r>
            <a:endParaRPr lang="fr-BE" sz="1800" b="1" cap="all" dirty="0">
              <a:solidFill>
                <a:schemeClr val="tx1"/>
              </a:solidFill>
              <a:effectLst/>
              <a:ea typeface="Calibri" panose="020F0502020204030204" pitchFamily="34" charset="0"/>
            </a:endParaRPr>
          </a:p>
          <a:p>
            <a:endParaRPr lang="fr-BE" sz="18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solidFill>
                  <a:schemeClr val="bg1">
                    <a:lumMod val="50000"/>
                  </a:schemeClr>
                </a:solidFill>
                <a:effectLst/>
                <a:ea typeface="Calibri" panose="020F0502020204030204" pitchFamily="34" charset="0"/>
              </a:rPr>
              <a:t>RCR 29 : </a:t>
            </a:r>
            <a:r>
              <a:rPr lang="fr-FR" sz="1800" dirty="0">
                <a:solidFill>
                  <a:schemeClr val="bg1">
                    <a:lumMod val="50000"/>
                  </a:schemeClr>
                </a:solidFill>
                <a:effectLst/>
                <a:ea typeface="Calibri" panose="020F0502020204030204" pitchFamily="34" charset="0"/>
              </a:rPr>
              <a:t>Émissions estimées de gaz à effet de serre </a:t>
            </a:r>
            <a:r>
              <a:rPr lang="fr-BE" sz="1800" dirty="0">
                <a:solidFill>
                  <a:srgbClr val="000000"/>
                </a:solidFill>
                <a:effectLst/>
                <a:ea typeface="Calibri" panose="020F0502020204030204" pitchFamily="34" charset="0"/>
              </a:rPr>
              <a:t>/ </a:t>
            </a:r>
            <a:r>
              <a:rPr lang="nl-BE" sz="1800" dirty="0">
                <a:solidFill>
                  <a:srgbClr val="000000"/>
                </a:solidFill>
                <a:effectLst/>
                <a:ea typeface="Calibri" panose="020F0502020204030204" pitchFamily="34" charset="0"/>
              </a:rPr>
              <a:t>Geraamde uitstoot van broeikasgassen</a:t>
            </a:r>
            <a:endParaRPr lang="fr-FR" b="1" cap="all" dirty="0">
              <a:solidFill>
                <a:srgbClr val="1F497D">
                  <a:lumMod val="75000"/>
                </a:srgbClr>
              </a:solidFill>
            </a:endParaRPr>
          </a:p>
          <a:p>
            <a:endParaRPr kumimoji="0" lang="fr-FR" sz="2000" b="1" i="0" u="none" strike="noStrike" kern="1200" cap="all" spc="0" normalizeH="0" baseline="0" noProof="0" dirty="0">
              <a:ln>
                <a:noFill/>
              </a:ln>
              <a:solidFill>
                <a:srgbClr val="1F497D">
                  <a:lumMod val="75000"/>
                </a:srgbClr>
              </a:solidFill>
              <a:effectLst/>
              <a:uLnTx/>
              <a:uFillTx/>
            </a:endParaRPr>
          </a:p>
          <a:p>
            <a:endParaRPr lang="fr-FR" b="1" cap="all" dirty="0">
              <a:solidFill>
                <a:srgbClr val="1F497D">
                  <a:lumMod val="75000"/>
                </a:srgbClr>
              </a:solidFill>
            </a:endParaRPr>
          </a:p>
          <a:p>
            <a:endParaRPr lang="en-BE" dirty="0"/>
          </a:p>
        </p:txBody>
      </p:sp>
    </p:spTree>
    <p:extLst>
      <p:ext uri="{BB962C8B-B14F-4D97-AF65-F5344CB8AC3E}">
        <p14:creationId xmlns:p14="http://schemas.microsoft.com/office/powerpoint/2010/main" val="258278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70000" lnSpcReduction="20000"/>
          </a:bodyPr>
          <a:lstStyle/>
          <a:p>
            <a:pPr algn="just">
              <a:lnSpc>
                <a:spcPct val="115000"/>
              </a:lnSpc>
              <a:spcAft>
                <a:spcPts val="800"/>
              </a:spcAft>
            </a:pPr>
            <a:r>
              <a:rPr lang="fr-FR" sz="1800" dirty="0">
                <a:effectLst/>
                <a:ea typeface="Calibri" panose="020F0502020204030204" pitchFamily="34" charset="0"/>
              </a:rPr>
              <a:t>Les </a:t>
            </a:r>
            <a:r>
              <a:rPr lang="fr-FR" sz="1800" b="1" u="sng" dirty="0">
                <a:effectLst/>
                <a:ea typeface="Calibri" panose="020F0502020204030204" pitchFamily="34" charset="0"/>
              </a:rPr>
              <a:t>équipements collectifs </a:t>
            </a:r>
            <a:r>
              <a:rPr lang="fr-FR" sz="1800" dirty="0">
                <a:effectLst/>
                <a:ea typeface="Calibri" panose="020F0502020204030204" pitchFamily="34" charset="0"/>
              </a:rPr>
              <a:t>sont des infrastructures utiles à la collectivité ayant pour objectif principal d’offrir un service d’intérêt général, à un large public (l’accessibilité financière de tous doit être garantie) en répondant aux différents besoins des habitants : culture, sport, santé, éducation, petite enfance (dont notamment des crèches), services publics, mobilité, etc. </a:t>
            </a:r>
          </a:p>
          <a:p>
            <a:pPr marL="285750" indent="-285750" algn="just">
              <a:lnSpc>
                <a:spcPct val="115000"/>
              </a:lnSpc>
              <a:spcAft>
                <a:spcPts val="800"/>
              </a:spcAft>
              <a:buFont typeface="Wingdings" panose="05000000000000000000" pitchFamily="2" charset="2"/>
              <a:buChar char="à"/>
            </a:pPr>
            <a:r>
              <a:rPr lang="fr-FR" sz="1600" dirty="0">
                <a:effectLst/>
                <a:ea typeface="Calibri" panose="020F0502020204030204" pitchFamily="34" charset="0"/>
                <a:sym typeface="Wingdings" panose="05000000000000000000" pitchFamily="2" charset="2"/>
              </a:rPr>
              <a:t>Promotion de l’intérêt général</a:t>
            </a:r>
          </a:p>
          <a:p>
            <a:pPr marL="285750" indent="-285750" algn="just">
              <a:lnSpc>
                <a:spcPct val="115000"/>
              </a:lnSpc>
              <a:spcAft>
                <a:spcPts val="800"/>
              </a:spcAft>
              <a:buFont typeface="Wingdings" panose="05000000000000000000" pitchFamily="2" charset="2"/>
              <a:buChar char="à"/>
            </a:pPr>
            <a:r>
              <a:rPr lang="fr-FR" sz="1600" dirty="0">
                <a:effectLst/>
                <a:ea typeface="Calibri" panose="020F0502020204030204" pitchFamily="34" charset="0"/>
              </a:rPr>
              <a:t>Exclusion des bâtiments ayant une fonction économiqu</a:t>
            </a:r>
            <a:r>
              <a:rPr lang="fr-FR" sz="1600" dirty="0">
                <a:ea typeface="Calibri" panose="020F0502020204030204" pitchFamily="34" charset="0"/>
              </a:rPr>
              <a:t>e ou commerciale </a:t>
            </a:r>
          </a:p>
          <a:p>
            <a:pPr algn="just">
              <a:lnSpc>
                <a:spcPct val="115000"/>
              </a:lnSpc>
              <a:spcAft>
                <a:spcPts val="800"/>
              </a:spcAft>
            </a:pPr>
            <a:r>
              <a:rPr lang="nl-NL" sz="1800" b="1" u="sng" dirty="0">
                <a:solidFill>
                  <a:schemeClr val="tx1"/>
                </a:solidFill>
                <a:effectLst/>
                <a:ea typeface="Calibri" panose="020F0502020204030204" pitchFamily="34" charset="0"/>
              </a:rPr>
              <a:t>Collectieve voorzieningen </a:t>
            </a:r>
            <a:r>
              <a:rPr lang="nl-NL" sz="1800" dirty="0">
                <a:solidFill>
                  <a:schemeClr val="tx1"/>
                </a:solidFill>
                <a:effectLst/>
                <a:ea typeface="Calibri" panose="020F0502020204030204" pitchFamily="34" charset="0"/>
              </a:rPr>
              <a:t>zijn infrastructuren die nuttig zijn voor de maatschappij en als hoofddoel hebben een dienst van algemeen belang aan te bieden aan een groot publiek (financiële toegankelijkheid voor iedereen moet worden gegarandeerd), door te voldoen aan de verschillende behoeften van de inwoners: cultuur, sport, gezondheidszorg, onderwijs, kinderopvang (met name kinderdagverblijven), overheidsdiensten, mobiliteit, </a:t>
            </a:r>
            <a:r>
              <a:rPr lang="nl-NL" sz="1800" dirty="0" err="1">
                <a:solidFill>
                  <a:schemeClr val="tx1"/>
                </a:solidFill>
                <a:effectLst/>
                <a:ea typeface="Calibri" panose="020F0502020204030204" pitchFamily="34" charset="0"/>
              </a:rPr>
              <a:t>enz</a:t>
            </a:r>
            <a:endParaRPr lang="nl-NL" sz="1800" dirty="0">
              <a:solidFill>
                <a:schemeClr val="tx1"/>
              </a:solidFill>
              <a:effectLst/>
              <a:ea typeface="Calibri" panose="020F0502020204030204" pitchFamily="34" charset="0"/>
            </a:endParaRPr>
          </a:p>
          <a:p>
            <a:pPr marL="285750" indent="-285750" algn="just">
              <a:lnSpc>
                <a:spcPct val="115000"/>
              </a:lnSpc>
              <a:spcAft>
                <a:spcPts val="800"/>
              </a:spcAft>
              <a:buFont typeface="Wingdings" panose="05000000000000000000" pitchFamily="2" charset="2"/>
              <a:buChar char="à"/>
            </a:pPr>
            <a:r>
              <a:rPr lang="nl-NL" sz="1600" dirty="0">
                <a:solidFill>
                  <a:schemeClr val="tx1"/>
                </a:solidFill>
                <a:ea typeface="Calibri" panose="020F0502020204030204" pitchFamily="34" charset="0"/>
                <a:sym typeface="Wingdings" panose="05000000000000000000" pitchFamily="2" charset="2"/>
              </a:rPr>
              <a:t>Bevordering van het algemene belang</a:t>
            </a:r>
          </a:p>
          <a:p>
            <a:pPr marL="285750" indent="-285750" algn="just">
              <a:lnSpc>
                <a:spcPct val="115000"/>
              </a:lnSpc>
              <a:spcAft>
                <a:spcPts val="800"/>
              </a:spcAft>
              <a:buFont typeface="Wingdings" panose="05000000000000000000" pitchFamily="2" charset="2"/>
              <a:buChar char="à"/>
            </a:pPr>
            <a:r>
              <a:rPr lang="nl-NL" sz="1600" dirty="0">
                <a:solidFill>
                  <a:schemeClr val="tx1"/>
                </a:solidFill>
                <a:ea typeface="Calibri" panose="020F0502020204030204" pitchFamily="34" charset="0"/>
                <a:sym typeface="Wingdings" panose="05000000000000000000" pitchFamily="2" charset="2"/>
              </a:rPr>
              <a:t>Uitsluiting van gebouwen met een economische of commerciële functie</a:t>
            </a:r>
            <a:endParaRPr lang="en-BE" sz="1600" dirty="0"/>
          </a:p>
        </p:txBody>
      </p:sp>
    </p:spTree>
    <p:extLst>
      <p:ext uri="{BB962C8B-B14F-4D97-AF65-F5344CB8AC3E}">
        <p14:creationId xmlns:p14="http://schemas.microsoft.com/office/powerpoint/2010/main" val="3874771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92500" lnSpcReduction="20000"/>
          </a:bodyPr>
          <a:lstStyle/>
          <a:p>
            <a:pPr algn="just">
              <a:lnSpc>
                <a:spcPct val="115000"/>
              </a:lnSpc>
              <a:spcAft>
                <a:spcPts val="800"/>
              </a:spcAft>
            </a:pPr>
            <a:r>
              <a:rPr lang="fr-FR" sz="1800" dirty="0">
                <a:effectLst/>
                <a:ea typeface="Calibri" panose="020F0502020204030204" pitchFamily="34" charset="0"/>
              </a:rPr>
              <a:t>Les </a:t>
            </a:r>
            <a:r>
              <a:rPr lang="fr-FR" sz="1800" b="1" u="sng" dirty="0">
                <a:ea typeface="Calibri" panose="020F0502020204030204" pitchFamily="34" charset="0"/>
              </a:rPr>
              <a:t>pouvoirs publics </a:t>
            </a:r>
            <a:r>
              <a:rPr lang="fr-FR" sz="1800" dirty="0">
                <a:effectLst/>
                <a:ea typeface="Calibri" panose="020F0502020204030204" pitchFamily="34" charset="0"/>
              </a:rPr>
              <a:t>au sens de cet appel à projets sont les autorités publiques mais également les autres acteurs délivrant de tels services (universités, </a:t>
            </a:r>
            <a:r>
              <a:rPr lang="fr-FR" sz="1800" dirty="0" err="1">
                <a:effectLst/>
                <a:ea typeface="Calibri" panose="020F0502020204030204" pitchFamily="34" charset="0"/>
              </a:rPr>
              <a:t>asbl</a:t>
            </a:r>
            <a:r>
              <a:rPr lang="fr-FR" sz="1800" dirty="0">
                <a:effectLst/>
                <a:ea typeface="Calibri" panose="020F0502020204030204" pitchFamily="34" charset="0"/>
              </a:rPr>
              <a:t> exerçant des missions pour le compte des services publics et rendant des services aux citoyens ou aux entreprises).</a:t>
            </a:r>
          </a:p>
          <a:p>
            <a:pPr algn="just">
              <a:lnSpc>
                <a:spcPct val="115000"/>
              </a:lnSpc>
              <a:spcAft>
                <a:spcPts val="800"/>
              </a:spcAft>
            </a:pPr>
            <a:r>
              <a:rPr lang="fr-FR" sz="1500" dirty="0">
                <a:effectLst/>
                <a:ea typeface="Calibri" panose="020F0502020204030204" pitchFamily="34" charset="0"/>
                <a:sym typeface="Wingdings" panose="05000000000000000000" pitchFamily="2" charset="2"/>
              </a:rPr>
              <a:t> Exclusion des pouvoirs locaux et régionaux</a:t>
            </a:r>
            <a:endParaRPr lang="fr-FR" sz="1500" dirty="0">
              <a:effectLst/>
              <a:ea typeface="Calibri" panose="020F0502020204030204" pitchFamily="34" charset="0"/>
            </a:endParaRPr>
          </a:p>
          <a:p>
            <a:pPr algn="just">
              <a:lnSpc>
                <a:spcPct val="115000"/>
              </a:lnSpc>
              <a:spcAft>
                <a:spcPts val="800"/>
              </a:spcAft>
            </a:pPr>
            <a:r>
              <a:rPr lang="nl-NL" sz="1800" dirty="0">
                <a:solidFill>
                  <a:schemeClr val="tx1"/>
                </a:solidFill>
                <a:ea typeface="Calibri" panose="020F0502020204030204" pitchFamily="34" charset="0"/>
                <a:sym typeface="Wingdings" panose="05000000000000000000" pitchFamily="2" charset="2"/>
              </a:rPr>
              <a:t>De </a:t>
            </a:r>
            <a:r>
              <a:rPr lang="nl-NL" sz="1800" b="1" u="sng" dirty="0">
                <a:solidFill>
                  <a:schemeClr val="tx1"/>
                </a:solidFill>
                <a:ea typeface="Calibri" panose="020F0502020204030204" pitchFamily="34" charset="0"/>
                <a:sym typeface="Wingdings" panose="05000000000000000000" pitchFamily="2" charset="2"/>
              </a:rPr>
              <a:t>overheden</a:t>
            </a:r>
            <a:r>
              <a:rPr lang="nl-NL" sz="1800" dirty="0">
                <a:solidFill>
                  <a:schemeClr val="tx1"/>
                </a:solidFill>
                <a:ea typeface="Calibri" panose="020F0502020204030204" pitchFamily="34" charset="0"/>
                <a:sym typeface="Wingdings" panose="05000000000000000000" pitchFamily="2" charset="2"/>
              </a:rPr>
              <a:t> in de zin van deze projectoproep zijn overheidsinstellingen maar ook de andere spelers die dergelijke diensten aanbieden (universiteiten, vzw's die opdrachten uitvoeren voor de overheid, namelijk dienstverlening voor burgers of ondernemingen).</a:t>
            </a:r>
          </a:p>
          <a:p>
            <a:pPr algn="just">
              <a:lnSpc>
                <a:spcPct val="115000"/>
              </a:lnSpc>
              <a:spcAft>
                <a:spcPts val="800"/>
              </a:spcAft>
            </a:pPr>
            <a:r>
              <a:rPr lang="fr-BE" sz="1500" dirty="0">
                <a:sym typeface="Wingdings" panose="05000000000000000000" pitchFamily="2" charset="2"/>
              </a:rPr>
              <a:t> </a:t>
            </a:r>
            <a:r>
              <a:rPr lang="fr-BE" sz="1500" dirty="0" err="1">
                <a:sym typeface="Wingdings" panose="05000000000000000000" pitchFamily="2" charset="2"/>
              </a:rPr>
              <a:t>Uitsluiting</a:t>
            </a:r>
            <a:r>
              <a:rPr lang="fr-BE" sz="1500" dirty="0">
                <a:sym typeface="Wingdings" panose="05000000000000000000" pitchFamily="2" charset="2"/>
              </a:rPr>
              <a:t> van de </a:t>
            </a:r>
            <a:r>
              <a:rPr lang="fr-BE" sz="1500" dirty="0" err="1">
                <a:sym typeface="Wingdings" panose="05000000000000000000" pitchFamily="2" charset="2"/>
              </a:rPr>
              <a:t>gewestelijke</a:t>
            </a:r>
            <a:r>
              <a:rPr lang="fr-BE" sz="1500" dirty="0">
                <a:sym typeface="Wingdings" panose="05000000000000000000" pitchFamily="2" charset="2"/>
              </a:rPr>
              <a:t> en </a:t>
            </a:r>
            <a:r>
              <a:rPr lang="fr-BE" sz="1500" dirty="0" err="1">
                <a:sym typeface="Wingdings" panose="05000000000000000000" pitchFamily="2" charset="2"/>
              </a:rPr>
              <a:t>plaatselijke</a:t>
            </a:r>
            <a:r>
              <a:rPr lang="fr-BE" sz="1500" dirty="0">
                <a:sym typeface="Wingdings" panose="05000000000000000000" pitchFamily="2" charset="2"/>
              </a:rPr>
              <a:t> </a:t>
            </a:r>
            <a:r>
              <a:rPr lang="fr-BE" sz="1500" dirty="0" err="1">
                <a:sym typeface="Wingdings" panose="05000000000000000000" pitchFamily="2" charset="2"/>
              </a:rPr>
              <a:t>overheidsinstellingen</a:t>
            </a:r>
            <a:endParaRPr lang="en-BE" sz="1500" dirty="0"/>
          </a:p>
        </p:txBody>
      </p:sp>
    </p:spTree>
    <p:extLst>
      <p:ext uri="{BB962C8B-B14F-4D97-AF65-F5344CB8AC3E}">
        <p14:creationId xmlns:p14="http://schemas.microsoft.com/office/powerpoint/2010/main" val="785330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240360"/>
          </a:xfrm>
        </p:spPr>
        <p:txBody>
          <a:bodyPr>
            <a:normAutofit fontScale="25000" lnSpcReduction="20000"/>
          </a:bodyPr>
          <a:lstStyle/>
          <a:p>
            <a:r>
              <a:rPr lang="fr-BE" sz="5600" dirty="0"/>
              <a:t>Dépenses éligibles </a:t>
            </a:r>
          </a:p>
          <a:p>
            <a:pPr marL="342900" indent="-342900">
              <a:buFontTx/>
              <a:buChar char="-"/>
            </a:pPr>
            <a:r>
              <a:rPr lang="fr-BE" sz="4400" b="1" dirty="0"/>
              <a:t>Frais d’étude</a:t>
            </a:r>
          </a:p>
          <a:p>
            <a:pPr marL="342900" indent="-342900">
              <a:buFontTx/>
              <a:buChar char="-"/>
            </a:pPr>
            <a:r>
              <a:rPr lang="fr-BE" sz="4400" b="1" dirty="0"/>
              <a:t>Travaux d’amélioration des performances énergétiques </a:t>
            </a:r>
            <a:r>
              <a:rPr lang="fr-BE" sz="4400" u="sng" dirty="0"/>
              <a:t>/!\ </a:t>
            </a:r>
            <a:r>
              <a:rPr lang="fr-BE" sz="4400" dirty="0"/>
              <a:t>: </a:t>
            </a:r>
            <a:r>
              <a:rPr lang="fr-BE" sz="4400" u="sng" dirty="0"/>
              <a:t>obligation d’avoir une amélioration de la classe énergétique</a:t>
            </a:r>
          </a:p>
          <a:p>
            <a:pPr marL="342900" indent="-342900">
              <a:buFontTx/>
              <a:buChar char="-"/>
            </a:pPr>
            <a:r>
              <a:rPr lang="fr-BE" sz="4400" dirty="0"/>
              <a:t>A titre accessoire (max 10% de l’ensemble), </a:t>
            </a:r>
            <a:r>
              <a:rPr lang="fr-BE" sz="4400" b="1" dirty="0"/>
              <a:t>investissements en lien avec la durabilité environnementale</a:t>
            </a:r>
          </a:p>
          <a:p>
            <a:pPr marL="342900" indent="-342900">
              <a:buFontTx/>
              <a:buChar char="-"/>
            </a:pPr>
            <a:r>
              <a:rPr lang="fr-BE" sz="4400" dirty="0"/>
              <a:t>Forfait de 7% pour les </a:t>
            </a:r>
            <a:r>
              <a:rPr lang="fr-BE" sz="4400" b="1" dirty="0"/>
              <a:t>frais indirects</a:t>
            </a:r>
          </a:p>
          <a:p>
            <a:r>
              <a:rPr lang="fr-BE" sz="5600" i="1" dirty="0" err="1">
                <a:solidFill>
                  <a:schemeClr val="tx1"/>
                </a:solidFill>
                <a:latin typeface="Arial"/>
              </a:rPr>
              <a:t>Subsidiabele</a:t>
            </a:r>
            <a:r>
              <a:rPr lang="fr-BE" sz="5600" i="1" dirty="0">
                <a:solidFill>
                  <a:schemeClr val="tx1"/>
                </a:solidFill>
                <a:latin typeface="Arial"/>
              </a:rPr>
              <a:t> </a:t>
            </a:r>
            <a:r>
              <a:rPr lang="fr-BE" sz="5600" i="1" dirty="0" err="1">
                <a:solidFill>
                  <a:schemeClr val="tx1"/>
                </a:solidFill>
                <a:latin typeface="Arial"/>
              </a:rPr>
              <a:t>uitgaven</a:t>
            </a:r>
            <a:endParaRPr lang="fr-BE" sz="5600" i="1" dirty="0">
              <a:solidFill>
                <a:schemeClr val="tx1"/>
              </a:solidFill>
              <a:latin typeface="Arial"/>
            </a:endParaRPr>
          </a:p>
          <a:p>
            <a:pPr marL="342900" indent="-342900">
              <a:buFontTx/>
              <a:buChar char="-"/>
            </a:pPr>
            <a:r>
              <a:rPr lang="fr-BE" sz="4400" b="1" i="1" dirty="0" err="1">
                <a:solidFill>
                  <a:schemeClr val="tx1"/>
                </a:solidFill>
                <a:latin typeface="Arial"/>
              </a:rPr>
              <a:t>Studiekosten</a:t>
            </a:r>
            <a:endParaRPr lang="fr-BE" sz="4400" b="1" i="1" dirty="0">
              <a:solidFill>
                <a:schemeClr val="tx1"/>
              </a:solidFill>
              <a:latin typeface="Arial"/>
            </a:endParaRPr>
          </a:p>
          <a:p>
            <a:pPr marL="342900" indent="-342900">
              <a:buFontTx/>
              <a:buChar char="-"/>
            </a:pPr>
            <a:r>
              <a:rPr lang="nl-NL" sz="4400" b="1" i="1" dirty="0">
                <a:solidFill>
                  <a:schemeClr val="tx1"/>
                </a:solidFill>
                <a:latin typeface="Arial"/>
              </a:rPr>
              <a:t>De werken om de energieprestaties te verbeteren /!\ : </a:t>
            </a:r>
            <a:r>
              <a:rPr lang="nl-NL" sz="4400" i="1" u="sng" dirty="0">
                <a:solidFill>
                  <a:schemeClr val="tx1"/>
                </a:solidFill>
                <a:latin typeface="Arial"/>
              </a:rPr>
              <a:t>verplichting tot een verbetering van de energieklasse van de betrokken gebouwen</a:t>
            </a:r>
          </a:p>
          <a:p>
            <a:pPr marL="342900" indent="-342900">
              <a:buFontTx/>
              <a:buChar char="-"/>
            </a:pPr>
            <a:r>
              <a:rPr lang="nl-NL" sz="4400" i="1" dirty="0">
                <a:solidFill>
                  <a:schemeClr val="tx1"/>
                </a:solidFill>
                <a:latin typeface="Arial"/>
              </a:rPr>
              <a:t>Op bijkomstige basis (max 10% van het totaal), </a:t>
            </a:r>
            <a:r>
              <a:rPr lang="nl-NL" sz="4400" b="1" i="1" dirty="0">
                <a:solidFill>
                  <a:schemeClr val="tx1"/>
                </a:solidFill>
                <a:latin typeface="Arial"/>
              </a:rPr>
              <a:t>investeringen in verband met milieuduurzaamheid</a:t>
            </a:r>
          </a:p>
          <a:p>
            <a:pPr marL="342900" indent="-342900">
              <a:buFontTx/>
              <a:buChar char="-"/>
            </a:pPr>
            <a:r>
              <a:rPr lang="fr-BE" sz="4400" i="1" dirty="0">
                <a:solidFill>
                  <a:schemeClr val="tx1"/>
                </a:solidFill>
                <a:latin typeface="Arial"/>
              </a:rPr>
              <a:t>Forfait van 7% </a:t>
            </a:r>
            <a:r>
              <a:rPr lang="fr-BE" sz="4400" i="1" dirty="0" err="1">
                <a:solidFill>
                  <a:schemeClr val="tx1"/>
                </a:solidFill>
                <a:latin typeface="Arial"/>
              </a:rPr>
              <a:t>voor</a:t>
            </a:r>
            <a:r>
              <a:rPr lang="fr-BE" sz="4400" i="1" dirty="0">
                <a:solidFill>
                  <a:schemeClr val="tx1"/>
                </a:solidFill>
                <a:latin typeface="Arial"/>
              </a:rPr>
              <a:t> de </a:t>
            </a:r>
            <a:r>
              <a:rPr lang="fr-BE" sz="4400" b="1" i="1" dirty="0">
                <a:solidFill>
                  <a:schemeClr val="tx1"/>
                </a:solidFill>
                <a:latin typeface="Arial"/>
              </a:rPr>
              <a:t>indirecte </a:t>
            </a:r>
            <a:r>
              <a:rPr lang="fr-BE" sz="4400" b="1" i="1" dirty="0" err="1">
                <a:solidFill>
                  <a:schemeClr val="tx1"/>
                </a:solidFill>
                <a:latin typeface="Arial"/>
              </a:rPr>
              <a:t>kosten</a:t>
            </a:r>
            <a:r>
              <a:rPr lang="fr-BE" sz="4400" b="1" i="1" dirty="0">
                <a:solidFill>
                  <a:schemeClr val="tx1"/>
                </a:solidFill>
                <a:latin typeface="Arial"/>
              </a:rPr>
              <a:t> </a:t>
            </a:r>
          </a:p>
          <a:p>
            <a:endParaRPr lang="en-BE" dirty="0"/>
          </a:p>
        </p:txBody>
      </p:sp>
    </p:spTree>
    <p:extLst>
      <p:ext uri="{BB962C8B-B14F-4D97-AF65-F5344CB8AC3E}">
        <p14:creationId xmlns:p14="http://schemas.microsoft.com/office/powerpoint/2010/main" val="3072337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a:bodyPr>
          <a:lstStyle/>
          <a:p>
            <a:r>
              <a:rPr lang="fr-BE" sz="1800" dirty="0"/>
              <a:t>Financement du projet </a:t>
            </a:r>
          </a:p>
          <a:p>
            <a:r>
              <a:rPr lang="fr-BE" sz="1800" dirty="0"/>
              <a:t>-    Minimum 250 000 euros de subvention FEDER+RBC</a:t>
            </a:r>
          </a:p>
          <a:p>
            <a:pPr marL="342900" indent="-342900">
              <a:buFontTx/>
              <a:buChar char="-"/>
            </a:pPr>
            <a:r>
              <a:rPr lang="fr-BE" sz="1800" dirty="0"/>
              <a:t>Budget FEDER: 13.136.037 euros </a:t>
            </a:r>
          </a:p>
          <a:p>
            <a:pPr marL="342900" indent="-342900">
              <a:buFontTx/>
              <a:buChar char="-"/>
            </a:pPr>
            <a:r>
              <a:rPr lang="fr-BE" sz="1800" dirty="0"/>
              <a:t>Cofinancements publics à l’échelle de l’appel: min. 691.370 €</a:t>
            </a:r>
          </a:p>
          <a:p>
            <a:r>
              <a:rPr lang="fr-BE" sz="1800" i="1" dirty="0" err="1">
                <a:solidFill>
                  <a:schemeClr val="tx1"/>
                </a:solidFill>
                <a:latin typeface="Arial"/>
              </a:rPr>
              <a:t>Financiering</a:t>
            </a:r>
            <a:r>
              <a:rPr lang="fr-BE" sz="1800" i="1" dirty="0">
                <a:solidFill>
                  <a:schemeClr val="tx1"/>
                </a:solidFill>
                <a:latin typeface="Arial"/>
              </a:rPr>
              <a:t> van het </a:t>
            </a:r>
            <a:r>
              <a:rPr lang="fr-BE" sz="1800" i="1" dirty="0" err="1">
                <a:solidFill>
                  <a:schemeClr val="tx1"/>
                </a:solidFill>
                <a:latin typeface="Arial"/>
              </a:rPr>
              <a:t>project</a:t>
            </a:r>
            <a:endParaRPr lang="fr-BE" sz="1800" i="1" dirty="0">
              <a:solidFill>
                <a:schemeClr val="tx1"/>
              </a:solidFill>
              <a:latin typeface="Arial"/>
            </a:endParaRPr>
          </a:p>
          <a:p>
            <a:pPr marL="285750" indent="-285750">
              <a:buFontTx/>
              <a:buChar char="-"/>
            </a:pPr>
            <a:r>
              <a:rPr lang="fr-BE" sz="1800" i="1" dirty="0">
                <a:solidFill>
                  <a:schemeClr val="tx1"/>
                </a:solidFill>
                <a:latin typeface="Arial"/>
              </a:rPr>
              <a:t>Minimum 250 000 euro EFRO+BHG subsidies</a:t>
            </a:r>
          </a:p>
          <a:p>
            <a:pPr marL="285750" indent="-285750">
              <a:buFontTx/>
              <a:buChar char="-"/>
            </a:pPr>
            <a:r>
              <a:rPr lang="fr-BE" sz="1800" i="1" dirty="0">
                <a:solidFill>
                  <a:schemeClr val="tx1"/>
                </a:solidFill>
                <a:latin typeface="Arial"/>
              </a:rPr>
              <a:t>Budget EFRO: 13.136.037 euro </a:t>
            </a:r>
          </a:p>
          <a:p>
            <a:pPr marL="285750" indent="-285750">
              <a:buFontTx/>
              <a:buChar char="-"/>
            </a:pPr>
            <a:r>
              <a:rPr lang="fr-BE" sz="1800" i="1" dirty="0" err="1">
                <a:solidFill>
                  <a:schemeClr val="tx1"/>
                </a:solidFill>
                <a:latin typeface="Arial"/>
              </a:rPr>
              <a:t>Openbare</a:t>
            </a:r>
            <a:r>
              <a:rPr lang="fr-BE" sz="1800" i="1" dirty="0">
                <a:solidFill>
                  <a:schemeClr val="tx1"/>
                </a:solidFill>
                <a:latin typeface="Arial"/>
              </a:rPr>
              <a:t> </a:t>
            </a:r>
            <a:r>
              <a:rPr lang="fr-BE" sz="1800" i="1" dirty="0" err="1">
                <a:solidFill>
                  <a:schemeClr val="tx1"/>
                </a:solidFill>
                <a:latin typeface="Arial"/>
              </a:rPr>
              <a:t>cofinanciering</a:t>
            </a:r>
            <a:r>
              <a:rPr lang="fr-BE" sz="1800" i="1" dirty="0">
                <a:solidFill>
                  <a:schemeClr val="tx1"/>
                </a:solidFill>
                <a:latin typeface="Arial"/>
              </a:rPr>
              <a:t> op de </a:t>
            </a:r>
            <a:r>
              <a:rPr lang="fr-BE" sz="1800" i="1" dirty="0" err="1">
                <a:solidFill>
                  <a:schemeClr val="tx1"/>
                </a:solidFill>
                <a:latin typeface="Arial"/>
              </a:rPr>
              <a:t>schaal</a:t>
            </a:r>
            <a:r>
              <a:rPr lang="fr-BE" sz="1800" i="1" dirty="0">
                <a:solidFill>
                  <a:schemeClr val="tx1"/>
                </a:solidFill>
                <a:latin typeface="Arial"/>
              </a:rPr>
              <a:t> van de </a:t>
            </a:r>
            <a:r>
              <a:rPr lang="fr-BE" sz="1800" i="1" dirty="0" err="1">
                <a:solidFill>
                  <a:schemeClr val="tx1"/>
                </a:solidFill>
                <a:latin typeface="Arial"/>
              </a:rPr>
              <a:t>projectoproep</a:t>
            </a:r>
            <a:r>
              <a:rPr lang="fr-BE" sz="1800" i="1" dirty="0">
                <a:solidFill>
                  <a:schemeClr val="tx1"/>
                </a:solidFill>
                <a:latin typeface="Arial"/>
              </a:rPr>
              <a:t> : 691.370 €</a:t>
            </a:r>
            <a:endParaRPr lang="en-BE" dirty="0"/>
          </a:p>
        </p:txBody>
      </p:sp>
    </p:spTree>
    <p:extLst>
      <p:ext uri="{BB962C8B-B14F-4D97-AF65-F5344CB8AC3E}">
        <p14:creationId xmlns:p14="http://schemas.microsoft.com/office/powerpoint/2010/main" val="1544322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25000" lnSpcReduction="20000"/>
          </a:bodyPr>
          <a:lstStyle/>
          <a:p>
            <a:r>
              <a:rPr lang="fr-BE" sz="4800" b="1" dirty="0"/>
              <a:t>Répartition du financement de l’appel à projet</a:t>
            </a:r>
          </a:p>
          <a:p>
            <a:pPr marL="342900" indent="-342900">
              <a:buAutoNum type="arabicPeriod"/>
            </a:pPr>
            <a:r>
              <a:rPr lang="fr-BE" sz="4800" dirty="0"/>
              <a:t>Min. 30% </a:t>
            </a:r>
            <a:r>
              <a:rPr lang="fr-FR" sz="4800" dirty="0"/>
              <a:t>pour les équipements collectifs dans le secteur éducatif</a:t>
            </a:r>
          </a:p>
          <a:p>
            <a:pPr marL="342900" indent="-342900">
              <a:buAutoNum type="arabicPeriod"/>
            </a:pPr>
            <a:r>
              <a:rPr lang="fr-FR" sz="4800" dirty="0"/>
              <a:t>Min. 30% pour les équipements collectifs dans le secteur sportif, culturel et social</a:t>
            </a:r>
          </a:p>
          <a:p>
            <a:pPr marL="342900" indent="-342900">
              <a:buAutoNum type="arabicPeriod"/>
            </a:pPr>
            <a:r>
              <a:rPr lang="fr-FR" sz="4800" dirty="0"/>
              <a:t>Min. 80% pour les équipements collectifs 1. et 2.</a:t>
            </a:r>
          </a:p>
          <a:p>
            <a:pPr marL="342900" indent="-342900">
              <a:buAutoNum type="arabicPeriod"/>
            </a:pPr>
            <a:r>
              <a:rPr lang="fr-BE" sz="4800" dirty="0"/>
              <a:t>Le solde pour autres secteurs</a:t>
            </a:r>
          </a:p>
          <a:p>
            <a:r>
              <a:rPr lang="fr-BE" sz="4800" b="1" i="1" dirty="0" err="1">
                <a:solidFill>
                  <a:schemeClr val="tx1"/>
                </a:solidFill>
                <a:latin typeface="Arial"/>
              </a:rPr>
              <a:t>Verdeling</a:t>
            </a:r>
            <a:r>
              <a:rPr lang="fr-BE" sz="4800" b="1" i="1" dirty="0">
                <a:solidFill>
                  <a:schemeClr val="tx1"/>
                </a:solidFill>
                <a:latin typeface="Arial"/>
              </a:rPr>
              <a:t> van de </a:t>
            </a:r>
            <a:r>
              <a:rPr lang="fr-BE" sz="4800" b="1" i="1" dirty="0" err="1">
                <a:solidFill>
                  <a:schemeClr val="tx1"/>
                </a:solidFill>
                <a:latin typeface="Arial"/>
              </a:rPr>
              <a:t>financiering</a:t>
            </a:r>
            <a:r>
              <a:rPr lang="fr-BE" sz="4800" b="1" i="1" dirty="0">
                <a:solidFill>
                  <a:schemeClr val="tx1"/>
                </a:solidFill>
                <a:latin typeface="Arial"/>
              </a:rPr>
              <a:t> van de </a:t>
            </a:r>
            <a:r>
              <a:rPr lang="fr-BE" sz="4800" b="1" i="1" dirty="0" err="1">
                <a:solidFill>
                  <a:schemeClr val="tx1"/>
                </a:solidFill>
                <a:latin typeface="Arial"/>
              </a:rPr>
              <a:t>projectoproep</a:t>
            </a:r>
            <a:r>
              <a:rPr lang="fr-BE" sz="4800" b="1" i="1" dirty="0">
                <a:solidFill>
                  <a:schemeClr val="tx1"/>
                </a:solidFill>
                <a:latin typeface="Arial"/>
              </a:rPr>
              <a:t> </a:t>
            </a:r>
          </a:p>
          <a:p>
            <a:pPr marL="342900" marR="0" lvl="0" indent="-342900" algn="l" defTabSz="914400" rtl="0" eaLnBrk="1" fontAlgn="auto" latinLnBrk="0" hangingPunct="1">
              <a:lnSpc>
                <a:spcPts val="2200"/>
              </a:lnSpc>
              <a:spcBef>
                <a:spcPct val="20000"/>
              </a:spcBef>
              <a:spcAft>
                <a:spcPts val="0"/>
              </a:spcAft>
              <a:buClrTx/>
              <a:buSzTx/>
              <a:buFont typeface="Arial" pitchFamily="34" charset="0"/>
              <a:buAutoNum type="arabicPeriod"/>
              <a:tabLst/>
              <a:defRPr/>
            </a:pP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30% </a:t>
            </a:r>
            <a:r>
              <a:rPr lang="fr-FR" sz="4800" dirty="0" err="1">
                <a:solidFill>
                  <a:schemeClr val="tx1"/>
                </a:solidFill>
              </a:rPr>
              <a:t>voor</a:t>
            </a:r>
            <a:r>
              <a:rPr lang="fr-FR" sz="4800" dirty="0">
                <a:solidFill>
                  <a:schemeClr val="tx1"/>
                </a:solidFill>
              </a:rPr>
              <a:t> </a:t>
            </a:r>
            <a:r>
              <a:rPr lang="fr-FR" sz="4800" dirty="0" err="1">
                <a:solidFill>
                  <a:schemeClr val="tx1"/>
                </a:solidFill>
              </a:rPr>
              <a:t>collectieve</a:t>
            </a:r>
            <a:r>
              <a:rPr lang="fr-FR" sz="4800" dirty="0">
                <a:solidFill>
                  <a:schemeClr val="tx1"/>
                </a:solidFill>
              </a:rPr>
              <a:t> </a:t>
            </a:r>
            <a:r>
              <a:rPr lang="fr-FR" sz="4800" dirty="0" err="1">
                <a:solidFill>
                  <a:schemeClr val="tx1"/>
                </a:solidFill>
              </a:rPr>
              <a:t>voorziening</a:t>
            </a:r>
            <a:r>
              <a:rPr lang="fr-FR" sz="4800" dirty="0">
                <a:solidFill>
                  <a:schemeClr val="tx1"/>
                </a:solidFill>
              </a:rPr>
              <a:t> in de </a:t>
            </a:r>
            <a:r>
              <a:rPr lang="fr-FR" sz="4800" dirty="0" err="1">
                <a:solidFill>
                  <a:schemeClr val="tx1"/>
                </a:solidFill>
              </a:rPr>
              <a:t>educatieve</a:t>
            </a:r>
            <a:r>
              <a:rPr lang="fr-FR" sz="4800" dirty="0">
                <a:solidFill>
                  <a:schemeClr val="tx1"/>
                </a:solidFill>
              </a:rPr>
              <a:t> </a:t>
            </a:r>
            <a:r>
              <a:rPr lang="fr-FR" sz="4800" dirty="0" err="1">
                <a:solidFill>
                  <a:schemeClr val="tx1"/>
                </a:solidFill>
              </a:rPr>
              <a:t>sector</a:t>
            </a:r>
            <a:endParaRPr lang="fr-FR" sz="4800" dirty="0">
              <a:solidFill>
                <a:schemeClr val="tx1"/>
              </a:solidFill>
            </a:endParaRPr>
          </a:p>
          <a:p>
            <a:pPr marL="342900" marR="0" lvl="0" indent="-342900" algn="l" defTabSz="914400" rtl="0" eaLnBrk="1" fontAlgn="auto" latinLnBrk="0" hangingPunct="1">
              <a:lnSpc>
                <a:spcPts val="2200"/>
              </a:lnSpc>
              <a:spcBef>
                <a:spcPct val="20000"/>
              </a:spcBef>
              <a:spcAft>
                <a:spcPts val="0"/>
              </a:spcAft>
              <a:buClrTx/>
              <a:buSzTx/>
              <a:buFont typeface="Arial" pitchFamily="34" charset="0"/>
              <a:buAutoNum type="arabicPeriod"/>
              <a:tabLst/>
              <a:defRPr/>
            </a:pP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30%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collectieve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voorziening</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in de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culturele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sociale en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sportsector</a:t>
            </a:r>
            <a:endPar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ts val="2200"/>
              </a:lnSpc>
              <a:spcBef>
                <a:spcPct val="20000"/>
              </a:spcBef>
              <a:spcAft>
                <a:spcPts val="0"/>
              </a:spcAft>
              <a:buClrTx/>
              <a:buSzTx/>
              <a:buFont typeface="Arial" pitchFamily="34" charset="0"/>
              <a:buAutoNum type="arabicPeriod"/>
              <a:tabLst/>
              <a:defRPr/>
            </a:pP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80%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collectieve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voorzieing</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1. et 2.</a:t>
            </a:r>
          </a:p>
          <a:p>
            <a:pPr marL="342900" marR="0" lvl="0" indent="-342900" algn="l" defTabSz="914400" rtl="0" eaLnBrk="1" fontAlgn="auto" latinLnBrk="0" hangingPunct="1">
              <a:lnSpc>
                <a:spcPts val="2200"/>
              </a:lnSpc>
              <a:spcBef>
                <a:spcPct val="20000"/>
              </a:spcBef>
              <a:spcAft>
                <a:spcPts val="0"/>
              </a:spcAft>
              <a:buClrTx/>
              <a:buSzTx/>
              <a:buFont typeface="Arial" pitchFamily="34" charset="0"/>
              <a:buAutoNum type="arabicPeriod"/>
              <a:tabLst/>
              <a:defRPr/>
            </a:pP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Het saldo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de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andere</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sectoren</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p>
          <a:p>
            <a:endParaRPr lang="fr-BE" sz="1800" i="1" dirty="0">
              <a:solidFill>
                <a:schemeClr val="tx1"/>
              </a:solidFill>
              <a:latin typeface="Arial"/>
            </a:endParaRPr>
          </a:p>
        </p:txBody>
      </p:sp>
    </p:spTree>
    <p:extLst>
      <p:ext uri="{BB962C8B-B14F-4D97-AF65-F5344CB8AC3E}">
        <p14:creationId xmlns:p14="http://schemas.microsoft.com/office/powerpoint/2010/main" val="279931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Autofit/>
          </a:bodyPr>
          <a:lstStyle/>
          <a:p>
            <a:r>
              <a:rPr lang="fr-FR" sz="1400" dirty="0"/>
              <a:t>Au sein de chaque catégorie précitée</a:t>
            </a:r>
            <a:r>
              <a:rPr lang="fr-FR" sz="1400" b="1" dirty="0"/>
              <a:t>, 40% du budget disponible </a:t>
            </a:r>
            <a:r>
              <a:rPr lang="fr-FR" sz="1400" dirty="0"/>
              <a:t>sera attribué de façon prioritaire à des projets visant à améliorer la performance énergétique des bâtiments qui peuvent être qualifiés de « </a:t>
            </a:r>
            <a:r>
              <a:rPr lang="fr-FR" sz="1400" b="1" dirty="0"/>
              <a:t>passoires énergétiques </a:t>
            </a:r>
            <a:r>
              <a:rPr lang="fr-FR" sz="1400" dirty="0"/>
              <a:t>» (certificat PEB à un niveau E, F ou G). </a:t>
            </a:r>
          </a:p>
          <a:p>
            <a:pPr marL="285750" indent="-285750">
              <a:buFont typeface="Wingdings" panose="05000000000000000000" pitchFamily="2" charset="2"/>
              <a:buChar char="à"/>
            </a:pPr>
            <a:r>
              <a:rPr lang="fr-FR" sz="1400" dirty="0">
                <a:sym typeface="Wingdings" panose="05000000000000000000" pitchFamily="2" charset="2"/>
              </a:rPr>
              <a:t>Pour prétendre à cette catégorie, obligation de </a:t>
            </a:r>
            <a:r>
              <a:rPr lang="fr-FR" sz="1400" dirty="0"/>
              <a:t>fournir un certificat PEB au moment de la candidature.</a:t>
            </a:r>
          </a:p>
          <a:p>
            <a:endParaRPr lang="fr-BE" sz="1400" dirty="0"/>
          </a:p>
          <a:p>
            <a:r>
              <a:rPr lang="nl-NL" sz="1400" b="0" i="0" u="none" strike="noStrike" baseline="0" dirty="0">
                <a:solidFill>
                  <a:srgbClr val="000000"/>
                </a:solidFill>
                <a:latin typeface="Calibri" panose="020F0502020204030204" pitchFamily="34" charset="0"/>
              </a:rPr>
              <a:t>Binnen elke voornoemde categorie zal </a:t>
            </a:r>
            <a:r>
              <a:rPr lang="nl-NL" sz="1400" b="1" i="0" u="none" strike="noStrike" baseline="0" dirty="0">
                <a:solidFill>
                  <a:srgbClr val="000000"/>
                </a:solidFill>
                <a:latin typeface="Calibri" panose="020F0502020204030204" pitchFamily="34" charset="0"/>
              </a:rPr>
              <a:t>40% van het beschikbare budget </a:t>
            </a:r>
            <a:r>
              <a:rPr lang="nl-NL" sz="1400" b="0" i="0" u="none" strike="noStrike" baseline="0" dirty="0">
                <a:solidFill>
                  <a:srgbClr val="000000"/>
                </a:solidFill>
                <a:latin typeface="Calibri" panose="020F0502020204030204" pitchFamily="34" charset="0"/>
              </a:rPr>
              <a:t>bij voorrang worden toegekend aan projecten om de energieprestaties van gebouwen te verbeteren die als "</a:t>
            </a:r>
            <a:r>
              <a:rPr lang="nl-NL" sz="1400" b="1" i="0" u="none" strike="noStrike" baseline="0" dirty="0">
                <a:solidFill>
                  <a:srgbClr val="000000"/>
                </a:solidFill>
                <a:latin typeface="Calibri" panose="020F0502020204030204" pitchFamily="34" charset="0"/>
              </a:rPr>
              <a:t>warmtezeven</a:t>
            </a:r>
            <a:r>
              <a:rPr lang="nl-NL" sz="1400" b="0" i="0" u="none" strike="noStrike" baseline="0" dirty="0">
                <a:solidFill>
                  <a:srgbClr val="000000"/>
                </a:solidFill>
                <a:latin typeface="Calibri" panose="020F0502020204030204" pitchFamily="34" charset="0"/>
              </a:rPr>
              <a:t>" beschouwd kunnen worden (met een EPB-certificaat van niveau E, F of G). </a:t>
            </a:r>
          </a:p>
          <a:p>
            <a:r>
              <a:rPr lang="nl-NL" sz="1400" dirty="0">
                <a:solidFill>
                  <a:srgbClr val="000000"/>
                </a:solidFill>
                <a:latin typeface="Calibri" panose="020F0502020204030204" pitchFamily="34" charset="0"/>
                <a:sym typeface="Wingdings" panose="05000000000000000000" pitchFamily="2" charset="2"/>
              </a:rPr>
              <a:t> Om voor deze categorie in aanmerking te komen, verplichting om </a:t>
            </a:r>
            <a:r>
              <a:rPr lang="nl-NL" sz="1400" b="0" i="0" u="none" strike="noStrike" baseline="0" dirty="0">
                <a:solidFill>
                  <a:srgbClr val="000000"/>
                </a:solidFill>
                <a:latin typeface="Calibri" panose="020F0502020204030204" pitchFamily="34" charset="0"/>
              </a:rPr>
              <a:t>een EPB-certificaat te verstrekken bij de indiening van de kandidatuur. </a:t>
            </a:r>
            <a:endParaRPr lang="fr-BE" sz="1400" i="1" dirty="0">
              <a:solidFill>
                <a:schemeClr val="tx1"/>
              </a:solidFill>
              <a:latin typeface="Arial"/>
            </a:endParaRPr>
          </a:p>
        </p:txBody>
      </p:sp>
    </p:spTree>
    <p:extLst>
      <p:ext uri="{BB962C8B-B14F-4D97-AF65-F5344CB8AC3E}">
        <p14:creationId xmlns:p14="http://schemas.microsoft.com/office/powerpoint/2010/main" val="404246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AA7EFD6-4B4B-4343-8D12-6BA37FA2A031}"/>
              </a:ext>
            </a:extLst>
          </p:cNvPr>
          <p:cNvSpPr>
            <a:spLocks noGrp="1"/>
          </p:cNvSpPr>
          <p:nvPr>
            <p:ph type="body" sz="quarter" idx="10"/>
          </p:nvPr>
        </p:nvSpPr>
        <p:spPr/>
        <p:txBody>
          <a:bodyPr/>
          <a:lstStyle/>
          <a:p>
            <a:pPr marL="257175" indent="-257175">
              <a:buFont typeface="Arial" panose="020B0604020202020204" pitchFamily="34" charset="0"/>
              <a:buChar char="•"/>
            </a:pPr>
            <a:endParaRPr lang="fr-BE"/>
          </a:p>
          <a:p>
            <a:pPr marL="257175" indent="-257175">
              <a:buFont typeface="Arial" panose="020B0604020202020204" pitchFamily="34" charset="0"/>
              <a:buChar char="•"/>
            </a:pPr>
            <a:endParaRPr lang="fr-BE"/>
          </a:p>
          <a:p>
            <a:endParaRPr lang="fr-BE"/>
          </a:p>
          <a:p>
            <a:endParaRPr lang="fr-BE"/>
          </a:p>
          <a:p>
            <a:endParaRPr lang="fr-BE"/>
          </a:p>
          <a:p>
            <a:endParaRPr lang="fr-BE"/>
          </a:p>
        </p:txBody>
      </p:sp>
      <p:sp>
        <p:nvSpPr>
          <p:cNvPr id="3" name="Titre 2">
            <a:extLst>
              <a:ext uri="{FF2B5EF4-FFF2-40B4-BE49-F238E27FC236}">
                <a16:creationId xmlns:a16="http://schemas.microsoft.com/office/drawing/2014/main" id="{0E0779E2-9F93-4E67-AC88-A00D836B33CD}"/>
              </a:ext>
            </a:extLst>
          </p:cNvPr>
          <p:cNvSpPr>
            <a:spLocks noGrp="1"/>
          </p:cNvSpPr>
          <p:nvPr>
            <p:ph type="title"/>
          </p:nvPr>
        </p:nvSpPr>
        <p:spPr/>
        <p:txBody>
          <a:bodyPr/>
          <a:lstStyle/>
          <a:p>
            <a:r>
              <a:rPr lang="nl-BE" err="1"/>
              <a:t>Participation</a:t>
            </a:r>
            <a:r>
              <a:rPr lang="nl-BE"/>
              <a:t> en </a:t>
            </a:r>
            <a:r>
              <a:rPr lang="nl-BE" err="1"/>
              <a:t>ligne</a:t>
            </a:r>
            <a:endParaRPr lang="en-BE"/>
          </a:p>
        </p:txBody>
      </p:sp>
      <p:pic>
        <p:nvPicPr>
          <p:cNvPr id="11" name="Graphic 10" descr="Luidspreker dempen silhouet">
            <a:extLst>
              <a:ext uri="{FF2B5EF4-FFF2-40B4-BE49-F238E27FC236}">
                <a16:creationId xmlns:a16="http://schemas.microsoft.com/office/drawing/2014/main" id="{9B071B3A-9478-4131-B5D9-2E449B16CCA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31640" y="933267"/>
            <a:ext cx="685800" cy="685800"/>
          </a:xfrm>
          <a:prstGeom prst="rect">
            <a:avLst/>
          </a:prstGeom>
        </p:spPr>
      </p:pic>
      <p:pic>
        <p:nvPicPr>
          <p:cNvPr id="13" name="Graphic 12" descr="Opgestoken hand silhouet">
            <a:extLst>
              <a:ext uri="{FF2B5EF4-FFF2-40B4-BE49-F238E27FC236}">
                <a16:creationId xmlns:a16="http://schemas.microsoft.com/office/drawing/2014/main" id="{9927639C-3788-4534-905F-E3388683F7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90119" y="2524351"/>
            <a:ext cx="685800" cy="685800"/>
          </a:xfrm>
          <a:prstGeom prst="rect">
            <a:avLst/>
          </a:prstGeom>
        </p:spPr>
      </p:pic>
      <p:sp>
        <p:nvSpPr>
          <p:cNvPr id="16" name="Espace réservé du texte 1">
            <a:extLst>
              <a:ext uri="{FF2B5EF4-FFF2-40B4-BE49-F238E27FC236}">
                <a16:creationId xmlns:a16="http://schemas.microsoft.com/office/drawing/2014/main" id="{D7C0EF3E-6F16-49A2-AE59-D5CC75A5F7ED}"/>
              </a:ext>
            </a:extLst>
          </p:cNvPr>
          <p:cNvSpPr txBox="1">
            <a:spLocks/>
          </p:cNvSpPr>
          <p:nvPr/>
        </p:nvSpPr>
        <p:spPr>
          <a:xfrm>
            <a:off x="1826385" y="933267"/>
            <a:ext cx="6500869" cy="3618402"/>
          </a:xfrm>
          <a:prstGeom prst="rect">
            <a:avLst/>
          </a:prstGeom>
        </p:spPr>
        <p:txBody>
          <a:bodyPr vert="horz" lIns="68580" tIns="34290" rIns="68580" bIns="34290" rtlCol="0">
            <a:normAutofit fontScale="92500"/>
          </a:bodyPr>
          <a:lstStyle>
            <a:lvl1pPr marL="0" indent="0" algn="l" defTabSz="914400" rtl="0" eaLnBrk="1" latinLnBrk="0" hangingPunct="1">
              <a:lnSpc>
                <a:spcPts val="2200"/>
              </a:lnSpc>
              <a:spcBef>
                <a:spcPct val="20000"/>
              </a:spcBef>
              <a:buFont typeface="Arial" pitchFamily="34" charset="0"/>
              <a:buNone/>
              <a:defRPr sz="2000" b="1" kern="1200" baseline="0">
                <a:solidFill>
                  <a:schemeClr val="tx1">
                    <a:lumMod val="65000"/>
                    <a:lumOff val="35000"/>
                  </a:schemeClr>
                </a:solidFill>
                <a:latin typeface="Arial" pitchFamily="34" charset="0"/>
                <a:ea typeface="+mn-ea"/>
                <a:cs typeface="Arial" pitchFamily="34" charset="0"/>
              </a:defRPr>
            </a:lvl1pPr>
            <a:lvl2pPr marL="0" indent="-72000" algn="l" defTabSz="914400" rtl="0" eaLnBrk="1" latinLnBrk="0" hangingPunct="1">
              <a:spcBef>
                <a:spcPts val="300"/>
              </a:spcBef>
              <a:spcAft>
                <a:spcPts val="1000"/>
              </a:spcAft>
              <a:buFont typeface="+mj-lt"/>
              <a:buNone/>
              <a:defRPr sz="2000" b="0" kern="1200">
                <a:solidFill>
                  <a:schemeClr val="tx1">
                    <a:lumMod val="65000"/>
                    <a:lumOff val="35000"/>
                  </a:schemeClr>
                </a:solidFill>
                <a:latin typeface="Arial" pitchFamily="34" charset="0"/>
                <a:ea typeface="+mn-ea"/>
                <a:cs typeface="Arial" pitchFamily="34" charset="0"/>
              </a:defRPr>
            </a:lvl2pPr>
            <a:lvl3pPr marL="540000" indent="-228600" algn="l" defTabSz="914400" rtl="0" eaLnBrk="1" latinLnBrk="0" hangingPunct="1">
              <a:spcBef>
                <a:spcPts val="300"/>
              </a:spcBef>
              <a:buFont typeface="Aller Light" pitchFamily="2" charset="0"/>
              <a:buNone/>
              <a:defRPr sz="2000" b="1" kern="1200">
                <a:solidFill>
                  <a:schemeClr val="tx1">
                    <a:lumMod val="65000"/>
                    <a:lumOff val="35000"/>
                  </a:schemeClr>
                </a:solidFill>
                <a:latin typeface="Arial" pitchFamily="34" charset="0"/>
                <a:ea typeface="+mn-ea"/>
                <a:cs typeface="Arial" pitchFamily="34" charset="0"/>
              </a:defRPr>
            </a:lvl3pPr>
            <a:lvl4pPr marL="540000" indent="-228600" algn="l" defTabSz="914400" rtl="0" eaLnBrk="1" latinLnBrk="0" hangingPunct="1">
              <a:spcBef>
                <a:spcPts val="300"/>
              </a:spcBef>
              <a:buClr>
                <a:srgbClr val="7CA2D6"/>
              </a:buClr>
              <a:buFont typeface="Arial" pitchFamily="34" charset="0"/>
              <a:buNone/>
              <a:defRPr sz="1800" kern="1200">
                <a:solidFill>
                  <a:schemeClr val="tx1">
                    <a:lumMod val="65000"/>
                    <a:lumOff val="35000"/>
                  </a:schemeClr>
                </a:solidFill>
                <a:latin typeface="Arial" pitchFamily="34" charset="0"/>
                <a:ea typeface="+mn-ea"/>
                <a:cs typeface="Arial" pitchFamily="34" charset="0"/>
              </a:defRPr>
            </a:lvl4pPr>
            <a:lvl5pPr marL="828000" indent="-228600" algn="l" defTabSz="914400" rtl="0" eaLnBrk="1" latinLnBrk="0" hangingPunct="1">
              <a:spcBef>
                <a:spcPts val="300"/>
              </a:spcBef>
              <a:buClr>
                <a:schemeClr val="tx1">
                  <a:lumMod val="65000"/>
                  <a:lumOff val="35000"/>
                </a:schemeClr>
              </a:buClr>
              <a:buFont typeface="Arial" pitchFamily="34" charset="0"/>
              <a:buChar char="•"/>
              <a:defRPr sz="1800" kern="1200">
                <a:solidFill>
                  <a:schemeClr val="tx1">
                    <a:lumMod val="65000"/>
                    <a:lumOff val="3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nl-BE" sz="1650" b="0" dirty="0"/>
          </a:p>
          <a:p>
            <a:r>
              <a:rPr lang="nl-BE" sz="1650" b="0" dirty="0"/>
              <a:t>    </a:t>
            </a:r>
            <a:r>
              <a:rPr lang="fr-FR" sz="1650" b="0" dirty="0"/>
              <a:t>Coupez votre microphone lorsque vous ne parlez pas     </a:t>
            </a:r>
          </a:p>
          <a:p>
            <a:endParaRPr lang="fr-FR" sz="1650" b="0" dirty="0"/>
          </a:p>
          <a:p>
            <a:endParaRPr lang="fr-FR" sz="1650" b="0" dirty="0"/>
          </a:p>
          <a:p>
            <a:r>
              <a:rPr lang="fr-FR" sz="1650" b="0" dirty="0"/>
              <a:t>    Éteignez votre caméra sauf si vous voulez prendre la parole     </a:t>
            </a:r>
          </a:p>
          <a:p>
            <a:endParaRPr lang="fr-FR" sz="1650" b="0" dirty="0"/>
          </a:p>
          <a:p>
            <a:r>
              <a:rPr lang="fr-FR" sz="1650" b="0" dirty="0"/>
              <a:t>    </a:t>
            </a:r>
          </a:p>
          <a:p>
            <a:r>
              <a:rPr lang="fr-FR" sz="1650" b="0" dirty="0"/>
              <a:t>    Levez la main si vous voulez intervenir (en fin de présentation), ou     </a:t>
            </a:r>
          </a:p>
          <a:p>
            <a:endParaRPr lang="fr-FR" sz="1650" b="0" dirty="0"/>
          </a:p>
          <a:p>
            <a:endParaRPr lang="fr-FR" sz="1650" b="0" dirty="0"/>
          </a:p>
          <a:p>
            <a:r>
              <a:rPr lang="fr-FR" sz="1650" b="0" dirty="0"/>
              <a:t>    Posez votre question dans le chat</a:t>
            </a:r>
            <a:endParaRPr lang="en-BE" sz="1650" b="0" dirty="0"/>
          </a:p>
        </p:txBody>
      </p:sp>
      <p:pic>
        <p:nvPicPr>
          <p:cNvPr id="18" name="Graphic 17" descr="Webcam silhouet">
            <a:extLst>
              <a:ext uri="{FF2B5EF4-FFF2-40B4-BE49-F238E27FC236}">
                <a16:creationId xmlns:a16="http://schemas.microsoft.com/office/drawing/2014/main" id="{1B0BBE15-A3C2-47DC-84AE-C243D9DA9B6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68009" y="1764537"/>
            <a:ext cx="685800" cy="685800"/>
          </a:xfrm>
          <a:prstGeom prst="rect">
            <a:avLst/>
          </a:prstGeom>
        </p:spPr>
      </p:pic>
      <p:pic>
        <p:nvPicPr>
          <p:cNvPr id="15" name="Graphic 14" descr="Chatballon silhouet">
            <a:extLst>
              <a:ext uri="{FF2B5EF4-FFF2-40B4-BE49-F238E27FC236}">
                <a16:creationId xmlns:a16="http://schemas.microsoft.com/office/drawing/2014/main" id="{5675AB25-8C8E-4F69-96F3-BA973F188A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81326" y="3358114"/>
            <a:ext cx="685800" cy="685800"/>
          </a:xfrm>
          <a:prstGeom prst="rect">
            <a:avLst/>
          </a:prstGeom>
        </p:spPr>
      </p:pic>
    </p:spTree>
    <p:extLst>
      <p:ext uri="{BB962C8B-B14F-4D97-AF65-F5344CB8AC3E}">
        <p14:creationId xmlns:p14="http://schemas.microsoft.com/office/powerpoint/2010/main" val="2687273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dirty="0" err="1"/>
              <a:t>Selectieprocedure</a:t>
            </a:r>
            <a:endParaRPr lang="en-BE" dirty="0"/>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391950499"/>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Phase(s) / </a:t>
                      </a:r>
                      <a:r>
                        <a:rPr lang="fr-BE" sz="1100" dirty="0" err="1">
                          <a:effectLst/>
                        </a:rPr>
                        <a:t>Fase</a:t>
                      </a:r>
                      <a:r>
                        <a:rPr lang="fr-BE" sz="1100" dirty="0">
                          <a:effectLst/>
                        </a:rPr>
                        <a:t>(n)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Type score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dirty="0" err="1">
                          <a:effectLst/>
                        </a:rPr>
                        <a:t>Slaagdrempel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dirty="0" err="1">
                          <a:effectLst/>
                        </a:rPr>
                        <a:t>Eindweging</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dirty="0" err="1">
                          <a:effectLst/>
                        </a:rPr>
                        <a:t>Toegangsvoorwaarden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dirty="0" err="1">
                          <a:effectLst/>
                        </a:rPr>
                        <a:t>Binair</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n/a</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dirty="0" err="1">
                          <a:effectLst/>
                        </a:rPr>
                        <a:t>Uitschakelend</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dirty="0" err="1">
                          <a:effectLst/>
                        </a:rPr>
                        <a:t>Technische</a:t>
                      </a:r>
                      <a:r>
                        <a:rPr lang="fr-BE" sz="1100" dirty="0">
                          <a:effectLst/>
                        </a:rPr>
                        <a:t> </a:t>
                      </a:r>
                      <a:r>
                        <a:rPr lang="fr-BE" sz="1100" dirty="0" err="1">
                          <a:effectLst/>
                        </a:rPr>
                        <a:t>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dirty="0" err="1">
                          <a:effectLst/>
                        </a:rPr>
                        <a:t>Uitvoeringscriteria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1261172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fontScale="90000"/>
          </a:bodyPr>
          <a:lstStyle/>
          <a:p>
            <a:r>
              <a:rPr lang="fr-BE" dirty="0"/>
              <a:t>Action 1 – Critères techniques / </a:t>
            </a:r>
            <a:r>
              <a:rPr lang="fr-BE" dirty="0" err="1">
                <a:solidFill>
                  <a:schemeClr val="tx1"/>
                </a:solidFill>
              </a:rPr>
              <a:t>Actie</a:t>
            </a:r>
            <a:r>
              <a:rPr lang="fr-BE" dirty="0">
                <a:solidFill>
                  <a:schemeClr val="tx1"/>
                </a:solidFill>
              </a:rPr>
              <a:t> 1 - </a:t>
            </a:r>
            <a:r>
              <a:rPr lang="fr-BE" sz="2400" dirty="0" err="1">
                <a:solidFill>
                  <a:schemeClr val="tx1"/>
                </a:solidFill>
                <a:effectLst/>
              </a:rPr>
              <a:t>Technische</a:t>
            </a:r>
            <a:r>
              <a:rPr lang="fr-BE" sz="2400" dirty="0">
                <a:solidFill>
                  <a:schemeClr val="tx1"/>
                </a:solidFill>
                <a:effectLst/>
              </a:rPr>
              <a:t> </a:t>
            </a:r>
            <a:r>
              <a:rPr lang="fr-BE" sz="2400" dirty="0" err="1">
                <a:solidFill>
                  <a:schemeClr val="tx1"/>
                </a:solidFill>
                <a:effectLst/>
              </a:rPr>
              <a:t>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FR" sz="1400" dirty="0"/>
              <a:t>Rapport du nombre de mètres carrés dans les bâtiments publics améliorés énergétiquement à la demande de subvention introduite</a:t>
            </a:r>
            <a:r>
              <a:rPr lang="fr-BE" sz="1400" dirty="0"/>
              <a:t>/ </a:t>
            </a:r>
            <a:r>
              <a:rPr lang="fr-BE" sz="1400" dirty="0" err="1">
                <a:solidFill>
                  <a:schemeClr val="tx1"/>
                </a:solidFill>
              </a:rPr>
              <a:t>Verhouding</a:t>
            </a:r>
            <a:r>
              <a:rPr lang="fr-BE" sz="1400" dirty="0">
                <a:solidFill>
                  <a:schemeClr val="tx1"/>
                </a:solidFill>
              </a:rPr>
              <a:t> </a:t>
            </a:r>
            <a:r>
              <a:rPr lang="nl-NL" sz="1400" dirty="0">
                <a:solidFill>
                  <a:schemeClr val="tx1"/>
                </a:solidFill>
              </a:rPr>
              <a:t>van het aantal vierkante meter in de openbare gebouwen waarvan de energieprestaties zijn verbeterd ten opzichte van de ingediende aanvraag voor een subsidie (10 </a:t>
            </a:r>
            <a:r>
              <a:rPr lang="nl-NL" sz="1400" dirty="0" err="1">
                <a:solidFill>
                  <a:schemeClr val="tx1"/>
                </a:solidFill>
              </a:rPr>
              <a:t>pt</a:t>
            </a:r>
            <a:r>
              <a:rPr lang="nl-NL" sz="1400" dirty="0">
                <a:solidFill>
                  <a:schemeClr val="tx1"/>
                </a:solidFill>
              </a:rPr>
              <a:t>)</a:t>
            </a:r>
          </a:p>
          <a:p>
            <a:pPr marL="457200" indent="-457200">
              <a:buAutoNum type="arabicParenR"/>
            </a:pPr>
            <a:r>
              <a:rPr lang="fr-FR" sz="1400" dirty="0"/>
              <a:t>Rapport du Gain énergétique en kW/h rapportée à la demande de subvention introduite</a:t>
            </a:r>
            <a:r>
              <a:rPr lang="fr-BE" sz="1400" dirty="0"/>
              <a:t>/ </a:t>
            </a:r>
            <a:r>
              <a:rPr lang="nl-NL" sz="1400" dirty="0">
                <a:solidFill>
                  <a:schemeClr val="tx1"/>
                </a:solidFill>
              </a:rPr>
              <a:t>Verhouding van de gerapporteerde energiewinst in kW/h ten opzichte van de ingediende aanvraag voor een EFRO+BHG-subsidie (20 </a:t>
            </a:r>
            <a:r>
              <a:rPr lang="nl-NL" sz="1400" dirty="0" err="1">
                <a:solidFill>
                  <a:schemeClr val="tx1"/>
                </a:solidFill>
              </a:rPr>
              <a:t>pt</a:t>
            </a:r>
            <a:r>
              <a:rPr lang="nl-NL" sz="1400" dirty="0">
                <a:solidFill>
                  <a:schemeClr val="tx1"/>
                </a:solidFill>
              </a:rPr>
              <a:t>)</a:t>
            </a:r>
          </a:p>
          <a:p>
            <a:pPr marL="457200" indent="-457200">
              <a:buAutoNum type="arabicParenR"/>
            </a:pPr>
            <a:r>
              <a:rPr lang="fr-FR" sz="1400" dirty="0"/>
              <a:t>Rapport de la réduction totale d’émission de gaz à effet de serre du projet à la demande de subvention introduite</a:t>
            </a:r>
            <a:r>
              <a:rPr lang="fr-BE" sz="1400" dirty="0"/>
              <a:t>/ </a:t>
            </a:r>
            <a:r>
              <a:rPr lang="nl-NL" sz="1400" dirty="0">
                <a:solidFill>
                  <a:schemeClr val="tx1"/>
                </a:solidFill>
              </a:rPr>
              <a:t>Verhouding van de totale vermindering van de uitstoot aan broeikasgassen van het project ten opzichte van de ingediende aanvraag voor een subsidie (15 </a:t>
            </a:r>
            <a:r>
              <a:rPr lang="nl-NL" sz="1400" dirty="0" err="1">
                <a:solidFill>
                  <a:schemeClr val="tx1"/>
                </a:solidFill>
              </a:rPr>
              <a:t>pt</a:t>
            </a:r>
            <a:r>
              <a:rPr lang="nl-NL" sz="1400" dirty="0">
                <a:solidFill>
                  <a:schemeClr val="tx1"/>
                </a:solidFill>
              </a:rPr>
              <a:t>)</a:t>
            </a:r>
          </a:p>
        </p:txBody>
      </p:sp>
    </p:spTree>
    <p:extLst>
      <p:ext uri="{BB962C8B-B14F-4D97-AF65-F5344CB8AC3E}">
        <p14:creationId xmlns:p14="http://schemas.microsoft.com/office/powerpoint/2010/main" val="4239390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47E548-4D3B-6F00-5E9A-A50A23F3EEC5}"/>
              </a:ext>
            </a:extLst>
          </p:cNvPr>
          <p:cNvSpPr>
            <a:spLocks noGrp="1"/>
          </p:cNvSpPr>
          <p:nvPr>
            <p:ph type="title"/>
          </p:nvPr>
        </p:nvSpPr>
        <p:spPr/>
        <p:txBody>
          <a:bodyPr>
            <a:normAutofit fontScale="90000"/>
          </a:bodyPr>
          <a:lstStyle/>
          <a:p>
            <a:r>
              <a:rPr lang="fr-BE" dirty="0"/>
              <a:t>Action 1 – Critères techniques / </a:t>
            </a:r>
            <a:r>
              <a:rPr lang="fr-BE" dirty="0" err="1">
                <a:solidFill>
                  <a:schemeClr val="tx1"/>
                </a:solidFill>
              </a:rPr>
              <a:t>Actie</a:t>
            </a:r>
            <a:r>
              <a:rPr lang="fr-BE" dirty="0">
                <a:solidFill>
                  <a:schemeClr val="tx1"/>
                </a:solidFill>
              </a:rPr>
              <a:t> 1 - </a:t>
            </a:r>
            <a:r>
              <a:rPr lang="fr-BE" sz="2400" dirty="0" err="1">
                <a:solidFill>
                  <a:schemeClr val="tx1"/>
                </a:solidFill>
                <a:effectLst/>
              </a:rPr>
              <a:t>Technische</a:t>
            </a:r>
            <a:r>
              <a:rPr lang="fr-BE" sz="2400" dirty="0">
                <a:solidFill>
                  <a:schemeClr val="tx1"/>
                </a:solidFill>
                <a:effectLst/>
              </a:rPr>
              <a:t> </a:t>
            </a:r>
            <a:r>
              <a:rPr lang="fr-BE" sz="2400" dirty="0" err="1">
                <a:solidFill>
                  <a:schemeClr val="tx1"/>
                </a:solidFill>
                <a:effectLst/>
              </a:rPr>
              <a:t>criteria</a:t>
            </a:r>
            <a:endParaRPr lang="fr-BE" dirty="0"/>
          </a:p>
        </p:txBody>
      </p:sp>
      <p:sp>
        <p:nvSpPr>
          <p:cNvPr id="3" name="Espace réservé du texte 2">
            <a:extLst>
              <a:ext uri="{FF2B5EF4-FFF2-40B4-BE49-F238E27FC236}">
                <a16:creationId xmlns:a16="http://schemas.microsoft.com/office/drawing/2014/main" id="{C71500DE-3C53-A4C9-5DEF-8AA9A9F6C0A7}"/>
              </a:ext>
            </a:extLst>
          </p:cNvPr>
          <p:cNvSpPr>
            <a:spLocks noGrp="1"/>
          </p:cNvSpPr>
          <p:nvPr>
            <p:ph type="body" sz="quarter" idx="10"/>
          </p:nvPr>
        </p:nvSpPr>
        <p:spPr/>
        <p:txBody>
          <a:bodyPr/>
          <a:lstStyle/>
          <a:p>
            <a:pPr marL="457200" indent="-457200">
              <a:buFont typeface="+mj-lt"/>
              <a:buAutoNum type="arabicParenR" startAt="4"/>
            </a:pPr>
            <a:r>
              <a:rPr lang="fr-FR" sz="2000" dirty="0"/>
              <a:t>Prise en compte de la durabilité environnementale de l’investissement et de son utilisation future</a:t>
            </a:r>
            <a:r>
              <a:rPr lang="fr-BE" sz="2000" dirty="0"/>
              <a:t>/ </a:t>
            </a:r>
            <a:r>
              <a:rPr lang="nl-NL" sz="2000" dirty="0">
                <a:solidFill>
                  <a:schemeClr val="tx1"/>
                </a:solidFill>
              </a:rPr>
              <a:t>In aanmerking nemen van de milieuduurzaamheid van de investering en het toekomstige gebruik ervan (12 </a:t>
            </a:r>
            <a:r>
              <a:rPr lang="nl-NL" sz="2000" dirty="0" err="1">
                <a:solidFill>
                  <a:schemeClr val="tx1"/>
                </a:solidFill>
              </a:rPr>
              <a:t>pt</a:t>
            </a:r>
            <a:r>
              <a:rPr lang="nl-NL" sz="2000" dirty="0">
                <a:solidFill>
                  <a:schemeClr val="tx1"/>
                </a:solidFill>
              </a:rPr>
              <a:t>)</a:t>
            </a:r>
          </a:p>
          <a:p>
            <a:pPr marL="457200" indent="-457200">
              <a:buAutoNum type="arabicParenR" startAt="4"/>
            </a:pPr>
            <a:r>
              <a:rPr lang="fr-BE" sz="2000" dirty="0"/>
              <a:t>Planning / </a:t>
            </a:r>
            <a:r>
              <a:rPr lang="fr-BE" sz="2000" dirty="0">
                <a:solidFill>
                  <a:schemeClr val="tx1"/>
                </a:solidFill>
              </a:rPr>
              <a:t>Planning (5 pt)</a:t>
            </a:r>
          </a:p>
          <a:p>
            <a:pPr marL="457200" indent="-457200">
              <a:buAutoNum type="arabicParenR" startAt="4"/>
            </a:pPr>
            <a:r>
              <a:rPr lang="fr-BE" sz="2000" dirty="0"/>
              <a:t>Valeurs cibles correctement  établies et fondées sur des hypothèses crédibles/ </a:t>
            </a:r>
            <a:r>
              <a:rPr lang="nl-NL" sz="2000" dirty="0">
                <a:solidFill>
                  <a:schemeClr val="tx1"/>
                </a:solidFill>
              </a:rPr>
              <a:t>De streefwaarden zijn correct opgesteld en gebaseerd op geloofwaardige hypothesen (3 </a:t>
            </a:r>
            <a:r>
              <a:rPr lang="nl-NL" sz="2000" dirty="0" err="1">
                <a:solidFill>
                  <a:schemeClr val="tx1"/>
                </a:solidFill>
              </a:rPr>
              <a:t>pt</a:t>
            </a:r>
            <a:r>
              <a:rPr lang="nl-NL" sz="2000" dirty="0">
                <a:solidFill>
                  <a:schemeClr val="tx1"/>
                </a:solidFill>
              </a:rPr>
              <a:t>)</a:t>
            </a:r>
            <a:endParaRPr lang="en-BE" sz="2000" dirty="0">
              <a:solidFill>
                <a:schemeClr val="tx1"/>
              </a:solidFill>
            </a:endParaRPr>
          </a:p>
          <a:p>
            <a:endParaRPr lang="fr-BE" dirty="0"/>
          </a:p>
        </p:txBody>
      </p:sp>
    </p:spTree>
    <p:extLst>
      <p:ext uri="{BB962C8B-B14F-4D97-AF65-F5344CB8AC3E}">
        <p14:creationId xmlns:p14="http://schemas.microsoft.com/office/powerpoint/2010/main" val="508772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dirty="0"/>
              <a:t>Planning et budget/ </a:t>
            </a:r>
            <a:r>
              <a:rPr lang="fr-BE" dirty="0">
                <a:solidFill>
                  <a:schemeClr val="tx1"/>
                </a:solidFill>
              </a:rPr>
              <a:t>Planning en budget (10 pt)</a:t>
            </a:r>
            <a:endParaRPr lang="fr-BE" dirty="0"/>
          </a:p>
          <a:p>
            <a:pPr marL="457200" indent="-457200">
              <a:buAutoNum type="arabicParenR"/>
            </a:pPr>
            <a:r>
              <a:rPr lang="fr-BE" dirty="0"/>
              <a:t>Structure de gestion, gouvernance, compétence et dynamique partenariale/ </a:t>
            </a:r>
            <a:r>
              <a:rPr lang="fr-BE" dirty="0" err="1">
                <a:solidFill>
                  <a:schemeClr val="tx1"/>
                </a:solidFill>
              </a:rPr>
              <a:t>Beheers</a:t>
            </a:r>
            <a:r>
              <a:rPr lang="fr-BE" dirty="0">
                <a:solidFill>
                  <a:schemeClr val="tx1"/>
                </a:solidFill>
              </a:rPr>
              <a:t>-, </a:t>
            </a:r>
            <a:r>
              <a:rPr lang="fr-BE" dirty="0" err="1">
                <a:solidFill>
                  <a:schemeClr val="tx1"/>
                </a:solidFill>
              </a:rPr>
              <a:t>bestuurs</a:t>
            </a:r>
            <a:r>
              <a:rPr lang="fr-BE" dirty="0">
                <a:solidFill>
                  <a:schemeClr val="tx1"/>
                </a:solidFill>
              </a:rPr>
              <a:t>- en </a:t>
            </a:r>
            <a:r>
              <a:rPr lang="fr-BE" dirty="0" err="1">
                <a:solidFill>
                  <a:schemeClr val="tx1"/>
                </a:solidFill>
              </a:rPr>
              <a:t>bevoegdheidsstructuur</a:t>
            </a:r>
            <a:r>
              <a:rPr lang="fr-BE" dirty="0">
                <a:solidFill>
                  <a:schemeClr val="tx1"/>
                </a:solidFill>
              </a:rPr>
              <a:t> en </a:t>
            </a:r>
            <a:r>
              <a:rPr lang="fr-BE" dirty="0" err="1">
                <a:solidFill>
                  <a:schemeClr val="tx1"/>
                </a:solidFill>
              </a:rPr>
              <a:t>partnerdynamiek</a:t>
            </a:r>
            <a:r>
              <a:rPr lang="fr-BE" dirty="0">
                <a:solidFill>
                  <a:schemeClr val="tx1"/>
                </a:solidFill>
              </a:rPr>
              <a:t> (12 pt)</a:t>
            </a:r>
            <a:endParaRPr lang="fr-BE" dirty="0"/>
          </a:p>
          <a:p>
            <a:pPr marL="457200" indent="-457200">
              <a:buAutoNum type="arabicParenR"/>
            </a:pPr>
            <a:r>
              <a:rPr lang="fr-BE" dirty="0"/>
              <a:t>Principe DNSH / </a:t>
            </a:r>
            <a:r>
              <a:rPr lang="fr-BE" dirty="0" err="1">
                <a:solidFill>
                  <a:schemeClr val="tx1"/>
                </a:solidFill>
              </a:rPr>
              <a:t>Beginsel</a:t>
            </a:r>
            <a:r>
              <a:rPr lang="fr-BE" dirty="0">
                <a:solidFill>
                  <a:schemeClr val="tx1"/>
                </a:solidFill>
              </a:rPr>
              <a:t> DNSH (5 pt)</a:t>
            </a:r>
            <a:endParaRPr lang="fr-BE" dirty="0"/>
          </a:p>
          <a:p>
            <a:pPr marL="457200" indent="-457200">
              <a:buAutoNum type="arabicParenR"/>
            </a:pPr>
            <a:r>
              <a:rPr lang="fr-BE" dirty="0"/>
              <a:t>Egalité des chances, inclusions et non-discrimination/ </a:t>
            </a:r>
            <a:r>
              <a:rPr lang="nl-NL" dirty="0">
                <a:solidFill>
                  <a:schemeClr val="tx1"/>
                </a:solidFill>
              </a:rPr>
              <a:t>Gelijke kansen, inclusie en non-discriminatie (3 </a:t>
            </a:r>
            <a:r>
              <a:rPr lang="nl-NL" dirty="0" err="1">
                <a:solidFill>
                  <a:schemeClr val="tx1"/>
                </a:solidFill>
              </a:rPr>
              <a:t>pt</a:t>
            </a:r>
            <a:r>
              <a:rPr lang="nl-NL" dirty="0">
                <a:solidFill>
                  <a:schemeClr val="tx1"/>
                </a:solidFill>
              </a:rPr>
              <a:t>)</a:t>
            </a:r>
            <a:endParaRPr lang="fr-BE" dirty="0">
              <a:solidFill>
                <a:schemeClr val="tx1"/>
              </a:solidFill>
            </a:endParaRPr>
          </a:p>
          <a:p>
            <a:pPr marL="457200" indent="-457200">
              <a:buAutoNum type="arabicParenR"/>
            </a:pPr>
            <a:r>
              <a:rPr lang="fr-BE" dirty="0"/>
              <a:t>Indicateurs / </a:t>
            </a:r>
            <a:r>
              <a:rPr lang="fr-BE" dirty="0" err="1">
                <a:solidFill>
                  <a:schemeClr val="tx1"/>
                </a:solidFill>
              </a:rPr>
              <a:t>Indicatoren</a:t>
            </a:r>
            <a:r>
              <a:rPr lang="fr-BE" dirty="0">
                <a:solidFill>
                  <a:schemeClr val="tx1"/>
                </a:solidFill>
              </a:rPr>
              <a:t> (5 pt)</a:t>
            </a:r>
          </a:p>
        </p:txBody>
      </p:sp>
    </p:spTree>
    <p:extLst>
      <p:ext uri="{BB962C8B-B14F-4D97-AF65-F5344CB8AC3E}">
        <p14:creationId xmlns:p14="http://schemas.microsoft.com/office/powerpoint/2010/main" val="3629175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779663"/>
            <a:ext cx="7560840" cy="1296144"/>
          </a:xfrm>
        </p:spPr>
        <p:txBody>
          <a:bodyPr/>
          <a:lstStyle/>
          <a:p>
            <a:r>
              <a:rPr kumimoji="0" lang="fr-FR" sz="2000" b="1" i="0" u="none" strike="noStrike" kern="1200" cap="all" spc="0" normalizeH="0" baseline="0" noProof="0" dirty="0">
                <a:ln>
                  <a:noFill/>
                </a:ln>
                <a:effectLst/>
                <a:uLnTx/>
                <a:uFillTx/>
              </a:rPr>
              <a:t>(Action 3) L’amélioration de la performance énergétique du parc de logement locatif social et modéré existant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a:t>
            </a:r>
            <a:r>
              <a:rPr lang="fr-FR" sz="2000" dirty="0" err="1">
                <a:solidFill>
                  <a:srgbClr val="1F497D">
                    <a:lumMod val="75000"/>
                  </a:srgbClr>
                </a:solidFill>
              </a:rPr>
              <a:t>Actie</a:t>
            </a:r>
            <a:r>
              <a:rPr lang="fr-FR" sz="2000" dirty="0">
                <a:solidFill>
                  <a:srgbClr val="1F497D">
                    <a:lumMod val="75000"/>
                  </a:srgbClr>
                </a:solidFill>
              </a:rPr>
              <a:t> 3) </a:t>
            </a:r>
            <a:r>
              <a:rPr lang="nl-NL" sz="2000" dirty="0">
                <a:solidFill>
                  <a:srgbClr val="1F497D">
                    <a:lumMod val="75000"/>
                  </a:srgbClr>
                </a:solidFill>
              </a:rPr>
              <a:t>De verbetering van de energieprestaties van de bestaande sociale huurwoningen en bescheiden huurwoningen </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rmAutofit fontScale="85000" lnSpcReduction="10000"/>
          </a:bodyPr>
          <a:lstStyle/>
          <a:p>
            <a:r>
              <a:rPr lang="fr-FR" sz="1800" dirty="0">
                <a:solidFill>
                  <a:schemeClr val="bg1">
                    <a:lumMod val="50000"/>
                  </a:schemeClr>
                </a:solidFill>
              </a:rPr>
              <a:t>L’appel à projet vise </a:t>
            </a:r>
            <a:r>
              <a:rPr lang="fr-BE" sz="1800" dirty="0">
                <a:effectLst/>
                <a:ea typeface="Calibri" panose="020F0502020204030204" pitchFamily="34" charset="0"/>
              </a:rPr>
              <a:t>à l’amélioration de la performance énergétique du </a:t>
            </a:r>
            <a:r>
              <a:rPr lang="fr-BE" sz="1800" b="1" dirty="0">
                <a:effectLst/>
                <a:ea typeface="Calibri" panose="020F0502020204030204" pitchFamily="34" charset="0"/>
              </a:rPr>
              <a:t>parc de logement locatif social et modéré existant</a:t>
            </a:r>
            <a:r>
              <a:rPr lang="fr-BE" sz="1800" dirty="0">
                <a:effectLst/>
                <a:ea typeface="Calibri" panose="020F0502020204030204" pitchFamily="34" charset="0"/>
              </a:rPr>
              <a:t> : les investissements et l’accompagnement sous-tendant l’investissement financeront en priorité des rénovations lourdes et d’enveloppes dans le logement locatif social et modéré au sens de </a:t>
            </a:r>
            <a:r>
              <a:rPr lang="fr-BE" sz="1800" b="1" dirty="0">
                <a:effectLst/>
                <a:ea typeface="Calibri" panose="020F0502020204030204" pitchFamily="34" charset="0"/>
              </a:rPr>
              <a:t>l’article 2, §2 (1° et 2°) du Code bruxellois du logement</a:t>
            </a:r>
            <a:r>
              <a:rPr lang="fr-BE" sz="1800" dirty="0">
                <a:effectLst/>
                <a:ea typeface="Calibri" panose="020F0502020204030204" pitchFamily="34" charset="0"/>
              </a:rPr>
              <a:t>.</a:t>
            </a:r>
          </a:p>
          <a:p>
            <a:endParaRPr lang="fr-BE" sz="1800" dirty="0">
              <a:effectLst/>
              <a:ea typeface="Calibri" panose="020F0502020204030204" pitchFamily="34" charset="0"/>
            </a:endParaRPr>
          </a:p>
          <a:p>
            <a:r>
              <a:rPr lang="fr-FR" sz="1800" dirty="0">
                <a:solidFill>
                  <a:schemeClr val="tx1"/>
                </a:solidFill>
              </a:rPr>
              <a:t>De </a:t>
            </a:r>
            <a:r>
              <a:rPr lang="fr-FR" sz="1800" dirty="0" err="1">
                <a:solidFill>
                  <a:schemeClr val="tx1"/>
                </a:solidFill>
              </a:rPr>
              <a:t>oproep</a:t>
            </a:r>
            <a:r>
              <a:rPr lang="fr-FR" sz="1800" dirty="0">
                <a:solidFill>
                  <a:schemeClr val="tx1"/>
                </a:solidFill>
              </a:rPr>
              <a:t> </a:t>
            </a:r>
            <a:r>
              <a:rPr lang="fr-FR" sz="1800" dirty="0" err="1">
                <a:solidFill>
                  <a:schemeClr val="tx1"/>
                </a:solidFill>
              </a:rPr>
              <a:t>beoogt</a:t>
            </a:r>
            <a:r>
              <a:rPr lang="fr-FR" sz="1800" dirty="0">
                <a:solidFill>
                  <a:schemeClr val="tx1"/>
                </a:solidFill>
              </a:rPr>
              <a:t> de </a:t>
            </a:r>
            <a:r>
              <a:rPr lang="nl-BE" sz="1800" dirty="0">
                <a:solidFill>
                  <a:schemeClr val="tx1"/>
                </a:solidFill>
                <a:effectLst/>
                <a:ea typeface="Calibri" panose="020F0502020204030204" pitchFamily="34" charset="0"/>
              </a:rPr>
              <a:t>energieprestaties te verbeteren van </a:t>
            </a:r>
            <a:r>
              <a:rPr lang="nl-BE" sz="1800" b="1" dirty="0">
                <a:solidFill>
                  <a:schemeClr val="tx1"/>
                </a:solidFill>
                <a:effectLst/>
                <a:ea typeface="Calibri" panose="020F0502020204030204" pitchFamily="34" charset="0"/>
              </a:rPr>
              <a:t>het bestaande park aan sociale en bescheiden huurwoningen</a:t>
            </a:r>
            <a:r>
              <a:rPr lang="nl-BE" sz="1800" dirty="0">
                <a:solidFill>
                  <a:schemeClr val="tx1"/>
                </a:solidFill>
                <a:effectLst/>
                <a:ea typeface="Calibri" panose="020F0502020204030204" pitchFamily="34" charset="0"/>
              </a:rPr>
              <a:t>: de investeringen en de begeleiding verbonden aan de investering, moeten bij voorrang zware renovaties bekostigen en gevelbekleding in sociale en bescheiden huurwoningen in de zin van </a:t>
            </a:r>
            <a:r>
              <a:rPr lang="nl-BE" sz="1800" b="1" dirty="0">
                <a:solidFill>
                  <a:schemeClr val="tx1"/>
                </a:solidFill>
                <a:effectLst/>
                <a:ea typeface="Calibri" panose="020F0502020204030204" pitchFamily="34" charset="0"/>
              </a:rPr>
              <a:t>artikel 2, § 2 (1° en 2°) van de Brusselse Huisvestingscode</a:t>
            </a:r>
            <a:r>
              <a:rPr lang="nl-BE" sz="1800" dirty="0">
                <a:solidFill>
                  <a:schemeClr val="tx1"/>
                </a:solidFill>
                <a:effectLst/>
                <a:ea typeface="Calibri" panose="020F0502020204030204" pitchFamily="34" charset="0"/>
              </a:rPr>
              <a:t>.</a:t>
            </a:r>
            <a:endParaRPr lang="en-BE" sz="1800" dirty="0">
              <a:solidFill>
                <a:schemeClr val="tx1"/>
              </a:solidFill>
              <a:effectLst/>
              <a:ea typeface="Calibri" panose="020F0502020204030204" pitchFamily="34" charset="0"/>
            </a:endParaRPr>
          </a:p>
          <a:p>
            <a:endParaRPr lang="fr-FR" dirty="0">
              <a:solidFill>
                <a:schemeClr val="tx1"/>
              </a:solidFill>
            </a:endParaRPr>
          </a:p>
          <a:p>
            <a:endParaRPr lang="en-BE" dirty="0">
              <a:solidFill>
                <a:schemeClr val="tx1"/>
              </a:solidFill>
            </a:endParaRPr>
          </a:p>
        </p:txBody>
      </p:sp>
    </p:spTree>
    <p:extLst>
      <p:ext uri="{BB962C8B-B14F-4D97-AF65-F5344CB8AC3E}">
        <p14:creationId xmlns:p14="http://schemas.microsoft.com/office/powerpoint/2010/main" val="1964828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rmAutofit fontScale="85000" lnSpcReduction="10000"/>
          </a:bodyPr>
          <a:lstStyle/>
          <a:p>
            <a:r>
              <a:rPr lang="fr-BE" sz="1800" dirty="0">
                <a:ea typeface="Calibri" panose="020F0502020204030204" pitchFamily="34" charset="0"/>
              </a:rPr>
              <a:t>L</a:t>
            </a:r>
            <a:r>
              <a:rPr lang="fr-BE" sz="1800" dirty="0">
                <a:effectLst/>
                <a:ea typeface="Calibri" panose="020F0502020204030204" pitchFamily="34" charset="0"/>
              </a:rPr>
              <a:t>es propriétaires et gestionnaires des bâtiments rénovés veilleront à assurer un accompagnement des utilisateurs finaux (les locataires) : </a:t>
            </a:r>
          </a:p>
          <a:p>
            <a:pPr marL="285750" indent="-285750">
              <a:buFontTx/>
              <a:buChar char="-"/>
            </a:pPr>
            <a:r>
              <a:rPr lang="fr-BE" sz="1800" dirty="0">
                <a:ea typeface="Calibri" panose="020F0502020204030204" pitchFamily="34" charset="0"/>
              </a:rPr>
              <a:t>Avant et durant les travaux</a:t>
            </a:r>
          </a:p>
          <a:p>
            <a:pPr marL="285750" indent="-285750">
              <a:buFontTx/>
              <a:buChar char="-"/>
            </a:pPr>
            <a:r>
              <a:rPr lang="fr-BE" sz="1800" dirty="0">
                <a:effectLst/>
                <a:ea typeface="Calibri" panose="020F0502020204030204" pitchFamily="34" charset="0"/>
              </a:rPr>
              <a:t>Après les travaux : sensibilisation à la bonne utilisation des bâtiments rénovés</a:t>
            </a:r>
          </a:p>
          <a:p>
            <a:endParaRPr lang="fr-BE" sz="1800" dirty="0">
              <a:effectLst/>
              <a:ea typeface="Calibri" panose="020F0502020204030204" pitchFamily="34" charset="0"/>
            </a:endParaRPr>
          </a:p>
          <a:p>
            <a:r>
              <a:rPr lang="fr-FR" sz="1800" dirty="0">
                <a:solidFill>
                  <a:schemeClr val="tx1"/>
                </a:solidFill>
              </a:rPr>
              <a:t>De </a:t>
            </a:r>
            <a:r>
              <a:rPr lang="nl-NL" sz="1800" dirty="0">
                <a:solidFill>
                  <a:schemeClr val="tx1"/>
                </a:solidFill>
              </a:rPr>
              <a:t>eigenaars en beheerders van de gerenoveerde gebouwen zullen ervoor zorgen dat de eindgebruikers (huurders) worden begeleid: </a:t>
            </a:r>
          </a:p>
          <a:p>
            <a:pPr marL="285750" indent="-285750">
              <a:buFontTx/>
              <a:buChar char="-"/>
            </a:pPr>
            <a:r>
              <a:rPr lang="nl-NL" sz="1800" dirty="0">
                <a:solidFill>
                  <a:schemeClr val="tx1"/>
                </a:solidFill>
              </a:rPr>
              <a:t>Voor en tijdens de werkzaamheden</a:t>
            </a:r>
          </a:p>
          <a:p>
            <a:pPr marL="285750" indent="-285750">
              <a:buFontTx/>
              <a:buChar char="-"/>
            </a:pPr>
            <a:r>
              <a:rPr lang="nl-NL" sz="1800" dirty="0">
                <a:solidFill>
                  <a:schemeClr val="tx1"/>
                </a:solidFill>
              </a:rPr>
              <a:t>Na de werkzaamheden: bewustmaking van het juiste gebruik van de gerenoveerde gebouwen</a:t>
            </a:r>
            <a:endParaRPr lang="fr-FR" sz="1800" dirty="0">
              <a:solidFill>
                <a:schemeClr val="tx1"/>
              </a:solidFill>
            </a:endParaRPr>
          </a:p>
          <a:p>
            <a:endParaRPr lang="en-BE" dirty="0">
              <a:solidFill>
                <a:schemeClr val="tx1"/>
              </a:solidFill>
            </a:endParaRPr>
          </a:p>
        </p:txBody>
      </p:sp>
    </p:spTree>
    <p:extLst>
      <p:ext uri="{BB962C8B-B14F-4D97-AF65-F5344CB8AC3E}">
        <p14:creationId xmlns:p14="http://schemas.microsoft.com/office/powerpoint/2010/main" val="15222236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a:bodyPr>
          <a:lstStyle/>
          <a:p>
            <a:r>
              <a:rPr lang="fr-BE" dirty="0"/>
              <a:t>2. Les résultats attendus/ </a:t>
            </a:r>
            <a:r>
              <a:rPr lang="fr-BE" sz="2400" i="1" dirty="0">
                <a:solidFill>
                  <a:schemeClr val="tx1"/>
                </a:solidFill>
                <a:latin typeface="Arial"/>
              </a:rPr>
              <a:t>De </a:t>
            </a:r>
            <a:r>
              <a:rPr lang="fr-BE" sz="2400" i="1" dirty="0" err="1">
                <a:solidFill>
                  <a:schemeClr val="tx1"/>
                </a:solidFill>
                <a:latin typeface="Arial"/>
              </a:rPr>
              <a:t>verwachte</a:t>
            </a:r>
            <a:r>
              <a:rPr lang="fr-BE" sz="2400" i="1" dirty="0">
                <a:solidFill>
                  <a:schemeClr val="tx1"/>
                </a:solidFill>
                <a:latin typeface="Arial"/>
              </a:rPr>
              <a:t> </a:t>
            </a:r>
            <a:r>
              <a:rPr lang="fr-BE" sz="2400" i="1" dirty="0" err="1">
                <a:solidFill>
                  <a:schemeClr val="tx1"/>
                </a:solidFill>
                <a:latin typeface="Arial"/>
              </a:rPr>
              <a:t>resultaten</a:t>
            </a:r>
            <a:r>
              <a:rPr lang="fr-BE" sz="2400" i="1" dirty="0">
                <a:solidFill>
                  <a:schemeClr val="tx1"/>
                </a:solidFill>
                <a:latin typeface="Arial"/>
              </a:rPr>
              <a:t> </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532948" cy="3312368"/>
          </a:xfrm>
        </p:spPr>
        <p:txBody>
          <a:bodyPr>
            <a:normAutofit fontScale="77500" lnSpcReduction="20000"/>
          </a:bodyPr>
          <a:lstStyle/>
          <a:p>
            <a:pPr marL="285750" indent="-285750">
              <a:buFont typeface="Arial" panose="020B0604020202020204" pitchFamily="34" charset="0"/>
              <a:buChar char="•"/>
            </a:pPr>
            <a:r>
              <a:rPr lang="fr-BE" sz="1800" dirty="0">
                <a:effectLst/>
                <a:ea typeface="Calibri" panose="020F0502020204030204" pitchFamily="34" charset="0"/>
              </a:rPr>
              <a:t>RCO 18 : </a:t>
            </a:r>
            <a:r>
              <a:rPr lang="fr-BE" sz="1800" dirty="0">
                <a:ea typeface="Calibri" panose="020F0502020204030204" pitchFamily="34" charset="0"/>
              </a:rPr>
              <a:t>Logements dont la performance énergétique a été améliorée</a:t>
            </a:r>
            <a:r>
              <a:rPr lang="fr-BE" sz="1800" dirty="0">
                <a:effectLst/>
                <a:ea typeface="Calibri" panose="020F0502020204030204" pitchFamily="34" charset="0"/>
              </a:rPr>
              <a:t>/ </a:t>
            </a:r>
            <a:r>
              <a:rPr lang="fr-BE" sz="1800" dirty="0" err="1">
                <a:solidFill>
                  <a:schemeClr val="tx1"/>
                </a:solidFill>
                <a:effectLst/>
                <a:ea typeface="Calibri" panose="020F0502020204030204" pitchFamily="34" charset="0"/>
              </a:rPr>
              <a:t>Woningen</a:t>
            </a:r>
            <a:r>
              <a:rPr lang="fr-BE" sz="1800" dirty="0">
                <a:effectLst/>
                <a:ea typeface="Calibri" panose="020F0502020204030204" pitchFamily="34" charset="0"/>
              </a:rPr>
              <a:t> </a:t>
            </a:r>
            <a:r>
              <a:rPr lang="nl-NL" sz="1800" dirty="0">
                <a:solidFill>
                  <a:schemeClr val="tx1"/>
                </a:solidFill>
                <a:effectLst/>
                <a:ea typeface="Calibri" panose="020F0502020204030204" pitchFamily="34" charset="0"/>
              </a:rPr>
              <a:t>met verbeterde energieprestatie</a:t>
            </a:r>
          </a:p>
          <a:p>
            <a:endParaRPr lang="nl-NL" sz="600" dirty="0">
              <a:solidFill>
                <a:schemeClr val="tx1"/>
              </a:solidFill>
              <a:effectLst/>
              <a:ea typeface="Calibri" panose="020F0502020204030204" pitchFamily="34" charset="0"/>
            </a:endParaRPr>
          </a:p>
          <a:p>
            <a:pPr marL="285750" indent="-285750">
              <a:buFont typeface="Arial" panose="020B0604020202020204" pitchFamily="34" charset="0"/>
              <a:buChar char="•"/>
            </a:pPr>
            <a:r>
              <a:rPr lang="fr-BE" sz="1800" dirty="0">
                <a:solidFill>
                  <a:schemeClr val="bg1">
                    <a:lumMod val="50000"/>
                  </a:schemeClr>
                </a:solidFill>
                <a:effectLst/>
                <a:ea typeface="Calibri" panose="020F0502020204030204" pitchFamily="34" charset="0"/>
              </a:rPr>
              <a:t>RCO 65 : Capacité des logements sociaux nouveaux ou modernisés</a:t>
            </a:r>
            <a:r>
              <a:rPr lang="fr-BE" sz="1800" dirty="0">
                <a:solidFill>
                  <a:schemeClr val="tx1"/>
                </a:solidFill>
                <a:effectLst/>
                <a:ea typeface="Calibri" panose="020F0502020204030204" pitchFamily="34" charset="0"/>
              </a:rPr>
              <a:t>/ </a:t>
            </a:r>
            <a:r>
              <a:rPr lang="fr-BE" sz="1800" dirty="0" err="1">
                <a:solidFill>
                  <a:schemeClr val="tx1"/>
                </a:solidFill>
                <a:effectLst/>
                <a:ea typeface="Calibri" panose="020F0502020204030204" pitchFamily="34" charset="0"/>
              </a:rPr>
              <a:t>Capaciteit</a:t>
            </a:r>
            <a:r>
              <a:rPr lang="fr-BE" sz="1800" dirty="0">
                <a:solidFill>
                  <a:schemeClr val="tx1"/>
                </a:solidFill>
                <a:effectLst/>
                <a:ea typeface="Calibri" panose="020F0502020204030204" pitchFamily="34" charset="0"/>
              </a:rPr>
              <a:t> van </a:t>
            </a:r>
            <a:r>
              <a:rPr lang="fr-BE" sz="1800" dirty="0" err="1">
                <a:solidFill>
                  <a:schemeClr val="tx1"/>
                </a:solidFill>
                <a:effectLst/>
                <a:ea typeface="Calibri" panose="020F0502020204030204" pitchFamily="34" charset="0"/>
              </a:rPr>
              <a:t>nieuwe</a:t>
            </a:r>
            <a:r>
              <a:rPr lang="fr-BE" sz="1800" dirty="0">
                <a:solidFill>
                  <a:schemeClr val="tx1"/>
                </a:solidFill>
                <a:effectLst/>
                <a:ea typeface="Calibri" panose="020F0502020204030204" pitchFamily="34" charset="0"/>
              </a:rPr>
              <a:t> of </a:t>
            </a:r>
            <a:r>
              <a:rPr lang="fr-BE" sz="1800" dirty="0" err="1">
                <a:solidFill>
                  <a:schemeClr val="tx1"/>
                </a:solidFill>
                <a:effectLst/>
                <a:ea typeface="Calibri" panose="020F0502020204030204" pitchFamily="34" charset="0"/>
              </a:rPr>
              <a:t>gemoderniseerde</a:t>
            </a:r>
            <a:r>
              <a:rPr lang="fr-BE" sz="1800" dirty="0">
                <a:solidFill>
                  <a:schemeClr val="tx1"/>
                </a:solidFill>
                <a:effectLst/>
                <a:ea typeface="Calibri" panose="020F0502020204030204" pitchFamily="34" charset="0"/>
              </a:rPr>
              <a:t> sociale </a:t>
            </a:r>
            <a:r>
              <a:rPr lang="fr-BE" sz="1800" dirty="0" err="1">
                <a:solidFill>
                  <a:schemeClr val="tx1"/>
                </a:solidFill>
                <a:effectLst/>
                <a:ea typeface="Calibri" panose="020F0502020204030204" pitchFamily="34" charset="0"/>
              </a:rPr>
              <a:t>huisvesting</a:t>
            </a:r>
            <a:endParaRPr lang="fr-BE" sz="1800" dirty="0">
              <a:solidFill>
                <a:schemeClr val="tx1"/>
              </a:solidFill>
              <a:effectLst/>
              <a:ea typeface="Calibri" panose="020F0502020204030204" pitchFamily="34" charset="0"/>
            </a:endParaRPr>
          </a:p>
          <a:p>
            <a:endParaRPr lang="fr-BE" sz="6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effectLst/>
                <a:ea typeface="Calibri" panose="020F0502020204030204" pitchFamily="34" charset="0"/>
              </a:rPr>
              <a:t>RCR 26 : </a:t>
            </a:r>
            <a:r>
              <a:rPr lang="fr-FR" sz="1800" dirty="0">
                <a:effectLst/>
                <a:ea typeface="Calibri" panose="020F0502020204030204" pitchFamily="34" charset="0"/>
              </a:rPr>
              <a:t>Consommation annuelle d’énergie primaire (dont : logement, bâtiments publics, entreprise, autres)</a:t>
            </a:r>
            <a:r>
              <a:rPr lang="fr-BE" sz="1800" dirty="0">
                <a:effectLst/>
                <a:ea typeface="Calibri" panose="020F0502020204030204" pitchFamily="34" charset="0"/>
              </a:rPr>
              <a:t> / </a:t>
            </a:r>
            <a:r>
              <a:rPr lang="nl-NL" sz="1800" dirty="0">
                <a:solidFill>
                  <a:schemeClr val="tx1"/>
                </a:solidFill>
                <a:effectLst/>
                <a:ea typeface="Calibri" panose="020F0502020204030204" pitchFamily="34" charset="0"/>
              </a:rPr>
              <a:t>Jaarlijks primair energieverbruik (waarvan: woningen, openbare gebouwen, ondernemingen, andere)</a:t>
            </a:r>
            <a:endParaRPr lang="fr-BE" sz="1800" b="1" cap="all" dirty="0">
              <a:solidFill>
                <a:schemeClr val="tx1"/>
              </a:solidFill>
              <a:effectLst/>
              <a:ea typeface="Calibri" panose="020F0502020204030204" pitchFamily="34" charset="0"/>
            </a:endParaRPr>
          </a:p>
          <a:p>
            <a:endParaRPr lang="fr-BE" sz="600" b="1" cap="all" dirty="0">
              <a:solidFill>
                <a:srgbClr val="1F497D">
                  <a:lumMod val="75000"/>
                </a:srgbClr>
              </a:solidFill>
              <a:ea typeface="Calibri" panose="020F0502020204030204" pitchFamily="34" charset="0"/>
            </a:endParaRPr>
          </a:p>
          <a:p>
            <a:pPr marL="285750" indent="-285750">
              <a:buFont typeface="Arial" panose="020B0604020202020204" pitchFamily="34" charset="0"/>
              <a:buChar char="•"/>
            </a:pPr>
            <a:r>
              <a:rPr lang="fr-BE" sz="1800" dirty="0">
                <a:solidFill>
                  <a:schemeClr val="bg1">
                    <a:lumMod val="50000"/>
                  </a:schemeClr>
                </a:solidFill>
                <a:effectLst/>
                <a:ea typeface="Calibri" panose="020F0502020204030204" pitchFamily="34" charset="0"/>
              </a:rPr>
              <a:t>RCR 29 : </a:t>
            </a:r>
            <a:r>
              <a:rPr lang="fr-FR" sz="1800" dirty="0">
                <a:solidFill>
                  <a:schemeClr val="bg1">
                    <a:lumMod val="50000"/>
                  </a:schemeClr>
                </a:solidFill>
                <a:effectLst/>
                <a:ea typeface="Calibri" panose="020F0502020204030204" pitchFamily="34" charset="0"/>
              </a:rPr>
              <a:t>Émissions estimées de gaz à effet de serre </a:t>
            </a:r>
            <a:r>
              <a:rPr lang="fr-BE" sz="1800" dirty="0">
                <a:solidFill>
                  <a:srgbClr val="000000"/>
                </a:solidFill>
                <a:effectLst/>
                <a:ea typeface="Calibri" panose="020F0502020204030204" pitchFamily="34" charset="0"/>
              </a:rPr>
              <a:t>/ </a:t>
            </a:r>
            <a:r>
              <a:rPr lang="nl-BE" sz="1800" dirty="0">
                <a:solidFill>
                  <a:srgbClr val="000000"/>
                </a:solidFill>
                <a:effectLst/>
                <a:ea typeface="Calibri" panose="020F0502020204030204" pitchFamily="34" charset="0"/>
              </a:rPr>
              <a:t>Geraamde uitstoot van broeikasgassen</a:t>
            </a:r>
            <a:endParaRPr lang="en-BE" dirty="0"/>
          </a:p>
        </p:txBody>
      </p:sp>
    </p:spTree>
    <p:extLst>
      <p:ext uri="{BB962C8B-B14F-4D97-AF65-F5344CB8AC3E}">
        <p14:creationId xmlns:p14="http://schemas.microsoft.com/office/powerpoint/2010/main" val="23295077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51570"/>
            <a:ext cx="8424936" cy="3240360"/>
          </a:xfrm>
        </p:spPr>
        <p:txBody>
          <a:bodyPr>
            <a:normAutofit fontScale="25000" lnSpcReduction="20000"/>
          </a:bodyPr>
          <a:lstStyle/>
          <a:p>
            <a:r>
              <a:rPr lang="fr-BE" sz="5600" dirty="0"/>
              <a:t>Dépenses éligibles </a:t>
            </a:r>
          </a:p>
          <a:p>
            <a:pPr marL="342900" indent="-342900">
              <a:buFontTx/>
              <a:buChar char="-"/>
            </a:pPr>
            <a:r>
              <a:rPr lang="fr-BE" sz="4400" b="1" dirty="0"/>
              <a:t>Frais d’étude</a:t>
            </a:r>
          </a:p>
          <a:p>
            <a:pPr marL="342900" indent="-342900">
              <a:buFontTx/>
              <a:buChar char="-"/>
            </a:pPr>
            <a:r>
              <a:rPr lang="fr-BE" sz="4400" b="1" dirty="0"/>
              <a:t>Travaux d’amélioration des performances énergétiques </a:t>
            </a:r>
            <a:r>
              <a:rPr lang="fr-BE" sz="4400" u="sng" dirty="0"/>
              <a:t>/!\ </a:t>
            </a:r>
            <a:r>
              <a:rPr lang="fr-BE" sz="4400" dirty="0"/>
              <a:t>: </a:t>
            </a:r>
            <a:r>
              <a:rPr lang="fr-BE" sz="4400" u="sng" dirty="0"/>
              <a:t>obligation d’avoir une amélioration de la classe énergétique</a:t>
            </a:r>
          </a:p>
          <a:p>
            <a:pPr marL="342900" indent="-342900">
              <a:buFontTx/>
              <a:buChar char="-"/>
            </a:pPr>
            <a:r>
              <a:rPr lang="fr-BE" sz="4400" dirty="0"/>
              <a:t>A titre accessoire (max 10% de l’ensemble), </a:t>
            </a:r>
            <a:r>
              <a:rPr lang="fr-BE" sz="4400" b="1" dirty="0"/>
              <a:t>investissements en lien avec la durabilité environnementale</a:t>
            </a:r>
          </a:p>
          <a:p>
            <a:pPr marL="342900" indent="-342900">
              <a:buFontTx/>
              <a:buChar char="-"/>
            </a:pPr>
            <a:r>
              <a:rPr lang="fr-BE" sz="4400" dirty="0"/>
              <a:t>Forfait de 7% pour les </a:t>
            </a:r>
            <a:r>
              <a:rPr lang="fr-BE" sz="4400" b="1" dirty="0"/>
              <a:t>frais indirects</a:t>
            </a:r>
          </a:p>
          <a:p>
            <a:r>
              <a:rPr lang="fr-BE" sz="5600" i="1" dirty="0" err="1">
                <a:solidFill>
                  <a:schemeClr val="tx1"/>
                </a:solidFill>
                <a:latin typeface="Arial"/>
              </a:rPr>
              <a:t>Subsidiabele</a:t>
            </a:r>
            <a:r>
              <a:rPr lang="fr-BE" sz="5600" i="1" dirty="0">
                <a:solidFill>
                  <a:schemeClr val="tx1"/>
                </a:solidFill>
                <a:latin typeface="Arial"/>
              </a:rPr>
              <a:t> </a:t>
            </a:r>
            <a:r>
              <a:rPr lang="fr-BE" sz="5600" i="1" dirty="0" err="1">
                <a:solidFill>
                  <a:schemeClr val="tx1"/>
                </a:solidFill>
                <a:latin typeface="Arial"/>
              </a:rPr>
              <a:t>uitgaven</a:t>
            </a:r>
            <a:endParaRPr lang="fr-BE" sz="5600" i="1" dirty="0">
              <a:solidFill>
                <a:schemeClr val="tx1"/>
              </a:solidFill>
              <a:latin typeface="Arial"/>
            </a:endParaRPr>
          </a:p>
          <a:p>
            <a:pPr marL="342900" indent="-342900">
              <a:buFontTx/>
              <a:buChar char="-"/>
            </a:pPr>
            <a:r>
              <a:rPr lang="fr-BE" sz="4400" b="1" i="1" dirty="0" err="1">
                <a:solidFill>
                  <a:schemeClr val="tx1"/>
                </a:solidFill>
                <a:latin typeface="Arial"/>
              </a:rPr>
              <a:t>Studiekosten</a:t>
            </a:r>
            <a:endParaRPr lang="fr-BE" sz="4400" b="1" i="1" dirty="0">
              <a:solidFill>
                <a:schemeClr val="tx1"/>
              </a:solidFill>
              <a:latin typeface="Arial"/>
            </a:endParaRPr>
          </a:p>
          <a:p>
            <a:pPr marL="342900" indent="-342900">
              <a:buFontTx/>
              <a:buChar char="-"/>
            </a:pPr>
            <a:r>
              <a:rPr lang="nl-NL" sz="4400" b="1" i="1" dirty="0">
                <a:solidFill>
                  <a:schemeClr val="tx1"/>
                </a:solidFill>
                <a:latin typeface="Arial"/>
              </a:rPr>
              <a:t>De werken om de energieprestaties te verbeteren /!\ : </a:t>
            </a:r>
            <a:r>
              <a:rPr lang="nl-NL" sz="4400" i="1" u="sng" dirty="0">
                <a:solidFill>
                  <a:schemeClr val="tx1"/>
                </a:solidFill>
                <a:latin typeface="Arial"/>
              </a:rPr>
              <a:t>verplichting tot een verbetering van de energieklasse van de betrokken gebouwen</a:t>
            </a:r>
          </a:p>
          <a:p>
            <a:pPr marL="342900" indent="-342900">
              <a:buFontTx/>
              <a:buChar char="-"/>
            </a:pPr>
            <a:r>
              <a:rPr lang="nl-NL" sz="4400" i="1" dirty="0">
                <a:solidFill>
                  <a:schemeClr val="tx1"/>
                </a:solidFill>
                <a:latin typeface="Arial"/>
              </a:rPr>
              <a:t>Op bijkomstige basis (max 10% van het totaal), </a:t>
            </a:r>
            <a:r>
              <a:rPr lang="nl-NL" sz="4400" b="1" i="1" dirty="0">
                <a:solidFill>
                  <a:schemeClr val="tx1"/>
                </a:solidFill>
                <a:latin typeface="Arial"/>
              </a:rPr>
              <a:t>investeringen in verband met milieuduurzaamheid</a:t>
            </a:r>
          </a:p>
          <a:p>
            <a:pPr marL="342900" indent="-342900">
              <a:buFontTx/>
              <a:buChar char="-"/>
            </a:pPr>
            <a:r>
              <a:rPr lang="fr-BE" sz="4400" i="1" dirty="0">
                <a:solidFill>
                  <a:schemeClr val="tx1"/>
                </a:solidFill>
                <a:latin typeface="Arial"/>
              </a:rPr>
              <a:t>Forfait van 7% </a:t>
            </a:r>
            <a:r>
              <a:rPr lang="fr-BE" sz="4400" i="1" dirty="0" err="1">
                <a:solidFill>
                  <a:schemeClr val="tx1"/>
                </a:solidFill>
                <a:latin typeface="Arial"/>
              </a:rPr>
              <a:t>voor</a:t>
            </a:r>
            <a:r>
              <a:rPr lang="fr-BE" sz="4400" i="1" dirty="0">
                <a:solidFill>
                  <a:schemeClr val="tx1"/>
                </a:solidFill>
                <a:latin typeface="Arial"/>
              </a:rPr>
              <a:t> de </a:t>
            </a:r>
            <a:r>
              <a:rPr lang="fr-BE" sz="4400" b="1" i="1" dirty="0">
                <a:solidFill>
                  <a:schemeClr val="tx1"/>
                </a:solidFill>
                <a:latin typeface="Arial"/>
              </a:rPr>
              <a:t>indirecte </a:t>
            </a:r>
            <a:r>
              <a:rPr lang="fr-BE" sz="4400" b="1" i="1" dirty="0" err="1">
                <a:solidFill>
                  <a:schemeClr val="tx1"/>
                </a:solidFill>
                <a:latin typeface="Arial"/>
              </a:rPr>
              <a:t>kosten</a:t>
            </a:r>
            <a:r>
              <a:rPr lang="fr-BE" sz="4400" b="1" i="1" dirty="0">
                <a:solidFill>
                  <a:schemeClr val="tx1"/>
                </a:solidFill>
                <a:latin typeface="Arial"/>
              </a:rPr>
              <a:t> </a:t>
            </a:r>
          </a:p>
          <a:p>
            <a:endParaRPr lang="en-BE" dirty="0"/>
          </a:p>
        </p:txBody>
      </p:sp>
    </p:spTree>
    <p:extLst>
      <p:ext uri="{BB962C8B-B14F-4D97-AF65-F5344CB8AC3E}">
        <p14:creationId xmlns:p14="http://schemas.microsoft.com/office/powerpoint/2010/main" val="28617879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a:bodyPr>
          <a:lstStyle/>
          <a:p>
            <a:r>
              <a:rPr lang="fr-BE" sz="1800" dirty="0"/>
              <a:t>Financement du projet </a:t>
            </a:r>
          </a:p>
          <a:p>
            <a:r>
              <a:rPr lang="fr-BE" sz="1800" dirty="0"/>
              <a:t>-    Minimum 250 000 euros de subvention FEDER+RBC</a:t>
            </a:r>
          </a:p>
          <a:p>
            <a:pPr marL="342900" indent="-342900">
              <a:buFontTx/>
              <a:buChar char="-"/>
            </a:pPr>
            <a:r>
              <a:rPr lang="fr-BE" sz="1800" dirty="0"/>
              <a:t>Budget FEDER: 25.659.941 euros </a:t>
            </a:r>
          </a:p>
          <a:p>
            <a:pPr marL="342900" indent="-342900">
              <a:buFontTx/>
              <a:buChar char="-"/>
            </a:pPr>
            <a:r>
              <a:rPr lang="fr-BE" sz="1800" dirty="0"/>
              <a:t>Cofinancements publics à l’échelle de l’appel: min. 1.350.523  €</a:t>
            </a:r>
          </a:p>
          <a:p>
            <a:endParaRPr lang="fr-BE" sz="1800" dirty="0"/>
          </a:p>
          <a:p>
            <a:r>
              <a:rPr lang="fr-BE" sz="1800" i="1" dirty="0" err="1">
                <a:solidFill>
                  <a:schemeClr val="tx1"/>
                </a:solidFill>
                <a:latin typeface="Arial"/>
              </a:rPr>
              <a:t>Financiering</a:t>
            </a:r>
            <a:r>
              <a:rPr lang="fr-BE" sz="1800" i="1" dirty="0">
                <a:solidFill>
                  <a:schemeClr val="tx1"/>
                </a:solidFill>
                <a:latin typeface="Arial"/>
              </a:rPr>
              <a:t> van het </a:t>
            </a:r>
            <a:r>
              <a:rPr lang="fr-BE" sz="1800" i="1" dirty="0" err="1">
                <a:solidFill>
                  <a:schemeClr val="tx1"/>
                </a:solidFill>
                <a:latin typeface="Arial"/>
              </a:rPr>
              <a:t>project</a:t>
            </a:r>
            <a:endParaRPr lang="fr-BE" sz="1800" i="1" dirty="0">
              <a:solidFill>
                <a:schemeClr val="tx1"/>
              </a:solidFill>
              <a:latin typeface="Arial"/>
            </a:endParaRPr>
          </a:p>
          <a:p>
            <a:pPr marL="285750" indent="-285750">
              <a:buFontTx/>
              <a:buChar char="-"/>
            </a:pPr>
            <a:r>
              <a:rPr lang="fr-BE" sz="1800" i="1" dirty="0">
                <a:solidFill>
                  <a:schemeClr val="tx1"/>
                </a:solidFill>
                <a:latin typeface="Arial"/>
              </a:rPr>
              <a:t>Minimum 250 000 euro EFRO+BHG subsidies</a:t>
            </a:r>
          </a:p>
          <a:p>
            <a:pPr marL="285750" indent="-285750">
              <a:buFontTx/>
              <a:buChar char="-"/>
            </a:pPr>
            <a:r>
              <a:rPr lang="fr-BE" sz="1800" i="1" dirty="0">
                <a:solidFill>
                  <a:schemeClr val="tx1"/>
                </a:solidFill>
                <a:latin typeface="Arial"/>
              </a:rPr>
              <a:t>Budget EFRO: 25.659.941 euro</a:t>
            </a:r>
          </a:p>
          <a:p>
            <a:pPr marL="285750" indent="-285750">
              <a:buFontTx/>
              <a:buChar char="-"/>
            </a:pPr>
            <a:r>
              <a:rPr lang="fr-BE" sz="1800" i="1" dirty="0" err="1">
                <a:solidFill>
                  <a:schemeClr val="tx1"/>
                </a:solidFill>
                <a:latin typeface="Arial"/>
              </a:rPr>
              <a:t>Openbare</a:t>
            </a:r>
            <a:r>
              <a:rPr lang="fr-BE" sz="1800" i="1" dirty="0">
                <a:solidFill>
                  <a:schemeClr val="tx1"/>
                </a:solidFill>
                <a:latin typeface="Arial"/>
              </a:rPr>
              <a:t> </a:t>
            </a:r>
            <a:r>
              <a:rPr lang="fr-BE" sz="1800" i="1" dirty="0" err="1">
                <a:solidFill>
                  <a:schemeClr val="tx1"/>
                </a:solidFill>
                <a:latin typeface="Arial"/>
              </a:rPr>
              <a:t>cofinanciering</a:t>
            </a:r>
            <a:r>
              <a:rPr lang="fr-BE" sz="1800" i="1" dirty="0">
                <a:solidFill>
                  <a:schemeClr val="tx1"/>
                </a:solidFill>
                <a:latin typeface="Arial"/>
              </a:rPr>
              <a:t> op de </a:t>
            </a:r>
            <a:r>
              <a:rPr lang="fr-BE" sz="1800" i="1" dirty="0" err="1">
                <a:solidFill>
                  <a:schemeClr val="tx1"/>
                </a:solidFill>
                <a:latin typeface="Arial"/>
              </a:rPr>
              <a:t>schaal</a:t>
            </a:r>
            <a:r>
              <a:rPr lang="fr-BE" sz="1800" i="1" dirty="0">
                <a:solidFill>
                  <a:schemeClr val="tx1"/>
                </a:solidFill>
                <a:latin typeface="Arial"/>
              </a:rPr>
              <a:t> van de </a:t>
            </a:r>
            <a:r>
              <a:rPr lang="fr-BE" sz="1800" i="1" dirty="0" err="1">
                <a:solidFill>
                  <a:schemeClr val="tx1"/>
                </a:solidFill>
                <a:latin typeface="Arial"/>
              </a:rPr>
              <a:t>projectoproep</a:t>
            </a:r>
            <a:r>
              <a:rPr lang="fr-BE" sz="1800" i="1" dirty="0">
                <a:solidFill>
                  <a:schemeClr val="tx1"/>
                </a:solidFill>
                <a:latin typeface="Arial"/>
              </a:rPr>
              <a:t> : min 1.350.523 €</a:t>
            </a:r>
            <a:endParaRPr lang="en-BE" dirty="0"/>
          </a:p>
        </p:txBody>
      </p:sp>
    </p:spTree>
    <p:extLst>
      <p:ext uri="{BB962C8B-B14F-4D97-AF65-F5344CB8AC3E}">
        <p14:creationId xmlns:p14="http://schemas.microsoft.com/office/powerpoint/2010/main" val="3656432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AA7EFD6-4B4B-4343-8D12-6BA37FA2A031}"/>
              </a:ext>
            </a:extLst>
          </p:cNvPr>
          <p:cNvSpPr>
            <a:spLocks noGrp="1"/>
          </p:cNvSpPr>
          <p:nvPr>
            <p:ph type="body" sz="quarter" idx="10"/>
          </p:nvPr>
        </p:nvSpPr>
        <p:spPr/>
        <p:txBody>
          <a:bodyPr/>
          <a:lstStyle/>
          <a:p>
            <a:pPr marL="257175" indent="-257175">
              <a:buFont typeface="Arial" panose="020B0604020202020204" pitchFamily="34" charset="0"/>
              <a:buChar char="•"/>
            </a:pPr>
            <a:endParaRPr lang="fr-BE"/>
          </a:p>
          <a:p>
            <a:pPr marL="257175" indent="-257175">
              <a:buFont typeface="Arial" panose="020B0604020202020204" pitchFamily="34" charset="0"/>
              <a:buChar char="•"/>
            </a:pPr>
            <a:endParaRPr lang="fr-BE"/>
          </a:p>
          <a:p>
            <a:endParaRPr lang="fr-BE"/>
          </a:p>
          <a:p>
            <a:endParaRPr lang="fr-BE"/>
          </a:p>
          <a:p>
            <a:endParaRPr lang="fr-BE"/>
          </a:p>
          <a:p>
            <a:endParaRPr lang="fr-BE"/>
          </a:p>
        </p:txBody>
      </p:sp>
      <p:sp>
        <p:nvSpPr>
          <p:cNvPr id="3" name="Titre 2">
            <a:extLst>
              <a:ext uri="{FF2B5EF4-FFF2-40B4-BE49-F238E27FC236}">
                <a16:creationId xmlns:a16="http://schemas.microsoft.com/office/drawing/2014/main" id="{0E0779E2-9F93-4E67-AC88-A00D836B33CD}"/>
              </a:ext>
            </a:extLst>
          </p:cNvPr>
          <p:cNvSpPr>
            <a:spLocks noGrp="1"/>
          </p:cNvSpPr>
          <p:nvPr>
            <p:ph type="title"/>
          </p:nvPr>
        </p:nvSpPr>
        <p:spPr/>
        <p:txBody>
          <a:bodyPr/>
          <a:lstStyle/>
          <a:p>
            <a:r>
              <a:rPr lang="nl-BE" dirty="0"/>
              <a:t>Deelname online</a:t>
            </a:r>
            <a:endParaRPr lang="en-BE" dirty="0"/>
          </a:p>
        </p:txBody>
      </p:sp>
      <p:pic>
        <p:nvPicPr>
          <p:cNvPr id="11" name="Graphic 10" descr="Luidspreker dempen silhouet">
            <a:extLst>
              <a:ext uri="{FF2B5EF4-FFF2-40B4-BE49-F238E27FC236}">
                <a16:creationId xmlns:a16="http://schemas.microsoft.com/office/drawing/2014/main" id="{9B071B3A-9478-4131-B5D9-2E449B16CCA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31640" y="933267"/>
            <a:ext cx="685800" cy="685800"/>
          </a:xfrm>
          <a:prstGeom prst="rect">
            <a:avLst/>
          </a:prstGeom>
        </p:spPr>
      </p:pic>
      <p:pic>
        <p:nvPicPr>
          <p:cNvPr id="13" name="Graphic 12" descr="Opgestoken hand silhouet">
            <a:extLst>
              <a:ext uri="{FF2B5EF4-FFF2-40B4-BE49-F238E27FC236}">
                <a16:creationId xmlns:a16="http://schemas.microsoft.com/office/drawing/2014/main" id="{9927639C-3788-4534-905F-E3388683F7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90119" y="2524351"/>
            <a:ext cx="685800" cy="685800"/>
          </a:xfrm>
          <a:prstGeom prst="rect">
            <a:avLst/>
          </a:prstGeom>
        </p:spPr>
      </p:pic>
      <p:sp>
        <p:nvSpPr>
          <p:cNvPr id="16" name="Espace réservé du texte 1">
            <a:extLst>
              <a:ext uri="{FF2B5EF4-FFF2-40B4-BE49-F238E27FC236}">
                <a16:creationId xmlns:a16="http://schemas.microsoft.com/office/drawing/2014/main" id="{D7C0EF3E-6F16-49A2-AE59-D5CC75A5F7ED}"/>
              </a:ext>
            </a:extLst>
          </p:cNvPr>
          <p:cNvSpPr txBox="1">
            <a:spLocks/>
          </p:cNvSpPr>
          <p:nvPr/>
        </p:nvSpPr>
        <p:spPr>
          <a:xfrm>
            <a:off x="1826385" y="933267"/>
            <a:ext cx="6500869" cy="3618402"/>
          </a:xfrm>
          <a:prstGeom prst="rect">
            <a:avLst/>
          </a:prstGeom>
        </p:spPr>
        <p:txBody>
          <a:bodyPr vert="horz" lIns="68580" tIns="34290" rIns="68580" bIns="34290" rtlCol="0">
            <a:normAutofit fontScale="92500"/>
          </a:bodyPr>
          <a:lstStyle>
            <a:lvl1pPr marL="0" indent="0" algn="l" defTabSz="914400" rtl="0" eaLnBrk="1" latinLnBrk="0" hangingPunct="1">
              <a:lnSpc>
                <a:spcPts val="2200"/>
              </a:lnSpc>
              <a:spcBef>
                <a:spcPct val="20000"/>
              </a:spcBef>
              <a:buFont typeface="Arial" pitchFamily="34" charset="0"/>
              <a:buNone/>
              <a:defRPr sz="2000" b="1" kern="1200" baseline="0">
                <a:solidFill>
                  <a:schemeClr val="tx1">
                    <a:lumMod val="65000"/>
                    <a:lumOff val="35000"/>
                  </a:schemeClr>
                </a:solidFill>
                <a:latin typeface="Arial" pitchFamily="34" charset="0"/>
                <a:ea typeface="+mn-ea"/>
                <a:cs typeface="Arial" pitchFamily="34" charset="0"/>
              </a:defRPr>
            </a:lvl1pPr>
            <a:lvl2pPr marL="0" indent="-72000" algn="l" defTabSz="914400" rtl="0" eaLnBrk="1" latinLnBrk="0" hangingPunct="1">
              <a:spcBef>
                <a:spcPts val="300"/>
              </a:spcBef>
              <a:spcAft>
                <a:spcPts val="1000"/>
              </a:spcAft>
              <a:buFont typeface="+mj-lt"/>
              <a:buNone/>
              <a:defRPr sz="2000" b="0" kern="1200">
                <a:solidFill>
                  <a:schemeClr val="tx1">
                    <a:lumMod val="65000"/>
                    <a:lumOff val="35000"/>
                  </a:schemeClr>
                </a:solidFill>
                <a:latin typeface="Arial" pitchFamily="34" charset="0"/>
                <a:ea typeface="+mn-ea"/>
                <a:cs typeface="Arial" pitchFamily="34" charset="0"/>
              </a:defRPr>
            </a:lvl2pPr>
            <a:lvl3pPr marL="540000" indent="-228600" algn="l" defTabSz="914400" rtl="0" eaLnBrk="1" latinLnBrk="0" hangingPunct="1">
              <a:spcBef>
                <a:spcPts val="300"/>
              </a:spcBef>
              <a:buFont typeface="Aller Light" pitchFamily="2" charset="0"/>
              <a:buNone/>
              <a:defRPr sz="2000" b="1" kern="1200">
                <a:solidFill>
                  <a:schemeClr val="tx1">
                    <a:lumMod val="65000"/>
                    <a:lumOff val="35000"/>
                  </a:schemeClr>
                </a:solidFill>
                <a:latin typeface="Arial" pitchFamily="34" charset="0"/>
                <a:ea typeface="+mn-ea"/>
                <a:cs typeface="Arial" pitchFamily="34" charset="0"/>
              </a:defRPr>
            </a:lvl3pPr>
            <a:lvl4pPr marL="540000" indent="-228600" algn="l" defTabSz="914400" rtl="0" eaLnBrk="1" latinLnBrk="0" hangingPunct="1">
              <a:spcBef>
                <a:spcPts val="300"/>
              </a:spcBef>
              <a:buClr>
                <a:srgbClr val="7CA2D6"/>
              </a:buClr>
              <a:buFont typeface="Arial" pitchFamily="34" charset="0"/>
              <a:buNone/>
              <a:defRPr sz="1800" kern="1200">
                <a:solidFill>
                  <a:schemeClr val="tx1">
                    <a:lumMod val="65000"/>
                    <a:lumOff val="35000"/>
                  </a:schemeClr>
                </a:solidFill>
                <a:latin typeface="Arial" pitchFamily="34" charset="0"/>
                <a:ea typeface="+mn-ea"/>
                <a:cs typeface="Arial" pitchFamily="34" charset="0"/>
              </a:defRPr>
            </a:lvl4pPr>
            <a:lvl5pPr marL="828000" indent="-228600" algn="l" defTabSz="914400" rtl="0" eaLnBrk="1" latinLnBrk="0" hangingPunct="1">
              <a:spcBef>
                <a:spcPts val="300"/>
              </a:spcBef>
              <a:buClr>
                <a:schemeClr val="tx1">
                  <a:lumMod val="65000"/>
                  <a:lumOff val="35000"/>
                </a:schemeClr>
              </a:buClr>
              <a:buFont typeface="Arial" pitchFamily="34" charset="0"/>
              <a:buChar char="•"/>
              <a:defRPr sz="1800" kern="1200">
                <a:solidFill>
                  <a:schemeClr val="tx1">
                    <a:lumMod val="65000"/>
                    <a:lumOff val="3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nl-BE" sz="1650" b="0" dirty="0"/>
          </a:p>
          <a:p>
            <a:r>
              <a:rPr lang="nl-BE" sz="1650" b="0" dirty="0"/>
              <a:t>    </a:t>
            </a:r>
            <a:r>
              <a:rPr lang="fr-FR" sz="1650" b="0" dirty="0" err="1"/>
              <a:t>Demp</a:t>
            </a:r>
            <a:r>
              <a:rPr lang="fr-FR" sz="1650" b="0" dirty="0"/>
              <a:t> je </a:t>
            </a:r>
            <a:r>
              <a:rPr lang="fr-FR" sz="1650" b="0" dirty="0" err="1"/>
              <a:t>microfoon</a:t>
            </a:r>
            <a:r>
              <a:rPr lang="fr-FR" sz="1650" b="0" dirty="0"/>
              <a:t> </a:t>
            </a:r>
            <a:r>
              <a:rPr lang="fr-FR" sz="1650" b="0" dirty="0" err="1"/>
              <a:t>wanneer</a:t>
            </a:r>
            <a:r>
              <a:rPr lang="fr-FR" sz="1650" b="0" dirty="0"/>
              <a:t> je niet </a:t>
            </a:r>
            <a:r>
              <a:rPr lang="fr-FR" sz="1650" b="0" dirty="0" err="1"/>
              <a:t>aan</a:t>
            </a:r>
            <a:r>
              <a:rPr lang="fr-FR" sz="1650" b="0" dirty="0"/>
              <a:t> het </a:t>
            </a:r>
            <a:r>
              <a:rPr lang="fr-FR" sz="1650" b="0" dirty="0" err="1"/>
              <a:t>woord</a:t>
            </a:r>
            <a:r>
              <a:rPr lang="fr-FR" sz="1650" b="0" dirty="0"/>
              <a:t> </a:t>
            </a:r>
            <a:r>
              <a:rPr lang="fr-FR" sz="1650" b="0" dirty="0" err="1"/>
              <a:t>bent</a:t>
            </a:r>
            <a:r>
              <a:rPr lang="fr-FR" sz="1650" b="0" dirty="0"/>
              <a:t>     </a:t>
            </a:r>
          </a:p>
          <a:p>
            <a:endParaRPr lang="fr-FR" sz="1650" b="0" dirty="0"/>
          </a:p>
          <a:p>
            <a:endParaRPr lang="fr-FR" sz="1650" b="0" dirty="0"/>
          </a:p>
          <a:p>
            <a:r>
              <a:rPr lang="fr-FR" sz="1650" b="0" dirty="0"/>
              <a:t>    </a:t>
            </a:r>
            <a:r>
              <a:rPr lang="fr-FR" sz="1650" b="0" dirty="0" err="1"/>
              <a:t>Schakel</a:t>
            </a:r>
            <a:r>
              <a:rPr lang="fr-FR" sz="1650" b="0" dirty="0"/>
              <a:t> je camera </a:t>
            </a:r>
            <a:r>
              <a:rPr lang="fr-FR" sz="1650" b="0" dirty="0" err="1"/>
              <a:t>uit</a:t>
            </a:r>
            <a:r>
              <a:rPr lang="fr-FR" sz="1650" b="0" dirty="0"/>
              <a:t> </a:t>
            </a:r>
            <a:r>
              <a:rPr lang="fr-FR" sz="1650" b="0" dirty="0" err="1"/>
              <a:t>tenzij</a:t>
            </a:r>
            <a:r>
              <a:rPr lang="fr-FR" sz="1650" b="0" dirty="0"/>
              <a:t> je het </a:t>
            </a:r>
            <a:r>
              <a:rPr lang="fr-FR" sz="1650" b="0" dirty="0" err="1"/>
              <a:t>woord</a:t>
            </a:r>
            <a:r>
              <a:rPr lang="fr-FR" sz="1650" b="0" dirty="0"/>
              <a:t> </a:t>
            </a:r>
            <a:r>
              <a:rPr lang="fr-FR" sz="1650" b="0" dirty="0" err="1"/>
              <a:t>wil</a:t>
            </a:r>
            <a:r>
              <a:rPr lang="fr-FR" sz="1650" b="0" dirty="0"/>
              <a:t> </a:t>
            </a:r>
            <a:r>
              <a:rPr lang="fr-FR" sz="1650" b="0" dirty="0" err="1"/>
              <a:t>nemen</a:t>
            </a:r>
            <a:endParaRPr lang="fr-FR" sz="1650" b="0" dirty="0"/>
          </a:p>
          <a:p>
            <a:endParaRPr lang="fr-FR" sz="1650" b="0" dirty="0"/>
          </a:p>
          <a:p>
            <a:r>
              <a:rPr lang="fr-FR" sz="1650" b="0" dirty="0"/>
              <a:t>    </a:t>
            </a:r>
          </a:p>
          <a:p>
            <a:r>
              <a:rPr lang="fr-FR" sz="1650" b="0" dirty="0"/>
              <a:t>    </a:t>
            </a:r>
            <a:r>
              <a:rPr lang="fr-FR" sz="1650" b="0" dirty="0" err="1"/>
              <a:t>Steek</a:t>
            </a:r>
            <a:r>
              <a:rPr lang="fr-FR" sz="1650" b="0" dirty="0"/>
              <a:t> je hand op (op het </a:t>
            </a:r>
            <a:r>
              <a:rPr lang="fr-FR" sz="1650" b="0" dirty="0" err="1"/>
              <a:t>einde</a:t>
            </a:r>
            <a:r>
              <a:rPr lang="fr-FR" sz="1650" b="0" dirty="0"/>
              <a:t> van de </a:t>
            </a:r>
            <a:r>
              <a:rPr lang="fr-FR" sz="1650" b="0" dirty="0" err="1"/>
              <a:t>presentatie</a:t>
            </a:r>
            <a:r>
              <a:rPr lang="fr-FR" sz="1650" b="0" dirty="0"/>
              <a:t>), of     </a:t>
            </a:r>
          </a:p>
          <a:p>
            <a:endParaRPr lang="fr-FR" sz="1650" b="0" dirty="0"/>
          </a:p>
          <a:p>
            <a:endParaRPr lang="fr-FR" sz="1650" b="0" dirty="0"/>
          </a:p>
          <a:p>
            <a:r>
              <a:rPr lang="fr-FR" sz="1650" b="0" dirty="0"/>
              <a:t>    </a:t>
            </a:r>
            <a:r>
              <a:rPr lang="fr-FR" sz="1650" b="0" dirty="0" err="1"/>
              <a:t>Stel</a:t>
            </a:r>
            <a:r>
              <a:rPr lang="fr-FR" sz="1650" b="0" dirty="0"/>
              <a:t> je </a:t>
            </a:r>
            <a:r>
              <a:rPr lang="fr-FR" sz="1650" b="0" dirty="0" err="1"/>
              <a:t>vraag</a:t>
            </a:r>
            <a:r>
              <a:rPr lang="fr-FR" sz="1650" b="0" dirty="0"/>
              <a:t> in de chat</a:t>
            </a:r>
            <a:endParaRPr lang="en-BE" sz="1650" b="0" dirty="0"/>
          </a:p>
        </p:txBody>
      </p:sp>
      <p:pic>
        <p:nvPicPr>
          <p:cNvPr id="18" name="Graphic 17" descr="Webcam silhouet">
            <a:extLst>
              <a:ext uri="{FF2B5EF4-FFF2-40B4-BE49-F238E27FC236}">
                <a16:creationId xmlns:a16="http://schemas.microsoft.com/office/drawing/2014/main" id="{1B0BBE15-A3C2-47DC-84AE-C243D9DA9B6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68009" y="1764537"/>
            <a:ext cx="685800" cy="685800"/>
          </a:xfrm>
          <a:prstGeom prst="rect">
            <a:avLst/>
          </a:prstGeom>
        </p:spPr>
      </p:pic>
      <p:pic>
        <p:nvPicPr>
          <p:cNvPr id="15" name="Graphic 14" descr="Chatballon silhouet">
            <a:extLst>
              <a:ext uri="{FF2B5EF4-FFF2-40B4-BE49-F238E27FC236}">
                <a16:creationId xmlns:a16="http://schemas.microsoft.com/office/drawing/2014/main" id="{5675AB25-8C8E-4F69-96F3-BA973F188A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81326" y="3358114"/>
            <a:ext cx="685800" cy="685800"/>
          </a:xfrm>
          <a:prstGeom prst="rect">
            <a:avLst/>
          </a:prstGeom>
        </p:spPr>
      </p:pic>
    </p:spTree>
    <p:extLst>
      <p:ext uri="{BB962C8B-B14F-4D97-AF65-F5344CB8AC3E}">
        <p14:creationId xmlns:p14="http://schemas.microsoft.com/office/powerpoint/2010/main" val="2465858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Autofit/>
          </a:bodyPr>
          <a:lstStyle/>
          <a:p>
            <a:r>
              <a:rPr lang="fr-FR" sz="1400" b="1" dirty="0"/>
              <a:t>40% du budget disponible </a:t>
            </a:r>
            <a:r>
              <a:rPr lang="fr-FR" sz="1400" dirty="0"/>
              <a:t>sera attribué de façon prioritaire à des projets visant à améliorer la performance énergétique des bâtiments qui peuvent être qualifiés de « </a:t>
            </a:r>
            <a:r>
              <a:rPr lang="fr-FR" sz="1400" b="1" dirty="0"/>
              <a:t>passoires énergétiques </a:t>
            </a:r>
            <a:r>
              <a:rPr lang="fr-FR" sz="1400" dirty="0"/>
              <a:t>» (certificat PEB à un niveau E, F ou G). </a:t>
            </a:r>
          </a:p>
          <a:p>
            <a:pPr marL="285750" indent="-285750">
              <a:buFont typeface="Wingdings" panose="05000000000000000000" pitchFamily="2" charset="2"/>
              <a:buChar char="à"/>
            </a:pPr>
            <a:r>
              <a:rPr lang="fr-FR" sz="1400" dirty="0">
                <a:sym typeface="Wingdings" panose="05000000000000000000" pitchFamily="2" charset="2"/>
              </a:rPr>
              <a:t>Pour prétendre à cette catégorie, obligation de </a:t>
            </a:r>
            <a:r>
              <a:rPr lang="fr-FR" sz="1400" dirty="0"/>
              <a:t>fournir un certificat PEB au moment de la candidature.</a:t>
            </a:r>
          </a:p>
          <a:p>
            <a:endParaRPr lang="fr-BE" sz="1400" dirty="0"/>
          </a:p>
          <a:p>
            <a:r>
              <a:rPr lang="nl-NL" sz="1400" b="1" i="0" u="none" strike="noStrike" baseline="0" dirty="0">
                <a:solidFill>
                  <a:srgbClr val="000000"/>
                </a:solidFill>
                <a:latin typeface="Calibri" panose="020F0502020204030204" pitchFamily="34" charset="0"/>
              </a:rPr>
              <a:t>40% van het beschikbare budget </a:t>
            </a:r>
            <a:r>
              <a:rPr lang="nl-NL" sz="1400" i="0" u="none" strike="noStrike" baseline="0" dirty="0">
                <a:solidFill>
                  <a:srgbClr val="000000"/>
                </a:solidFill>
                <a:latin typeface="Calibri" panose="020F0502020204030204" pitchFamily="34" charset="0"/>
              </a:rPr>
              <a:t>zal</a:t>
            </a:r>
            <a:r>
              <a:rPr lang="nl-NL" sz="1400" b="1" i="0" u="none" strike="noStrike" baseline="0" dirty="0">
                <a:solidFill>
                  <a:srgbClr val="000000"/>
                </a:solidFill>
                <a:latin typeface="Calibri" panose="020F0502020204030204" pitchFamily="34" charset="0"/>
              </a:rPr>
              <a:t> </a:t>
            </a:r>
            <a:r>
              <a:rPr lang="nl-NL" sz="1400" b="0" i="0" u="none" strike="noStrike" baseline="0" dirty="0">
                <a:solidFill>
                  <a:srgbClr val="000000"/>
                </a:solidFill>
                <a:latin typeface="Calibri" panose="020F0502020204030204" pitchFamily="34" charset="0"/>
              </a:rPr>
              <a:t>bij voorrang worden toegekend aan projecten om de energieprestaties van gebouwen te verbeteren die als "</a:t>
            </a:r>
            <a:r>
              <a:rPr lang="nl-NL" sz="1400" b="1" i="0" u="none" strike="noStrike" baseline="0" dirty="0">
                <a:solidFill>
                  <a:srgbClr val="000000"/>
                </a:solidFill>
                <a:latin typeface="Calibri" panose="020F0502020204030204" pitchFamily="34" charset="0"/>
              </a:rPr>
              <a:t>warmtezeven</a:t>
            </a:r>
            <a:r>
              <a:rPr lang="nl-NL" sz="1400" b="0" i="0" u="none" strike="noStrike" baseline="0" dirty="0">
                <a:solidFill>
                  <a:srgbClr val="000000"/>
                </a:solidFill>
                <a:latin typeface="Calibri" panose="020F0502020204030204" pitchFamily="34" charset="0"/>
              </a:rPr>
              <a:t>" beschouwd kunnen worden (met een EPB-certificaat van niveau E, F of G). </a:t>
            </a:r>
          </a:p>
          <a:p>
            <a:r>
              <a:rPr lang="nl-NL" sz="1400" dirty="0">
                <a:solidFill>
                  <a:srgbClr val="000000"/>
                </a:solidFill>
                <a:latin typeface="Calibri" panose="020F0502020204030204" pitchFamily="34" charset="0"/>
                <a:sym typeface="Wingdings" panose="05000000000000000000" pitchFamily="2" charset="2"/>
              </a:rPr>
              <a:t> Om voor deze categorie in aanmerking te komen, verplichting om </a:t>
            </a:r>
            <a:r>
              <a:rPr lang="nl-NL" sz="1400" b="0" i="0" u="none" strike="noStrike" baseline="0" dirty="0">
                <a:solidFill>
                  <a:srgbClr val="000000"/>
                </a:solidFill>
                <a:latin typeface="Calibri" panose="020F0502020204030204" pitchFamily="34" charset="0"/>
              </a:rPr>
              <a:t>een EPB-certificaat te verstrekken bij de indiening van de kandidatuur. </a:t>
            </a:r>
            <a:endParaRPr lang="fr-BE" sz="1400" i="1" dirty="0">
              <a:solidFill>
                <a:schemeClr val="tx1"/>
              </a:solidFill>
              <a:latin typeface="Arial"/>
            </a:endParaRPr>
          </a:p>
        </p:txBody>
      </p:sp>
    </p:spTree>
    <p:extLst>
      <p:ext uri="{BB962C8B-B14F-4D97-AF65-F5344CB8AC3E}">
        <p14:creationId xmlns:p14="http://schemas.microsoft.com/office/powerpoint/2010/main" val="21981133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dirty="0" err="1"/>
              <a:t>Selectieprocedure</a:t>
            </a:r>
            <a:endParaRPr lang="en-BE" dirty="0"/>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570934232"/>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dirty="0" err="1">
                          <a:effectLst/>
                        </a:rPr>
                        <a:t>Fase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Type score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dirty="0" err="1">
                          <a:effectLst/>
                        </a:rPr>
                        <a:t>Slaagdrempel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dirty="0" err="1">
                          <a:effectLst/>
                        </a:rPr>
                        <a:t>Eindweging</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dirty="0" err="1">
                          <a:effectLst/>
                        </a:rPr>
                        <a:t>Toegangsvoorwaarden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dirty="0" err="1">
                          <a:effectLst/>
                        </a:rPr>
                        <a:t>Binair</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n/a</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dirty="0" err="1">
                          <a:effectLst/>
                        </a:rPr>
                        <a:t>Uitschakelend</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dirty="0" err="1">
                          <a:effectLst/>
                        </a:rPr>
                        <a:t>Technische</a:t>
                      </a:r>
                      <a:r>
                        <a:rPr lang="fr-BE" sz="1100" dirty="0">
                          <a:effectLst/>
                        </a:rPr>
                        <a:t> </a:t>
                      </a:r>
                      <a:r>
                        <a:rPr lang="fr-BE" sz="1100" dirty="0" err="1">
                          <a:effectLst/>
                        </a:rPr>
                        <a:t>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dirty="0" err="1">
                          <a:effectLst/>
                        </a:rPr>
                        <a:t>Uitvoeringscriteria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fontScale="90000"/>
          </a:bodyPr>
          <a:lstStyle/>
          <a:p>
            <a:r>
              <a:rPr lang="fr-BE" dirty="0"/>
              <a:t>Action 6 – Critères techniques / </a:t>
            </a:r>
            <a:r>
              <a:rPr lang="fr-BE" dirty="0" err="1">
                <a:solidFill>
                  <a:schemeClr val="tx1"/>
                </a:solidFill>
              </a:rPr>
              <a:t>Actie</a:t>
            </a:r>
            <a:r>
              <a:rPr lang="fr-BE" dirty="0">
                <a:solidFill>
                  <a:schemeClr val="tx1"/>
                </a:solidFill>
              </a:rPr>
              <a:t> 6 - </a:t>
            </a:r>
            <a:r>
              <a:rPr lang="fr-BE" dirty="0" err="1">
                <a:solidFill>
                  <a:schemeClr val="tx1"/>
                </a:solidFill>
              </a:rPr>
              <a:t>Technische</a:t>
            </a:r>
            <a:r>
              <a:rPr lang="fr-BE" dirty="0">
                <a:solidFill>
                  <a:schemeClr val="tx1"/>
                </a:solidFill>
              </a:rPr>
              <a:t> </a:t>
            </a:r>
            <a:r>
              <a:rPr lang="fr-BE" dirty="0" err="1">
                <a:solidFill>
                  <a:schemeClr val="tx1"/>
                </a:solidFill>
              </a:rPr>
              <a:t>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15566"/>
            <a:ext cx="8424936" cy="3312368"/>
          </a:xfrm>
        </p:spPr>
        <p:txBody>
          <a:bodyPr>
            <a:noAutofit/>
          </a:bodyPr>
          <a:lstStyle/>
          <a:p>
            <a:pPr marL="457200" indent="-457200">
              <a:buAutoNum type="arabicParenR"/>
            </a:pPr>
            <a:r>
              <a:rPr lang="fr-FR" sz="1300" dirty="0"/>
              <a:t>Rapport du nombre de logements améliorés énergétiquement à la demande de subvention FEDER+RBC introduite (15 pt)</a:t>
            </a:r>
            <a:endParaRPr lang="fr-BE" sz="1300" dirty="0">
              <a:solidFill>
                <a:schemeClr val="tx1"/>
              </a:solidFill>
            </a:endParaRPr>
          </a:p>
          <a:p>
            <a:pPr marL="457200" indent="-457200">
              <a:buAutoNum type="arabicParenR"/>
            </a:pPr>
            <a:r>
              <a:rPr lang="fr-FR" sz="1300" dirty="0"/>
              <a:t>Rapport du Gain énergétique en kW/h rapporté à la demande de subvention FEDER+RBC introduite (20 pt)</a:t>
            </a:r>
            <a:endParaRPr lang="fr-BE" sz="1300" dirty="0"/>
          </a:p>
          <a:p>
            <a:pPr marL="457200" indent="-457200">
              <a:buAutoNum type="arabicParenR"/>
            </a:pPr>
            <a:r>
              <a:rPr lang="fr-FR" sz="1300" dirty="0"/>
              <a:t>Rapport de la réduction totale d’émission de gaz à effet de serre du projet à la demande de subvention FEDER+RBC introduite (10 pt)</a:t>
            </a:r>
            <a:endParaRPr lang="fr-BE" sz="1300" dirty="0"/>
          </a:p>
          <a:p>
            <a:pPr marL="457200" indent="-457200">
              <a:buAutoNum type="arabicParenR"/>
            </a:pPr>
            <a:r>
              <a:rPr lang="fr-FR" sz="1300" dirty="0"/>
              <a:t>Prise en compte des aspects non énergétiques de la durabilité environnementale de l’investissement et de son utilisation future (10 pt)</a:t>
            </a:r>
            <a:endParaRPr lang="fr-BE" sz="1300" dirty="0"/>
          </a:p>
          <a:p>
            <a:pPr marL="457200" indent="-457200">
              <a:buAutoNum type="arabicParenR"/>
            </a:pPr>
            <a:r>
              <a:rPr lang="fr-BE" sz="1300" dirty="0"/>
              <a:t>Le planning (4 pt)</a:t>
            </a:r>
          </a:p>
          <a:p>
            <a:pPr marL="457200" indent="-457200">
              <a:buAutoNum type="arabicParenR"/>
            </a:pPr>
            <a:r>
              <a:rPr lang="fr-BE" sz="1300" dirty="0"/>
              <a:t>Les valeurs cibles (3 pt)</a:t>
            </a:r>
          </a:p>
          <a:p>
            <a:pPr marL="457200" indent="-457200">
              <a:buAutoNum type="arabicParenR"/>
            </a:pPr>
            <a:r>
              <a:rPr lang="fr-BE" sz="1300" dirty="0">
                <a:solidFill>
                  <a:schemeClr val="bg1">
                    <a:lumMod val="50000"/>
                  </a:schemeClr>
                </a:solidFill>
              </a:rPr>
              <a:t>Le candidat prévoit un accompagnement </a:t>
            </a:r>
            <a:r>
              <a:rPr lang="fr-BE" sz="1300" dirty="0" err="1">
                <a:solidFill>
                  <a:schemeClr val="bg1">
                    <a:lumMod val="50000"/>
                  </a:schemeClr>
                </a:solidFill>
              </a:rPr>
              <a:t>socio-technique</a:t>
            </a:r>
            <a:r>
              <a:rPr lang="fr-BE" sz="1300" dirty="0">
                <a:solidFill>
                  <a:schemeClr val="bg1">
                    <a:lumMod val="50000"/>
                  </a:schemeClr>
                </a:solidFill>
              </a:rPr>
              <a:t> adapté (3 pt)</a:t>
            </a:r>
          </a:p>
        </p:txBody>
      </p:sp>
    </p:spTree>
    <p:extLst>
      <p:ext uri="{BB962C8B-B14F-4D97-AF65-F5344CB8AC3E}">
        <p14:creationId xmlns:p14="http://schemas.microsoft.com/office/powerpoint/2010/main" val="19739104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fontScale="90000"/>
          </a:bodyPr>
          <a:lstStyle/>
          <a:p>
            <a:r>
              <a:rPr lang="fr-BE" dirty="0"/>
              <a:t>Action 6 – Critères techniques / </a:t>
            </a:r>
            <a:r>
              <a:rPr lang="fr-BE" dirty="0" err="1">
                <a:solidFill>
                  <a:schemeClr val="tx1"/>
                </a:solidFill>
              </a:rPr>
              <a:t>Actie</a:t>
            </a:r>
            <a:r>
              <a:rPr lang="fr-BE" dirty="0">
                <a:solidFill>
                  <a:schemeClr val="tx1"/>
                </a:solidFill>
              </a:rPr>
              <a:t> 6 - </a:t>
            </a:r>
            <a:r>
              <a:rPr lang="fr-BE" dirty="0" err="1">
                <a:solidFill>
                  <a:schemeClr val="tx1"/>
                </a:solidFill>
              </a:rPr>
              <a:t>Technische</a:t>
            </a:r>
            <a:r>
              <a:rPr lang="fr-BE" dirty="0">
                <a:solidFill>
                  <a:schemeClr val="tx1"/>
                </a:solidFill>
              </a:rPr>
              <a:t> </a:t>
            </a:r>
            <a:r>
              <a:rPr lang="fr-BE" dirty="0" err="1">
                <a:solidFill>
                  <a:schemeClr val="tx1"/>
                </a:solidFill>
              </a:rPr>
              <a:t>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15566"/>
            <a:ext cx="8424936" cy="3456384"/>
          </a:xfrm>
        </p:spPr>
        <p:txBody>
          <a:bodyPr>
            <a:normAutofit fontScale="70000" lnSpcReduction="20000"/>
          </a:bodyPr>
          <a:lstStyle/>
          <a:p>
            <a:pPr marL="457200" indent="-457200">
              <a:buAutoNum type="arabicParenR"/>
            </a:pPr>
            <a:r>
              <a:rPr lang="nl-NL" dirty="0">
                <a:solidFill>
                  <a:schemeClr val="tx1"/>
                </a:solidFill>
              </a:rPr>
              <a:t>Verhouding van het aantal woningen waarvan de energieprestaties zijn verbeterd ten opzichte van de ingediende aanvraag voor een EFRO+BHG-subsidie (15 </a:t>
            </a:r>
            <a:r>
              <a:rPr lang="nl-NL" dirty="0" err="1">
                <a:solidFill>
                  <a:schemeClr val="tx1"/>
                </a:solidFill>
              </a:rPr>
              <a:t>pt</a:t>
            </a:r>
            <a:r>
              <a:rPr lang="nl-NL" dirty="0">
                <a:solidFill>
                  <a:schemeClr val="tx1"/>
                </a:solidFill>
              </a:rPr>
              <a:t>)</a:t>
            </a:r>
          </a:p>
          <a:p>
            <a:pPr marL="457200" indent="-457200">
              <a:buAutoNum type="arabicParenR"/>
            </a:pPr>
            <a:r>
              <a:rPr lang="nl-NL" dirty="0">
                <a:solidFill>
                  <a:schemeClr val="tx1"/>
                </a:solidFill>
              </a:rPr>
              <a:t>Verhouding van de gerapporteerde energiewinst in kW/h ten opzichte van de ingediende aanvraag voor een EFRO+BHG-subsidie (20 </a:t>
            </a:r>
            <a:r>
              <a:rPr lang="nl-NL" dirty="0" err="1">
                <a:solidFill>
                  <a:schemeClr val="tx1"/>
                </a:solidFill>
              </a:rPr>
              <a:t>pt</a:t>
            </a:r>
            <a:r>
              <a:rPr lang="nl-NL" dirty="0">
                <a:solidFill>
                  <a:schemeClr val="tx1"/>
                </a:solidFill>
              </a:rPr>
              <a:t>)</a:t>
            </a:r>
          </a:p>
          <a:p>
            <a:pPr marL="457200" indent="-457200">
              <a:buAutoNum type="arabicParenR"/>
            </a:pPr>
            <a:r>
              <a:rPr lang="nl-NL" dirty="0">
                <a:solidFill>
                  <a:schemeClr val="tx1"/>
                </a:solidFill>
              </a:rPr>
              <a:t>Verhouding van de totale vermindering van de uitstoot aan broeikasgassen van het project ten opzichte van de ingediende aanvraag voor een EFRO+BHG-subsidie (10 </a:t>
            </a:r>
            <a:r>
              <a:rPr lang="nl-NL" dirty="0" err="1">
                <a:solidFill>
                  <a:schemeClr val="tx1"/>
                </a:solidFill>
              </a:rPr>
              <a:t>pt</a:t>
            </a:r>
            <a:r>
              <a:rPr lang="nl-NL" dirty="0">
                <a:solidFill>
                  <a:schemeClr val="tx1"/>
                </a:solidFill>
              </a:rPr>
              <a:t>)</a:t>
            </a:r>
          </a:p>
          <a:p>
            <a:pPr marL="457200" indent="-457200">
              <a:buAutoNum type="arabicParenR"/>
            </a:pPr>
            <a:r>
              <a:rPr lang="nl-NL" dirty="0">
                <a:solidFill>
                  <a:schemeClr val="tx1"/>
                </a:solidFill>
              </a:rPr>
              <a:t>In aanmerking nemen van de niet-</a:t>
            </a:r>
            <a:r>
              <a:rPr lang="nl-NL" dirty="0" err="1">
                <a:solidFill>
                  <a:schemeClr val="tx1"/>
                </a:solidFill>
              </a:rPr>
              <a:t>energiegerelateerde</a:t>
            </a:r>
            <a:r>
              <a:rPr lang="nl-NL" dirty="0">
                <a:solidFill>
                  <a:schemeClr val="tx1"/>
                </a:solidFill>
              </a:rPr>
              <a:t> aspecten van de milieuduurzaamheid van de investering en het toekomstige gebruik ervan (10 </a:t>
            </a:r>
            <a:r>
              <a:rPr lang="nl-NL" dirty="0" err="1">
                <a:solidFill>
                  <a:schemeClr val="tx1"/>
                </a:solidFill>
              </a:rPr>
              <a:t>pt</a:t>
            </a:r>
            <a:r>
              <a:rPr lang="nl-NL" dirty="0">
                <a:solidFill>
                  <a:schemeClr val="tx1"/>
                </a:solidFill>
              </a:rPr>
              <a:t>)</a:t>
            </a:r>
          </a:p>
          <a:p>
            <a:pPr marL="457200" indent="-457200">
              <a:buAutoNum type="arabicParenR"/>
            </a:pPr>
            <a:r>
              <a:rPr lang="fr-BE" dirty="0">
                <a:solidFill>
                  <a:schemeClr val="tx1"/>
                </a:solidFill>
              </a:rPr>
              <a:t>De planning (4 pt)</a:t>
            </a:r>
          </a:p>
          <a:p>
            <a:pPr marL="457200" indent="-457200">
              <a:buAutoNum type="arabicParenR"/>
            </a:pPr>
            <a:r>
              <a:rPr lang="fr-BE" dirty="0">
                <a:solidFill>
                  <a:schemeClr val="tx1"/>
                </a:solidFill>
              </a:rPr>
              <a:t>De </a:t>
            </a:r>
            <a:r>
              <a:rPr lang="fr-BE" dirty="0" err="1">
                <a:solidFill>
                  <a:schemeClr val="tx1"/>
                </a:solidFill>
              </a:rPr>
              <a:t>streefwaarden</a:t>
            </a:r>
            <a:r>
              <a:rPr lang="fr-BE" dirty="0">
                <a:solidFill>
                  <a:schemeClr val="tx1"/>
                </a:solidFill>
              </a:rPr>
              <a:t> (3 pt)</a:t>
            </a:r>
          </a:p>
          <a:p>
            <a:pPr marL="457200" indent="-457200">
              <a:buAutoNum type="arabicParenR"/>
            </a:pPr>
            <a:r>
              <a:rPr lang="nl-NL" dirty="0">
                <a:solidFill>
                  <a:schemeClr val="tx1"/>
                </a:solidFill>
              </a:rPr>
              <a:t>De kandidaat zorgt voor aangepaste </a:t>
            </a:r>
            <a:r>
              <a:rPr lang="nl-NL" dirty="0" err="1">
                <a:solidFill>
                  <a:schemeClr val="tx1"/>
                </a:solidFill>
              </a:rPr>
              <a:t>sociaaltechnische</a:t>
            </a:r>
            <a:r>
              <a:rPr lang="nl-NL" dirty="0">
                <a:solidFill>
                  <a:schemeClr val="tx1"/>
                </a:solidFill>
              </a:rPr>
              <a:t> begeleiding (3 </a:t>
            </a:r>
            <a:r>
              <a:rPr lang="nl-NL" dirty="0" err="1">
                <a:solidFill>
                  <a:schemeClr val="tx1"/>
                </a:solidFill>
              </a:rPr>
              <a:t>pt</a:t>
            </a:r>
            <a:r>
              <a:rPr lang="nl-NL" dirty="0">
                <a:solidFill>
                  <a:schemeClr val="tx1"/>
                </a:solidFill>
              </a:rPr>
              <a:t>)</a:t>
            </a:r>
            <a:endParaRPr lang="fr-BE" dirty="0">
              <a:solidFill>
                <a:schemeClr val="tx1"/>
              </a:solidFill>
            </a:endParaRPr>
          </a:p>
        </p:txBody>
      </p:sp>
    </p:spTree>
    <p:extLst>
      <p:ext uri="{BB962C8B-B14F-4D97-AF65-F5344CB8AC3E}">
        <p14:creationId xmlns:p14="http://schemas.microsoft.com/office/powerpoint/2010/main" val="66152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dirty="0"/>
              <a:t>Planning et budget/ </a:t>
            </a:r>
            <a:r>
              <a:rPr lang="fr-BE" dirty="0">
                <a:solidFill>
                  <a:schemeClr val="tx1"/>
                </a:solidFill>
              </a:rPr>
              <a:t>Planning en budget (10 pt)</a:t>
            </a:r>
            <a:endParaRPr lang="fr-BE" dirty="0"/>
          </a:p>
          <a:p>
            <a:pPr marL="457200" indent="-457200">
              <a:buAutoNum type="arabicParenR"/>
            </a:pPr>
            <a:r>
              <a:rPr lang="fr-BE" dirty="0"/>
              <a:t>Structure de gestion, gouvernance, compétence et dynamique partenariale/ </a:t>
            </a:r>
            <a:r>
              <a:rPr lang="fr-BE" dirty="0" err="1">
                <a:solidFill>
                  <a:schemeClr val="tx1"/>
                </a:solidFill>
              </a:rPr>
              <a:t>Beheers</a:t>
            </a:r>
            <a:r>
              <a:rPr lang="fr-BE" dirty="0">
                <a:solidFill>
                  <a:schemeClr val="tx1"/>
                </a:solidFill>
              </a:rPr>
              <a:t>-, </a:t>
            </a:r>
            <a:r>
              <a:rPr lang="fr-BE" dirty="0" err="1">
                <a:solidFill>
                  <a:schemeClr val="tx1"/>
                </a:solidFill>
              </a:rPr>
              <a:t>bestuurs</a:t>
            </a:r>
            <a:r>
              <a:rPr lang="fr-BE" dirty="0">
                <a:solidFill>
                  <a:schemeClr val="tx1"/>
                </a:solidFill>
              </a:rPr>
              <a:t>- en </a:t>
            </a:r>
            <a:r>
              <a:rPr lang="fr-BE" dirty="0" err="1">
                <a:solidFill>
                  <a:schemeClr val="tx1"/>
                </a:solidFill>
              </a:rPr>
              <a:t>bevoegdheidsstructuur</a:t>
            </a:r>
            <a:r>
              <a:rPr lang="fr-BE" dirty="0">
                <a:solidFill>
                  <a:schemeClr val="tx1"/>
                </a:solidFill>
              </a:rPr>
              <a:t> en </a:t>
            </a:r>
            <a:r>
              <a:rPr lang="fr-BE" dirty="0" err="1">
                <a:solidFill>
                  <a:schemeClr val="tx1"/>
                </a:solidFill>
              </a:rPr>
              <a:t>partnerdynamiek</a:t>
            </a:r>
            <a:r>
              <a:rPr lang="fr-BE" dirty="0">
                <a:solidFill>
                  <a:schemeClr val="tx1"/>
                </a:solidFill>
              </a:rPr>
              <a:t> (12 pt)</a:t>
            </a:r>
            <a:endParaRPr lang="fr-BE" dirty="0"/>
          </a:p>
          <a:p>
            <a:pPr marL="457200" indent="-457200">
              <a:buAutoNum type="arabicParenR"/>
            </a:pPr>
            <a:r>
              <a:rPr lang="fr-BE" dirty="0"/>
              <a:t>Principe DNSH / </a:t>
            </a:r>
            <a:r>
              <a:rPr lang="fr-BE" dirty="0" err="1">
                <a:solidFill>
                  <a:schemeClr val="tx1"/>
                </a:solidFill>
              </a:rPr>
              <a:t>Beginsel</a:t>
            </a:r>
            <a:r>
              <a:rPr lang="fr-BE" dirty="0">
                <a:solidFill>
                  <a:schemeClr val="tx1"/>
                </a:solidFill>
              </a:rPr>
              <a:t> DNSH (5 pt)</a:t>
            </a:r>
            <a:endParaRPr lang="fr-BE" dirty="0"/>
          </a:p>
          <a:p>
            <a:pPr marL="457200" indent="-457200">
              <a:buAutoNum type="arabicParenR"/>
            </a:pPr>
            <a:r>
              <a:rPr lang="fr-BE" dirty="0"/>
              <a:t>Egalité des chances, inclusions et non-discrimination/ </a:t>
            </a:r>
            <a:r>
              <a:rPr lang="nl-NL" dirty="0">
                <a:solidFill>
                  <a:schemeClr val="tx1"/>
                </a:solidFill>
              </a:rPr>
              <a:t>Gelijke kansen, inclusie en non-discriminatie (3 </a:t>
            </a:r>
            <a:r>
              <a:rPr lang="nl-NL" dirty="0" err="1">
                <a:solidFill>
                  <a:schemeClr val="tx1"/>
                </a:solidFill>
              </a:rPr>
              <a:t>pt</a:t>
            </a:r>
            <a:r>
              <a:rPr lang="nl-NL" dirty="0">
                <a:solidFill>
                  <a:schemeClr val="tx1"/>
                </a:solidFill>
              </a:rPr>
              <a:t>)</a:t>
            </a:r>
            <a:endParaRPr lang="fr-BE" dirty="0">
              <a:solidFill>
                <a:schemeClr val="tx1"/>
              </a:solidFill>
            </a:endParaRPr>
          </a:p>
          <a:p>
            <a:pPr marL="457200" indent="-457200">
              <a:buAutoNum type="arabicParenR"/>
            </a:pPr>
            <a:r>
              <a:rPr lang="fr-BE" dirty="0"/>
              <a:t>Indicateurs / </a:t>
            </a:r>
            <a:r>
              <a:rPr lang="fr-BE" dirty="0" err="1">
                <a:solidFill>
                  <a:schemeClr val="tx1"/>
                </a:solidFill>
              </a:rPr>
              <a:t>Indicatoren</a:t>
            </a:r>
            <a:r>
              <a:rPr lang="fr-BE" dirty="0">
                <a:solidFill>
                  <a:schemeClr val="tx1"/>
                </a:solidFill>
              </a:rPr>
              <a:t> (5 pt)</a:t>
            </a:r>
          </a:p>
        </p:txBody>
      </p:sp>
    </p:spTree>
    <p:extLst>
      <p:ext uri="{BB962C8B-B14F-4D97-AF65-F5344CB8AC3E}">
        <p14:creationId xmlns:p14="http://schemas.microsoft.com/office/powerpoint/2010/main" val="287351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457200" indent="-457200" algn="just">
              <a:buFont typeface="+mj-lt"/>
              <a:buAutoNum type="arabicPeriod"/>
            </a:pPr>
            <a:r>
              <a:rPr lang="fr-BE" b="1" dirty="0"/>
              <a:t>Critères techniques </a:t>
            </a:r>
            <a:r>
              <a:rPr lang="fr-BE" sz="1400" b="1" dirty="0"/>
              <a:t>–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b="1" i="1" dirty="0">
              <a:solidFill>
                <a:schemeClr val="tx1"/>
              </a:solidFill>
              <a:latin typeface="Arial"/>
            </a:endParaRPr>
          </a:p>
          <a:p>
            <a:pPr marL="342900" indent="-342900" algn="just">
              <a:buFont typeface="Arial" panose="020B0604020202020204" pitchFamily="34" charset="0"/>
              <a:buChar char="•"/>
            </a:pPr>
            <a:r>
              <a:rPr lang="fr-BE" sz="1800" dirty="0"/>
              <a:t>Décrire le projet – </a:t>
            </a:r>
            <a:r>
              <a:rPr lang="fr-BE" sz="1800" i="1" dirty="0">
                <a:solidFill>
                  <a:schemeClr val="tx1"/>
                </a:solidFill>
                <a:latin typeface="Arial"/>
              </a:rPr>
              <a:t>Het </a:t>
            </a:r>
            <a:r>
              <a:rPr lang="fr-BE" sz="1800" i="1" dirty="0" err="1">
                <a:solidFill>
                  <a:schemeClr val="tx1"/>
                </a:solidFill>
                <a:latin typeface="Arial"/>
              </a:rPr>
              <a:t>project</a:t>
            </a:r>
            <a:r>
              <a:rPr lang="fr-BE" sz="1800" i="1" dirty="0">
                <a:solidFill>
                  <a:schemeClr val="tx1"/>
                </a:solidFill>
                <a:latin typeface="Arial"/>
              </a:rPr>
              <a:t> </a:t>
            </a:r>
            <a:r>
              <a:rPr lang="fr-BE" sz="1800" i="1" dirty="0" err="1">
                <a:solidFill>
                  <a:schemeClr val="tx1"/>
                </a:solidFill>
                <a:latin typeface="Arial"/>
              </a:rPr>
              <a:t>beschrijven</a:t>
            </a:r>
            <a:endParaRPr lang="fr-BE" sz="1800" i="1" dirty="0">
              <a:solidFill>
                <a:schemeClr val="tx1"/>
              </a:solidFill>
              <a:latin typeface="Arial"/>
            </a:endParaRPr>
          </a:p>
          <a:p>
            <a:pPr algn="just"/>
            <a:r>
              <a:rPr lang="fr-BE" sz="1400" dirty="0">
                <a:sym typeface="Wingdings" panose="05000000000000000000" pitchFamily="2" charset="2"/>
              </a:rPr>
              <a:t> L’investissement doit répondre à toutes les activités décrites dans l’appel</a:t>
            </a:r>
          </a:p>
          <a:p>
            <a:pPr marL="285750" indent="-285750" algn="just">
              <a:buFont typeface="Wingdings" panose="05000000000000000000" pitchFamily="2" charset="2"/>
              <a:buChar char="à"/>
            </a:pPr>
            <a:r>
              <a:rPr lang="fr-BE" sz="1400" i="1" dirty="0">
                <a:solidFill>
                  <a:schemeClr val="tx1"/>
                </a:solidFill>
                <a:latin typeface="Arial"/>
                <a:sym typeface="Wingdings" panose="05000000000000000000" pitchFamily="2" charset="2"/>
              </a:rPr>
              <a:t>De </a:t>
            </a:r>
            <a:r>
              <a:rPr lang="fr-BE" sz="1400" i="1" dirty="0" err="1">
                <a:solidFill>
                  <a:schemeClr val="tx1"/>
                </a:solidFill>
                <a:latin typeface="Arial"/>
                <a:sym typeface="Wingdings" panose="05000000000000000000" pitchFamily="2" charset="2"/>
              </a:rPr>
              <a:t>investering</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moet</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beantwooorden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aan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alle</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beschreven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activiteiten</a:t>
            </a:r>
            <a:r>
              <a:rPr lang="fr-BE" sz="1400" i="1" dirty="0">
                <a:solidFill>
                  <a:schemeClr val="tx1"/>
                </a:solidFill>
                <a:latin typeface="Arial"/>
                <a:sym typeface="Wingdings" panose="05000000000000000000" pitchFamily="2" charset="2"/>
              </a:rPr>
              <a:t> in de </a:t>
            </a:r>
            <a:r>
              <a:rPr lang="fr-BE" sz="1400" i="1" dirty="0" err="1">
                <a:solidFill>
                  <a:schemeClr val="tx1"/>
                </a:solidFill>
                <a:latin typeface="Arial"/>
                <a:sym typeface="Wingdings" panose="05000000000000000000" pitchFamily="2" charset="2"/>
              </a:rPr>
              <a:t>oproep</a:t>
            </a:r>
            <a:endParaRPr lang="fr-BE" sz="1400" i="1" dirty="0">
              <a:solidFill>
                <a:schemeClr val="tx1"/>
              </a:solidFill>
              <a:latin typeface="Arial"/>
              <a:sym typeface="Wingdings" panose="05000000000000000000" pitchFamily="2" charset="2"/>
            </a:endParaRPr>
          </a:p>
          <a:p>
            <a:pPr algn="just"/>
            <a:endParaRPr lang="fr-BE" sz="14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dirty="0">
                <a:sym typeface="Wingdings" panose="05000000000000000000" pitchFamily="2" charset="2"/>
              </a:rPr>
              <a:t>La surface totale améliorée – </a:t>
            </a:r>
            <a:r>
              <a:rPr lang="fr-BE" sz="1800" i="1" dirty="0">
                <a:solidFill>
                  <a:schemeClr val="tx1"/>
                </a:solidFill>
                <a:latin typeface="Arial"/>
                <a:sym typeface="Wingdings" panose="05000000000000000000" pitchFamily="2" charset="2"/>
              </a:rPr>
              <a:t>De totale </a:t>
            </a:r>
            <a:r>
              <a:rPr lang="fr-BE" sz="1800" i="1" dirty="0" err="1">
                <a:solidFill>
                  <a:schemeClr val="tx1"/>
                </a:solidFill>
                <a:latin typeface="Arial"/>
                <a:sym typeface="Wingdings" panose="05000000000000000000" pitchFamily="2" charset="2"/>
              </a:rPr>
              <a:t>verbeterde</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oppervlakte</a:t>
            </a:r>
            <a:endParaRPr lang="fr-BE" i="1" dirty="0">
              <a:solidFill>
                <a:schemeClr val="tx1"/>
              </a:solidFill>
              <a:latin typeface="Arial"/>
              <a:sym typeface="Wingdings" panose="05000000000000000000" pitchFamily="2" charset="2"/>
            </a:endParaRPr>
          </a:p>
          <a:p>
            <a:pPr marL="342900" indent="-342900" algn="just">
              <a:buFont typeface="Wingdings" panose="05000000000000000000" pitchFamily="2" charset="2"/>
              <a:buChar char="à"/>
            </a:pPr>
            <a:r>
              <a:rPr lang="fr-FR" sz="1400" dirty="0">
                <a:sym typeface="Wingdings" panose="05000000000000000000" pitchFamily="2" charset="2"/>
              </a:rPr>
              <a:t>Quelle est la surface totale (en m²) de l’équipement collectif dont le projet prévoit d’améliorer la classe énergétique d’au moins un niveau ? </a:t>
            </a:r>
          </a:p>
          <a:p>
            <a:pPr marL="342900" indent="-342900" algn="just">
              <a:buFont typeface="Wingdings" panose="05000000000000000000" pitchFamily="2" charset="2"/>
              <a:buChar char="à"/>
            </a:pPr>
            <a:r>
              <a:rPr lang="nl-NL" sz="1400" i="1" dirty="0">
                <a:solidFill>
                  <a:schemeClr val="tx1"/>
                </a:solidFill>
                <a:latin typeface="Arial"/>
                <a:sym typeface="Wingdings" panose="05000000000000000000" pitchFamily="2" charset="2"/>
              </a:rPr>
              <a:t>Wat is de totale oppervlakte (in m²) van de openbare gebouwen waarvoor het project van plan is de energieklasse met ten minste één niveau te verbeteren? </a:t>
            </a:r>
            <a:endParaRPr lang="fr-BE" sz="1400" i="1" dirty="0">
              <a:solidFill>
                <a:schemeClr val="tx1"/>
              </a:solidFill>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342900" indent="-342900" algn="just">
              <a:buFont typeface="Arial" panose="020B0604020202020204" pitchFamily="34" charset="0"/>
              <a:buChar char="•"/>
            </a:pPr>
            <a:r>
              <a:rPr lang="fr-BE" sz="1800" dirty="0"/>
              <a:t>Gain énergétique – </a:t>
            </a:r>
            <a:r>
              <a:rPr lang="fr-BE" sz="1800" i="1" dirty="0" err="1">
                <a:solidFill>
                  <a:schemeClr val="tx1"/>
                </a:solidFill>
                <a:latin typeface="Arial"/>
              </a:rPr>
              <a:t>Energiebesparing</a:t>
            </a:r>
            <a:r>
              <a:rPr lang="fr-BE" sz="1800" i="1" dirty="0">
                <a:solidFill>
                  <a:schemeClr val="tx1"/>
                </a:solidFill>
                <a:latin typeface="Arial"/>
              </a:rPr>
              <a:t> </a:t>
            </a:r>
          </a:p>
          <a:p>
            <a:pPr algn="just"/>
            <a:r>
              <a:rPr lang="fr-BE" sz="1400" dirty="0">
                <a:sym typeface="Wingdings" panose="05000000000000000000" pitchFamily="2" charset="2"/>
              </a:rPr>
              <a:t> </a:t>
            </a:r>
            <a:r>
              <a:rPr lang="fr-BE" sz="1400" dirty="0">
                <a:ea typeface="Calibri" panose="020F0502020204030204" pitchFamily="34" charset="0"/>
              </a:rPr>
              <a:t>Quel est le gain énergétique atteint grâce au projet de rénovation ? Renseignez la consommation du bâtiment avant les travaux d’amélioration énergétique et projetée après travaux ;</a:t>
            </a:r>
          </a:p>
          <a:p>
            <a:pPr marL="342900" indent="-342900" algn="just">
              <a:buFont typeface="Wingdings" panose="05000000000000000000" pitchFamily="2" charset="2"/>
              <a:buChar char="à"/>
            </a:pPr>
            <a:r>
              <a:rPr lang="nl-NL" sz="1400" i="1" dirty="0">
                <a:solidFill>
                  <a:schemeClr val="tx1"/>
                </a:solidFill>
                <a:sym typeface="Wingdings" panose="05000000000000000000" pitchFamily="2" charset="2"/>
              </a:rPr>
              <a:t>Wat is de energiewinst door het renovatieproject ? Voer het verbruik van het gebouw in vóór de werkzaamheden ter verbetering van de energie-efficiëntie en het verwachte verbruik na de werkzaamheden. </a:t>
            </a:r>
            <a:endParaRPr lang="fr-BE" sz="1400" i="1" dirty="0">
              <a:solidFill>
                <a:schemeClr val="tx1"/>
              </a:solidFill>
              <a:sym typeface="Wingdings" panose="05000000000000000000" pitchFamily="2" charset="2"/>
            </a:endParaRPr>
          </a:p>
          <a:p>
            <a:pPr algn="just"/>
            <a:endParaRPr lang="fr-BE" sz="5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dirty="0">
                <a:sym typeface="Wingdings" panose="05000000000000000000" pitchFamily="2" charset="2"/>
              </a:rPr>
              <a:t>Réduction des émissions de GES – </a:t>
            </a:r>
            <a:r>
              <a:rPr lang="nl-NL" sz="1800" i="1" dirty="0">
                <a:solidFill>
                  <a:schemeClr val="tx1"/>
                </a:solidFill>
                <a:latin typeface="Arial"/>
                <a:sym typeface="Wingdings" panose="05000000000000000000" pitchFamily="2" charset="2"/>
              </a:rPr>
              <a:t>Vermindering van de uitstoot van broeikasgassen </a:t>
            </a: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Quelle est la réduction totale d’émission de gaz à effet de serre du projet ? (avec méthode de calcul)</a:t>
            </a:r>
          </a:p>
          <a:p>
            <a:pPr marL="285750" indent="-285750" algn="just">
              <a:buFont typeface="Wingdings" panose="05000000000000000000" pitchFamily="2" charset="2"/>
              <a:buChar char="à"/>
            </a:pPr>
            <a:r>
              <a:rPr lang="nl-NL"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is de totale broeikasgasemissiereductie van het project (met berekeningsmethode)?</a:t>
            </a:r>
            <a:endParaRPr lang="fr-BE"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à"/>
            </a:pPr>
            <a:endParaRPr lang="en-BE"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fr-BE" i="1" dirty="0">
              <a:solidFill>
                <a:schemeClr val="tx1"/>
              </a:solidFill>
              <a:highlight>
                <a:srgbClr val="FFFF00"/>
              </a:highlight>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a:bodyPr>
          <a:lstStyle/>
          <a:p>
            <a:pPr marL="342900" indent="-342900">
              <a:buFont typeface="Arial" panose="020B0604020202020204" pitchFamily="34" charset="0"/>
              <a:buChar char="•"/>
            </a:pPr>
            <a:r>
              <a:rPr lang="fr-BE" sz="1800" dirty="0"/>
              <a:t>Durabilité environnementale – </a:t>
            </a:r>
            <a:r>
              <a:rPr lang="fr-BE" sz="1800" i="1" dirty="0" err="1">
                <a:solidFill>
                  <a:schemeClr val="tx1"/>
                </a:solidFill>
                <a:latin typeface="Arial"/>
              </a:rPr>
              <a:t>Duurzaamheid</a:t>
            </a:r>
            <a:r>
              <a:rPr lang="fr-BE" sz="1800" i="1" dirty="0">
                <a:solidFill>
                  <a:schemeClr val="tx1"/>
                </a:solidFill>
                <a:latin typeface="Arial"/>
              </a:rPr>
              <a:t> </a:t>
            </a:r>
            <a:r>
              <a:rPr lang="fr-BE" sz="1800" i="1" dirty="0" err="1">
                <a:solidFill>
                  <a:schemeClr val="tx1"/>
                </a:solidFill>
                <a:latin typeface="Arial"/>
              </a:rPr>
              <a:t>leefmilieu</a:t>
            </a:r>
            <a:endParaRPr lang="fr-BE" sz="18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Circularité, matériaux recyclés/recyclables, impact sur la biodiversité, efficacité énergétique,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Circulariteit, gerecycleerde/recycleerbare materialen, gevolgen voor de biodiversiteit, aanpassing aan de klimaatverandering, energiezuinigheid</a:t>
            </a:r>
          </a:p>
          <a:p>
            <a:pPr marL="285750" indent="-285750">
              <a:buFont typeface="Arial" panose="020B0604020202020204" pitchFamily="34" charset="0"/>
              <a:buChar char="•"/>
            </a:pPr>
            <a:r>
              <a:rPr lang="fr-BE" sz="1800" dirty="0"/>
              <a:t>Planning/ </a:t>
            </a:r>
            <a:r>
              <a:rPr lang="fr-BE" sz="1800" i="1" dirty="0">
                <a:solidFill>
                  <a:schemeClr val="tx1"/>
                </a:solidFill>
                <a:latin typeface="Arial"/>
              </a:rPr>
              <a:t>Planning </a:t>
            </a:r>
          </a:p>
          <a:p>
            <a:r>
              <a:rPr lang="fr-BE" sz="1400" dirty="0">
                <a:sym typeface="Wingdings" panose="05000000000000000000" pitchFamily="2" charset="2"/>
              </a:rPr>
              <a:t> </a:t>
            </a:r>
            <a:r>
              <a:rPr lang="fr-FR" sz="1400" dirty="0">
                <a:sym typeface="Wingdings" panose="05000000000000000000" pitchFamily="2" charset="2"/>
              </a:rPr>
              <a:t>Mise en œuvre des opérations au regard des délais de la Programmation (réalisme du calendrier) </a:t>
            </a:r>
          </a:p>
          <a:p>
            <a:r>
              <a:rPr lang="fr-FR" sz="1400" i="1" dirty="0">
                <a:solidFill>
                  <a:schemeClr val="tx1"/>
                </a:solidFill>
                <a:latin typeface="Arial"/>
                <a:sym typeface="Wingdings" panose="05000000000000000000" pitchFamily="2" charset="2"/>
              </a:rPr>
              <a:t></a:t>
            </a:r>
            <a:r>
              <a:rPr lang="fr-FR" sz="1400" dirty="0">
                <a:sym typeface="Wingdings" panose="05000000000000000000" pitchFamily="2" charset="2"/>
              </a:rPr>
              <a:t> </a:t>
            </a:r>
            <a:r>
              <a:rPr lang="nl-NL" sz="1400" i="1" dirty="0">
                <a:solidFill>
                  <a:schemeClr val="tx1"/>
                </a:solidFill>
                <a:latin typeface="Arial"/>
                <a:sym typeface="Wingdings" panose="05000000000000000000" pitchFamily="2" charset="2"/>
              </a:rPr>
              <a:t>Uitvoering van de werkzaamheden ten opzichte van de programmeringstermijnen (realisme van het tijdschema) </a:t>
            </a:r>
          </a:p>
          <a:p>
            <a:pPr lvl="1" indent="0"/>
            <a:endParaRPr lang="fr-BE" sz="1400" dirty="0"/>
          </a:p>
        </p:txBody>
      </p:sp>
    </p:spTree>
    <p:extLst>
      <p:ext uri="{BB962C8B-B14F-4D97-AF65-F5344CB8AC3E}">
        <p14:creationId xmlns:p14="http://schemas.microsoft.com/office/powerpoint/2010/main" val="984727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dirty="0" err="1">
                <a:solidFill>
                  <a:schemeClr val="tx1"/>
                </a:solidFill>
              </a:rPr>
              <a:t>Uitvoeringscriteria</a:t>
            </a:r>
            <a:endParaRPr lang="fr-BE" sz="1900" b="1" dirty="0"/>
          </a:p>
          <a:p>
            <a:pPr marL="285750" indent="-285750">
              <a:buFont typeface="Arial" panose="020B0604020202020204" pitchFamily="34" charset="0"/>
              <a:buChar char="•"/>
            </a:pPr>
            <a:r>
              <a:rPr lang="fr-BE" sz="1800" dirty="0"/>
              <a:t>Planning et budget/ </a:t>
            </a:r>
            <a:r>
              <a:rPr lang="fr-BE" sz="1800" dirty="0">
                <a:solidFill>
                  <a:schemeClr val="tx1"/>
                </a:solidFill>
              </a:rPr>
              <a:t>Planning en budget</a:t>
            </a:r>
          </a:p>
          <a:p>
            <a:pPr lvl="1" indent="0"/>
            <a:r>
              <a:rPr lang="fr-BE" dirty="0"/>
              <a:t>	</a:t>
            </a:r>
            <a:r>
              <a:rPr lang="fr-BE" sz="1400" dirty="0"/>
              <a:t>Voir tableau – </a:t>
            </a:r>
            <a:r>
              <a:rPr lang="fr-BE" sz="1400" dirty="0" err="1">
                <a:solidFill>
                  <a:schemeClr val="tx1"/>
                </a:solidFill>
              </a:rPr>
              <a:t>Zie</a:t>
            </a:r>
            <a:r>
              <a:rPr lang="fr-BE" sz="1400" dirty="0">
                <a:solidFill>
                  <a:schemeClr val="tx1"/>
                </a:solidFill>
              </a:rPr>
              <a:t> </a:t>
            </a:r>
            <a:r>
              <a:rPr lang="fr-BE" sz="1400" dirty="0" err="1">
                <a:solidFill>
                  <a:schemeClr val="tx1"/>
                </a:solidFill>
              </a:rPr>
              <a:t>tabellen</a:t>
            </a:r>
            <a:endParaRPr lang="fr-BE" sz="1800"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a:t>
            </a:r>
            <a:r>
              <a:rPr lang="nl-NL" sz="1400" i="1" dirty="0">
                <a:solidFill>
                  <a:schemeClr val="tx1"/>
                </a:solidFill>
                <a:latin typeface="Arial"/>
              </a:rPr>
              <a:t>Organisatie (intern – partnerschap)</a:t>
            </a:r>
          </a:p>
          <a:p>
            <a:r>
              <a:rPr lang="nl-NL" sz="1400" dirty="0"/>
              <a:t>	- </a:t>
            </a:r>
            <a:r>
              <a:rPr lang="nl-NL" sz="1400" dirty="0" err="1"/>
              <a:t>Marchés</a:t>
            </a:r>
            <a:r>
              <a:rPr lang="nl-NL" sz="1400" dirty="0"/>
              <a:t> </a:t>
            </a:r>
            <a:r>
              <a:rPr lang="nl-NL" sz="1400" dirty="0" err="1"/>
              <a:t>publics</a:t>
            </a:r>
            <a:r>
              <a:rPr lang="nl-NL" sz="1400" dirty="0"/>
              <a:t>/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a:t>
            </a:r>
            <a:r>
              <a:rPr lang="fr-BE" sz="1600" i="1" dirty="0">
                <a:solidFill>
                  <a:schemeClr val="tx1"/>
                </a:solidFill>
                <a:latin typeface="Arial"/>
              </a:rPr>
              <a:t>Principe van 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endParaRPr lang="fr-BE" dirty="0"/>
          </a:p>
          <a:p>
            <a:r>
              <a:rPr lang="fr-BE" sz="1400" dirty="0"/>
              <a:t>	Voir tableau/ </a:t>
            </a:r>
            <a:r>
              <a:rPr lang="fr-BE" sz="1400" dirty="0" err="1">
                <a:solidFill>
                  <a:schemeClr val="tx1"/>
                </a:solidFill>
              </a:rPr>
              <a:t>Tabel</a:t>
            </a:r>
            <a:endParaRPr lang="fr-BE" sz="1400"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a:t>
            </a:r>
            <a:r>
              <a:rPr lang="nl-NL" sz="1600" dirty="0">
                <a:solidFill>
                  <a:schemeClr val="tx1"/>
                </a:solidFill>
              </a:rPr>
              <a:t>Gelijke kansen, inclusie en non-discriminatie </a:t>
            </a:r>
            <a:endParaRPr lang="fr-BE" sz="1600"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programme FEDER 2021-2027 </a:t>
            </a:r>
            <a:r>
              <a:rPr lang="fr-BE" sz="4800" b="1" i="1" dirty="0" err="1">
                <a:solidFill>
                  <a:schemeClr val="tx1"/>
                </a:solidFill>
              </a:rPr>
              <a:t>Inleiding</a:t>
            </a:r>
            <a:r>
              <a:rPr lang="fr-BE" sz="4800" b="1" i="1" dirty="0">
                <a:solidFill>
                  <a:schemeClr val="tx1"/>
                </a:solidFill>
              </a:rPr>
              <a:t> </a:t>
            </a:r>
            <a:r>
              <a:rPr lang="fr-BE" sz="4800" b="1" i="1" dirty="0" err="1">
                <a:solidFill>
                  <a:schemeClr val="tx1"/>
                </a:solidFill>
              </a:rPr>
              <a:t>tot</a:t>
            </a:r>
            <a:r>
              <a:rPr lang="fr-BE" sz="4800" b="1" i="1" dirty="0">
                <a:solidFill>
                  <a:schemeClr val="tx1"/>
                </a:solidFill>
              </a:rPr>
              <a:t> het EFRO programma 2021 - 2027</a:t>
            </a:r>
          </a:p>
          <a:p>
            <a:pPr marL="1028700" indent="-1028700">
              <a:buFont typeface="+mj-lt"/>
              <a:buAutoNum type="romanUcPeriod"/>
            </a:pPr>
            <a:r>
              <a:rPr lang="fr-FR" sz="4800" b="1" dirty="0"/>
              <a:t>Présentation des appels à projets FEDER 2021-2027 – OS 2.1 Action 2 et Action 3 </a:t>
            </a:r>
            <a:r>
              <a:rPr lang="fr-BE" sz="4800" b="1" i="1" dirty="0" err="1">
                <a:solidFill>
                  <a:schemeClr val="tx1"/>
                </a:solidFill>
              </a:rPr>
              <a:t>Voorstelling</a:t>
            </a:r>
            <a:r>
              <a:rPr lang="fr-BE" sz="4800" b="1" i="1" dirty="0">
                <a:solidFill>
                  <a:schemeClr val="tx1"/>
                </a:solidFill>
              </a:rPr>
              <a:t> van de </a:t>
            </a:r>
            <a:r>
              <a:rPr lang="fr-BE" sz="4800" b="1" i="1" dirty="0" err="1">
                <a:solidFill>
                  <a:schemeClr val="tx1"/>
                </a:solidFill>
              </a:rPr>
              <a:t>projectoproepen</a:t>
            </a:r>
            <a:r>
              <a:rPr lang="fr-BE" sz="4800" b="1" i="1" dirty="0">
                <a:solidFill>
                  <a:schemeClr val="tx1"/>
                </a:solidFill>
              </a:rPr>
              <a:t> EFRO 2021-2027 – SD 2.1 </a:t>
            </a:r>
            <a:r>
              <a:rPr lang="fr-BE" sz="4800" b="1" i="1" dirty="0" err="1">
                <a:solidFill>
                  <a:schemeClr val="tx1"/>
                </a:solidFill>
              </a:rPr>
              <a:t>Actie</a:t>
            </a:r>
            <a:r>
              <a:rPr lang="fr-BE" sz="4800" b="1" i="1" dirty="0">
                <a:solidFill>
                  <a:schemeClr val="tx1"/>
                </a:solidFill>
              </a:rPr>
              <a:t> 2 en </a:t>
            </a:r>
            <a:r>
              <a:rPr lang="fr-BE" sz="4800" b="1" i="1" dirty="0" err="1">
                <a:solidFill>
                  <a:schemeClr val="tx1"/>
                </a:solidFill>
              </a:rPr>
              <a:t>Actie</a:t>
            </a:r>
            <a:r>
              <a:rPr lang="fr-BE" sz="4800" b="1" i="1" dirty="0">
                <a:solidFill>
                  <a:schemeClr val="tx1"/>
                </a:solidFill>
              </a:rPr>
              <a:t> 3</a:t>
            </a:r>
          </a:p>
          <a:p>
            <a:pPr marL="1028700" indent="-1028700">
              <a:buFont typeface="+mj-lt"/>
              <a:buAutoNum type="romanUcPeriod"/>
            </a:pPr>
            <a:r>
              <a:rPr lang="fr-BE" sz="4800" b="1" dirty="0"/>
              <a:t>Préparation du dossier de candidature  </a:t>
            </a:r>
            <a:r>
              <a:rPr lang="fr-BE" sz="4800" b="1" i="1" dirty="0" err="1">
                <a:solidFill>
                  <a:schemeClr val="tx1"/>
                </a:solidFill>
              </a:rPr>
              <a:t>Voorbereiding</a:t>
            </a:r>
            <a:r>
              <a:rPr lang="fr-BE" sz="4800" b="1" i="1" dirty="0">
                <a:solidFill>
                  <a:schemeClr val="tx1"/>
                </a:solidFill>
              </a:rPr>
              <a:t> van het </a:t>
            </a:r>
            <a:r>
              <a:rPr lang="fr-BE" sz="4800" b="1" i="1" dirty="0" err="1">
                <a:solidFill>
                  <a:schemeClr val="tx1"/>
                </a:solidFill>
              </a:rPr>
              <a:t>kandidatuurdossier</a:t>
            </a:r>
            <a:endParaRPr lang="fr-BE" sz="4800" b="1" i="1" dirty="0">
              <a:solidFill>
                <a:schemeClr val="tx1"/>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solidFill>
              </a:rPr>
              <a:t>Indiening</a:t>
            </a:r>
            <a:r>
              <a:rPr lang="fr-BE" sz="4800" b="1" i="1" dirty="0">
                <a:solidFill>
                  <a:schemeClr val="tx1"/>
                </a:solidFill>
              </a:rPr>
              <a:t> van het </a:t>
            </a:r>
            <a:r>
              <a:rPr lang="fr-BE" sz="4800" b="1" i="1" dirty="0" err="1">
                <a:solidFill>
                  <a:schemeClr val="tx1"/>
                </a:solidFill>
              </a:rPr>
              <a:t>projectvoorstel</a:t>
            </a:r>
            <a:r>
              <a:rPr lang="fr-BE" sz="4800" b="1" i="1" dirty="0">
                <a:solidFill>
                  <a:schemeClr val="tx1"/>
                </a:solidFill>
              </a:rPr>
              <a:t> in het </a:t>
            </a:r>
            <a:r>
              <a:rPr lang="fr-BE" sz="4800" b="1" i="1" dirty="0" err="1">
                <a:solidFill>
                  <a:schemeClr val="tx1"/>
                </a:solidFill>
              </a:rPr>
              <a:t>elektronisch</a:t>
            </a:r>
            <a:r>
              <a:rPr lang="fr-BE" sz="4800" b="1" i="1" dirty="0">
                <a:solidFill>
                  <a:schemeClr val="tx1"/>
                </a:solidFill>
              </a:rPr>
              <a:t> </a:t>
            </a:r>
            <a:r>
              <a:rPr lang="fr-BE" sz="4800" b="1" i="1" dirty="0" err="1">
                <a:solidFill>
                  <a:schemeClr val="tx1"/>
                </a:solidFill>
              </a:rPr>
              <a:t>systeem</a:t>
            </a:r>
            <a:r>
              <a:rPr lang="fr-BE" sz="4800" b="1" i="1" dirty="0">
                <a:solidFill>
                  <a:schemeClr val="tx1"/>
                </a:solidFill>
              </a:rPr>
              <a:t> Salesforce</a:t>
            </a:r>
          </a:p>
          <a:p>
            <a:pPr marL="1028700" indent="-1028700">
              <a:buFont typeface="+mj-lt"/>
              <a:buAutoNum type="romanUcPeriod"/>
            </a:pPr>
            <a:r>
              <a:rPr lang="fr-BE" sz="4800" b="1" dirty="0"/>
              <a:t>Etapes après sélection/ </a:t>
            </a:r>
            <a:r>
              <a:rPr lang="nl-NL" sz="4800" b="1" i="1" dirty="0">
                <a:solidFill>
                  <a:schemeClr val="tx1"/>
                </a:solidFill>
              </a:rPr>
              <a:t>Stappen na de selectie</a:t>
            </a:r>
            <a:endParaRPr lang="fr-BE" sz="4800" b="1" i="1" dirty="0">
              <a:solidFill>
                <a:schemeClr val="tx1"/>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1645692"/>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lumMod val="65000"/>
                    <a:lumOff val="35000"/>
                  </a:schemeClr>
                </a:solidFill>
              </a:rPr>
              <a:t>Indiening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br>
              <a:rPr lang="fr-BE" sz="2400" b="1" i="1" dirty="0">
                <a:solidFill>
                  <a:schemeClr val="tx1">
                    <a:lumMod val="65000"/>
                    <a:lumOff val="35000"/>
                  </a:schemeClr>
                </a:solidFill>
              </a:rPr>
            </a:b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p:txBody>
          <a:bodyPr>
            <a:normAutofit/>
          </a:bodyPr>
          <a:lstStyle/>
          <a:p>
            <a:pPr marL="457200" indent="-457200" algn="just">
              <a:buFont typeface="+mj-lt"/>
              <a:buAutoNum type="arabicPeriod" startAt="5"/>
            </a:pPr>
            <a:endParaRPr lang="fr-BE" sz="1800" dirty="0"/>
          </a:p>
          <a:p>
            <a:pPr algn="just"/>
            <a:endParaRPr lang="fr-BE" dirty="0"/>
          </a:p>
          <a:p>
            <a:pPr marL="342900" indent="-342900" algn="just">
              <a:buFont typeface="Arial" panose="020B0604020202020204" pitchFamily="34" charset="0"/>
              <a:buChar char="•"/>
            </a:pPr>
            <a:r>
              <a:rPr lang="fr-BE" dirty="0"/>
              <a:t>A partir de février </a:t>
            </a:r>
            <a:r>
              <a:rPr lang="fr-BE" dirty="0">
                <a:solidFill>
                  <a:schemeClr val="tx1">
                    <a:lumMod val="65000"/>
                    <a:lumOff val="35000"/>
                  </a:schemeClr>
                </a:solidFill>
              </a:rPr>
              <a:t>/ </a:t>
            </a:r>
            <a:r>
              <a:rPr lang="fr-BE" dirty="0" err="1">
                <a:solidFill>
                  <a:schemeClr val="tx1"/>
                </a:solidFill>
              </a:rPr>
              <a:t>Vanaf</a:t>
            </a:r>
            <a:r>
              <a:rPr lang="fr-BE" dirty="0">
                <a:solidFill>
                  <a:schemeClr val="tx1"/>
                </a:solidFill>
              </a:rPr>
              <a:t> </a:t>
            </a:r>
            <a:r>
              <a:rPr lang="fr-BE" dirty="0" err="1">
                <a:solidFill>
                  <a:schemeClr val="tx1"/>
                </a:solidFill>
              </a:rPr>
              <a:t>februari</a:t>
            </a:r>
            <a:endParaRPr lang="fr-BE" dirty="0">
              <a:solidFill>
                <a:schemeClr val="tx1"/>
              </a:solidFill>
            </a:endParaRPr>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31 mai 2023 / </a:t>
            </a:r>
            <a:r>
              <a:rPr lang="fr-BE" dirty="0" err="1">
                <a:solidFill>
                  <a:schemeClr val="tx1"/>
                </a:solidFill>
              </a:rPr>
              <a:t>Indiening</a:t>
            </a:r>
            <a:r>
              <a:rPr lang="fr-BE" dirty="0">
                <a:solidFill>
                  <a:schemeClr val="tx1"/>
                </a:solidFill>
              </a:rPr>
              <a:t>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31 </a:t>
            </a:r>
            <a:r>
              <a:rPr lang="fr-BE" dirty="0" err="1">
                <a:solidFill>
                  <a:schemeClr val="tx1"/>
                </a:solidFill>
              </a:rPr>
              <a:t>mei</a:t>
            </a:r>
            <a:r>
              <a:rPr lang="fr-BE" dirty="0">
                <a:solidFill>
                  <a:schemeClr val="tx1"/>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err="1"/>
              <a:t>mlatour@sprb.brussels</a:t>
            </a:r>
            <a:endParaRPr lang="fr-BE" dirty="0"/>
          </a:p>
          <a:p>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4"/>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programme FEDER 2021-2027 </a:t>
            </a:r>
            <a:r>
              <a:rPr lang="fr-BE" i="1" dirty="0" err="1">
                <a:solidFill>
                  <a:schemeClr val="tx1"/>
                </a:solidFill>
              </a:rPr>
              <a:t>Inleiding</a:t>
            </a:r>
            <a:r>
              <a:rPr lang="fr-BE" i="1" dirty="0">
                <a:solidFill>
                  <a:schemeClr val="tx1"/>
                </a:solidFill>
              </a:rPr>
              <a:t> </a:t>
            </a:r>
            <a:r>
              <a:rPr lang="fr-BE" i="1" dirty="0" err="1">
                <a:solidFill>
                  <a:schemeClr val="tx1"/>
                </a:solidFill>
              </a:rPr>
              <a:t>algemene</a:t>
            </a:r>
            <a:r>
              <a:rPr lang="fr-BE" i="1" dirty="0">
                <a:solidFill>
                  <a:schemeClr val="tx1"/>
                </a:solidFill>
              </a:rPr>
              <a:t> </a:t>
            </a:r>
            <a:r>
              <a:rPr lang="fr-BE" i="1" dirty="0" err="1">
                <a:solidFill>
                  <a:schemeClr val="tx1"/>
                </a:solidFill>
              </a:rPr>
              <a:t>context</a:t>
            </a:r>
            <a:r>
              <a:rPr lang="fr-BE" i="1" dirty="0">
                <a:solidFill>
                  <a:schemeClr val="tx1"/>
                </a:solidFill>
              </a:rPr>
              <a:t> van het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95486"/>
            <a:ext cx="8389689" cy="3239814"/>
          </a:xfrm>
        </p:spPr>
        <p:txBody>
          <a:bodyPr>
            <a:normAutofit/>
          </a:bodyPr>
          <a:lstStyle/>
          <a:p>
            <a:pPr marL="342900" indent="-342900" algn="just">
              <a:buFontTx/>
              <a:buChar char="-"/>
            </a:pPr>
            <a:endParaRPr lang="fr-BE" b="1" dirty="0"/>
          </a:p>
          <a:p>
            <a:pPr marL="342900" indent="-342900">
              <a:buFontTx/>
              <a:buChar char="-"/>
            </a:pPr>
            <a:r>
              <a:rPr lang="fr-BE" b="1" dirty="0"/>
              <a:t>Le projet de programme approuvé par le Gouvernement de la Région de Bruxelles-Capitale est soumis pour adoption auprès des services de la Commission Européenne / </a:t>
            </a:r>
            <a:r>
              <a:rPr lang="nl-BE" b="1" i="1" dirty="0">
                <a:solidFill>
                  <a:schemeClr val="tx1"/>
                </a:solidFill>
                <a:latin typeface="Arial"/>
              </a:rPr>
              <a:t>Het ontwerp van programma goedgekeurd door de Brusselse Hoofdstedelijke Regering is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dirty="0">
                <a:solidFill>
                  <a:schemeClr val="bg1">
                    <a:lumMod val="50000"/>
                  </a:schemeClr>
                </a:solidFill>
              </a:rPr>
              <a:t>Action 1 : </a:t>
            </a:r>
            <a:r>
              <a:rPr lang="fr-FR" sz="1400" dirty="0">
                <a:solidFill>
                  <a:schemeClr val="bg1">
                    <a:lumMod val="50000"/>
                  </a:schemeClr>
                </a:solidFill>
              </a:rPr>
              <a:t>La rénovation énergétique des infrastructures des pouvoirs publics régionaux et locaux ;</a:t>
            </a:r>
          </a:p>
          <a:p>
            <a:r>
              <a:rPr lang="fr-FR" sz="1400" b="1" dirty="0">
                <a:solidFill>
                  <a:srgbClr val="7CA2D6"/>
                </a:solidFill>
              </a:rPr>
              <a:t>Action 2 : La rénovation énergétique des équipements collectifs organisés par les autres pouvoirs publics ;</a:t>
            </a:r>
          </a:p>
          <a:p>
            <a:r>
              <a:rPr lang="fr-FR" sz="1400" b="1" dirty="0">
                <a:solidFill>
                  <a:srgbClr val="7CA2D6"/>
                </a:solidFill>
              </a:rPr>
              <a:t>Action 3 : L’amélioration de la performance énergétique du parc de logement locatif social et modéré existant ;</a:t>
            </a:r>
          </a:p>
          <a:p>
            <a:r>
              <a:rPr lang="fr-FR" sz="1400" dirty="0"/>
              <a:t>Action 4 : Des projets pilotes visant la rénovation de logements collectifs (copropriétés, avec un accent particulier sur les ménages à bas revenu) ou la rénovation groupée à l’échelle d’un quartier de logements privés ;</a:t>
            </a:r>
          </a:p>
          <a:p>
            <a:r>
              <a:rPr lang="fr-FR" sz="1400" dirty="0"/>
              <a:t>Action 5 : Le soutien financier à l’équipement en réseaux de chaleurs sur des sites d’intérêt collectif majeur, en construction ou en rénovation.</a:t>
            </a:r>
            <a:endParaRPr lang="fr-BE" sz="1400" b="1" u="sng" dirty="0">
              <a:solidFill>
                <a:srgbClr val="7CA2D6"/>
              </a:solidFill>
            </a:endParaRPr>
          </a:p>
        </p:txBody>
      </p:sp>
    </p:spTree>
    <p:extLst>
      <p:ext uri="{BB962C8B-B14F-4D97-AF65-F5344CB8AC3E}">
        <p14:creationId xmlns:p14="http://schemas.microsoft.com/office/powerpoint/2010/main" val="3637457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300" dirty="0" err="1">
                <a:solidFill>
                  <a:schemeClr val="tx1"/>
                </a:solidFill>
              </a:rPr>
              <a:t>Actie</a:t>
            </a:r>
            <a:r>
              <a:rPr lang="fr-BE" sz="2300" dirty="0">
                <a:solidFill>
                  <a:schemeClr val="tx1"/>
                </a:solidFill>
              </a:rPr>
              <a:t> 1: </a:t>
            </a:r>
            <a:r>
              <a:rPr lang="nl-NL" sz="2300" dirty="0">
                <a:solidFill>
                  <a:schemeClr val="tx1"/>
                </a:solidFill>
              </a:rPr>
              <a:t>De energierenovatie van de infrastructuur van de gewestelijke en lokale overheden ;</a:t>
            </a:r>
          </a:p>
          <a:p>
            <a:r>
              <a:rPr lang="fr-BE" sz="2300" b="1" dirty="0" err="1">
                <a:solidFill>
                  <a:srgbClr val="7CA2D6"/>
                </a:solidFill>
              </a:rPr>
              <a:t>Actie</a:t>
            </a:r>
            <a:r>
              <a:rPr lang="fr-BE" sz="2300" b="1" dirty="0">
                <a:solidFill>
                  <a:srgbClr val="7CA2D6"/>
                </a:solidFill>
              </a:rPr>
              <a:t> 2: </a:t>
            </a:r>
            <a:r>
              <a:rPr lang="nl-NL" sz="2300" b="1" dirty="0">
                <a:solidFill>
                  <a:srgbClr val="7CA2D6"/>
                </a:solidFill>
              </a:rPr>
              <a:t>De energierenovatie van collectieve voorzieningen die door andere overheden worden georganiseerd ;</a:t>
            </a:r>
          </a:p>
          <a:p>
            <a:r>
              <a:rPr lang="fr-BE" sz="2300" b="1" dirty="0" err="1">
                <a:solidFill>
                  <a:srgbClr val="7CA2D6"/>
                </a:solidFill>
              </a:rPr>
              <a:t>Actie</a:t>
            </a:r>
            <a:r>
              <a:rPr lang="fr-BE" sz="2300" b="1" dirty="0">
                <a:solidFill>
                  <a:srgbClr val="7CA2D6"/>
                </a:solidFill>
              </a:rPr>
              <a:t> 3: </a:t>
            </a:r>
            <a:r>
              <a:rPr lang="nl-NL" sz="2300" b="1" dirty="0">
                <a:solidFill>
                  <a:srgbClr val="7CA2D6"/>
                </a:solidFill>
              </a:rPr>
              <a:t>De verbetering van de energieprestaties van de bestaande sociale huurwoningen en bescheiden huurwoningen ;</a:t>
            </a:r>
          </a:p>
          <a:p>
            <a:r>
              <a:rPr lang="fr-BE" sz="2300" dirty="0" err="1">
                <a:solidFill>
                  <a:schemeClr val="tx1"/>
                </a:solidFill>
              </a:rPr>
              <a:t>Actie</a:t>
            </a:r>
            <a:r>
              <a:rPr lang="fr-BE" sz="2300" dirty="0">
                <a:solidFill>
                  <a:schemeClr val="tx1"/>
                </a:solidFill>
              </a:rPr>
              <a:t> 4: </a:t>
            </a:r>
            <a:r>
              <a:rPr lang="nl-NL" sz="2300" dirty="0">
                <a:solidFill>
                  <a:schemeClr val="tx1"/>
                </a:solidFill>
              </a:rPr>
              <a:t>Proefprojecten die de renovatie van collectieve woningen beogen (mede-eigendommen, met bijzondere focus op huishoudens met een laag inkomen) of de gegroepeerde renovatie op wijkschaal van privéwoningen ;</a:t>
            </a:r>
          </a:p>
          <a:p>
            <a:r>
              <a:rPr lang="fr-BE" sz="2300" dirty="0" err="1">
                <a:solidFill>
                  <a:schemeClr val="tx1"/>
                </a:solidFill>
              </a:rPr>
              <a:t>Actie</a:t>
            </a:r>
            <a:r>
              <a:rPr lang="fr-BE" sz="2300" dirty="0">
                <a:solidFill>
                  <a:schemeClr val="tx1"/>
                </a:solidFill>
              </a:rPr>
              <a:t> 5: </a:t>
            </a:r>
            <a:r>
              <a:rPr lang="nl-NL" sz="2300" dirty="0">
                <a:solidFill>
                  <a:schemeClr val="tx1"/>
                </a:solidFill>
              </a:rPr>
              <a:t>Financiële steun voor de installatie van warmtenetten op plaatsen van groot openbaar belang, in nieuwbouw of renovatie.</a:t>
            </a:r>
            <a:endParaRPr lang="fr-BE" sz="2300" b="1" dirty="0">
              <a:solidFill>
                <a:srgbClr val="7CA2D6"/>
              </a:solidFill>
            </a:endParaRPr>
          </a:p>
        </p:txBody>
      </p:sp>
    </p:spTree>
    <p:extLst>
      <p:ext uri="{BB962C8B-B14F-4D97-AF65-F5344CB8AC3E}">
        <p14:creationId xmlns:p14="http://schemas.microsoft.com/office/powerpoint/2010/main" val="2239679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7FDBD2-A37C-452B-B852-DEF265E709AA}">
  <ds:schemaRefs>
    <ds:schemaRef ds:uri="12cb0234-c0b0-4c53-84af-973ef88e2a02"/>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9c7c9337-ae00-402d-ade6-9de608163fc8"/>
    <ds:schemaRef ds:uri="http://purl.org/dc/elements/1.1/"/>
    <ds:schemaRef ds:uri="bfa7d963-24c6-42df-9c60-af0ce4d6be1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8693</TotalTime>
  <Words>4010</Words>
  <Application>Microsoft Office PowerPoint</Application>
  <PresentationFormat>Affichage à l'écran (16:9)</PresentationFormat>
  <Paragraphs>355</Paragraphs>
  <Slides>43</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43</vt:i4>
      </vt:variant>
    </vt:vector>
  </HeadingPairs>
  <TitlesOfParts>
    <vt:vector size="49" baseType="lpstr">
      <vt:lpstr>Aller Light</vt:lpstr>
      <vt:lpstr>Arial</vt:lpstr>
      <vt:lpstr>Calibri</vt:lpstr>
      <vt:lpstr>Courier New</vt:lpstr>
      <vt:lpstr>Wingdings</vt:lpstr>
      <vt:lpstr>Thème Office</vt:lpstr>
      <vt:lpstr>Présentation PowerPoint</vt:lpstr>
      <vt:lpstr>Participation en ligne</vt:lpstr>
      <vt:lpstr>Deelname online</vt:lpstr>
      <vt:lpstr>AGENDA</vt:lpstr>
      <vt:lpstr>I. Introduction au contexte général du programme FEDER 2021-2027 Inleiding algemene context van het EFRO programma 2021 -2027 </vt:lpstr>
      <vt:lpstr>Présentation PowerPoint</vt:lpstr>
      <vt:lpstr>Présentation PowerPoint</vt:lpstr>
      <vt:lpstr>Présentation PowerPoint</vt:lpstr>
      <vt:lpstr>Présentation PowerPoint</vt:lpstr>
      <vt:lpstr>Présentation PowerPoint</vt:lpstr>
      <vt:lpstr>Présentation PowerPoint</vt:lpstr>
      <vt:lpstr>1. Les actions de l’appel/ De acties van de projectoproep</vt:lpstr>
      <vt:lpstr>2. Les résultats attendus/ De verwachte resultaten </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4. Procédure de sélection / Selectieprocedure</vt:lpstr>
      <vt:lpstr>Action 1 – Critères techniques / Actie 1 - Technische criteria</vt:lpstr>
      <vt:lpstr>Action 1 – Critères techniques / Actie 1 - Technische criteria</vt:lpstr>
      <vt:lpstr>Critères de mise en œuvre / Uitvoeringscriteria</vt:lpstr>
      <vt:lpstr>Présentation PowerPoint</vt:lpstr>
      <vt:lpstr>1. Les actions de l’appel/ De acties van de projectoproep</vt:lpstr>
      <vt:lpstr>1. Les actions de l’appel/ De acties van de projectoproep</vt:lpstr>
      <vt:lpstr>2. Les résultats attendus/ De verwachte resultaten </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4. Procédure de sélection / Selectieprocedure</vt:lpstr>
      <vt:lpstr>Action 6 – Critères techniques / Actie 6 - Technische criteria</vt:lpstr>
      <vt:lpstr>Action 6 – Critères techniques / Actie 6 - Technische criteria</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  </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LATOUR Martin</cp:lastModifiedBy>
  <cp:revision>278</cp:revision>
  <cp:lastPrinted>2020-03-03T16:21:53Z</cp:lastPrinted>
  <dcterms:created xsi:type="dcterms:W3CDTF">2013-10-17T10:19:39Z</dcterms:created>
  <dcterms:modified xsi:type="dcterms:W3CDTF">2023-01-27T10:27:35Z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