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handoutMasterIdLst>
    <p:handoutMasterId r:id="rId33"/>
  </p:handoutMasterIdLst>
  <p:sldIdLst>
    <p:sldId id="259" r:id="rId5"/>
    <p:sldId id="260" r:id="rId6"/>
    <p:sldId id="356" r:id="rId7"/>
    <p:sldId id="357" r:id="rId8"/>
    <p:sldId id="352" r:id="rId9"/>
    <p:sldId id="353" r:id="rId10"/>
    <p:sldId id="358" r:id="rId11"/>
    <p:sldId id="354" r:id="rId12"/>
    <p:sldId id="359" r:id="rId13"/>
    <p:sldId id="360" r:id="rId14"/>
    <p:sldId id="361" r:id="rId15"/>
    <p:sldId id="362" r:id="rId16"/>
    <p:sldId id="279" r:id="rId17"/>
    <p:sldId id="277" r:id="rId18"/>
    <p:sldId id="339" r:id="rId19"/>
    <p:sldId id="363" r:id="rId20"/>
    <p:sldId id="342" r:id="rId21"/>
    <p:sldId id="364" r:id="rId22"/>
    <p:sldId id="343" r:id="rId23"/>
    <p:sldId id="344" r:id="rId24"/>
    <p:sldId id="366" r:id="rId25"/>
    <p:sldId id="345" r:id="rId26"/>
    <p:sldId id="292" r:id="rId27"/>
    <p:sldId id="324" r:id="rId28"/>
    <p:sldId id="290" r:id="rId29"/>
    <p:sldId id="264" r:id="rId30"/>
    <p:sldId id="273" r:id="rId31"/>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03"/>
    <a:srgbClr val="0B00BE"/>
    <a:srgbClr val="7CA2D6"/>
    <a:srgbClr val="B7B7B7"/>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57" autoAdjust="0"/>
  </p:normalViewPr>
  <p:slideViewPr>
    <p:cSldViewPr>
      <p:cViewPr varScale="1">
        <p:scale>
          <a:sx n="142" d="100"/>
          <a:sy n="142" d="100"/>
        </p:scale>
        <p:origin x="672" y="114"/>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neviève Planchard" userId="0b22dc33-ab89-456b-bb01-66091767a422" providerId="ADAL" clId="{C95FC407-C27E-4B97-89C5-B6BCD84D0D4A}"/>
    <pc:docChg chg="modSld">
      <pc:chgData name="Geneviève Planchard" userId="0b22dc33-ab89-456b-bb01-66091767a422" providerId="ADAL" clId="{C95FC407-C27E-4B97-89C5-B6BCD84D0D4A}" dt="2022-10-27T14:47:03.389" v="16" actId="20577"/>
      <pc:docMkLst>
        <pc:docMk/>
      </pc:docMkLst>
      <pc:sldChg chg="modSp mod">
        <pc:chgData name="Geneviève Planchard" userId="0b22dc33-ab89-456b-bb01-66091767a422" providerId="ADAL" clId="{C95FC407-C27E-4B97-89C5-B6BCD84D0D4A}" dt="2022-10-27T14:45:56.344" v="3" actId="20577"/>
        <pc:sldMkLst>
          <pc:docMk/>
          <pc:sldMk cId="1894478274" sldId="277"/>
        </pc:sldMkLst>
        <pc:spChg chg="mod">
          <ac:chgData name="Geneviève Planchard" userId="0b22dc33-ab89-456b-bb01-66091767a422" providerId="ADAL" clId="{C95FC407-C27E-4B97-89C5-B6BCD84D0D4A}" dt="2022-10-27T14:45:56.344" v="3" actId="20577"/>
          <ac:spMkLst>
            <pc:docMk/>
            <pc:sldMk cId="1894478274" sldId="277"/>
            <ac:spMk id="2" creationId="{FFBC3806-9AAE-CDA3-49F0-430498625F53}"/>
          </ac:spMkLst>
        </pc:spChg>
      </pc:sldChg>
      <pc:sldChg chg="modSp mod">
        <pc:chgData name="Geneviève Planchard" userId="0b22dc33-ab89-456b-bb01-66091767a422" providerId="ADAL" clId="{C95FC407-C27E-4B97-89C5-B6BCD84D0D4A}" dt="2022-10-27T14:46:41.645" v="8" actId="20577"/>
        <pc:sldMkLst>
          <pc:docMk/>
          <pc:sldMk cId="2459767851" sldId="342"/>
        </pc:sldMkLst>
        <pc:spChg chg="mod">
          <ac:chgData name="Geneviève Planchard" userId="0b22dc33-ab89-456b-bb01-66091767a422" providerId="ADAL" clId="{C95FC407-C27E-4B97-89C5-B6BCD84D0D4A}" dt="2022-10-27T14:46:41.645" v="8" actId="20577"/>
          <ac:spMkLst>
            <pc:docMk/>
            <pc:sldMk cId="2459767851" sldId="342"/>
            <ac:spMk id="2" creationId="{62A5FB47-6889-31E6-B812-CE53916DE6F7}"/>
          </ac:spMkLst>
        </pc:spChg>
      </pc:sldChg>
      <pc:sldChg chg="modSp mod">
        <pc:chgData name="Geneviève Planchard" userId="0b22dc33-ab89-456b-bb01-66091767a422" providerId="ADAL" clId="{C95FC407-C27E-4B97-89C5-B6BCD84D0D4A}" dt="2022-10-27T14:47:03.389" v="16" actId="20577"/>
        <pc:sldMkLst>
          <pc:docMk/>
          <pc:sldMk cId="2719044449" sldId="343"/>
        </pc:sldMkLst>
        <pc:spChg chg="mod">
          <ac:chgData name="Geneviève Planchard" userId="0b22dc33-ab89-456b-bb01-66091767a422" providerId="ADAL" clId="{C95FC407-C27E-4B97-89C5-B6BCD84D0D4A}" dt="2022-10-27T14:47:03.389" v="16" actId="20577"/>
          <ac:spMkLst>
            <pc:docMk/>
            <pc:sldMk cId="2719044449" sldId="343"/>
            <ac:spMk id="2" creationId="{2F592852-0AD6-DF1D-8394-6793170D734C}"/>
          </ac:spMkLst>
        </pc:spChg>
      </pc:sldChg>
      <pc:sldChg chg="modSp mod">
        <pc:chgData name="Geneviève Planchard" userId="0b22dc33-ab89-456b-bb01-66091767a422" providerId="ADAL" clId="{C95FC407-C27E-4B97-89C5-B6BCD84D0D4A}" dt="2022-10-27T14:46:54.575" v="15" actId="20577"/>
        <pc:sldMkLst>
          <pc:docMk/>
          <pc:sldMk cId="1023760523" sldId="364"/>
        </pc:sldMkLst>
        <pc:spChg chg="mod">
          <ac:chgData name="Geneviève Planchard" userId="0b22dc33-ab89-456b-bb01-66091767a422" providerId="ADAL" clId="{C95FC407-C27E-4B97-89C5-B6BCD84D0D4A}" dt="2022-10-27T14:46:54.575" v="15" actId="20577"/>
          <ac:spMkLst>
            <pc:docMk/>
            <pc:sldMk cId="1023760523" sldId="364"/>
            <ac:spMk id="2" creationId="{7355A865-B5E1-7BA1-7D4C-A5039BE1BF5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FC8D81E-DE7C-4382-8F1A-401577778493}" type="datetimeFigureOut">
              <a:rPr lang="fr-BE" smtClean="0"/>
              <a:pPr/>
              <a:t>21-02-23</a:t>
            </a:fld>
            <a:endParaRPr lang="fr-BE"/>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D0604-D0C7-4319-B045-8F563F9C8141}" type="datetimeFigureOut">
              <a:rPr lang="fr-BE" smtClean="0"/>
              <a:t>21-02-23</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21-02-23</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hyperlink" Target="mailto:Feder@sprb.brussels" TargetMode="External"/><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hyperlink" Target="mailto:bcomer@gob.brussels"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200800" cy="3197004"/>
          </a:xfrm>
        </p:spPr>
        <p:txBody>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21/10/2022</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5 – Appels à projets Equipements collectifs -  Contrat de quartier durable  et  Contrat de Rénovation urbaine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21/10/2022</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a:solidFill>
                  <a:srgbClr val="1F497D">
                    <a:lumMod val="75000"/>
                  </a:srgbClr>
                </a:solidFill>
              </a:rPr>
              <a:t>EFRO programma 2021 – 2027: </a:t>
            </a:r>
            <a:r>
              <a:rPr lang="fr-BE" sz="1600" cap="all" dirty="0" err="1">
                <a:solidFill>
                  <a:srgbClr val="1F497D">
                    <a:lumMod val="75000"/>
                  </a:srgbClr>
                </a:solidFill>
              </a:rPr>
              <a:t>Doelstelling</a:t>
            </a:r>
            <a:r>
              <a:rPr lang="fr-BE" sz="1600" cap="all" dirty="0">
                <a:solidFill>
                  <a:srgbClr val="1F497D">
                    <a:lumMod val="75000"/>
                  </a:srgbClr>
                </a:solidFill>
              </a:rPr>
              <a:t> 5: </a:t>
            </a:r>
            <a:r>
              <a:rPr lang="fr-BE" sz="1600" cap="all" dirty="0" err="1">
                <a:solidFill>
                  <a:srgbClr val="1F497D">
                    <a:lumMod val="75000"/>
                  </a:srgbClr>
                </a:solidFill>
              </a:rPr>
              <a:t>projectOproepen</a:t>
            </a:r>
            <a:r>
              <a:rPr lang="fr-BE" sz="1600" cap="all" dirty="0">
                <a:solidFill>
                  <a:srgbClr val="1F497D">
                    <a:lumMod val="75000"/>
                  </a:srgbClr>
                </a:solidFill>
              </a:rPr>
              <a:t> </a:t>
            </a:r>
            <a:r>
              <a:rPr lang="fr-BE" sz="1600" cap="all" dirty="0" err="1">
                <a:solidFill>
                  <a:srgbClr val="1F497D">
                    <a:lumMod val="75000"/>
                  </a:srgbClr>
                </a:solidFill>
              </a:rPr>
              <a:t>Collectieve</a:t>
            </a:r>
            <a:r>
              <a:rPr lang="fr-BE" sz="1600" cap="all" dirty="0">
                <a:solidFill>
                  <a:srgbClr val="1F497D">
                    <a:lumMod val="75000"/>
                  </a:srgbClr>
                </a:solidFill>
              </a:rPr>
              <a:t> </a:t>
            </a:r>
            <a:r>
              <a:rPr lang="fr-BE" sz="1600" cap="all" dirty="0" err="1">
                <a:solidFill>
                  <a:srgbClr val="1F497D">
                    <a:lumMod val="75000"/>
                  </a:srgbClr>
                </a:solidFill>
              </a:rPr>
              <a:t>voorzieningen</a:t>
            </a:r>
            <a:r>
              <a:rPr lang="fr-BE" sz="1600" cap="all" dirty="0">
                <a:solidFill>
                  <a:srgbClr val="1F497D">
                    <a:lumMod val="75000"/>
                  </a:srgbClr>
                </a:solidFill>
              </a:rPr>
              <a:t> - </a:t>
            </a:r>
            <a:r>
              <a:rPr lang="fr-BE" sz="1600" cap="all" dirty="0" err="1">
                <a:solidFill>
                  <a:srgbClr val="1F497D">
                    <a:lumMod val="75000"/>
                  </a:srgbClr>
                </a:solidFill>
              </a:rPr>
              <a:t>Wijkcontracten</a:t>
            </a:r>
            <a:r>
              <a:rPr lang="fr-BE" sz="1600" cap="all" dirty="0">
                <a:solidFill>
                  <a:srgbClr val="1F497D">
                    <a:lumMod val="75000"/>
                  </a:srgbClr>
                </a:solidFill>
              </a:rPr>
              <a:t> en </a:t>
            </a:r>
            <a:r>
              <a:rPr lang="fr-BE" sz="1600" cap="all" dirty="0" err="1">
                <a:solidFill>
                  <a:srgbClr val="1F497D">
                    <a:lumMod val="75000"/>
                  </a:srgbClr>
                </a:solidFill>
              </a:rPr>
              <a:t>Stadsvernieuwingscontracten</a:t>
            </a:r>
            <a:endParaRPr kumimoji="0" lang="fr-FR" sz="1600" b="1" i="0" u="none" strike="noStrike" kern="1200" cap="all" spc="0" normalizeH="0" baseline="0" noProof="0" dirty="0">
              <a:ln>
                <a:noFill/>
              </a:ln>
              <a:solidFill>
                <a:srgbClr val="1F497D">
                  <a:lumMod val="75000"/>
                </a:srgbClr>
              </a:solidFill>
              <a:effectLst/>
              <a:uLnTx/>
              <a:uFillTx/>
            </a:endParaRPr>
          </a:p>
          <a:p>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342900" indent="-342900" algn="just">
              <a:buFontTx/>
              <a:buChar char="-"/>
            </a:pPr>
            <a:r>
              <a:rPr lang="fr-BE" dirty="0"/>
              <a:t>« </a:t>
            </a:r>
            <a:r>
              <a:rPr lang="fr-BE" b="0" dirty="0"/>
              <a:t>Les équipements collectifs sont des infrastructures utiles à la collectivité. </a:t>
            </a:r>
          </a:p>
          <a:p>
            <a:pPr algn="just"/>
            <a:r>
              <a:rPr lang="fr-BE" b="0" dirty="0"/>
              <a:t>Ils ont pour objectif principal d’offrir un service d’intérêt général, à un large public (l’accessibilité financière de tous doit être garantie) en répondant aux différents besoins des habitants : culture, sport, santé, éducation, petite enfance, services publics, mobilité, etc. </a:t>
            </a:r>
          </a:p>
          <a:p>
            <a:pPr algn="just"/>
            <a:r>
              <a:rPr lang="fr-BE" b="1" dirty="0">
                <a:solidFill>
                  <a:srgbClr val="FF0000"/>
                </a:solidFill>
              </a:rPr>
              <a:t>Dans ces structures, la promotion de l’intérêt général est prépondérante, le but </a:t>
            </a:r>
            <a:r>
              <a:rPr lang="fr-BE" b="1" dirty="0">
                <a:solidFill>
                  <a:srgbClr val="FF0000"/>
                </a:solidFill>
                <a:highlight>
                  <a:srgbClr val="FFFF00"/>
                </a:highlight>
              </a:rPr>
              <a:t>de lucre étant secondaire </a:t>
            </a:r>
            <a:r>
              <a:rPr lang="fr-BE" b="1" dirty="0">
                <a:solidFill>
                  <a:srgbClr val="FF0000"/>
                </a:solidFill>
              </a:rPr>
              <a:t>»</a:t>
            </a:r>
          </a:p>
          <a:p>
            <a:pPr algn="just"/>
            <a:r>
              <a:rPr lang="nl-NL" sz="1900" b="1" i="1" dirty="0">
                <a:solidFill>
                  <a:schemeClr val="tx1">
                    <a:lumMod val="65000"/>
                    <a:lumOff val="35000"/>
                  </a:schemeClr>
                </a:solidFill>
              </a:rPr>
              <a:t>“Collectieve voorzieningen zijn infrastructuren die nuttig zijn voor de samenleving. </a:t>
            </a:r>
          </a:p>
          <a:p>
            <a:pPr algn="just"/>
            <a:r>
              <a:rPr lang="nl-NL" sz="1900" b="1" i="1" dirty="0">
                <a:solidFill>
                  <a:schemeClr val="tx1">
                    <a:lumMod val="65000"/>
                    <a:lumOff val="35000"/>
                  </a:schemeClr>
                </a:solidFill>
              </a:rPr>
              <a:t>Ze voorzien in een collectieve behoefte en bieden een aanbod voor een breed publiek (ze moeten voor iedereen financieel toegankelijk zijn): cultuur, sport, gezondheid, opvoeding, kinderopvang, openbare diensten, mobiliteit, enz. </a:t>
            </a:r>
          </a:p>
          <a:p>
            <a:pPr algn="just"/>
            <a:r>
              <a:rPr lang="nl-NL" sz="1900" b="1" i="1" dirty="0">
                <a:solidFill>
                  <a:srgbClr val="FF0000"/>
                </a:solidFill>
              </a:rPr>
              <a:t>In deze structuren moet de bevordering van het algemeen belang de bovenhand hebben, waarbij het winstoogmerk ondergeschikt moet zijn.”</a:t>
            </a:r>
            <a:endParaRPr lang="fr-BE" sz="1900" b="1" i="1" dirty="0">
              <a:solidFill>
                <a:srgbClr val="FF0000"/>
              </a:solidFill>
            </a:endParaRPr>
          </a:p>
          <a:p>
            <a:pPr marL="882900" lvl="2" indent="-342900" algn="just">
              <a:buFontTx/>
              <a:buChar char="-"/>
            </a:pPr>
            <a:endParaRPr lang="fr-BE" b="1" dirty="0"/>
          </a:p>
          <a:p>
            <a:pPr marL="342900" indent="-342900" algn="just">
              <a:buFontTx/>
              <a:buChar char="-"/>
            </a:pPr>
            <a:endParaRPr lang="fr-BE" b="1" dirty="0"/>
          </a:p>
        </p:txBody>
      </p:sp>
    </p:spTree>
    <p:extLst>
      <p:ext uri="{BB962C8B-B14F-4D97-AF65-F5344CB8AC3E}">
        <p14:creationId xmlns:p14="http://schemas.microsoft.com/office/powerpoint/2010/main" val="2413408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lnSpcReduction="20000"/>
          </a:bodyPr>
          <a:lstStyle/>
          <a:p>
            <a:pPr marL="342900" indent="-342900">
              <a:buFontTx/>
              <a:buChar char="-"/>
            </a:pPr>
            <a:r>
              <a:rPr lang="fr-BE" b="1" dirty="0"/>
              <a:t>Principes transversaux du Programme/</a:t>
            </a:r>
            <a:r>
              <a:rPr lang="nl-BE" b="1" i="1" dirty="0">
                <a:solidFill>
                  <a:schemeClr val="tx1"/>
                </a:solidFill>
                <a:latin typeface="Arial"/>
              </a:rPr>
              <a:t>Transversale principes van het programma</a:t>
            </a:r>
            <a:r>
              <a:rPr lang="nl-BE" b="1" dirty="0">
                <a:solidFill>
                  <a:srgbClr val="808080"/>
                </a:solidFill>
                <a:latin typeface="Arial"/>
              </a:rPr>
              <a:t>:</a:t>
            </a:r>
          </a:p>
          <a:p>
            <a:pPr marL="342900" indent="-342900">
              <a:buFontTx/>
              <a:buChar char="-"/>
            </a:pPr>
            <a:endParaRPr lang="fr-BE" b="1" dirty="0"/>
          </a:p>
          <a:p>
            <a:pPr marL="882900" lvl="2" indent="-342900" algn="just">
              <a:buFontTx/>
              <a:buChar char="-"/>
            </a:pPr>
            <a:r>
              <a:rPr lang="fr-BE" i="1" dirty="0"/>
              <a:t>Durabilité</a:t>
            </a:r>
            <a:r>
              <a:rPr lang="fr-BE" b="0" dirty="0"/>
              <a:t> (générale + « DNSH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b="0" dirty="0"/>
              <a:t>Égalité, inclusion, non-discrimination/</a:t>
            </a:r>
            <a:r>
              <a:rPr lang="nl-BE" b="0" i="1" dirty="0">
                <a:solidFill>
                  <a:schemeClr val="tx1"/>
                </a:solidFill>
                <a:latin typeface="Arial"/>
              </a:rPr>
              <a:t>Gelijkheid, inclusie, non-discriminatie,</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882900" lvl="2" indent="-342900" algn="just">
              <a:buFontTx/>
              <a:buChar char="-"/>
            </a:pPr>
            <a:endParaRPr lang="fr-BE" b="0" dirty="0"/>
          </a:p>
          <a:p>
            <a:pPr marL="882900" lvl="2" indent="-342900" algn="just">
              <a:buFontTx/>
              <a:buChar char="-"/>
            </a:pPr>
            <a:endParaRPr lang="fr-BE" b="0" dirty="0"/>
          </a:p>
          <a:p>
            <a:pPr marL="342900" indent="-342900">
              <a:buFontTx/>
              <a:buChar char="-"/>
            </a:pPr>
            <a:endParaRPr lang="fr-BE" b="1" dirty="0"/>
          </a:p>
        </p:txBody>
      </p:sp>
    </p:spTree>
    <p:extLst>
      <p:ext uri="{BB962C8B-B14F-4D97-AF65-F5344CB8AC3E}">
        <p14:creationId xmlns:p14="http://schemas.microsoft.com/office/powerpoint/2010/main" val="127650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882900" lvl="2" indent="-342900"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a:t>
            </a:r>
            <a:r>
              <a:rPr lang="en-US" b="0" dirty="0" err="1"/>
              <a:t>concrète</a:t>
            </a:r>
            <a:r>
              <a:rPr lang="en-US" b="0" dirty="0"/>
              <a:t>/</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882900" lvl="2" indent="-342900" algn="just">
              <a:buFontTx/>
              <a:buChar char="-"/>
            </a:pPr>
            <a:endParaRPr lang="en-US" b="0" dirty="0"/>
          </a:p>
          <a:p>
            <a:pPr marL="882900" lvl="2" indent="-342900" algn="just">
              <a:buFontTx/>
              <a:buChar char="-"/>
            </a:pPr>
            <a:endParaRPr lang="fr-BE" b="0" dirty="0"/>
          </a:p>
          <a:p>
            <a:pPr marL="882900" lvl="2" indent="-342900"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882900" lvl="2" indent="-342900" algn="just">
              <a:buFontTx/>
              <a:buChar char="-"/>
            </a:pPr>
            <a:endParaRPr lang="en-US" b="0" dirty="0"/>
          </a:p>
          <a:p>
            <a:pPr marL="882900" lvl="2" indent="-342900" algn="just">
              <a:buFontTx/>
              <a:buChar char="-"/>
            </a:pPr>
            <a:endParaRPr lang="en-US" b="0" dirty="0"/>
          </a:p>
          <a:p>
            <a:pPr marL="882900" lvl="2" indent="-342900"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882900" lvl="2" indent="-342900" algn="just">
              <a:buFontTx/>
              <a:buChar char="-"/>
            </a:pPr>
            <a:endParaRPr lang="fr-BE" b="0" dirty="0"/>
          </a:p>
          <a:p>
            <a:pPr marL="882900" lvl="2" indent="-342900" algn="just">
              <a:buFontTx/>
              <a:buChar char="-"/>
            </a:pPr>
            <a:endParaRPr lang="en-US" b="0" dirty="0"/>
          </a:p>
          <a:p>
            <a:pPr marL="882900" lvl="2" indent="-342900"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399058" y="195486"/>
            <a:ext cx="8424936" cy="1573684"/>
          </a:xfrm>
        </p:spPr>
        <p:txBody>
          <a:bodyPr>
            <a:normAutofit fontScale="90000"/>
          </a:bodyPr>
          <a:lstStyle/>
          <a:p>
            <a:r>
              <a:rPr lang="fr-FR" sz="2400" b="1" dirty="0"/>
              <a:t>Présentation des appels à projets «Equipements collectifs - CQD » et «CRU» </a:t>
            </a:r>
            <a:r>
              <a:rPr lang="fr-BE" sz="2400" b="1" i="1" dirty="0" err="1">
                <a:solidFill>
                  <a:schemeClr val="tx1">
                    <a:lumMod val="65000"/>
                    <a:lumOff val="35000"/>
                  </a:schemeClr>
                </a:solidFill>
              </a:rPr>
              <a:t>Voorstelling</a:t>
            </a:r>
            <a:r>
              <a:rPr lang="fr-BE" sz="2400" b="1" i="1" dirty="0">
                <a:solidFill>
                  <a:schemeClr val="tx1">
                    <a:lumMod val="65000"/>
                    <a:lumOff val="35000"/>
                  </a:schemeClr>
                </a:solidFill>
              </a:rPr>
              <a:t> van de </a:t>
            </a:r>
            <a:r>
              <a:rPr lang="fr-BE" sz="2400" b="1" i="1" dirty="0" err="1">
                <a:solidFill>
                  <a:schemeClr val="tx1">
                    <a:lumMod val="65000"/>
                    <a:lumOff val="35000"/>
                  </a:schemeClr>
                </a:solidFill>
              </a:rPr>
              <a:t>projectoproepen</a:t>
            </a:r>
            <a:r>
              <a:rPr lang="fr-BE" sz="2400" b="1" i="1" dirty="0">
                <a:solidFill>
                  <a:schemeClr val="tx1">
                    <a:lumMod val="65000"/>
                    <a:lumOff val="35000"/>
                  </a:schemeClr>
                </a:solidFill>
              </a:rPr>
              <a:t> « </a:t>
            </a:r>
            <a:r>
              <a:rPr lang="fr-BE" sz="2400" b="1" i="1" dirty="0" err="1">
                <a:solidFill>
                  <a:schemeClr val="tx1">
                    <a:lumMod val="65000"/>
                    <a:lumOff val="35000"/>
                  </a:schemeClr>
                </a:solidFill>
              </a:rPr>
              <a:t>Collectieve</a:t>
            </a:r>
            <a:r>
              <a:rPr lang="fr-BE" sz="2400" b="1" i="1" dirty="0">
                <a:solidFill>
                  <a:schemeClr val="tx1">
                    <a:lumMod val="65000"/>
                    <a:lumOff val="35000"/>
                  </a:schemeClr>
                </a:solidFill>
              </a:rPr>
              <a:t> </a:t>
            </a:r>
            <a:r>
              <a:rPr lang="fr-BE" sz="2400" b="1" i="1" dirty="0" err="1">
                <a:solidFill>
                  <a:schemeClr val="tx1">
                    <a:lumMod val="65000"/>
                    <a:lumOff val="35000"/>
                  </a:schemeClr>
                </a:solidFill>
              </a:rPr>
              <a:t>voorzieningen</a:t>
            </a:r>
            <a:r>
              <a:rPr lang="fr-BE" sz="2400" b="1" i="1" dirty="0">
                <a:solidFill>
                  <a:schemeClr val="tx1">
                    <a:lumMod val="65000"/>
                    <a:lumOff val="35000"/>
                  </a:schemeClr>
                </a:solidFill>
              </a:rPr>
              <a:t> - DWC en SVC »</a:t>
            </a:r>
            <a:br>
              <a:rPr lang="fr-BE" sz="2400" b="1" i="1" dirty="0">
                <a:solidFill>
                  <a:schemeClr val="tx1">
                    <a:lumMod val="65000"/>
                    <a:lumOff val="35000"/>
                  </a:schemeClr>
                </a:solidFill>
              </a:rPr>
            </a:b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359532" y="1419622"/>
            <a:ext cx="8424936" cy="2664296"/>
          </a:xfrm>
        </p:spPr>
        <p:txBody>
          <a:bodyPr/>
          <a:lstStyle/>
          <a:p>
            <a:pPr marL="457200" indent="-457200">
              <a:buAutoNum type="arabicPeriod"/>
            </a:pPr>
            <a:r>
              <a:rPr lang="fr-BE" dirty="0"/>
              <a:t>Les actions de l’appel/ </a:t>
            </a:r>
            <a:r>
              <a:rPr lang="fr-BE" sz="1700" i="1" dirty="0">
                <a:solidFill>
                  <a:schemeClr val="tx1"/>
                </a:solidFill>
                <a:latin typeface="Arial"/>
              </a:rPr>
              <a:t>De </a:t>
            </a:r>
            <a:r>
              <a:rPr lang="fr-BE" sz="1700" i="1" dirty="0" err="1">
                <a:solidFill>
                  <a:schemeClr val="tx1"/>
                </a:solidFill>
                <a:latin typeface="Arial"/>
              </a:rPr>
              <a:t>acties</a:t>
            </a:r>
            <a:r>
              <a:rPr lang="fr-BE" sz="1700" i="1" dirty="0">
                <a:solidFill>
                  <a:schemeClr val="tx1"/>
                </a:solidFill>
                <a:latin typeface="Arial"/>
              </a:rPr>
              <a:t> van de </a:t>
            </a:r>
            <a:r>
              <a:rPr lang="fr-BE" sz="1700" i="1" dirty="0" err="1">
                <a:solidFill>
                  <a:schemeClr val="tx1"/>
                </a:solidFill>
                <a:latin typeface="Arial"/>
              </a:rPr>
              <a:t>projectoproep</a:t>
            </a:r>
            <a:endParaRPr lang="fr-BE" sz="1700" i="1" dirty="0">
              <a:solidFill>
                <a:schemeClr val="tx1"/>
              </a:solidFill>
              <a:latin typeface="Arial"/>
            </a:endParaRPr>
          </a:p>
          <a:p>
            <a:pPr marL="457200" indent="-457200">
              <a:buAutoNum type="arabicPeriod"/>
            </a:pPr>
            <a:r>
              <a:rPr lang="fr-BE" dirty="0"/>
              <a:t>Les résultats attendus/ </a:t>
            </a:r>
            <a:r>
              <a:rPr lang="fr-BE" sz="1700" i="1" dirty="0">
                <a:solidFill>
                  <a:schemeClr val="tx1"/>
                </a:solidFill>
                <a:latin typeface="Arial"/>
              </a:rPr>
              <a:t>De </a:t>
            </a:r>
            <a:r>
              <a:rPr lang="fr-BE" sz="1700" i="1" dirty="0" err="1">
                <a:solidFill>
                  <a:schemeClr val="tx1"/>
                </a:solidFill>
                <a:latin typeface="Arial"/>
              </a:rPr>
              <a:t>verwachte</a:t>
            </a:r>
            <a:r>
              <a:rPr lang="fr-BE" sz="1700" i="1" dirty="0">
                <a:solidFill>
                  <a:schemeClr val="tx1"/>
                </a:solidFill>
                <a:latin typeface="Arial"/>
              </a:rPr>
              <a:t> </a:t>
            </a:r>
            <a:r>
              <a:rPr lang="fr-BE" sz="1700" i="1" dirty="0" err="1">
                <a:solidFill>
                  <a:schemeClr val="tx1"/>
                </a:solidFill>
                <a:latin typeface="Arial"/>
              </a:rPr>
              <a:t>resultaten</a:t>
            </a:r>
            <a:r>
              <a:rPr lang="fr-BE" sz="1700" i="1" dirty="0">
                <a:solidFill>
                  <a:schemeClr val="tx1"/>
                </a:solidFill>
                <a:latin typeface="Arial"/>
              </a:rPr>
              <a:t> </a:t>
            </a:r>
          </a:p>
          <a:p>
            <a:pPr marL="457200" indent="-457200">
              <a:buAutoNum type="arabicPeriod"/>
            </a:pPr>
            <a:r>
              <a:rPr lang="fr-BE" dirty="0"/>
              <a:t>Les critères d’éligibilité et le financement des projets/ </a:t>
            </a:r>
            <a:r>
              <a:rPr lang="fr-BE" sz="1700" i="1" dirty="0">
                <a:solidFill>
                  <a:schemeClr val="tx1"/>
                </a:solidFill>
                <a:latin typeface="Arial"/>
              </a:rPr>
              <a:t>De </a:t>
            </a:r>
            <a:r>
              <a:rPr lang="fr-BE" sz="1700" i="1" dirty="0" err="1">
                <a:solidFill>
                  <a:schemeClr val="tx1"/>
                </a:solidFill>
                <a:latin typeface="Arial"/>
              </a:rPr>
              <a:t>subsidiabiliteitsregels</a:t>
            </a:r>
            <a:r>
              <a:rPr lang="fr-BE" sz="1700" i="1" dirty="0">
                <a:solidFill>
                  <a:schemeClr val="tx1"/>
                </a:solidFill>
                <a:latin typeface="Arial"/>
              </a:rPr>
              <a:t> en de </a:t>
            </a:r>
            <a:r>
              <a:rPr lang="fr-BE" sz="1700" i="1" dirty="0" err="1">
                <a:solidFill>
                  <a:schemeClr val="tx1"/>
                </a:solidFill>
                <a:latin typeface="Arial"/>
              </a:rPr>
              <a:t>financiering</a:t>
            </a:r>
            <a:r>
              <a:rPr lang="fr-BE" sz="1700" i="1" dirty="0">
                <a:solidFill>
                  <a:schemeClr val="tx1"/>
                </a:solidFill>
                <a:latin typeface="Arial"/>
              </a:rPr>
              <a:t> van de </a:t>
            </a:r>
            <a:r>
              <a:rPr lang="fr-BE" sz="1700" i="1" dirty="0" err="1">
                <a:solidFill>
                  <a:schemeClr val="tx1"/>
                </a:solidFill>
                <a:latin typeface="Arial"/>
              </a:rPr>
              <a:t>projecten</a:t>
            </a:r>
            <a:endParaRPr lang="fr-BE" sz="1700" i="1" dirty="0">
              <a:solidFill>
                <a:schemeClr val="tx1"/>
              </a:solidFill>
              <a:latin typeface="Arial"/>
            </a:endParaRPr>
          </a:p>
          <a:p>
            <a:pPr marL="457200" indent="-457200">
              <a:buAutoNum type="arabicPeriod"/>
            </a:pPr>
            <a:r>
              <a:rPr lang="fr-BE" dirty="0"/>
              <a:t>Procédure de sélection + dossier de candidature/ </a:t>
            </a:r>
            <a:r>
              <a:rPr lang="fr-BE" sz="1700" i="1" dirty="0" err="1">
                <a:solidFill>
                  <a:schemeClr val="tx1"/>
                </a:solidFill>
                <a:latin typeface="Arial"/>
              </a:rPr>
              <a:t>Selectieprocedure</a:t>
            </a:r>
            <a:r>
              <a:rPr lang="fr-BE" sz="1700" i="1" dirty="0">
                <a:solidFill>
                  <a:schemeClr val="tx1"/>
                </a:solidFill>
                <a:latin typeface="Arial"/>
              </a:rPr>
              <a:t> + </a:t>
            </a:r>
            <a:r>
              <a:rPr lang="fr-BE" sz="1700" i="1" dirty="0" err="1">
                <a:solidFill>
                  <a:schemeClr val="tx1"/>
                </a:solidFill>
                <a:latin typeface="Arial"/>
              </a:rPr>
              <a:t>Projectvoorstel</a:t>
            </a:r>
            <a:r>
              <a:rPr lang="fr-BE" sz="1700" i="1" dirty="0">
                <a:solidFill>
                  <a:schemeClr val="tx1"/>
                </a:solidFill>
                <a:latin typeface="Arial"/>
              </a:rPr>
              <a:t> </a:t>
            </a:r>
          </a:p>
          <a:p>
            <a:pPr marL="457200" indent="-457200">
              <a:buAutoNum type="arabicPeriod"/>
            </a:pPr>
            <a:endParaRPr lang="fr-BE" dirty="0"/>
          </a:p>
          <a:p>
            <a:pPr marL="457200" indent="-457200">
              <a:buAutoNum type="arabicPeriod"/>
            </a:pPr>
            <a:endParaRPr lang="fr-BE" dirty="0"/>
          </a:p>
          <a:p>
            <a:pPr marL="457200" indent="-457200">
              <a:buAutoNum type="arabicPeriod"/>
            </a:pPr>
            <a:endParaRPr lang="fr-BE" dirty="0"/>
          </a:p>
          <a:p>
            <a:pPr marL="457200" indent="-457200">
              <a:buAutoNum type="arabicPeriod"/>
            </a:pPr>
            <a:endParaRPr lang="fr-BE" dirty="0"/>
          </a:p>
        </p:txBody>
      </p:sp>
    </p:spTree>
    <p:extLst>
      <p:ext uri="{BB962C8B-B14F-4D97-AF65-F5344CB8AC3E}">
        <p14:creationId xmlns:p14="http://schemas.microsoft.com/office/powerpoint/2010/main" val="2361805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BC3806-9AAE-CDA3-49F0-430498625F53}"/>
              </a:ext>
            </a:extLst>
          </p:cNvPr>
          <p:cNvSpPr>
            <a:spLocks noGrp="1"/>
          </p:cNvSpPr>
          <p:nvPr>
            <p:ph type="title"/>
          </p:nvPr>
        </p:nvSpPr>
        <p:spPr/>
        <p:txBody>
          <a:bodyPr/>
          <a:lstStyle/>
          <a:p>
            <a:r>
              <a:rPr lang="fr-BE" dirty="0"/>
              <a:t>Appels à projets/ </a:t>
            </a:r>
            <a:r>
              <a:rPr lang="fr-BE" sz="2200" i="1" dirty="0" err="1">
                <a:solidFill>
                  <a:schemeClr val="tx1">
                    <a:lumMod val="65000"/>
                    <a:lumOff val="35000"/>
                  </a:schemeClr>
                </a:solidFill>
              </a:rPr>
              <a:t>Projectoproepen</a:t>
            </a:r>
            <a:r>
              <a:rPr lang="fr-BE" sz="2200" i="1" dirty="0">
                <a:solidFill>
                  <a:schemeClr val="tx1">
                    <a:lumMod val="65000"/>
                    <a:lumOff val="35000"/>
                  </a:schemeClr>
                </a:solidFill>
              </a:rPr>
              <a:t> </a:t>
            </a:r>
            <a:r>
              <a:rPr lang="fr-BE" dirty="0"/>
              <a:t>- Actions – </a:t>
            </a:r>
            <a:r>
              <a:rPr lang="fr-BE" sz="2200" i="1" dirty="0" err="1">
                <a:solidFill>
                  <a:schemeClr val="tx1">
                    <a:lumMod val="65000"/>
                    <a:lumOff val="35000"/>
                  </a:schemeClr>
                </a:solidFill>
              </a:rPr>
              <a:t>Acties</a:t>
            </a:r>
            <a:r>
              <a:rPr lang="fr-BE" sz="2200" i="1" dirty="0">
                <a:solidFill>
                  <a:schemeClr val="tx1">
                    <a:lumMod val="65000"/>
                    <a:lumOff val="35000"/>
                  </a:schemeClr>
                </a:solidFill>
              </a:rPr>
              <a:t> </a:t>
            </a:r>
          </a:p>
        </p:txBody>
      </p:sp>
      <p:sp>
        <p:nvSpPr>
          <p:cNvPr id="3" name="Espace réservé du texte 2">
            <a:extLst>
              <a:ext uri="{FF2B5EF4-FFF2-40B4-BE49-F238E27FC236}">
                <a16:creationId xmlns:a16="http://schemas.microsoft.com/office/drawing/2014/main" id="{FDD94C45-8C6A-372B-9B9B-2B0532BD7855}"/>
              </a:ext>
            </a:extLst>
          </p:cNvPr>
          <p:cNvSpPr>
            <a:spLocks noGrp="1"/>
          </p:cNvSpPr>
          <p:nvPr>
            <p:ph type="body" sz="quarter" idx="10"/>
          </p:nvPr>
        </p:nvSpPr>
        <p:spPr/>
        <p:txBody>
          <a:bodyPr/>
          <a:lstStyle/>
          <a:p>
            <a:pPr marL="342900" indent="-342900">
              <a:buFont typeface="Wingdings" panose="05000000000000000000" pitchFamily="2" charset="2"/>
              <a:buChar char="à"/>
            </a:pPr>
            <a:r>
              <a:rPr lang="fr-BE" dirty="0">
                <a:sym typeface="Wingdings" panose="05000000000000000000" pitchFamily="2" charset="2"/>
              </a:rPr>
              <a:t>Création d’équipements collectifs/ </a:t>
            </a:r>
            <a:r>
              <a:rPr lang="fr-BE" sz="1700" i="1" dirty="0" err="1">
                <a:solidFill>
                  <a:schemeClr val="tx1"/>
                </a:solidFill>
                <a:latin typeface="Arial"/>
                <a:sym typeface="Wingdings" panose="05000000000000000000" pitchFamily="2" charset="2"/>
              </a:rPr>
              <a:t>Bouw</a:t>
            </a:r>
            <a:r>
              <a:rPr lang="fr-BE" sz="1700" i="1" dirty="0">
                <a:solidFill>
                  <a:schemeClr val="tx1"/>
                </a:solidFill>
                <a:latin typeface="Arial"/>
                <a:sym typeface="Wingdings" panose="05000000000000000000" pitchFamily="2" charset="2"/>
              </a:rPr>
              <a:t> van </a:t>
            </a:r>
            <a:r>
              <a:rPr lang="fr-BE" sz="1700" i="1" dirty="0" err="1">
                <a:solidFill>
                  <a:schemeClr val="tx1"/>
                </a:solidFill>
                <a:latin typeface="Arial"/>
                <a:sym typeface="Wingdings" panose="05000000000000000000" pitchFamily="2" charset="2"/>
              </a:rPr>
              <a:t>collectieve</a:t>
            </a:r>
            <a:r>
              <a:rPr lang="fr-BE" sz="1700" i="1" dirty="0">
                <a:solidFill>
                  <a:schemeClr val="tx1"/>
                </a:solidFill>
                <a:latin typeface="Arial"/>
                <a:sym typeface="Wingdings" panose="05000000000000000000" pitchFamily="2" charset="2"/>
              </a:rPr>
              <a:t> </a:t>
            </a:r>
            <a:r>
              <a:rPr lang="fr-BE" sz="1700" i="1" dirty="0" err="1">
                <a:solidFill>
                  <a:schemeClr val="tx1"/>
                </a:solidFill>
                <a:latin typeface="Arial"/>
                <a:sym typeface="Wingdings" panose="05000000000000000000" pitchFamily="2" charset="2"/>
              </a:rPr>
              <a:t>voorzieningen</a:t>
            </a:r>
            <a:endParaRPr lang="fr-BE" sz="1700" i="1" dirty="0">
              <a:solidFill>
                <a:schemeClr val="tx1"/>
              </a:solidFill>
              <a:latin typeface="Arial"/>
              <a:sym typeface="Wingdings" panose="05000000000000000000" pitchFamily="2" charset="2"/>
            </a:endParaRPr>
          </a:p>
          <a:p>
            <a:pPr marL="342900" indent="-342900">
              <a:buFont typeface="Wingdings" panose="05000000000000000000" pitchFamily="2" charset="2"/>
              <a:buChar char="à"/>
            </a:pPr>
            <a:r>
              <a:rPr lang="fr-BE" dirty="0">
                <a:sym typeface="Wingdings" panose="05000000000000000000" pitchFamily="2" charset="2"/>
              </a:rPr>
              <a:t>Besoin de l’équipement collectif doit être fondé sur un diagnostic/ </a:t>
            </a:r>
            <a:r>
              <a:rPr lang="fr-BE" sz="1700" i="1" dirty="0" err="1">
                <a:solidFill>
                  <a:schemeClr val="tx1"/>
                </a:solidFill>
                <a:latin typeface="Arial"/>
                <a:sym typeface="Wingdings" panose="05000000000000000000" pitchFamily="2" charset="2"/>
              </a:rPr>
              <a:t>Nood</a:t>
            </a:r>
            <a:r>
              <a:rPr lang="fr-BE" sz="1700" i="1" dirty="0">
                <a:solidFill>
                  <a:schemeClr val="tx1"/>
                </a:solidFill>
                <a:latin typeface="Arial"/>
                <a:sym typeface="Wingdings" panose="05000000000000000000" pitchFamily="2" charset="2"/>
              </a:rPr>
              <a:t> </a:t>
            </a:r>
            <a:r>
              <a:rPr lang="fr-BE" sz="1700" i="1" dirty="0" err="1">
                <a:solidFill>
                  <a:schemeClr val="tx1"/>
                </a:solidFill>
                <a:latin typeface="Arial"/>
                <a:sym typeface="Wingdings" panose="05000000000000000000" pitchFamily="2" charset="2"/>
              </a:rPr>
              <a:t>moet</a:t>
            </a:r>
            <a:r>
              <a:rPr lang="fr-BE" sz="1700" i="1" dirty="0">
                <a:solidFill>
                  <a:schemeClr val="tx1"/>
                </a:solidFill>
                <a:latin typeface="Arial"/>
                <a:sym typeface="Wingdings" panose="05000000000000000000" pitchFamily="2" charset="2"/>
              </a:rPr>
              <a:t> </a:t>
            </a:r>
            <a:r>
              <a:rPr lang="fr-BE" sz="1700" i="1" dirty="0" err="1">
                <a:solidFill>
                  <a:schemeClr val="tx1"/>
                </a:solidFill>
                <a:latin typeface="Arial"/>
                <a:sym typeface="Wingdings" panose="05000000000000000000" pitchFamily="2" charset="2"/>
              </a:rPr>
              <a:t>vastgesteld</a:t>
            </a:r>
            <a:r>
              <a:rPr lang="fr-BE" sz="1700" i="1" dirty="0">
                <a:solidFill>
                  <a:schemeClr val="tx1"/>
                </a:solidFill>
                <a:latin typeface="Arial"/>
                <a:sym typeface="Wingdings" panose="05000000000000000000" pitchFamily="2" charset="2"/>
              </a:rPr>
              <a:t> </a:t>
            </a:r>
            <a:r>
              <a:rPr lang="fr-BE" sz="1700" i="1" dirty="0" err="1">
                <a:solidFill>
                  <a:schemeClr val="tx1"/>
                </a:solidFill>
                <a:latin typeface="Arial"/>
                <a:sym typeface="Wingdings" panose="05000000000000000000" pitchFamily="2" charset="2"/>
              </a:rPr>
              <a:t>zijn</a:t>
            </a:r>
            <a:r>
              <a:rPr lang="fr-BE" sz="1700" i="1" dirty="0">
                <a:solidFill>
                  <a:schemeClr val="tx1"/>
                </a:solidFill>
                <a:latin typeface="Arial"/>
                <a:sym typeface="Wingdings" panose="05000000000000000000" pitchFamily="2" charset="2"/>
              </a:rPr>
              <a:t> in de diagnose </a:t>
            </a:r>
          </a:p>
          <a:p>
            <a:pPr marL="342900" indent="-342900">
              <a:buFont typeface="Wingdings" panose="05000000000000000000" pitchFamily="2" charset="2"/>
              <a:buChar char="à"/>
            </a:pPr>
            <a:r>
              <a:rPr lang="fr-BE" dirty="0">
                <a:sym typeface="Wingdings" panose="05000000000000000000" pitchFamily="2" charset="2"/>
              </a:rPr>
              <a:t>Principe de partenariat/ </a:t>
            </a:r>
            <a:r>
              <a:rPr lang="fr-BE" sz="1700" i="1" dirty="0" err="1">
                <a:solidFill>
                  <a:schemeClr val="tx1"/>
                </a:solidFill>
                <a:latin typeface="Arial"/>
                <a:sym typeface="Wingdings" panose="05000000000000000000" pitchFamily="2" charset="2"/>
              </a:rPr>
              <a:t>Partnerschap</a:t>
            </a:r>
            <a:r>
              <a:rPr lang="fr-BE" sz="1700" i="1" dirty="0">
                <a:solidFill>
                  <a:schemeClr val="tx1"/>
                </a:solidFill>
                <a:latin typeface="Arial"/>
                <a:sym typeface="Wingdings" panose="05000000000000000000" pitchFamily="2" charset="2"/>
              </a:rPr>
              <a:t> </a:t>
            </a:r>
          </a:p>
          <a:p>
            <a:endParaRPr lang="fr-BE" dirty="0">
              <a:sym typeface="Wingdings" panose="05000000000000000000" pitchFamily="2" charset="2"/>
            </a:endParaRPr>
          </a:p>
          <a:p>
            <a:endParaRPr lang="fr-BE" dirty="0">
              <a:sym typeface="Wingdings" panose="05000000000000000000" pitchFamily="2" charset="2"/>
            </a:endParaRPr>
          </a:p>
          <a:p>
            <a:pPr marL="342900" indent="-342900">
              <a:buFont typeface="Wingdings" panose="05000000000000000000" pitchFamily="2" charset="2"/>
              <a:buChar char="à"/>
            </a:pPr>
            <a:endParaRPr lang="fr-BE" dirty="0"/>
          </a:p>
          <a:p>
            <a:endParaRPr lang="fr-BE" dirty="0"/>
          </a:p>
        </p:txBody>
      </p:sp>
      <p:graphicFrame>
        <p:nvGraphicFramePr>
          <p:cNvPr id="4" name="Tableau 3">
            <a:extLst>
              <a:ext uri="{FF2B5EF4-FFF2-40B4-BE49-F238E27FC236}">
                <a16:creationId xmlns:a16="http://schemas.microsoft.com/office/drawing/2014/main" id="{9D3BEB3E-0088-8142-3133-291C3732E81E}"/>
              </a:ext>
            </a:extLst>
          </p:cNvPr>
          <p:cNvGraphicFramePr>
            <a:graphicFrameLocks noGrp="1"/>
          </p:cNvGraphicFramePr>
          <p:nvPr>
            <p:extLst>
              <p:ext uri="{D42A27DB-BD31-4B8C-83A1-F6EECF244321}">
                <p14:modId xmlns:p14="http://schemas.microsoft.com/office/powerpoint/2010/main" val="3083362342"/>
              </p:ext>
            </p:extLst>
          </p:nvPr>
        </p:nvGraphicFramePr>
        <p:xfrm>
          <a:off x="1694815" y="2636043"/>
          <a:ext cx="5754370" cy="701675"/>
        </p:xfrm>
        <a:graphic>
          <a:graphicData uri="http://schemas.openxmlformats.org/drawingml/2006/table">
            <a:tbl>
              <a:tblPr firstRow="1" firstCol="1" bandRow="1">
                <a:tableStyleId>{5C22544A-7EE6-4342-B048-85BDC9FD1C3A}</a:tableStyleId>
              </a:tblPr>
              <a:tblGrid>
                <a:gridCol w="2877185">
                  <a:extLst>
                    <a:ext uri="{9D8B030D-6E8A-4147-A177-3AD203B41FA5}">
                      <a16:colId xmlns:a16="http://schemas.microsoft.com/office/drawing/2014/main" val="526128769"/>
                    </a:ext>
                  </a:extLst>
                </a:gridCol>
                <a:gridCol w="2877185">
                  <a:extLst>
                    <a:ext uri="{9D8B030D-6E8A-4147-A177-3AD203B41FA5}">
                      <a16:colId xmlns:a16="http://schemas.microsoft.com/office/drawing/2014/main" val="2748598973"/>
                    </a:ext>
                  </a:extLst>
                </a:gridCol>
              </a:tblGrid>
              <a:tr h="0">
                <a:tc>
                  <a:txBody>
                    <a:bodyPr/>
                    <a:lstStyle/>
                    <a:p>
                      <a:pPr>
                        <a:lnSpc>
                          <a:spcPct val="107000"/>
                        </a:lnSpc>
                        <a:spcAft>
                          <a:spcPts val="800"/>
                        </a:spcAft>
                      </a:pPr>
                      <a:r>
                        <a:rPr lang="fr-BE" sz="1100" dirty="0">
                          <a:effectLst/>
                        </a:rPr>
                        <a:t>CQD/ DWC</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fr-BE" sz="1100" dirty="0">
                          <a:effectLst/>
                        </a:rPr>
                        <a:t>CRU/ SVC</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5463858"/>
                  </a:ext>
                </a:extLst>
              </a:tr>
              <a:tr h="0">
                <a:tc>
                  <a:txBody>
                    <a:bodyPr/>
                    <a:lstStyle/>
                    <a:p>
                      <a:pPr marL="0" algn="l" defTabSz="914400" rtl="0" eaLnBrk="1" latinLnBrk="0" hangingPunct="1">
                        <a:lnSpc>
                          <a:spcPct val="107000"/>
                        </a:lnSpc>
                        <a:spcAft>
                          <a:spcPts val="800"/>
                        </a:spcAft>
                      </a:pPr>
                      <a:r>
                        <a:rPr lang="fr-BE" sz="1100" kern="1200" dirty="0">
                          <a:solidFill>
                            <a:schemeClr val="dk1"/>
                          </a:solidFill>
                          <a:effectLst/>
                          <a:latin typeface="+mn-lt"/>
                          <a:ea typeface="+mn-ea"/>
                          <a:cs typeface="+mn-cs"/>
                        </a:rPr>
                        <a:t>Contrat de quartier série 10, 11, 12/ </a:t>
                      </a:r>
                      <a:r>
                        <a:rPr lang="fr-BE" sz="1100" kern="1200" dirty="0" err="1">
                          <a:solidFill>
                            <a:schemeClr val="dk1"/>
                          </a:solidFill>
                          <a:effectLst/>
                          <a:latin typeface="+mn-lt"/>
                          <a:ea typeface="+mn-ea"/>
                          <a:cs typeface="+mn-cs"/>
                        </a:rPr>
                        <a:t>Wijkcontracten</a:t>
                      </a:r>
                      <a:r>
                        <a:rPr lang="fr-BE" sz="1100" kern="1200" dirty="0">
                          <a:solidFill>
                            <a:schemeClr val="dk1"/>
                          </a:solidFill>
                          <a:effectLst/>
                          <a:latin typeface="+mn-lt"/>
                          <a:ea typeface="+mn-ea"/>
                          <a:cs typeface="+mn-cs"/>
                        </a:rPr>
                        <a:t> </a:t>
                      </a:r>
                      <a:r>
                        <a:rPr lang="fr-BE" sz="1100" kern="1200" dirty="0" err="1">
                          <a:solidFill>
                            <a:schemeClr val="dk1"/>
                          </a:solidFill>
                          <a:effectLst/>
                          <a:latin typeface="+mn-lt"/>
                          <a:ea typeface="+mn-ea"/>
                          <a:cs typeface="+mn-cs"/>
                        </a:rPr>
                        <a:t>serie</a:t>
                      </a:r>
                      <a:r>
                        <a:rPr lang="fr-BE" sz="1100" kern="1200" dirty="0">
                          <a:solidFill>
                            <a:schemeClr val="dk1"/>
                          </a:solidFill>
                          <a:effectLst/>
                          <a:latin typeface="+mn-lt"/>
                          <a:ea typeface="+mn-ea"/>
                          <a:cs typeface="+mn-cs"/>
                        </a:rPr>
                        <a:t> 10,11,12</a:t>
                      </a:r>
                    </a:p>
                  </a:txBody>
                  <a:tcPr marL="68580" marR="68580" marT="0" marB="0"/>
                </a:tc>
                <a:tc>
                  <a:txBody>
                    <a:bodyPr/>
                    <a:lstStyle/>
                    <a:p>
                      <a:pPr>
                        <a:lnSpc>
                          <a:spcPct val="107000"/>
                        </a:lnSpc>
                        <a:spcAft>
                          <a:spcPts val="800"/>
                        </a:spcAft>
                      </a:pPr>
                      <a:r>
                        <a:rPr lang="fr-BE" sz="1100" dirty="0">
                          <a:effectLst/>
                        </a:rPr>
                        <a:t>Equipement supra local + Cru approuvé par le gouvernement/ </a:t>
                      </a:r>
                      <a:r>
                        <a:rPr lang="fr-BE" sz="1100" dirty="0" err="1">
                          <a:effectLst/>
                        </a:rPr>
                        <a:t>Bovenlokale</a:t>
                      </a:r>
                      <a:r>
                        <a:rPr lang="fr-BE" sz="1100" dirty="0">
                          <a:effectLst/>
                        </a:rPr>
                        <a:t> </a:t>
                      </a:r>
                      <a:r>
                        <a:rPr lang="fr-BE" sz="1100" dirty="0" err="1">
                          <a:effectLst/>
                        </a:rPr>
                        <a:t>voorziening</a:t>
                      </a:r>
                      <a:r>
                        <a:rPr lang="fr-BE" sz="1100" dirty="0">
                          <a:effectLst/>
                        </a:rPr>
                        <a:t> – SVC </a:t>
                      </a:r>
                      <a:r>
                        <a:rPr lang="fr-BE" sz="1100" dirty="0" err="1">
                          <a:effectLst/>
                        </a:rPr>
                        <a:t>goedgekeurd</a:t>
                      </a:r>
                      <a:r>
                        <a:rPr lang="fr-BE" sz="1100" dirty="0">
                          <a:effectLst/>
                        </a:rPr>
                        <a:t> </a:t>
                      </a:r>
                      <a:r>
                        <a:rPr lang="fr-BE" sz="1100" dirty="0" err="1">
                          <a:effectLst/>
                        </a:rPr>
                        <a:t>door</a:t>
                      </a:r>
                      <a:r>
                        <a:rPr lang="fr-BE" sz="1100" dirty="0">
                          <a:effectLst/>
                        </a:rPr>
                        <a:t> de </a:t>
                      </a:r>
                      <a:r>
                        <a:rPr lang="fr-BE" sz="1100" dirty="0" err="1">
                          <a:effectLst/>
                        </a:rPr>
                        <a:t>Regering</a:t>
                      </a:r>
                      <a:r>
                        <a:rPr lang="fr-BE" sz="1100" dirty="0">
                          <a:effectLst/>
                        </a:rPr>
                        <a:t>. </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9727312"/>
                  </a:ext>
                </a:extLst>
              </a:tr>
            </a:tbl>
          </a:graphicData>
        </a:graphic>
      </p:graphicFrame>
    </p:spTree>
    <p:extLst>
      <p:ext uri="{BB962C8B-B14F-4D97-AF65-F5344CB8AC3E}">
        <p14:creationId xmlns:p14="http://schemas.microsoft.com/office/powerpoint/2010/main" val="1894478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6BC164-EFD3-52FD-CA0D-F07D840E2D98}"/>
              </a:ext>
            </a:extLst>
          </p:cNvPr>
          <p:cNvSpPr>
            <a:spLocks noGrp="1"/>
          </p:cNvSpPr>
          <p:nvPr>
            <p:ph type="title"/>
          </p:nvPr>
        </p:nvSpPr>
        <p:spPr/>
        <p:txBody>
          <a:bodyPr>
            <a:normAutofit fontScale="90000"/>
          </a:bodyPr>
          <a:lstStyle/>
          <a:p>
            <a:r>
              <a:rPr lang="fr-BE" dirty="0"/>
              <a:t>Appels à projets – objectif 5.1. – Résultats attendus/ </a:t>
            </a:r>
            <a:r>
              <a:rPr lang="fr-BE" i="1" dirty="0" err="1">
                <a:solidFill>
                  <a:schemeClr val="tx1">
                    <a:lumMod val="65000"/>
                    <a:lumOff val="35000"/>
                  </a:schemeClr>
                </a:solidFill>
              </a:rPr>
              <a:t>Projectoproepen</a:t>
            </a:r>
            <a:r>
              <a:rPr lang="fr-BE" i="1" dirty="0">
                <a:solidFill>
                  <a:schemeClr val="tx1">
                    <a:lumMod val="65000"/>
                    <a:lumOff val="35000"/>
                  </a:schemeClr>
                </a:solidFill>
              </a:rPr>
              <a:t> – objectif 5.1. –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i="1"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007FDC26-302B-9A16-22A4-98D6DC3B42BE}"/>
              </a:ext>
            </a:extLst>
          </p:cNvPr>
          <p:cNvSpPr>
            <a:spLocks noGrp="1"/>
          </p:cNvSpPr>
          <p:nvPr>
            <p:ph type="body" sz="quarter" idx="10"/>
          </p:nvPr>
        </p:nvSpPr>
        <p:spPr>
          <a:xfrm>
            <a:off x="395536" y="1203598"/>
            <a:ext cx="8388932" cy="2880320"/>
          </a:xfrm>
        </p:spPr>
        <p:txBody>
          <a:bodyPr>
            <a:normAutofit/>
          </a:bodyPr>
          <a:lstStyle/>
          <a:p>
            <a:pPr marL="342900" indent="-342900">
              <a:buFontTx/>
              <a:buChar char="-"/>
            </a:pPr>
            <a:r>
              <a:rPr lang="fr-BE" sz="2200" dirty="0"/>
              <a:t>Population couverte par des projets dans le cadre de stratégies de développement territorial intégré /</a:t>
            </a:r>
            <a:r>
              <a:rPr lang="fr-BE" sz="4200" dirty="0"/>
              <a:t> </a:t>
            </a:r>
            <a:r>
              <a:rPr lang="nl-NL" sz="1800" i="1" dirty="0">
                <a:solidFill>
                  <a:schemeClr val="tx1"/>
                </a:solidFill>
                <a:latin typeface="Arial"/>
              </a:rPr>
              <a:t>Inwoners die vallen onder projecten in het kader van strategieën voor geïntegreerde territoriale ontwikkeling</a:t>
            </a:r>
            <a:endParaRPr lang="fr-BE" sz="1800" i="1" dirty="0">
              <a:solidFill>
                <a:schemeClr val="tx1"/>
              </a:solidFill>
              <a:latin typeface="Arial"/>
            </a:endParaRPr>
          </a:p>
          <a:p>
            <a:pPr marL="342900" indent="-342900">
              <a:buFontTx/>
              <a:buChar char="-"/>
            </a:pPr>
            <a:r>
              <a:rPr lang="fr-BE" sz="2200" dirty="0"/>
              <a:t>Acteurs participant à l’élaboration et la mise en œuvre de stratégies de développement territorial intégré / </a:t>
            </a:r>
            <a:r>
              <a:rPr lang="nl-NL" sz="1800" i="1" dirty="0">
                <a:solidFill>
                  <a:schemeClr val="tx1"/>
                </a:solidFill>
                <a:latin typeface="Arial"/>
              </a:rPr>
              <a:t>Belanghebbenden die betrokken zijn bij de voorbereiding en uitvoering van strategieën voor geïntegreerde territoriale ontwikkeling</a:t>
            </a:r>
            <a:endParaRPr lang="fr-BE" sz="1800" i="1" dirty="0">
              <a:solidFill>
                <a:schemeClr val="tx1"/>
              </a:solidFill>
              <a:latin typeface="Arial"/>
            </a:endParaRPr>
          </a:p>
          <a:p>
            <a:pPr marL="342900" indent="-342900">
              <a:buFontTx/>
              <a:buChar char="-"/>
            </a:pPr>
            <a:endParaRPr lang="fr-BE" dirty="0"/>
          </a:p>
          <a:p>
            <a:endParaRPr lang="fr-BE" dirty="0"/>
          </a:p>
        </p:txBody>
      </p:sp>
    </p:spTree>
    <p:extLst>
      <p:ext uri="{BB962C8B-B14F-4D97-AF65-F5344CB8AC3E}">
        <p14:creationId xmlns:p14="http://schemas.microsoft.com/office/powerpoint/2010/main" val="3617339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rmAutofit fontScale="90000"/>
          </a:bodyPr>
          <a:lstStyle/>
          <a:p>
            <a:r>
              <a:rPr lang="fr-BE" dirty="0"/>
              <a:t>Appels à projets – objectif 5.1. – Résultats attendus/ </a:t>
            </a:r>
            <a:r>
              <a:rPr lang="fr-BE" i="1" dirty="0" err="1">
                <a:solidFill>
                  <a:schemeClr val="tx1">
                    <a:lumMod val="65000"/>
                    <a:lumOff val="35000"/>
                  </a:schemeClr>
                </a:solidFill>
              </a:rPr>
              <a:t>Projectoproepen</a:t>
            </a:r>
            <a:r>
              <a:rPr lang="fr-BE" i="1" dirty="0">
                <a:solidFill>
                  <a:schemeClr val="tx1">
                    <a:lumMod val="65000"/>
                    <a:lumOff val="35000"/>
                  </a:schemeClr>
                </a:solidFill>
              </a:rPr>
              <a:t> – </a:t>
            </a:r>
            <a:r>
              <a:rPr lang="fr-BE" i="1" dirty="0" err="1">
                <a:solidFill>
                  <a:schemeClr val="tx1">
                    <a:lumMod val="65000"/>
                    <a:lumOff val="35000"/>
                  </a:schemeClr>
                </a:solidFill>
              </a:rPr>
              <a:t>objectief</a:t>
            </a:r>
            <a:r>
              <a:rPr lang="fr-BE" i="1" dirty="0">
                <a:solidFill>
                  <a:schemeClr val="tx1">
                    <a:lumMod val="65000"/>
                    <a:lumOff val="35000"/>
                  </a:schemeClr>
                </a:solidFill>
              </a:rPr>
              <a:t> 5.1. –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dirty="0"/>
          </a:p>
        </p:txBody>
      </p:sp>
      <p:sp>
        <p:nvSpPr>
          <p:cNvPr id="3" name="Espace réservé du texte 2">
            <a:extLst>
              <a:ext uri="{FF2B5EF4-FFF2-40B4-BE49-F238E27FC236}">
                <a16:creationId xmlns:a16="http://schemas.microsoft.com/office/drawing/2014/main" id="{AA99A86D-EADD-F705-0203-6E143A29E28C}"/>
              </a:ext>
            </a:extLst>
          </p:cNvPr>
          <p:cNvSpPr>
            <a:spLocks noGrp="1"/>
          </p:cNvSpPr>
          <p:nvPr>
            <p:ph type="body" sz="quarter" idx="10"/>
          </p:nvPr>
        </p:nvSpPr>
        <p:spPr/>
        <p:txBody>
          <a:bodyPr/>
          <a:lstStyle/>
          <a:p>
            <a:pPr marL="342900" indent="-342900">
              <a:buFontTx/>
              <a:buChar char="-"/>
            </a:pPr>
            <a:r>
              <a:rPr lang="fr-BE" dirty="0"/>
              <a:t>Nombre d’équipements financés dans le cadre de stratégies de développement intégré</a:t>
            </a:r>
            <a:r>
              <a:rPr lang="fr-BE" sz="2000" dirty="0"/>
              <a:t>/ </a:t>
            </a:r>
            <a:r>
              <a:rPr lang="nl-BE" sz="1700" i="1" dirty="0">
                <a:solidFill>
                  <a:schemeClr val="tx1"/>
                </a:solidFill>
                <a:latin typeface="Arial"/>
              </a:rPr>
              <a:t>Aantal voorzieningen gefinancierd in het kader van geïntegreerde ontwikkelingsstrategieën</a:t>
            </a:r>
            <a:r>
              <a:rPr lang="fr-BE" sz="1700" i="1" dirty="0">
                <a:solidFill>
                  <a:schemeClr val="tx1"/>
                </a:solidFill>
                <a:latin typeface="Arial"/>
              </a:rPr>
              <a:t> </a:t>
            </a:r>
          </a:p>
          <a:p>
            <a:endParaRPr lang="fr-BE" sz="1700" i="1" dirty="0">
              <a:solidFill>
                <a:schemeClr val="tx1"/>
              </a:solidFill>
              <a:latin typeface="Arial"/>
            </a:endParaRPr>
          </a:p>
          <a:p>
            <a:pPr marL="342900" indent="-342900">
              <a:buFontTx/>
              <a:buChar char="-"/>
            </a:pPr>
            <a:r>
              <a:rPr lang="fr-BE" sz="2000" dirty="0"/>
              <a:t>Nombre d’équipements opérationnels financés dans le cadre de stratégies de développement territorial intégré/ </a:t>
            </a:r>
            <a:r>
              <a:rPr lang="nl-NL" sz="1700" i="1" dirty="0">
                <a:solidFill>
                  <a:schemeClr val="tx1"/>
                </a:solidFill>
                <a:latin typeface="Arial"/>
              </a:rPr>
              <a:t>Aantal operationele voorzieningen gefinancierd in het kader van geïntegreerde territoriale ontwikkelingsstrategieën</a:t>
            </a:r>
            <a:endParaRPr lang="fr-BE" sz="1700" i="1" dirty="0">
              <a:solidFill>
                <a:schemeClr val="tx1"/>
              </a:solidFill>
              <a:latin typeface="Arial"/>
            </a:endParaRPr>
          </a:p>
          <a:p>
            <a:endParaRPr lang="fr-BE" dirty="0"/>
          </a:p>
        </p:txBody>
      </p:sp>
    </p:spTree>
    <p:extLst>
      <p:ext uri="{BB962C8B-B14F-4D97-AF65-F5344CB8AC3E}">
        <p14:creationId xmlns:p14="http://schemas.microsoft.com/office/powerpoint/2010/main" val="290605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1357660"/>
          </a:xfrm>
        </p:spPr>
        <p:txBody>
          <a:bodyPr>
            <a:normAutofit fontScale="90000"/>
          </a:bodyPr>
          <a:lstStyle/>
          <a:p>
            <a:r>
              <a:rPr lang="fr-BE" dirty="0"/>
              <a:t>Appels à projets 5.1.    Les critères d’éligibilité et le financement des projets/ </a:t>
            </a:r>
            <a:r>
              <a:rPr lang="fr-BE" i="1" dirty="0" err="1">
                <a:solidFill>
                  <a:schemeClr val="tx1"/>
                </a:solidFill>
                <a:latin typeface="Arial"/>
              </a:rPr>
              <a:t>Projectoproepen</a:t>
            </a:r>
            <a:r>
              <a:rPr lang="fr-BE" i="1" dirty="0">
                <a:solidFill>
                  <a:schemeClr val="tx1"/>
                </a:solidFill>
                <a:latin typeface="Arial"/>
              </a:rPr>
              <a:t> 5.1 </a:t>
            </a:r>
            <a:r>
              <a:rPr lang="fr-BE" dirty="0"/>
              <a:t>-</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br>
              <a:rPr lang="fr-BE" sz="2400" i="1" dirty="0">
                <a:solidFill>
                  <a:schemeClr val="tx1"/>
                </a:solidFill>
                <a:latin typeface="Arial"/>
              </a:rPr>
            </a:b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275606"/>
            <a:ext cx="8388932" cy="3096344"/>
          </a:xfrm>
        </p:spPr>
        <p:txBody>
          <a:bodyPr>
            <a:noAutofit/>
          </a:bodyPr>
          <a:lstStyle/>
          <a:p>
            <a:r>
              <a:rPr lang="fr-BE" sz="1200" dirty="0"/>
              <a:t>Dépenses éligibles </a:t>
            </a:r>
          </a:p>
          <a:p>
            <a:pPr marL="342900" indent="-342900">
              <a:buFontTx/>
              <a:buChar char="-"/>
            </a:pPr>
            <a:r>
              <a:rPr lang="fr-BE" sz="1200" dirty="0"/>
              <a:t>Frais d’investissement (des frais d’acquisition d’immeubles et de terrains, la réalisation de travaux de construction et de rénovation d’immeubles, les frais d’études, d’aménagement et d’équipement de ces immeubles) – Justification: facture, preuve de paiement et tous les documents marchés publics</a:t>
            </a:r>
          </a:p>
          <a:p>
            <a:pPr marL="342900" indent="-342900">
              <a:buFontTx/>
              <a:buChar char="-"/>
            </a:pPr>
            <a:r>
              <a:rPr lang="fr-BE" sz="1200" dirty="0"/>
              <a:t>Forfait de 7% pour les frais indirects</a:t>
            </a:r>
          </a:p>
          <a:p>
            <a:r>
              <a:rPr lang="fr-BE" sz="1200" i="1" dirty="0" err="1">
                <a:solidFill>
                  <a:schemeClr val="tx1"/>
                </a:solidFill>
                <a:latin typeface="Arial"/>
              </a:rPr>
              <a:t>Subsidiabele</a:t>
            </a:r>
            <a:r>
              <a:rPr lang="fr-BE" sz="1200" i="1" dirty="0">
                <a:solidFill>
                  <a:schemeClr val="tx1"/>
                </a:solidFill>
                <a:latin typeface="Arial"/>
              </a:rPr>
              <a:t> </a:t>
            </a:r>
            <a:r>
              <a:rPr lang="fr-BE" sz="1200" i="1" dirty="0" err="1">
                <a:solidFill>
                  <a:schemeClr val="tx1"/>
                </a:solidFill>
                <a:latin typeface="Arial"/>
              </a:rPr>
              <a:t>Uitgaven</a:t>
            </a:r>
            <a:endParaRPr lang="fr-BE" sz="1200" i="1" dirty="0">
              <a:solidFill>
                <a:schemeClr val="tx1"/>
              </a:solidFill>
              <a:latin typeface="Arial"/>
            </a:endParaRPr>
          </a:p>
          <a:p>
            <a:pPr marL="342900" indent="-342900">
              <a:buFontTx/>
              <a:buChar char="-"/>
            </a:pPr>
            <a:r>
              <a:rPr lang="fr-BE" sz="1200" i="1" dirty="0" err="1">
                <a:solidFill>
                  <a:schemeClr val="tx1"/>
                </a:solidFill>
                <a:latin typeface="Arial"/>
              </a:rPr>
              <a:t>Investeringskosten</a:t>
            </a:r>
            <a:r>
              <a:rPr lang="fr-BE" sz="1200" i="1" dirty="0">
                <a:solidFill>
                  <a:schemeClr val="tx1"/>
                </a:solidFill>
                <a:latin typeface="Arial"/>
              </a:rPr>
              <a:t> (</a:t>
            </a:r>
            <a:r>
              <a:rPr lang="fr-BE" sz="1200" i="1" dirty="0" err="1">
                <a:solidFill>
                  <a:schemeClr val="tx1"/>
                </a:solidFill>
                <a:latin typeface="Arial"/>
              </a:rPr>
              <a:t>kosten</a:t>
            </a:r>
            <a:r>
              <a:rPr lang="fr-BE" sz="1200" i="1" dirty="0">
                <a:solidFill>
                  <a:schemeClr val="tx1"/>
                </a:solidFill>
                <a:latin typeface="Arial"/>
              </a:rPr>
              <a:t> </a:t>
            </a:r>
            <a:r>
              <a:rPr lang="fr-BE" sz="1200" i="1" dirty="0" err="1">
                <a:solidFill>
                  <a:schemeClr val="tx1"/>
                </a:solidFill>
                <a:latin typeface="Arial"/>
              </a:rPr>
              <a:t>aankoop</a:t>
            </a:r>
            <a:r>
              <a:rPr lang="fr-BE" sz="1200" i="1" dirty="0">
                <a:solidFill>
                  <a:schemeClr val="tx1"/>
                </a:solidFill>
                <a:latin typeface="Arial"/>
              </a:rPr>
              <a:t> </a:t>
            </a:r>
            <a:r>
              <a:rPr lang="fr-BE" sz="1200" i="1" dirty="0" err="1">
                <a:solidFill>
                  <a:schemeClr val="tx1"/>
                </a:solidFill>
                <a:latin typeface="Arial"/>
              </a:rPr>
              <a:t>aankopen</a:t>
            </a:r>
            <a:r>
              <a:rPr lang="fr-BE" sz="1200" i="1" dirty="0">
                <a:solidFill>
                  <a:schemeClr val="tx1"/>
                </a:solidFill>
                <a:latin typeface="Arial"/>
              </a:rPr>
              <a:t> en </a:t>
            </a:r>
            <a:r>
              <a:rPr lang="fr-BE" sz="1200" i="1" dirty="0" err="1">
                <a:solidFill>
                  <a:schemeClr val="tx1"/>
                </a:solidFill>
                <a:latin typeface="Arial"/>
              </a:rPr>
              <a:t>terrein</a:t>
            </a:r>
            <a:r>
              <a:rPr lang="fr-BE" sz="1200" i="1" dirty="0">
                <a:solidFill>
                  <a:schemeClr val="tx1"/>
                </a:solidFill>
                <a:latin typeface="Arial"/>
              </a:rPr>
              <a:t>, </a:t>
            </a:r>
            <a:r>
              <a:rPr lang="fr-BE" sz="1200" i="1" dirty="0" err="1">
                <a:solidFill>
                  <a:schemeClr val="tx1"/>
                </a:solidFill>
                <a:latin typeface="Arial"/>
              </a:rPr>
              <a:t>uitvoering</a:t>
            </a:r>
            <a:r>
              <a:rPr lang="fr-BE" sz="1200" i="1" dirty="0">
                <a:solidFill>
                  <a:schemeClr val="tx1"/>
                </a:solidFill>
                <a:latin typeface="Arial"/>
              </a:rPr>
              <a:t> van </a:t>
            </a:r>
            <a:r>
              <a:rPr lang="fr-BE" sz="1200" i="1" dirty="0" err="1">
                <a:solidFill>
                  <a:schemeClr val="tx1"/>
                </a:solidFill>
                <a:latin typeface="Arial"/>
              </a:rPr>
              <a:t>werken</a:t>
            </a:r>
            <a:r>
              <a:rPr lang="fr-BE" sz="1200" i="1" dirty="0">
                <a:solidFill>
                  <a:schemeClr val="tx1"/>
                </a:solidFill>
                <a:latin typeface="Arial"/>
              </a:rPr>
              <a:t> en </a:t>
            </a:r>
            <a:r>
              <a:rPr lang="fr-BE" sz="1200" i="1" dirty="0" err="1">
                <a:solidFill>
                  <a:schemeClr val="tx1"/>
                </a:solidFill>
                <a:latin typeface="Arial"/>
              </a:rPr>
              <a:t>renovaties</a:t>
            </a:r>
            <a:r>
              <a:rPr lang="fr-BE" sz="1200" i="1" dirty="0">
                <a:solidFill>
                  <a:schemeClr val="tx1"/>
                </a:solidFill>
                <a:latin typeface="Arial"/>
              </a:rPr>
              <a:t>, </a:t>
            </a:r>
            <a:r>
              <a:rPr lang="fr-BE" sz="1200" i="1" dirty="0" err="1">
                <a:solidFill>
                  <a:schemeClr val="tx1"/>
                </a:solidFill>
                <a:latin typeface="Arial"/>
              </a:rPr>
              <a:t>studiekosten</a:t>
            </a:r>
            <a:r>
              <a:rPr lang="fr-BE" sz="1200" i="1" dirty="0">
                <a:solidFill>
                  <a:schemeClr val="tx1"/>
                </a:solidFill>
                <a:latin typeface="Arial"/>
              </a:rPr>
              <a:t>, </a:t>
            </a:r>
            <a:r>
              <a:rPr lang="fr-BE" sz="1200" i="1" dirty="0" err="1">
                <a:solidFill>
                  <a:schemeClr val="tx1"/>
                </a:solidFill>
                <a:latin typeface="Arial"/>
              </a:rPr>
              <a:t>inrichting</a:t>
            </a:r>
            <a:r>
              <a:rPr lang="fr-BE" sz="1200" i="1" dirty="0">
                <a:solidFill>
                  <a:schemeClr val="tx1"/>
                </a:solidFill>
                <a:latin typeface="Arial"/>
              </a:rPr>
              <a:t> en </a:t>
            </a:r>
            <a:r>
              <a:rPr lang="fr-BE" sz="1200" i="1" dirty="0" err="1">
                <a:solidFill>
                  <a:schemeClr val="tx1"/>
                </a:solidFill>
                <a:latin typeface="Arial"/>
              </a:rPr>
              <a:t>uitrusting</a:t>
            </a:r>
            <a:r>
              <a:rPr lang="fr-BE" sz="1200" i="1" dirty="0">
                <a:solidFill>
                  <a:schemeClr val="tx1"/>
                </a:solidFill>
                <a:latin typeface="Arial"/>
              </a:rPr>
              <a:t> van de </a:t>
            </a:r>
            <a:r>
              <a:rPr lang="fr-BE" sz="1200" i="1" dirty="0" err="1">
                <a:solidFill>
                  <a:schemeClr val="tx1"/>
                </a:solidFill>
                <a:latin typeface="Arial"/>
              </a:rPr>
              <a:t>gebouwen</a:t>
            </a:r>
            <a:r>
              <a:rPr lang="fr-BE" sz="1200" i="1" dirty="0">
                <a:solidFill>
                  <a:schemeClr val="tx1"/>
                </a:solidFill>
                <a:latin typeface="Arial"/>
              </a:rPr>
              <a:t>) – </a:t>
            </a:r>
            <a:r>
              <a:rPr lang="fr-BE" sz="1200" i="1" dirty="0" err="1">
                <a:solidFill>
                  <a:schemeClr val="tx1"/>
                </a:solidFill>
                <a:latin typeface="Arial"/>
              </a:rPr>
              <a:t>Bewijs</a:t>
            </a:r>
            <a:r>
              <a:rPr lang="fr-BE" sz="1200" i="1" dirty="0">
                <a:solidFill>
                  <a:schemeClr val="tx1"/>
                </a:solidFill>
                <a:latin typeface="Arial"/>
              </a:rPr>
              <a:t>: </a:t>
            </a:r>
            <a:r>
              <a:rPr lang="fr-BE" sz="1200" i="1" dirty="0" err="1">
                <a:solidFill>
                  <a:schemeClr val="tx1"/>
                </a:solidFill>
                <a:latin typeface="Arial"/>
              </a:rPr>
              <a:t>Factuur</a:t>
            </a:r>
            <a:r>
              <a:rPr lang="fr-BE" sz="1200" i="1" dirty="0">
                <a:solidFill>
                  <a:schemeClr val="tx1"/>
                </a:solidFill>
                <a:latin typeface="Arial"/>
              </a:rPr>
              <a:t>, </a:t>
            </a:r>
            <a:r>
              <a:rPr lang="fr-BE" sz="1200" i="1" dirty="0" err="1">
                <a:solidFill>
                  <a:schemeClr val="tx1"/>
                </a:solidFill>
                <a:latin typeface="Arial"/>
              </a:rPr>
              <a:t>betalingsbewijs</a:t>
            </a:r>
            <a:r>
              <a:rPr lang="fr-BE" sz="1200" i="1" dirty="0">
                <a:solidFill>
                  <a:schemeClr val="tx1"/>
                </a:solidFill>
                <a:latin typeface="Arial"/>
              </a:rPr>
              <a:t> en Alle </a:t>
            </a:r>
            <a:r>
              <a:rPr lang="fr-BE" sz="1200" i="1" dirty="0" err="1">
                <a:solidFill>
                  <a:schemeClr val="tx1"/>
                </a:solidFill>
                <a:latin typeface="Arial"/>
              </a:rPr>
              <a:t>documenten</a:t>
            </a:r>
            <a:r>
              <a:rPr lang="fr-BE" sz="1200" i="1" dirty="0">
                <a:solidFill>
                  <a:schemeClr val="tx1"/>
                </a:solidFill>
                <a:latin typeface="Arial"/>
              </a:rPr>
              <a:t> </a:t>
            </a:r>
            <a:r>
              <a:rPr lang="fr-BE" sz="1200" i="1" dirty="0" err="1">
                <a:solidFill>
                  <a:schemeClr val="tx1"/>
                </a:solidFill>
                <a:latin typeface="Arial"/>
              </a:rPr>
              <a:t>Overheidsopdrachten</a:t>
            </a:r>
            <a:endParaRPr lang="fr-BE" sz="1200" i="1" dirty="0">
              <a:solidFill>
                <a:schemeClr val="tx1"/>
              </a:solidFill>
              <a:latin typeface="Arial"/>
            </a:endParaRPr>
          </a:p>
          <a:p>
            <a:pPr marL="342900" indent="-342900">
              <a:buFontTx/>
              <a:buChar char="-"/>
            </a:pPr>
            <a:r>
              <a:rPr lang="fr-BE" sz="1200" i="1" dirty="0">
                <a:solidFill>
                  <a:schemeClr val="tx1"/>
                </a:solidFill>
                <a:latin typeface="Arial"/>
              </a:rPr>
              <a:t>Forfait van 7% </a:t>
            </a:r>
            <a:r>
              <a:rPr lang="fr-BE" sz="1200" i="1" dirty="0" err="1">
                <a:solidFill>
                  <a:schemeClr val="tx1"/>
                </a:solidFill>
                <a:latin typeface="Arial"/>
              </a:rPr>
              <a:t>voor</a:t>
            </a:r>
            <a:r>
              <a:rPr lang="fr-BE" sz="1200" i="1" dirty="0">
                <a:solidFill>
                  <a:schemeClr val="tx1"/>
                </a:solidFill>
                <a:latin typeface="Arial"/>
              </a:rPr>
              <a:t> de indirecte </a:t>
            </a:r>
            <a:r>
              <a:rPr lang="fr-BE" sz="1200" i="1" dirty="0" err="1">
                <a:solidFill>
                  <a:schemeClr val="tx1"/>
                </a:solidFill>
                <a:latin typeface="Arial"/>
              </a:rPr>
              <a:t>kosten</a:t>
            </a:r>
            <a:r>
              <a:rPr lang="fr-BE" sz="1200" i="1" dirty="0">
                <a:solidFill>
                  <a:schemeClr val="tx1"/>
                </a:solidFill>
                <a:latin typeface="Arial"/>
              </a:rPr>
              <a:t> </a:t>
            </a:r>
          </a:p>
        </p:txBody>
      </p:sp>
    </p:spTree>
    <p:extLst>
      <p:ext uri="{BB962C8B-B14F-4D97-AF65-F5344CB8AC3E}">
        <p14:creationId xmlns:p14="http://schemas.microsoft.com/office/powerpoint/2010/main" val="2459767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1141636"/>
          </a:xfrm>
        </p:spPr>
        <p:txBody>
          <a:bodyPr>
            <a:normAutofit fontScale="90000"/>
          </a:bodyPr>
          <a:lstStyle/>
          <a:p>
            <a:r>
              <a:rPr lang="fr-BE" dirty="0"/>
              <a:t>Appels à projets 5.1.  Les critères d’éligibilité et le financement des projets/ </a:t>
            </a:r>
            <a:r>
              <a:rPr lang="fr-BE" i="1" dirty="0" err="1">
                <a:solidFill>
                  <a:schemeClr val="tx1"/>
                </a:solidFill>
                <a:latin typeface="Arial"/>
              </a:rPr>
              <a:t>Projectoproepen</a:t>
            </a:r>
            <a:r>
              <a:rPr lang="fr-BE" i="1" dirty="0">
                <a:solidFill>
                  <a:schemeClr val="tx1"/>
                </a:solidFill>
                <a:latin typeface="Arial"/>
              </a:rPr>
              <a:t> 5.1 </a:t>
            </a:r>
            <a:r>
              <a:rPr lang="fr-BE" dirty="0"/>
              <a:t>-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251520" y="1347614"/>
            <a:ext cx="8532948" cy="3456384"/>
          </a:xfrm>
        </p:spPr>
        <p:txBody>
          <a:bodyPr>
            <a:normAutofit/>
          </a:bodyPr>
          <a:lstStyle/>
          <a:p>
            <a:r>
              <a:rPr lang="fr-BE" sz="1400" dirty="0"/>
              <a:t>Financement du projet – CQD </a:t>
            </a:r>
          </a:p>
          <a:p>
            <a:pPr marL="342900" indent="-342900">
              <a:buFontTx/>
              <a:buChar char="-"/>
            </a:pPr>
            <a:r>
              <a:rPr lang="fr-BE" sz="1400" dirty="0"/>
              <a:t>Minimum 500 000 euros, max. 1 500 000 euros</a:t>
            </a:r>
          </a:p>
          <a:p>
            <a:pPr marL="342900" indent="-342900">
              <a:buFontTx/>
              <a:buChar char="-"/>
            </a:pPr>
            <a:r>
              <a:rPr lang="fr-BE" sz="1400" dirty="0"/>
              <a:t>Projet max. 1 500 000 euros</a:t>
            </a:r>
          </a:p>
          <a:p>
            <a:pPr marL="342900" indent="-342900">
              <a:buFontTx/>
              <a:buChar char="-"/>
            </a:pPr>
            <a:r>
              <a:rPr lang="fr-BE" sz="1400" dirty="0"/>
              <a:t>Budget FEDER: 11 023 904 euros</a:t>
            </a:r>
          </a:p>
          <a:p>
            <a:pPr marL="342900" indent="-342900">
              <a:buFontTx/>
              <a:buChar char="-"/>
            </a:pPr>
            <a:r>
              <a:rPr lang="fr-BE" sz="1400" dirty="0"/>
              <a:t>Min. 5% de cofinancement à apporter par le porteur de projet</a:t>
            </a:r>
            <a:endParaRPr lang="fr-BE" sz="1400" i="1" dirty="0">
              <a:solidFill>
                <a:schemeClr val="tx1"/>
              </a:solidFill>
              <a:latin typeface="Arial"/>
            </a:endParaRPr>
          </a:p>
          <a:p>
            <a:r>
              <a:rPr lang="fr-BE" sz="1400" i="1" dirty="0" err="1">
                <a:solidFill>
                  <a:schemeClr val="tx1"/>
                </a:solidFill>
                <a:latin typeface="Arial"/>
              </a:rPr>
              <a:t>Financiering</a:t>
            </a:r>
            <a:r>
              <a:rPr lang="fr-BE" sz="1400" i="1" dirty="0">
                <a:solidFill>
                  <a:schemeClr val="tx1"/>
                </a:solidFill>
                <a:latin typeface="Arial"/>
              </a:rPr>
              <a:t> van het </a:t>
            </a:r>
            <a:r>
              <a:rPr lang="fr-BE" sz="1400" i="1" dirty="0" err="1">
                <a:solidFill>
                  <a:schemeClr val="tx1"/>
                </a:solidFill>
                <a:latin typeface="Arial"/>
              </a:rPr>
              <a:t>project</a:t>
            </a:r>
            <a:r>
              <a:rPr lang="fr-BE" sz="1400" i="1" dirty="0">
                <a:solidFill>
                  <a:schemeClr val="tx1"/>
                </a:solidFill>
                <a:latin typeface="Arial"/>
              </a:rPr>
              <a:t> – DWC</a:t>
            </a:r>
          </a:p>
          <a:p>
            <a:pPr marL="342900" indent="-342900">
              <a:buFontTx/>
              <a:buChar char="-"/>
            </a:pPr>
            <a:r>
              <a:rPr lang="fr-BE" sz="1400" i="1" dirty="0">
                <a:solidFill>
                  <a:schemeClr val="tx1"/>
                </a:solidFill>
                <a:latin typeface="Arial"/>
              </a:rPr>
              <a:t>Minimum 500 000 euros, max. 1 500 000 euros</a:t>
            </a:r>
          </a:p>
          <a:p>
            <a:pPr marL="342900" indent="-342900">
              <a:buFontTx/>
              <a:buChar char="-"/>
            </a:pPr>
            <a:r>
              <a:rPr lang="fr-BE" sz="1400" i="1" dirty="0">
                <a:solidFill>
                  <a:schemeClr val="tx1"/>
                </a:solidFill>
                <a:latin typeface="Arial"/>
              </a:rPr>
              <a:t>Project max. 1 500 000 euros</a:t>
            </a:r>
          </a:p>
          <a:p>
            <a:pPr marL="342900" indent="-342900">
              <a:buFontTx/>
              <a:buChar char="-"/>
            </a:pPr>
            <a:r>
              <a:rPr lang="fr-BE" sz="1400" i="1" dirty="0">
                <a:solidFill>
                  <a:schemeClr val="tx1"/>
                </a:solidFill>
                <a:latin typeface="Arial"/>
              </a:rPr>
              <a:t>Budget FEDER: 11 023 904 euros</a:t>
            </a:r>
          </a:p>
          <a:p>
            <a:pPr marL="342900" indent="-342900">
              <a:buFontTx/>
              <a:buChar char="-"/>
            </a:pPr>
            <a:r>
              <a:rPr lang="fr-BE" sz="1400" i="1" dirty="0">
                <a:solidFill>
                  <a:schemeClr val="tx1"/>
                </a:solidFill>
                <a:latin typeface="Arial"/>
              </a:rPr>
              <a:t>Min 5% </a:t>
            </a:r>
            <a:r>
              <a:rPr lang="fr-BE" sz="1400" i="1" dirty="0" err="1">
                <a:solidFill>
                  <a:schemeClr val="tx1"/>
                </a:solidFill>
                <a:latin typeface="Arial"/>
              </a:rPr>
              <a:t>cofinanciering</a:t>
            </a:r>
            <a:r>
              <a:rPr lang="fr-BE" sz="1400" i="1" dirty="0">
                <a:solidFill>
                  <a:schemeClr val="tx1"/>
                </a:solidFill>
                <a:latin typeface="Arial"/>
              </a:rPr>
              <a:t> </a:t>
            </a:r>
            <a:r>
              <a:rPr lang="fr-BE" sz="1400" i="1" dirty="0" err="1">
                <a:solidFill>
                  <a:schemeClr val="tx1"/>
                </a:solidFill>
                <a:latin typeface="Arial"/>
              </a:rPr>
              <a:t>aan</a:t>
            </a:r>
            <a:r>
              <a:rPr lang="fr-BE" sz="1400" i="1" dirty="0">
                <a:solidFill>
                  <a:schemeClr val="tx1"/>
                </a:solidFill>
                <a:latin typeface="Arial"/>
              </a:rPr>
              <a:t> te </a:t>
            </a:r>
            <a:r>
              <a:rPr lang="fr-BE" sz="1400" i="1" dirty="0" err="1">
                <a:solidFill>
                  <a:schemeClr val="tx1"/>
                </a:solidFill>
                <a:latin typeface="Arial"/>
              </a:rPr>
              <a:t>brengen</a:t>
            </a:r>
            <a:r>
              <a:rPr lang="fr-BE" sz="1400" i="1" dirty="0">
                <a:solidFill>
                  <a:schemeClr val="tx1"/>
                </a:solidFill>
                <a:latin typeface="Arial"/>
              </a:rPr>
              <a:t> </a:t>
            </a:r>
            <a:r>
              <a:rPr lang="fr-BE" sz="1400" i="1" dirty="0" err="1">
                <a:solidFill>
                  <a:schemeClr val="tx1"/>
                </a:solidFill>
                <a:latin typeface="Arial"/>
              </a:rPr>
              <a:t>door</a:t>
            </a:r>
            <a:r>
              <a:rPr lang="fr-BE" sz="1400" i="1" dirty="0">
                <a:solidFill>
                  <a:schemeClr val="tx1"/>
                </a:solidFill>
                <a:latin typeface="Arial"/>
              </a:rPr>
              <a:t> de </a:t>
            </a:r>
            <a:r>
              <a:rPr lang="fr-BE" sz="1400" i="1" dirty="0" err="1">
                <a:solidFill>
                  <a:schemeClr val="tx1"/>
                </a:solidFill>
                <a:latin typeface="Arial"/>
              </a:rPr>
              <a:t>projectdrager</a:t>
            </a:r>
            <a:r>
              <a:rPr lang="fr-BE" sz="1400" i="1" dirty="0">
                <a:solidFill>
                  <a:schemeClr val="tx1"/>
                </a:solidFill>
                <a:latin typeface="Arial"/>
              </a:rPr>
              <a:t> </a:t>
            </a:r>
          </a:p>
          <a:p>
            <a:pPr marL="342900" indent="-342900">
              <a:buFontTx/>
              <a:buChar char="-"/>
            </a:pPr>
            <a:endParaRPr lang="fr-BE" dirty="0"/>
          </a:p>
          <a:p>
            <a:endParaRPr lang="fr-BE" dirty="0"/>
          </a:p>
        </p:txBody>
      </p:sp>
    </p:spTree>
    <p:extLst>
      <p:ext uri="{BB962C8B-B14F-4D97-AF65-F5344CB8AC3E}">
        <p14:creationId xmlns:p14="http://schemas.microsoft.com/office/powerpoint/2010/main" val="10237605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592852-0AD6-DF1D-8394-6793170D734C}"/>
              </a:ext>
            </a:extLst>
          </p:cNvPr>
          <p:cNvSpPr>
            <a:spLocks noGrp="1"/>
          </p:cNvSpPr>
          <p:nvPr>
            <p:ph type="title"/>
          </p:nvPr>
        </p:nvSpPr>
        <p:spPr>
          <a:xfrm>
            <a:off x="395536" y="205978"/>
            <a:ext cx="8424936" cy="781596"/>
          </a:xfrm>
        </p:spPr>
        <p:txBody>
          <a:bodyPr>
            <a:normAutofit fontScale="90000"/>
          </a:bodyPr>
          <a:lstStyle/>
          <a:p>
            <a:r>
              <a:rPr lang="fr-BE"/>
              <a:t>Appels </a:t>
            </a:r>
            <a:r>
              <a:rPr lang="fr-BE" dirty="0"/>
              <a:t>à projets 5.1.  Les critères d’éligibilité et le financement des projets/ </a:t>
            </a:r>
            <a:r>
              <a:rPr lang="fr-BE" i="1" dirty="0" err="1">
                <a:solidFill>
                  <a:schemeClr val="tx1"/>
                </a:solidFill>
                <a:latin typeface="Arial"/>
              </a:rPr>
              <a:t>Projectoproep</a:t>
            </a:r>
            <a:r>
              <a:rPr lang="fr-BE" i="1" dirty="0">
                <a:solidFill>
                  <a:schemeClr val="tx1"/>
                </a:solidFill>
                <a:latin typeface="Arial"/>
              </a:rPr>
              <a:t> 5.1 </a:t>
            </a:r>
            <a:r>
              <a:rPr lang="fr-BE" dirty="0"/>
              <a:t>-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D17743F6-A99A-31C0-361F-D44AF0CBCA9B}"/>
              </a:ext>
            </a:extLst>
          </p:cNvPr>
          <p:cNvSpPr>
            <a:spLocks noGrp="1"/>
          </p:cNvSpPr>
          <p:nvPr>
            <p:ph type="body" sz="quarter" idx="10"/>
          </p:nvPr>
        </p:nvSpPr>
        <p:spPr>
          <a:xfrm>
            <a:off x="359532" y="1131590"/>
            <a:ext cx="8424936" cy="3384376"/>
          </a:xfrm>
        </p:spPr>
        <p:txBody>
          <a:bodyPr>
            <a:normAutofit fontScale="32500" lnSpcReduction="20000"/>
          </a:bodyPr>
          <a:lstStyle/>
          <a:p>
            <a:r>
              <a:rPr lang="fr-BE" sz="5600" dirty="0"/>
              <a:t>Financement du projet – CRU</a:t>
            </a:r>
            <a:br>
              <a:rPr lang="fr-BE" sz="5600" dirty="0"/>
            </a:br>
            <a:r>
              <a:rPr lang="fr-BE" sz="5600" dirty="0"/>
              <a:t>-    Minimum 2.000.000 euro, max. 4.000.000 euro par équipement</a:t>
            </a:r>
          </a:p>
          <a:p>
            <a:r>
              <a:rPr lang="fr-BE" sz="5600" dirty="0"/>
              <a:t>-    Maximum 2 équipements par CRU, max. 4.000.000 euro par projet</a:t>
            </a:r>
          </a:p>
          <a:p>
            <a:pPr marL="342900" indent="-342900">
              <a:buFontTx/>
              <a:buChar char="-"/>
            </a:pPr>
            <a:r>
              <a:rPr lang="fr-BE" sz="5600" dirty="0"/>
              <a:t>Budget total de 12.523.904 euro</a:t>
            </a:r>
          </a:p>
          <a:p>
            <a:pPr marL="342900" indent="-342900">
              <a:buFontTx/>
              <a:buChar char="-"/>
            </a:pPr>
            <a:r>
              <a:rPr lang="fr-BE" sz="5600" dirty="0"/>
              <a:t>Min. 5% de cofinancement à apporter par le porteur de projet</a:t>
            </a:r>
          </a:p>
          <a:p>
            <a:r>
              <a:rPr lang="fr-BE" sz="5600" i="1" dirty="0" err="1">
                <a:solidFill>
                  <a:schemeClr val="tx1"/>
                </a:solidFill>
                <a:latin typeface="Arial"/>
              </a:rPr>
              <a:t>Financiering</a:t>
            </a:r>
            <a:r>
              <a:rPr lang="fr-BE" sz="5600" i="1" dirty="0">
                <a:solidFill>
                  <a:schemeClr val="tx1"/>
                </a:solidFill>
                <a:latin typeface="Arial"/>
              </a:rPr>
              <a:t> van het </a:t>
            </a:r>
            <a:r>
              <a:rPr lang="fr-BE" sz="5600" i="1" dirty="0" err="1">
                <a:solidFill>
                  <a:schemeClr val="tx1"/>
                </a:solidFill>
                <a:latin typeface="Arial"/>
              </a:rPr>
              <a:t>project</a:t>
            </a:r>
            <a:r>
              <a:rPr lang="fr-BE" sz="5600" i="1" dirty="0">
                <a:solidFill>
                  <a:schemeClr val="tx1"/>
                </a:solidFill>
                <a:latin typeface="Arial"/>
              </a:rPr>
              <a:t> – SVC</a:t>
            </a:r>
          </a:p>
          <a:p>
            <a:pPr marL="342900" indent="-342900">
              <a:buFontTx/>
              <a:buChar char="-"/>
            </a:pPr>
            <a:r>
              <a:rPr lang="fr-BE" sz="5600" i="1" dirty="0">
                <a:solidFill>
                  <a:schemeClr val="tx1"/>
                </a:solidFill>
                <a:latin typeface="Arial"/>
              </a:rPr>
              <a:t>Minimum 2.000.000 euro, max. 4.000.000 euro per </a:t>
            </a:r>
            <a:r>
              <a:rPr lang="fr-BE" sz="5600" i="1" dirty="0" err="1">
                <a:solidFill>
                  <a:schemeClr val="tx1"/>
                </a:solidFill>
                <a:latin typeface="Arial"/>
              </a:rPr>
              <a:t>uitrusting</a:t>
            </a:r>
            <a:endParaRPr lang="fr-BE" sz="5600" i="1" dirty="0">
              <a:solidFill>
                <a:schemeClr val="tx1"/>
              </a:solidFill>
              <a:latin typeface="Arial"/>
            </a:endParaRPr>
          </a:p>
          <a:p>
            <a:pPr marL="342900" indent="-342900">
              <a:buFontTx/>
              <a:buChar char="-"/>
            </a:pPr>
            <a:r>
              <a:rPr lang="fr-BE" sz="5600" i="1" dirty="0">
                <a:solidFill>
                  <a:schemeClr val="tx1"/>
                </a:solidFill>
                <a:latin typeface="Arial"/>
              </a:rPr>
              <a:t>Maximum 2 </a:t>
            </a:r>
            <a:r>
              <a:rPr lang="fr-BE" sz="5600" i="1" dirty="0" err="1">
                <a:solidFill>
                  <a:schemeClr val="tx1"/>
                </a:solidFill>
                <a:latin typeface="Arial"/>
              </a:rPr>
              <a:t>uitrustingen</a:t>
            </a:r>
            <a:r>
              <a:rPr lang="fr-BE" sz="5600" i="1" dirty="0">
                <a:solidFill>
                  <a:schemeClr val="tx1"/>
                </a:solidFill>
                <a:latin typeface="Arial"/>
              </a:rPr>
              <a:t> per </a:t>
            </a:r>
            <a:r>
              <a:rPr lang="fr-BE" sz="5600" i="1" dirty="0" err="1">
                <a:solidFill>
                  <a:schemeClr val="tx1"/>
                </a:solidFill>
                <a:latin typeface="Arial"/>
              </a:rPr>
              <a:t>project</a:t>
            </a:r>
            <a:endParaRPr lang="fr-BE" sz="5600" i="1" dirty="0">
              <a:solidFill>
                <a:schemeClr val="tx1"/>
              </a:solidFill>
              <a:latin typeface="Arial"/>
            </a:endParaRPr>
          </a:p>
          <a:p>
            <a:pPr marL="342900" indent="-342900">
              <a:buFontTx/>
              <a:buChar char="-"/>
            </a:pPr>
            <a:r>
              <a:rPr lang="fr-BE" sz="5600" i="1" dirty="0" err="1">
                <a:solidFill>
                  <a:schemeClr val="tx1"/>
                </a:solidFill>
                <a:latin typeface="Arial"/>
              </a:rPr>
              <a:t>Totaal</a:t>
            </a:r>
            <a:r>
              <a:rPr lang="fr-BE" sz="5600" i="1" dirty="0">
                <a:solidFill>
                  <a:schemeClr val="tx1"/>
                </a:solidFill>
                <a:latin typeface="Arial"/>
              </a:rPr>
              <a:t> Budget 12.523.904 euro</a:t>
            </a:r>
          </a:p>
          <a:p>
            <a:pPr marL="342900" indent="-342900">
              <a:buFontTx/>
              <a:buChar char="-"/>
            </a:pPr>
            <a:r>
              <a:rPr lang="fr-BE" sz="5600" i="1" dirty="0">
                <a:solidFill>
                  <a:schemeClr val="tx1"/>
                </a:solidFill>
                <a:latin typeface="Arial"/>
              </a:rPr>
              <a:t>Min. 5% </a:t>
            </a:r>
            <a:r>
              <a:rPr lang="fr-BE" sz="5600" i="1" dirty="0" err="1">
                <a:solidFill>
                  <a:schemeClr val="tx1"/>
                </a:solidFill>
                <a:latin typeface="Arial"/>
              </a:rPr>
              <a:t>cofinanciering</a:t>
            </a:r>
            <a:r>
              <a:rPr lang="fr-BE" sz="5600" i="1" dirty="0">
                <a:solidFill>
                  <a:schemeClr val="tx1"/>
                </a:solidFill>
                <a:latin typeface="Arial"/>
              </a:rPr>
              <a:t> </a:t>
            </a:r>
            <a:r>
              <a:rPr lang="fr-BE" sz="5600" i="1" dirty="0" err="1">
                <a:solidFill>
                  <a:schemeClr val="tx1"/>
                </a:solidFill>
                <a:latin typeface="Arial"/>
              </a:rPr>
              <a:t>aan</a:t>
            </a:r>
            <a:r>
              <a:rPr lang="fr-BE" sz="5600" i="1" dirty="0">
                <a:solidFill>
                  <a:schemeClr val="tx1"/>
                </a:solidFill>
                <a:latin typeface="Arial"/>
              </a:rPr>
              <a:t> te </a:t>
            </a:r>
            <a:r>
              <a:rPr lang="fr-BE" sz="5600" i="1" dirty="0" err="1">
                <a:solidFill>
                  <a:schemeClr val="tx1"/>
                </a:solidFill>
                <a:latin typeface="Arial"/>
              </a:rPr>
              <a:t>brengen</a:t>
            </a:r>
            <a:r>
              <a:rPr lang="fr-BE" sz="5600" i="1" dirty="0">
                <a:solidFill>
                  <a:schemeClr val="tx1"/>
                </a:solidFill>
                <a:latin typeface="Arial"/>
              </a:rPr>
              <a:t> </a:t>
            </a:r>
            <a:r>
              <a:rPr lang="fr-BE" sz="5600" i="1" dirty="0" err="1">
                <a:solidFill>
                  <a:schemeClr val="tx1"/>
                </a:solidFill>
                <a:latin typeface="Arial"/>
              </a:rPr>
              <a:t>door</a:t>
            </a:r>
            <a:r>
              <a:rPr lang="fr-BE" sz="5600" i="1" dirty="0">
                <a:solidFill>
                  <a:schemeClr val="tx1"/>
                </a:solidFill>
                <a:latin typeface="Arial"/>
              </a:rPr>
              <a:t> de </a:t>
            </a:r>
            <a:r>
              <a:rPr lang="fr-BE" sz="5600" i="1" dirty="0" err="1">
                <a:solidFill>
                  <a:schemeClr val="tx1"/>
                </a:solidFill>
                <a:latin typeface="Arial"/>
              </a:rPr>
              <a:t>Projectdrager</a:t>
            </a:r>
            <a:r>
              <a:rPr lang="fr-BE" sz="5600" i="1" dirty="0">
                <a:solidFill>
                  <a:schemeClr val="tx1"/>
                </a:solidFill>
                <a:latin typeface="Arial"/>
              </a:rPr>
              <a:t> </a:t>
            </a:r>
          </a:p>
          <a:p>
            <a:pPr marL="342900" indent="-342900">
              <a:buFontTx/>
              <a:buChar char="-"/>
            </a:pPr>
            <a:endParaRPr lang="fr-BE" sz="4500" i="1" dirty="0">
              <a:solidFill>
                <a:schemeClr val="tx1"/>
              </a:solidFill>
              <a:latin typeface="Arial"/>
            </a:endParaRPr>
          </a:p>
          <a:p>
            <a:endParaRPr lang="fr-BE" dirty="0"/>
          </a:p>
          <a:p>
            <a:endParaRPr lang="fr-BE" dirty="0"/>
          </a:p>
          <a:p>
            <a:endParaRPr lang="fr-BE" dirty="0"/>
          </a:p>
        </p:txBody>
      </p:sp>
    </p:spTree>
    <p:extLst>
      <p:ext uri="{BB962C8B-B14F-4D97-AF65-F5344CB8AC3E}">
        <p14:creationId xmlns:p14="http://schemas.microsoft.com/office/powerpoint/2010/main" val="2719044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32500" lnSpcReduction="20000"/>
          </a:bodyPr>
          <a:lstStyle/>
          <a:p>
            <a:pPr marL="1028700" indent="-1028700">
              <a:buFont typeface="+mj-lt"/>
              <a:buAutoNum type="romanUcPeriod"/>
            </a:pPr>
            <a:r>
              <a:rPr lang="fr-FR" sz="4800" b="1" dirty="0"/>
              <a:t>Introduction au contexte général du futur programme FEDER 2021-2027 </a:t>
            </a:r>
            <a:r>
              <a:rPr lang="fr-BE" sz="4800" b="1" i="1" dirty="0" err="1">
                <a:solidFill>
                  <a:schemeClr val="tx1">
                    <a:lumMod val="65000"/>
                    <a:lumOff val="35000"/>
                  </a:schemeClr>
                </a:solidFill>
              </a:rPr>
              <a:t>Inleiding</a:t>
            </a:r>
            <a:r>
              <a:rPr lang="fr-BE" sz="4800" b="1" i="1" dirty="0">
                <a:solidFill>
                  <a:schemeClr val="tx1">
                    <a:lumMod val="65000"/>
                    <a:lumOff val="35000"/>
                  </a:schemeClr>
                </a:solidFill>
              </a:rPr>
              <a:t> </a:t>
            </a:r>
            <a:r>
              <a:rPr lang="fr-BE" sz="4800" b="1" i="1" dirty="0" err="1">
                <a:solidFill>
                  <a:schemeClr val="tx1">
                    <a:lumMod val="65000"/>
                    <a:lumOff val="35000"/>
                  </a:schemeClr>
                </a:solidFill>
              </a:rPr>
              <a:t>voor</a:t>
            </a:r>
            <a:r>
              <a:rPr lang="fr-BE" sz="4800" b="1" i="1" dirty="0">
                <a:solidFill>
                  <a:schemeClr val="tx1">
                    <a:lumMod val="65000"/>
                    <a:lumOff val="35000"/>
                  </a:schemeClr>
                </a:solidFill>
              </a:rPr>
              <a:t> het </a:t>
            </a:r>
            <a:r>
              <a:rPr lang="fr-BE" sz="4800" b="1" i="1" dirty="0" err="1">
                <a:solidFill>
                  <a:schemeClr val="tx1">
                    <a:lumMod val="65000"/>
                    <a:lumOff val="35000"/>
                  </a:schemeClr>
                </a:solidFill>
              </a:rPr>
              <a:t>toekomstig</a:t>
            </a:r>
            <a:r>
              <a:rPr lang="fr-BE" sz="4800" b="1" i="1" dirty="0">
                <a:solidFill>
                  <a:schemeClr val="tx1">
                    <a:lumMod val="65000"/>
                    <a:lumOff val="35000"/>
                  </a:schemeClr>
                </a:solidFill>
              </a:rPr>
              <a:t> EFRO programma 2021 - 2027</a:t>
            </a:r>
          </a:p>
          <a:p>
            <a:pPr marL="1028700" indent="-1028700">
              <a:buFont typeface="+mj-lt"/>
              <a:buAutoNum type="romanUcPeriod"/>
            </a:pPr>
            <a:r>
              <a:rPr lang="fr-FR" sz="4800" b="1" dirty="0"/>
              <a:t>Présentation des appels à projets « FEDER 2021-2027 – OS 5.1 CQD » et « Feder 21-27 – OS 5.1 CRU» </a:t>
            </a:r>
            <a:r>
              <a:rPr lang="fr-BE" sz="4800" b="1" i="1" dirty="0" err="1">
                <a:solidFill>
                  <a:schemeClr val="tx1">
                    <a:lumMod val="65000"/>
                    <a:lumOff val="35000"/>
                  </a:schemeClr>
                </a:solidFill>
              </a:rPr>
              <a:t>Voorstelling</a:t>
            </a:r>
            <a:r>
              <a:rPr lang="fr-BE" sz="4800" b="1" i="1" dirty="0">
                <a:solidFill>
                  <a:schemeClr val="tx1">
                    <a:lumMod val="65000"/>
                    <a:lumOff val="35000"/>
                  </a:schemeClr>
                </a:solidFill>
              </a:rPr>
              <a:t> van de </a:t>
            </a:r>
            <a:r>
              <a:rPr lang="fr-BE" sz="4800" b="1" i="1" dirty="0" err="1">
                <a:solidFill>
                  <a:schemeClr val="tx1">
                    <a:lumMod val="65000"/>
                    <a:lumOff val="35000"/>
                  </a:schemeClr>
                </a:solidFill>
              </a:rPr>
              <a:t>oproepen</a:t>
            </a:r>
            <a:r>
              <a:rPr lang="fr-BE" sz="4800" b="1" i="1" dirty="0">
                <a:solidFill>
                  <a:schemeClr val="tx1">
                    <a:lumMod val="65000"/>
                    <a:lumOff val="35000"/>
                  </a:schemeClr>
                </a:solidFill>
              </a:rPr>
              <a:t> « EFRO 2021-2027 – OS 5.1. DWC en EFRO 21-27 – OS 5.1 SVC</a:t>
            </a:r>
          </a:p>
          <a:p>
            <a:pPr marL="1028700" indent="-1028700">
              <a:buFont typeface="+mj-lt"/>
              <a:buAutoNum type="romanUcPeriod"/>
            </a:pPr>
            <a:r>
              <a:rPr lang="fr-BE" sz="4800" b="1" dirty="0"/>
              <a:t>Préparation du dossier de candidature  </a:t>
            </a:r>
            <a:r>
              <a:rPr lang="fr-BE" sz="4800" b="1" i="1" dirty="0" err="1">
                <a:solidFill>
                  <a:schemeClr val="tx1">
                    <a:lumMod val="65000"/>
                    <a:lumOff val="35000"/>
                  </a:schemeClr>
                </a:solidFill>
              </a:rPr>
              <a:t>Voorbereiding</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kandidatuurdossier</a:t>
            </a:r>
            <a:endParaRPr lang="fr-BE" sz="4800" b="1" i="1" dirty="0">
              <a:solidFill>
                <a:schemeClr val="tx1">
                  <a:lumMod val="65000"/>
                  <a:lumOff val="35000"/>
                </a:schemeClr>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lumMod val="65000"/>
                    <a:lumOff val="35000"/>
                  </a:schemeClr>
                </a:solidFill>
              </a:rPr>
              <a:t>Indiening</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projectvoorstel</a:t>
            </a:r>
            <a:r>
              <a:rPr lang="fr-BE" sz="4800" b="1" i="1" dirty="0">
                <a:solidFill>
                  <a:schemeClr val="tx1">
                    <a:lumMod val="65000"/>
                    <a:lumOff val="35000"/>
                  </a:schemeClr>
                </a:solidFill>
              </a:rPr>
              <a:t> in het </a:t>
            </a:r>
            <a:r>
              <a:rPr lang="fr-BE" sz="4800" b="1" i="1" dirty="0" err="1">
                <a:solidFill>
                  <a:schemeClr val="tx1">
                    <a:lumMod val="65000"/>
                    <a:lumOff val="35000"/>
                  </a:schemeClr>
                </a:solidFill>
              </a:rPr>
              <a:t>elektronisch</a:t>
            </a:r>
            <a:r>
              <a:rPr lang="fr-BE" sz="4800" b="1" i="1" dirty="0">
                <a:solidFill>
                  <a:schemeClr val="tx1">
                    <a:lumMod val="65000"/>
                    <a:lumOff val="35000"/>
                  </a:schemeClr>
                </a:solidFill>
              </a:rPr>
              <a:t> </a:t>
            </a:r>
            <a:r>
              <a:rPr lang="fr-BE" sz="4800" b="1" i="1" dirty="0" err="1">
                <a:solidFill>
                  <a:schemeClr val="tx1">
                    <a:lumMod val="65000"/>
                    <a:lumOff val="35000"/>
                  </a:schemeClr>
                </a:solidFill>
              </a:rPr>
              <a:t>systeem</a:t>
            </a:r>
            <a:r>
              <a:rPr lang="fr-BE" sz="4800" b="1" i="1" dirty="0">
                <a:solidFill>
                  <a:schemeClr val="tx1">
                    <a:lumMod val="65000"/>
                    <a:lumOff val="35000"/>
                  </a:schemeClr>
                </a:solidFill>
              </a:rPr>
              <a:t> Salesforce</a:t>
            </a:r>
          </a:p>
          <a:p>
            <a:pPr marL="1028700" indent="-1028700">
              <a:buFont typeface="+mj-lt"/>
              <a:buAutoNum type="romanUcPeriod"/>
            </a:pPr>
            <a:r>
              <a:rPr lang="fr-BE" sz="4800" b="1" dirty="0"/>
              <a:t>Etapes après sélection/ </a:t>
            </a:r>
            <a:r>
              <a:rPr lang="nl-NL" sz="4800" b="1" i="1" dirty="0">
                <a:solidFill>
                  <a:schemeClr val="tx1">
                    <a:lumMod val="65000"/>
                    <a:lumOff val="35000"/>
                  </a:schemeClr>
                </a:solidFill>
              </a:rPr>
              <a:t>Stappen na de selectie</a:t>
            </a:r>
            <a:endParaRPr lang="fr-BE" sz="4800" b="1" i="1" dirty="0">
              <a:solidFill>
                <a:schemeClr val="tx1">
                  <a:lumMod val="65000"/>
                  <a:lumOff val="35000"/>
                </a:schemeClr>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fontScale="90000"/>
          </a:bodyPr>
          <a:lstStyle/>
          <a:p>
            <a:r>
              <a:rPr lang="fr-BE" dirty="0"/>
              <a:t>Appels à projets – objectif 5.1 – Critères de sélection </a:t>
            </a:r>
            <a:br>
              <a:rPr lang="fr-BE" dirty="0"/>
            </a:br>
            <a:r>
              <a:rPr lang="fr-BE" dirty="0"/>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627534"/>
            <a:ext cx="8424936" cy="3456384"/>
          </a:xfrm>
        </p:spPr>
        <p:txBody>
          <a:bodyPr>
            <a:normAutofit fontScale="92500" lnSpcReduction="10000"/>
          </a:bodyPr>
          <a:lstStyle/>
          <a:p>
            <a:endParaRPr lang="fr-BE" dirty="0"/>
          </a:p>
          <a:p>
            <a:pPr marL="342900" lvl="0" indent="-342900" algn="just">
              <a:lnSpc>
                <a:spcPct val="107000"/>
              </a:lnSpc>
              <a:buFont typeface="+mj-lt"/>
              <a:buAutoNum type="arabicPeriod"/>
            </a:pPr>
            <a:r>
              <a:rPr lang="fr-BE" sz="1500" dirty="0">
                <a:effectLst/>
                <a:ea typeface="Calibri" panose="020F0502020204030204" pitchFamily="34" charset="0"/>
              </a:rPr>
              <a:t>le projet figure dans le programme (modifié) d’un CRU approuvé par le GRBC (ou  en prévision d’intégration) (oui/non) ;</a:t>
            </a:r>
          </a:p>
          <a:p>
            <a:pPr marL="342900" lvl="0" indent="-342900" algn="just">
              <a:lnSpc>
                <a:spcPct val="107000"/>
              </a:lnSpc>
              <a:buFont typeface="+mj-lt"/>
              <a:buAutoNum type="arabicPeriod"/>
            </a:pPr>
            <a:r>
              <a:rPr lang="fr-BE" sz="1500" dirty="0">
                <a:effectLst/>
                <a:ea typeface="Calibri" panose="020F0502020204030204" pitchFamily="34" charset="0"/>
              </a:rPr>
              <a:t>le besoin de l’équipement est identifié dans le diagnostic du CRU (oui/non) ;</a:t>
            </a:r>
          </a:p>
          <a:p>
            <a:pPr marL="342900" lvl="0" indent="-342900" algn="just">
              <a:lnSpc>
                <a:spcPct val="107000"/>
              </a:lnSpc>
              <a:buFont typeface="+mj-lt"/>
              <a:buAutoNum type="arabicPeriod"/>
            </a:pPr>
            <a:r>
              <a:rPr lang="fr-BE" sz="1500" dirty="0">
                <a:effectLst/>
                <a:ea typeface="Calibri" panose="020F0502020204030204" pitchFamily="34" charset="0"/>
              </a:rPr>
              <a:t>les questions d’égalité, d’inclusion et de non-discrimination dans le choix du projet et l’utilisation de l’équipement  sont prises en compte (oui/non) ;</a:t>
            </a:r>
          </a:p>
          <a:p>
            <a:pPr marL="342900" lvl="0" indent="-342900" algn="just">
              <a:lnSpc>
                <a:spcPct val="107000"/>
              </a:lnSpc>
              <a:buFont typeface="+mj-lt"/>
              <a:buAutoNum type="arabicPeriod"/>
            </a:pPr>
            <a:r>
              <a:rPr lang="fr-BE" sz="1500" dirty="0">
                <a:effectLst/>
                <a:ea typeface="Calibri" panose="020F0502020204030204" pitchFamily="34" charset="0"/>
              </a:rPr>
              <a:t>la robustesse des partenariats (groupe cible, intermédiaires) - mise en œuvre et choix de l’opération (oui/non) ;</a:t>
            </a:r>
          </a:p>
          <a:p>
            <a:pPr marL="342900" lvl="0" indent="-342900" algn="just">
              <a:lnSpc>
                <a:spcPct val="107000"/>
              </a:lnSpc>
              <a:buFont typeface="+mj-lt"/>
              <a:buAutoNum type="arabicPeriod"/>
            </a:pPr>
            <a:r>
              <a:rPr lang="fr-BE" sz="1500" dirty="0">
                <a:effectLst/>
                <a:ea typeface="Calibri" panose="020F0502020204030204" pitchFamily="34" charset="0"/>
              </a:rPr>
              <a:t>le réalisme du planning - deadline 2029 (oui/non) ;</a:t>
            </a:r>
          </a:p>
          <a:p>
            <a:pPr marL="342900" lvl="0" indent="-342900" algn="just">
              <a:lnSpc>
                <a:spcPct val="107000"/>
              </a:lnSpc>
              <a:buFont typeface="+mj-lt"/>
              <a:buAutoNum type="arabicPeriod"/>
            </a:pPr>
            <a:r>
              <a:rPr lang="fr-BE" sz="1500" dirty="0">
                <a:effectLst/>
                <a:ea typeface="Calibri" panose="020F0502020204030204" pitchFamily="34" charset="0"/>
              </a:rPr>
              <a:t>le respect du principe DNSH(*) (oui/non) ;</a:t>
            </a:r>
          </a:p>
          <a:p>
            <a:pPr marL="342900" lvl="0" indent="-342900" algn="just">
              <a:lnSpc>
                <a:spcPct val="107000"/>
              </a:lnSpc>
              <a:spcAft>
                <a:spcPts val="800"/>
              </a:spcAft>
              <a:buFont typeface="+mj-lt"/>
              <a:buAutoNum type="arabicPeriod"/>
            </a:pPr>
            <a:r>
              <a:rPr lang="fr-BE" sz="1500" dirty="0">
                <a:effectLst/>
                <a:ea typeface="Calibri" panose="020F0502020204030204" pitchFamily="34" charset="0"/>
              </a:rPr>
              <a:t>la contribution aux indicateurs de l’appel à projets (oui/non).</a:t>
            </a:r>
          </a:p>
          <a:p>
            <a:pPr algn="just"/>
            <a:r>
              <a:rPr lang="fr-BE" sz="1500" dirty="0">
                <a:effectLst/>
                <a:ea typeface="Calibri" panose="020F0502020204030204" pitchFamily="34" charset="0"/>
              </a:rPr>
              <a:t>(*) “Do no </a:t>
            </a:r>
            <a:r>
              <a:rPr lang="fr-BE" sz="1500" dirty="0" err="1">
                <a:effectLst/>
                <a:ea typeface="Calibri" panose="020F0502020204030204" pitchFamily="34" charset="0"/>
              </a:rPr>
              <a:t>significant</a:t>
            </a:r>
            <a:r>
              <a:rPr lang="fr-BE" sz="1500" dirty="0">
                <a:effectLst/>
                <a:ea typeface="Calibri" panose="020F0502020204030204" pitchFamily="34" charset="0"/>
              </a:rPr>
              <a:t> </a:t>
            </a:r>
            <a:r>
              <a:rPr lang="fr-BE" sz="1500" dirty="0" err="1">
                <a:effectLst/>
                <a:ea typeface="Calibri" panose="020F0502020204030204" pitchFamily="34" charset="0"/>
              </a:rPr>
              <a:t>harm</a:t>
            </a:r>
            <a:r>
              <a:rPr lang="fr-BE" sz="1500" dirty="0">
                <a:effectLst/>
                <a:ea typeface="Calibri" panose="020F0502020204030204" pitchFamily="34" charset="0"/>
              </a:rPr>
              <a:t>” : principe visant à garantir, a priori, que les fonds ne contribueront pas à causer de préjudice important à une ou plusieurs des six dimensions de l’environnement identifiées</a:t>
            </a:r>
            <a:r>
              <a:rPr lang="fr-BE" sz="1800" dirty="0">
                <a:effectLst/>
                <a:ea typeface="Calibri" panose="020F0502020204030204" pitchFamily="34" charset="0"/>
              </a:rPr>
              <a:t>.</a:t>
            </a:r>
          </a:p>
          <a:p>
            <a:endParaRPr lang="fr-BE" dirty="0"/>
          </a:p>
        </p:txBody>
      </p:sp>
    </p:spTree>
    <p:extLst>
      <p:ext uri="{BB962C8B-B14F-4D97-AF65-F5344CB8AC3E}">
        <p14:creationId xmlns:p14="http://schemas.microsoft.com/office/powerpoint/2010/main" val="18734536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128A5B-E93B-3E19-4591-98514219073B}"/>
              </a:ext>
            </a:extLst>
          </p:cNvPr>
          <p:cNvSpPr>
            <a:spLocks noGrp="1"/>
          </p:cNvSpPr>
          <p:nvPr>
            <p:ph type="title"/>
          </p:nvPr>
        </p:nvSpPr>
        <p:spPr/>
        <p:txBody>
          <a:bodyPr/>
          <a:lstStyle/>
          <a:p>
            <a:r>
              <a:rPr lang="fr-BE" dirty="0" err="1"/>
              <a:t>Projectoproepen</a:t>
            </a:r>
            <a:r>
              <a:rPr lang="fr-BE" dirty="0"/>
              <a:t> 5.1. </a:t>
            </a:r>
            <a:r>
              <a:rPr lang="fr-BE" dirty="0" err="1"/>
              <a:t>Selectiecriteria</a:t>
            </a:r>
            <a:endParaRPr lang="fr-BE" dirty="0"/>
          </a:p>
        </p:txBody>
      </p:sp>
      <p:sp>
        <p:nvSpPr>
          <p:cNvPr id="3" name="Espace réservé du texte 2">
            <a:extLst>
              <a:ext uri="{FF2B5EF4-FFF2-40B4-BE49-F238E27FC236}">
                <a16:creationId xmlns:a16="http://schemas.microsoft.com/office/drawing/2014/main" id="{C65CD6BC-EF53-9D19-1133-3EAFACD66820}"/>
              </a:ext>
            </a:extLst>
          </p:cNvPr>
          <p:cNvSpPr>
            <a:spLocks noGrp="1"/>
          </p:cNvSpPr>
          <p:nvPr>
            <p:ph type="body" sz="quarter" idx="10"/>
          </p:nvPr>
        </p:nvSpPr>
        <p:spPr/>
        <p:txBody>
          <a:bodyPr>
            <a:normAutofit fontScale="62500" lnSpcReduction="20000"/>
          </a:bodyPr>
          <a:lstStyle/>
          <a:p>
            <a:pPr marL="447675" indent="-447675" algn="just">
              <a:lnSpc>
                <a:spcPct val="107000"/>
              </a:lnSpc>
              <a:spcAft>
                <a:spcPts val="800"/>
              </a:spcAft>
            </a:pPr>
            <a:r>
              <a:rPr lang="nl-NL" sz="1800" dirty="0">
                <a:effectLst/>
                <a:latin typeface="Calibri" panose="020F0502020204030204" pitchFamily="34" charset="0"/>
                <a:ea typeface="Calibri" panose="020F0502020204030204" pitchFamily="34" charset="0"/>
                <a:cs typeface="Times New Roman" panose="02020603050405020304" pitchFamily="18" charset="0"/>
              </a:rPr>
              <a:t>1.	Het project staat op het (gewijzigd) programma van een door de Regering van het Brussels Hoofdstedelijk gewest goedgekeurd stadsvernieuwingscontract (of verwachte integratie) (ja/nee);</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p>
            <a:pPr marL="450215" indent="-450215" algn="just">
              <a:lnSpc>
                <a:spcPct val="107000"/>
              </a:lnSpc>
              <a:spcAft>
                <a:spcPts val="800"/>
              </a:spcAft>
            </a:pPr>
            <a:r>
              <a:rPr lang="nl-NL" sz="1800" dirty="0">
                <a:effectLst/>
                <a:latin typeface="Calibri" panose="020F0502020204030204" pitchFamily="34" charset="0"/>
                <a:ea typeface="Calibri" panose="020F0502020204030204" pitchFamily="34" charset="0"/>
                <a:cs typeface="Times New Roman" panose="02020603050405020304" pitchFamily="18" charset="0"/>
              </a:rPr>
              <a:t>2.	De noodzaak van de voorziening wordt in de diagnose van het stadsvernieuwingscontract vastgesteld (ja/nee);</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p>
            <a:pPr marL="447675" indent="-447675" algn="just">
              <a:lnSpc>
                <a:spcPct val="107000"/>
              </a:lnSpc>
              <a:spcAft>
                <a:spcPts val="800"/>
              </a:spcAft>
            </a:pPr>
            <a:r>
              <a:rPr lang="nl-NL" sz="1800" dirty="0">
                <a:effectLst/>
                <a:latin typeface="Calibri" panose="020F0502020204030204" pitchFamily="34" charset="0"/>
                <a:ea typeface="Calibri" panose="020F0502020204030204" pitchFamily="34" charset="0"/>
                <a:cs typeface="Times New Roman" panose="02020603050405020304" pitchFamily="18" charset="0"/>
              </a:rPr>
              <a:t>3.	Bij de keuze van het project en het gebruik van de voorziening is rekening gehouden met gelijkheid, inclusie en non-discriminatie (ja/nee);</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p>
            <a:pPr marL="447675" indent="-447675" algn="just">
              <a:lnSpc>
                <a:spcPct val="107000"/>
              </a:lnSpc>
              <a:spcAft>
                <a:spcPts val="800"/>
              </a:spcAft>
            </a:pPr>
            <a:r>
              <a:rPr lang="nl-NL" sz="1800" dirty="0">
                <a:effectLst/>
                <a:latin typeface="Calibri" panose="020F0502020204030204" pitchFamily="34" charset="0"/>
                <a:ea typeface="Calibri" panose="020F0502020204030204" pitchFamily="34" charset="0"/>
                <a:cs typeface="Times New Roman" panose="02020603050405020304" pitchFamily="18" charset="0"/>
              </a:rPr>
              <a:t>4.	Robuustheid van de partnerschappen (doelgroep, tussenpersonen) - uitvoering en keuze van de voorziening (ja/nee);</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nl-NL" sz="1800" dirty="0">
                <a:effectLst/>
                <a:latin typeface="Calibri" panose="020F0502020204030204" pitchFamily="34" charset="0"/>
                <a:ea typeface="Calibri" panose="020F0502020204030204" pitchFamily="34" charset="0"/>
                <a:cs typeface="Times New Roman" panose="02020603050405020304" pitchFamily="18" charset="0"/>
              </a:rPr>
              <a:t>5.           Realisme van de planning - termijn 2029 (ja/nee);</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nl-NL" sz="1800" dirty="0">
                <a:effectLst/>
                <a:latin typeface="Calibri" panose="020F0502020204030204" pitchFamily="34" charset="0"/>
                <a:ea typeface="Calibri" panose="020F0502020204030204" pitchFamily="34" charset="0"/>
                <a:cs typeface="Times New Roman" panose="02020603050405020304" pitchFamily="18" charset="0"/>
              </a:rPr>
              <a:t>6.           Naleving van het DNSH-beginsel (ja/nee);</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nl-NL" sz="1800" dirty="0">
                <a:effectLst/>
                <a:latin typeface="Calibri" panose="020F0502020204030204" pitchFamily="34" charset="0"/>
                <a:ea typeface="Calibri" panose="020F0502020204030204" pitchFamily="34" charset="0"/>
                <a:cs typeface="Times New Roman" panose="02020603050405020304" pitchFamily="18" charset="0"/>
              </a:rPr>
              <a:t>7.           Bijdrage aan de indicatoren van de oproep (ja/nee);</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p>
            <a:r>
              <a:rPr lang="nl-NL" sz="1800" dirty="0">
                <a:effectLst/>
                <a:latin typeface="Calibri" panose="020F0502020204030204" pitchFamily="34" charset="0"/>
                <a:ea typeface="Calibri" panose="020F0502020204030204" pitchFamily="34" charset="0"/>
                <a:cs typeface="Times New Roman" panose="02020603050405020304" pitchFamily="18" charset="0"/>
              </a:rPr>
              <a:t>« Do no significant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harm</a:t>
            </a:r>
            <a:r>
              <a:rPr lang="nl-NL" sz="1800" dirty="0">
                <a:effectLst/>
                <a:latin typeface="Calibri" panose="020F0502020204030204" pitchFamily="34" charset="0"/>
                <a:ea typeface="Calibri" panose="020F0502020204030204" pitchFamily="34" charset="0"/>
                <a:cs typeface="Times New Roman" panose="02020603050405020304" pitchFamily="18" charset="0"/>
              </a:rPr>
              <a:t> » : het principe dat a priori wordt gegarandeerd dat het fonds niet zal bijdragen tot significante schade aan een of meerdere van de zes vastgestelde milieudimensies.</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BE" dirty="0"/>
          </a:p>
        </p:txBody>
      </p:sp>
    </p:spTree>
    <p:extLst>
      <p:ext uri="{BB962C8B-B14F-4D97-AF65-F5344CB8AC3E}">
        <p14:creationId xmlns:p14="http://schemas.microsoft.com/office/powerpoint/2010/main" val="488779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p:txBody>
          <a:bodyPr>
            <a:normAutofit fontScale="90000"/>
          </a:bodyPr>
          <a:lstStyle/>
          <a:p>
            <a:r>
              <a:rPr lang="fr-BE" dirty="0"/>
              <a:t>Appels à projets – objectif 5.1 -  Hiérarchisation des opérations</a:t>
            </a:r>
            <a:br>
              <a:rPr lang="fr-BE" dirty="0"/>
            </a:br>
            <a:endParaRPr lang="fr-BE"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59532" y="987574"/>
            <a:ext cx="8424936" cy="3528392"/>
          </a:xfrm>
        </p:spPr>
        <p:txBody>
          <a:bodyPr>
            <a:normAutofit fontScale="25000" lnSpcReduction="20000"/>
          </a:bodyPr>
          <a:lstStyle/>
          <a:p>
            <a:r>
              <a:rPr lang="fr-BE" sz="4800" dirty="0"/>
              <a:t>Avis demandé à Perspective (CRU)/ Urban (CQD)/ </a:t>
            </a:r>
            <a:r>
              <a:rPr lang="fr-BE" sz="4800" i="1" dirty="0" err="1">
                <a:solidFill>
                  <a:schemeClr val="tx1"/>
                </a:solidFill>
              </a:rPr>
              <a:t>advies</a:t>
            </a:r>
            <a:r>
              <a:rPr lang="fr-BE" sz="4800" i="1" dirty="0">
                <a:solidFill>
                  <a:schemeClr val="tx1"/>
                </a:solidFill>
              </a:rPr>
              <a:t> </a:t>
            </a:r>
            <a:r>
              <a:rPr lang="fr-BE" sz="4800" i="1" dirty="0" err="1">
                <a:solidFill>
                  <a:schemeClr val="tx1"/>
                </a:solidFill>
              </a:rPr>
              <a:t>gevraagd</a:t>
            </a:r>
            <a:r>
              <a:rPr lang="fr-BE" sz="4800" i="1" dirty="0">
                <a:solidFill>
                  <a:schemeClr val="tx1"/>
                </a:solidFill>
              </a:rPr>
              <a:t> </a:t>
            </a:r>
            <a:r>
              <a:rPr lang="fr-BE" sz="4800" i="1" dirty="0" err="1">
                <a:solidFill>
                  <a:schemeClr val="tx1"/>
                </a:solidFill>
              </a:rPr>
              <a:t>aan</a:t>
            </a:r>
            <a:r>
              <a:rPr lang="fr-BE" sz="4800" i="1" dirty="0">
                <a:solidFill>
                  <a:schemeClr val="tx1"/>
                </a:solidFill>
              </a:rPr>
              <a:t> Perspective/Urban: </a:t>
            </a:r>
          </a:p>
          <a:p>
            <a:pPr marL="342900" lvl="0" indent="-342900">
              <a:buFont typeface="+mj-lt"/>
              <a:buAutoNum type="arabicPeriod"/>
            </a:pPr>
            <a:r>
              <a:rPr lang="fr-BE" sz="4800" dirty="0"/>
              <a:t>Mise en œuvre des opérations au plus tôt au regard des délais de la Programmation : démarrage rapide du projet, caractère réaliste du planning en regard de 2029, étapes déjà réalisées et à réaliser ;</a:t>
            </a:r>
          </a:p>
          <a:p>
            <a:pPr marL="342900" lvl="0" indent="-342900">
              <a:buFont typeface="+mj-lt"/>
              <a:buAutoNum type="arabicPeriod"/>
            </a:pPr>
            <a:r>
              <a:rPr lang="fr-BE" sz="4800" dirty="0"/>
              <a:t>Sécurité des cofinancements apportés ;</a:t>
            </a:r>
          </a:p>
          <a:p>
            <a:pPr marL="342900" lvl="0" indent="-342900">
              <a:spcAft>
                <a:spcPts val="800"/>
              </a:spcAft>
              <a:buFont typeface="+mj-lt"/>
              <a:buAutoNum type="arabicPeriod"/>
            </a:pPr>
            <a:r>
              <a:rPr lang="fr-BE" sz="4800" dirty="0"/>
              <a:t>Proportion minimale de la demande de subvention FEDER+RBC par rapport au budget global du projet.</a:t>
            </a:r>
          </a:p>
          <a:p>
            <a:pPr lvl="0">
              <a:spcAft>
                <a:spcPts val="800"/>
              </a:spcAft>
            </a:pPr>
            <a:endParaRPr lang="fr-BE" sz="4800" dirty="0"/>
          </a:p>
          <a:p>
            <a:pPr marL="450215" indent="-450215" algn="just">
              <a:lnSpc>
                <a:spcPct val="107000"/>
              </a:lnSpc>
              <a:spcAft>
                <a:spcPts val="800"/>
              </a:spcAft>
            </a:pPr>
            <a:r>
              <a:rPr lang="nl-NL" sz="4800" i="1" dirty="0">
                <a:solidFill>
                  <a:schemeClr val="tx1"/>
                </a:solidFill>
                <a:latin typeface="Arial"/>
              </a:rPr>
              <a:t>1. 	Zo spoedig mogelijke uitvoering van de projecten ten overstaan van de programmeringstermijnen : snelle opstart van het project, realistisch karakter van de planning ten overstaan van 2029, reeds voltooide en nog te voltooien fasen;</a:t>
            </a:r>
            <a:endParaRPr lang="fr-BE" sz="4800" i="1" dirty="0">
              <a:solidFill>
                <a:schemeClr val="tx1"/>
              </a:solidFill>
              <a:latin typeface="Arial"/>
            </a:endParaRPr>
          </a:p>
          <a:p>
            <a:pPr marL="450215" indent="-450215" algn="just">
              <a:lnSpc>
                <a:spcPct val="107000"/>
              </a:lnSpc>
              <a:spcAft>
                <a:spcPts val="800"/>
              </a:spcAft>
            </a:pPr>
            <a:r>
              <a:rPr lang="nl-NL" sz="4800" i="1" dirty="0">
                <a:solidFill>
                  <a:schemeClr val="tx1"/>
                </a:solidFill>
                <a:latin typeface="Arial"/>
              </a:rPr>
              <a:t>2.	Zekerheid van de aangebrachte cofinanciering;</a:t>
            </a:r>
            <a:endParaRPr lang="fr-BE" sz="4800" i="1" dirty="0">
              <a:solidFill>
                <a:schemeClr val="tx1"/>
              </a:solidFill>
              <a:latin typeface="Arial"/>
            </a:endParaRPr>
          </a:p>
          <a:p>
            <a:pPr marL="450215" indent="-450215" algn="just">
              <a:lnSpc>
                <a:spcPct val="107000"/>
              </a:lnSpc>
              <a:spcAft>
                <a:spcPts val="800"/>
              </a:spcAft>
            </a:pPr>
            <a:r>
              <a:rPr lang="nl-NL" sz="4800" i="1" dirty="0">
                <a:solidFill>
                  <a:schemeClr val="tx1"/>
                </a:solidFill>
                <a:latin typeface="Arial"/>
              </a:rPr>
              <a:t>3.	Minimumpercentage van de EFRO+ BHG subsidieaanvraag ten opzichte van de totale projectbegroting</a:t>
            </a:r>
            <a:endParaRPr lang="fr-BE" sz="4800" i="1" dirty="0">
              <a:solidFill>
                <a:schemeClr val="tx1"/>
              </a:solidFill>
              <a:latin typeface="Arial"/>
            </a:endParaRPr>
          </a:p>
          <a:p>
            <a:endParaRPr lang="fr-BE" dirty="0"/>
          </a:p>
        </p:txBody>
      </p:sp>
    </p:spTree>
    <p:extLst>
      <p:ext uri="{BB962C8B-B14F-4D97-AF65-F5344CB8AC3E}">
        <p14:creationId xmlns:p14="http://schemas.microsoft.com/office/powerpoint/2010/main" val="1361578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528392"/>
          </a:xfrm>
        </p:spPr>
        <p:txBody>
          <a:bodyPr>
            <a:normAutofit/>
          </a:bodyPr>
          <a:lstStyle/>
          <a:p>
            <a:pPr marL="457200" indent="-457200" algn="just">
              <a:buFont typeface="+mj-lt"/>
              <a:buAutoNum type="arabicPeriod"/>
            </a:pPr>
            <a:endParaRPr lang="fr-BE" sz="1800" dirty="0"/>
          </a:p>
          <a:p>
            <a:pPr marL="457200" indent="-457200" algn="just">
              <a:buFont typeface="+mj-lt"/>
              <a:buAutoNum type="arabicPeriod"/>
            </a:pPr>
            <a:r>
              <a:rPr lang="fr-BE" sz="1200" dirty="0"/>
              <a:t>7 Questions/ </a:t>
            </a:r>
            <a:r>
              <a:rPr lang="fr-BE" sz="1200" i="1" dirty="0">
                <a:solidFill>
                  <a:schemeClr val="tx1"/>
                </a:solidFill>
                <a:latin typeface="Arial"/>
              </a:rPr>
              <a:t>7 </a:t>
            </a:r>
            <a:r>
              <a:rPr lang="fr-BE" sz="1200" i="1" dirty="0" err="1">
                <a:solidFill>
                  <a:schemeClr val="tx1"/>
                </a:solidFill>
                <a:latin typeface="Arial"/>
              </a:rPr>
              <a:t>Vragen</a:t>
            </a:r>
            <a:endParaRPr lang="fr-BE" sz="1200" i="1" dirty="0">
              <a:solidFill>
                <a:schemeClr val="tx1"/>
              </a:solidFill>
              <a:latin typeface="Arial"/>
            </a:endParaRPr>
          </a:p>
          <a:p>
            <a:pPr algn="just"/>
            <a:endParaRPr lang="fr-BE" dirty="0"/>
          </a:p>
          <a:p>
            <a:pPr algn="just"/>
            <a:r>
              <a:rPr lang="fr-BE" sz="1200" dirty="0"/>
              <a:t>2</a:t>
            </a:r>
            <a:r>
              <a:rPr lang="fr-BE" dirty="0"/>
              <a:t>.     </a:t>
            </a:r>
            <a:r>
              <a:rPr lang="fr-BE" sz="1200" dirty="0"/>
              <a:t>3 Tableaux/ </a:t>
            </a:r>
            <a:r>
              <a:rPr lang="fr-BE" sz="1200" i="1" dirty="0">
                <a:solidFill>
                  <a:schemeClr val="tx1"/>
                </a:solidFill>
                <a:latin typeface="Arial"/>
              </a:rPr>
              <a:t>3 </a:t>
            </a:r>
            <a:r>
              <a:rPr lang="fr-BE" sz="1200" i="1" dirty="0" err="1">
                <a:solidFill>
                  <a:schemeClr val="tx1"/>
                </a:solidFill>
                <a:latin typeface="Arial"/>
              </a:rPr>
              <a:t>Tabellen</a:t>
            </a:r>
            <a:endParaRPr lang="fr-BE" sz="1200" i="1" dirty="0">
              <a:solidFill>
                <a:schemeClr val="tx1"/>
              </a:solidFill>
              <a:latin typeface="Arial"/>
            </a:endParaRPr>
          </a:p>
          <a:p>
            <a:pPr algn="just"/>
            <a:r>
              <a:rPr lang="fr-BE" dirty="0"/>
              <a:t>	</a:t>
            </a:r>
            <a:r>
              <a:rPr lang="fr-BE" sz="1200" dirty="0"/>
              <a:t>- Budget</a:t>
            </a:r>
          </a:p>
          <a:p>
            <a:pPr algn="just"/>
            <a:r>
              <a:rPr lang="fr-BE" sz="1200" dirty="0"/>
              <a:t>	- Planning</a:t>
            </a:r>
          </a:p>
          <a:p>
            <a:pPr algn="just"/>
            <a:r>
              <a:rPr lang="fr-BE" sz="1200" dirty="0"/>
              <a:t>	- Do no </a:t>
            </a:r>
            <a:r>
              <a:rPr lang="fr-BE" sz="1200" dirty="0" err="1"/>
              <a:t>significant</a:t>
            </a:r>
            <a:r>
              <a:rPr lang="fr-BE" sz="1200" dirty="0"/>
              <a:t> </a:t>
            </a:r>
            <a:r>
              <a:rPr lang="fr-BE" sz="1200" dirty="0" err="1"/>
              <a:t>harm</a:t>
            </a:r>
            <a:endParaRPr lang="fr-BE" sz="1200" dirty="0"/>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8959491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1645692"/>
          </a:xfrm>
        </p:spPr>
        <p:txBody>
          <a:bodyPr>
            <a:normAutofit fontScale="90000"/>
          </a:bodyPr>
          <a:lstStyle/>
          <a:p>
            <a:r>
              <a:rPr lang="fr-BE" sz="2400" b="1" dirty="0"/>
              <a:t>Introduction d'une candidature dans le système électronique </a:t>
            </a:r>
            <a:r>
              <a:rPr lang="fr-BE" sz="2400" b="1" dirty="0" err="1"/>
              <a:t>salesforce</a:t>
            </a:r>
            <a:r>
              <a:rPr lang="fr-BE" sz="2400" b="1" dirty="0"/>
              <a:t>  / </a:t>
            </a:r>
            <a:r>
              <a:rPr lang="fr-BE" sz="2400" b="1" i="1" dirty="0" err="1">
                <a:solidFill>
                  <a:schemeClr val="tx1">
                    <a:lumMod val="65000"/>
                    <a:lumOff val="35000"/>
                  </a:schemeClr>
                </a:solidFill>
              </a:rPr>
              <a:t>Indiening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projectvoorstel</a:t>
            </a:r>
            <a:r>
              <a:rPr lang="fr-BE" sz="2400" b="1" i="1" dirty="0">
                <a:solidFill>
                  <a:schemeClr val="tx1">
                    <a:lumMod val="65000"/>
                    <a:lumOff val="35000"/>
                  </a:schemeClr>
                </a:solidFill>
              </a:rPr>
              <a:t> in het </a:t>
            </a:r>
            <a:r>
              <a:rPr lang="fr-BE" sz="2400" b="1" i="1" dirty="0" err="1">
                <a:solidFill>
                  <a:schemeClr val="tx1">
                    <a:lumMod val="65000"/>
                    <a:lumOff val="35000"/>
                  </a:schemeClr>
                </a:solidFill>
              </a:rPr>
              <a:t>elektronisch</a:t>
            </a:r>
            <a:r>
              <a:rPr lang="fr-BE" sz="2400" b="1" i="1" dirty="0">
                <a:solidFill>
                  <a:schemeClr val="tx1">
                    <a:lumMod val="65000"/>
                    <a:lumOff val="35000"/>
                  </a:schemeClr>
                </a:solidFill>
              </a:rPr>
              <a:t> </a:t>
            </a:r>
            <a:r>
              <a:rPr lang="fr-BE" sz="2400" b="1" i="1" dirty="0" err="1">
                <a:solidFill>
                  <a:schemeClr val="tx1">
                    <a:lumMod val="65000"/>
                    <a:lumOff val="35000"/>
                  </a:schemeClr>
                </a:solidFill>
              </a:rPr>
              <a:t>systeem</a:t>
            </a:r>
            <a:r>
              <a:rPr lang="fr-BE" sz="2400" b="1" i="1" dirty="0">
                <a:solidFill>
                  <a:schemeClr val="tx1">
                    <a:lumMod val="65000"/>
                    <a:lumOff val="35000"/>
                  </a:schemeClr>
                </a:solidFill>
              </a:rPr>
              <a:t> Salesforce</a:t>
            </a:r>
            <a:br>
              <a:rPr lang="fr-BE" sz="2400" b="1" i="1" dirty="0">
                <a:solidFill>
                  <a:schemeClr val="tx1">
                    <a:lumMod val="65000"/>
                    <a:lumOff val="35000"/>
                  </a:schemeClr>
                </a:solidFill>
              </a:rPr>
            </a:b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p:txBody>
          <a:bodyPr>
            <a:normAutofit/>
          </a:bodyPr>
          <a:lstStyle/>
          <a:p>
            <a:pPr marL="457200" indent="-457200" algn="just">
              <a:buFont typeface="+mj-lt"/>
              <a:buAutoNum type="arabicPeriod" startAt="5"/>
            </a:pPr>
            <a:endParaRPr lang="fr-BE" sz="1800" dirty="0"/>
          </a:p>
          <a:p>
            <a:pPr algn="just"/>
            <a:endParaRPr lang="fr-BE" dirty="0"/>
          </a:p>
          <a:p>
            <a:pPr marL="342900" indent="-342900" algn="just">
              <a:buFont typeface="Arial" panose="020B0604020202020204" pitchFamily="34" charset="0"/>
              <a:buChar char="•"/>
            </a:pPr>
            <a:r>
              <a:rPr lang="fr-BE" dirty="0"/>
              <a:t>A partir de novembre </a:t>
            </a:r>
            <a:r>
              <a:rPr lang="fr-BE" dirty="0">
                <a:solidFill>
                  <a:schemeClr val="tx1">
                    <a:lumMod val="65000"/>
                    <a:lumOff val="35000"/>
                  </a:schemeClr>
                </a:solidFill>
              </a:rPr>
              <a:t>/ </a:t>
            </a:r>
            <a:r>
              <a:rPr lang="fr-BE" dirty="0" err="1">
                <a:solidFill>
                  <a:schemeClr val="tx1"/>
                </a:solidFill>
              </a:rPr>
              <a:t>Vanaf</a:t>
            </a:r>
            <a:r>
              <a:rPr lang="fr-BE" dirty="0">
                <a:solidFill>
                  <a:schemeClr val="tx1"/>
                </a:solidFill>
              </a:rPr>
              <a:t> </a:t>
            </a:r>
            <a:r>
              <a:rPr lang="fr-BE" dirty="0" err="1">
                <a:solidFill>
                  <a:schemeClr val="tx1"/>
                </a:solidFill>
              </a:rPr>
              <a:t>november</a:t>
            </a:r>
            <a:endParaRPr lang="fr-BE" dirty="0">
              <a:solidFill>
                <a:schemeClr val="tx1"/>
              </a:solidFill>
            </a:endParaRPr>
          </a:p>
          <a:p>
            <a:pPr marL="342900" indent="-342900" algn="just">
              <a:buFont typeface="Arial" panose="020B0604020202020204" pitchFamily="34" charset="0"/>
              <a:buChar char="•"/>
            </a:pPr>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dirty="0" err="1">
                <a:solidFill>
                  <a:schemeClr val="tx1"/>
                </a:solidFill>
              </a:rPr>
              <a:t>Toegang</a:t>
            </a:r>
            <a:r>
              <a:rPr lang="fr-BE" dirty="0">
                <a:solidFill>
                  <a:schemeClr val="tx1"/>
                </a:solidFill>
              </a:rPr>
              <a:t>: </a:t>
            </a:r>
            <a:r>
              <a:rPr lang="fr-BE" dirty="0" err="1">
                <a:solidFill>
                  <a:schemeClr val="tx1"/>
                </a:solidFill>
              </a:rPr>
              <a:t>csam</a:t>
            </a:r>
            <a:r>
              <a:rPr lang="fr-BE" dirty="0">
                <a:solidFill>
                  <a:schemeClr val="tx1"/>
                </a:solidFill>
              </a:rPr>
              <a:t> / </a:t>
            </a:r>
            <a:r>
              <a:rPr lang="fr-BE" dirty="0" err="1">
                <a:solidFill>
                  <a:schemeClr val="tx1"/>
                </a:solidFill>
              </a:rPr>
              <a:t>ondertekening</a:t>
            </a:r>
            <a:r>
              <a:rPr lang="fr-BE" dirty="0">
                <a:solidFill>
                  <a:schemeClr val="tx1"/>
                </a:solidFill>
              </a:rPr>
              <a:t> </a:t>
            </a:r>
          </a:p>
          <a:p>
            <a:pPr marL="342900" indent="-342900" algn="just">
              <a:buFont typeface="Arial" panose="020B0604020202020204" pitchFamily="34" charset="0"/>
              <a:buChar char="•"/>
            </a:pPr>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candidatures pour le </a:t>
            </a:r>
            <a:r>
              <a:rPr lang="fr-BE" dirty="0">
                <a:solidFill>
                  <a:schemeClr val="bg1">
                    <a:lumMod val="50000"/>
                  </a:schemeClr>
                </a:solidFill>
                <a:highlight>
                  <a:srgbClr val="FFFF00"/>
                </a:highlight>
              </a:rPr>
              <a:t>10 mars 2023 </a:t>
            </a:r>
            <a:r>
              <a:rPr lang="fr-BE" dirty="0">
                <a:solidFill>
                  <a:schemeClr val="bg1">
                    <a:lumMod val="50000"/>
                  </a:schemeClr>
                </a:solidFill>
              </a:rPr>
              <a:t>/ </a:t>
            </a:r>
            <a:r>
              <a:rPr lang="fr-BE" dirty="0" err="1">
                <a:solidFill>
                  <a:schemeClr val="tx1"/>
                </a:solidFill>
              </a:rPr>
              <a:t>Indiening</a:t>
            </a:r>
            <a:r>
              <a:rPr lang="fr-BE" dirty="0">
                <a:solidFill>
                  <a:schemeClr val="tx1"/>
                </a:solidFill>
              </a:rPr>
              <a:t> van de </a:t>
            </a:r>
            <a:r>
              <a:rPr lang="fr-BE" dirty="0" err="1">
                <a:solidFill>
                  <a:schemeClr val="tx1"/>
                </a:solidFill>
              </a:rPr>
              <a:t>projectvoorstellen</a:t>
            </a:r>
            <a:r>
              <a:rPr lang="fr-BE" dirty="0">
                <a:solidFill>
                  <a:schemeClr val="tx1"/>
                </a:solidFill>
              </a:rPr>
              <a:t> </a:t>
            </a:r>
            <a:r>
              <a:rPr lang="fr-BE" dirty="0" err="1">
                <a:solidFill>
                  <a:schemeClr val="tx1"/>
                </a:solidFill>
              </a:rPr>
              <a:t>tegen</a:t>
            </a:r>
            <a:r>
              <a:rPr lang="fr-BE" dirty="0">
                <a:solidFill>
                  <a:schemeClr val="tx1"/>
                </a:solidFill>
              </a:rPr>
              <a:t> </a:t>
            </a:r>
            <a:r>
              <a:rPr lang="fr-BE" dirty="0">
                <a:solidFill>
                  <a:schemeClr val="tx1"/>
                </a:solidFill>
                <a:highlight>
                  <a:srgbClr val="FFFF00"/>
                </a:highlight>
              </a:rPr>
              <a:t>10 </a:t>
            </a:r>
            <a:r>
              <a:rPr lang="fr-BE" dirty="0" err="1">
                <a:solidFill>
                  <a:schemeClr val="tx1"/>
                </a:solidFill>
                <a:highlight>
                  <a:srgbClr val="FFFF00"/>
                </a:highlight>
              </a:rPr>
              <a:t>maart</a:t>
            </a:r>
            <a:r>
              <a:rPr lang="fr-BE" dirty="0">
                <a:solidFill>
                  <a:schemeClr val="tx1"/>
                </a:solidFill>
                <a:highlight>
                  <a:srgbClr val="FFFF00"/>
                </a:highlight>
              </a:rPr>
              <a:t> 2023</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Etapes après introduction / </a:t>
            </a:r>
            <a:r>
              <a:rPr lang="fr-BE" sz="2400" b="1" dirty="0" err="1">
                <a:solidFill>
                  <a:schemeClr val="tx1">
                    <a:lumMod val="65000"/>
                    <a:lumOff val="35000"/>
                  </a:schemeClr>
                </a:solidFill>
              </a:rPr>
              <a:t>Stappen</a:t>
            </a:r>
            <a:r>
              <a:rPr lang="fr-BE" sz="2400" b="1" dirty="0">
                <a:solidFill>
                  <a:schemeClr val="tx1">
                    <a:lumMod val="65000"/>
                    <a:lumOff val="35000"/>
                  </a:schemeClr>
                </a:solidFill>
              </a:rPr>
              <a:t> na </a:t>
            </a:r>
            <a:r>
              <a:rPr lang="fr-BE" sz="2400" b="1" dirty="0" err="1">
                <a:solidFill>
                  <a:schemeClr val="tx1">
                    <a:lumMod val="65000"/>
                    <a:lumOff val="35000"/>
                  </a:schemeClr>
                </a:solidFill>
              </a:rPr>
              <a:t>indiening</a:t>
            </a:r>
            <a:endParaRPr lang="fr-BE" sz="2400" b="1" i="1" dirty="0">
              <a:solidFill>
                <a:schemeClr val="tx1">
                  <a:lumMod val="65000"/>
                  <a:lumOff val="35000"/>
                </a:schemeClr>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Vidéo « La Vie d’un projet » </a:t>
            </a:r>
            <a:r>
              <a:rPr lang="fr-BE" i="1" dirty="0">
                <a:solidFill>
                  <a:schemeClr val="tx1">
                    <a:lumMod val="65000"/>
                    <a:lumOff val="35000"/>
                  </a:schemeClr>
                </a:solidFill>
              </a:rPr>
              <a:t>/ </a:t>
            </a:r>
            <a:r>
              <a:rPr lang="fr-BE" i="1" dirty="0" err="1">
                <a:solidFill>
                  <a:schemeClr val="tx1"/>
                </a:solidFill>
              </a:rPr>
              <a:t>Video</a:t>
            </a:r>
            <a:r>
              <a:rPr lang="fr-BE" i="1" dirty="0">
                <a:solidFill>
                  <a:schemeClr val="tx1"/>
                </a:solidFill>
              </a:rPr>
              <a:t> « Het </a:t>
            </a:r>
            <a:r>
              <a:rPr lang="fr-BE" i="1" dirty="0" err="1">
                <a:solidFill>
                  <a:schemeClr val="tx1"/>
                </a:solidFill>
              </a:rPr>
              <a:t>leven</a:t>
            </a:r>
            <a:r>
              <a:rPr lang="fr-BE" i="1" dirty="0">
                <a:solidFill>
                  <a:schemeClr val="tx1"/>
                </a:solidFill>
              </a:rPr>
              <a:t> van </a:t>
            </a:r>
            <a:r>
              <a:rPr lang="fr-BE" i="1" dirty="0" err="1">
                <a:solidFill>
                  <a:schemeClr val="tx1"/>
                </a:solidFill>
              </a:rPr>
              <a:t>een</a:t>
            </a:r>
            <a:r>
              <a:rPr lang="fr-BE" i="1" dirty="0">
                <a:solidFill>
                  <a:schemeClr val="tx1"/>
                </a:solidFill>
              </a:rPr>
              <a:t> </a:t>
            </a:r>
            <a:r>
              <a:rPr lang="fr-BE" i="1" dirty="0" err="1">
                <a:solidFill>
                  <a:schemeClr val="tx1"/>
                </a:solidFill>
              </a:rPr>
              <a:t>project</a:t>
            </a:r>
            <a:r>
              <a:rPr lang="fr-BE" i="1" dirty="0">
                <a:solidFill>
                  <a:schemeClr val="tx1"/>
                </a:solidFill>
              </a:rPr>
              <a:t> »</a:t>
            </a: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lumMod val="65000"/>
                    <a:lumOff val="35000"/>
                  </a:schemeClr>
                </a:solidFill>
              </a:rPr>
              <a:t>Vragen</a:t>
            </a:r>
            <a:r>
              <a:rPr lang="fr-BE" sz="2000" dirty="0">
                <a:solidFill>
                  <a:schemeClr val="tx1">
                    <a:lumMod val="65000"/>
                    <a:lumOff val="35000"/>
                  </a:schemeClr>
                </a:solidFill>
              </a:rPr>
              <a:t>/ </a:t>
            </a:r>
            <a:r>
              <a:rPr lang="fr-BE" sz="2000" dirty="0" err="1">
                <a:solidFill>
                  <a:schemeClr val="tx1">
                    <a:lumMod val="65000"/>
                    <a:lumOff val="35000"/>
                  </a:schemeClr>
                </a:solidFill>
              </a:rPr>
              <a:t>Contactgegevens</a:t>
            </a:r>
            <a:endParaRPr lang="fr-BE" sz="2000"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t>Directie</a:t>
            </a:r>
            <a:r>
              <a:rPr lang="fr-BE" dirty="0"/>
              <a:t> EFRO/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endParaRPr lang="fr-BE" dirty="0"/>
          </a:p>
          <a:p>
            <a:r>
              <a:rPr lang="fr-BE" dirty="0" err="1">
                <a:hlinkClick r:id="rId4"/>
              </a:rPr>
              <a:t>bcomer@gob.brussels</a:t>
            </a:r>
            <a:r>
              <a:rPr lang="fr-BE"/>
              <a:t> </a:t>
            </a:r>
            <a:endParaRPr lang="fr-BE" dirty="0"/>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5"/>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hlinkClick r:id="rId2"/>
              </a:rPr>
              <a:t>DANK U VOOR UW AANDACHT</a:t>
            </a:r>
            <a:endParaRPr lang="fr-BE" dirty="0">
              <a:hlinkClick r:id="rId2"/>
            </a:endParaRPr>
          </a:p>
          <a:p>
            <a:endParaRPr lang="fr-BE" dirty="0">
              <a:hlinkClick r:id="rId2"/>
            </a:endParaRPr>
          </a:p>
          <a:p>
            <a:endParaRPr lang="fr-BE" dirty="0">
              <a:hlinkClick r:id="rId2"/>
            </a:endParaRPr>
          </a:p>
          <a:p>
            <a:r>
              <a:rPr lang="fr-BE" dirty="0">
                <a:hlinkClick r:id="rId2"/>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futur programme FEDER 2021-2027 </a:t>
            </a:r>
            <a:r>
              <a:rPr lang="fr-BE" i="1" dirty="0" err="1">
                <a:solidFill>
                  <a:schemeClr val="tx1">
                    <a:lumMod val="65000"/>
                    <a:lumOff val="35000"/>
                  </a:schemeClr>
                </a:solidFill>
              </a:rPr>
              <a:t>Inleiding</a:t>
            </a:r>
            <a:r>
              <a:rPr lang="fr-BE" i="1" dirty="0">
                <a:solidFill>
                  <a:schemeClr val="tx1">
                    <a:lumMod val="65000"/>
                    <a:lumOff val="35000"/>
                  </a:schemeClr>
                </a:solidFill>
              </a:rPr>
              <a:t> </a:t>
            </a:r>
            <a:r>
              <a:rPr lang="fr-BE" i="1" dirty="0" err="1">
                <a:solidFill>
                  <a:schemeClr val="tx1">
                    <a:lumMod val="65000"/>
                    <a:lumOff val="35000"/>
                  </a:schemeClr>
                </a:solidFill>
              </a:rPr>
              <a:t>algemene</a:t>
            </a:r>
            <a:r>
              <a:rPr lang="fr-BE" i="1" dirty="0">
                <a:solidFill>
                  <a:schemeClr val="tx1">
                    <a:lumMod val="65000"/>
                    <a:lumOff val="35000"/>
                  </a:schemeClr>
                </a:solidFill>
              </a:rPr>
              <a:t> </a:t>
            </a:r>
            <a:r>
              <a:rPr lang="fr-BE" i="1" dirty="0" err="1">
                <a:solidFill>
                  <a:schemeClr val="tx1">
                    <a:lumMod val="65000"/>
                    <a:lumOff val="35000"/>
                  </a:schemeClr>
                </a:solidFill>
              </a:rPr>
              <a:t>contect</a:t>
            </a:r>
            <a:r>
              <a:rPr lang="fr-BE" i="1" dirty="0">
                <a:solidFill>
                  <a:schemeClr val="tx1">
                    <a:lumMod val="65000"/>
                    <a:lumOff val="35000"/>
                  </a:schemeClr>
                </a:solidFill>
              </a:rPr>
              <a:t> van het </a:t>
            </a:r>
            <a:r>
              <a:rPr lang="fr-BE" i="1" dirty="0" err="1">
                <a:solidFill>
                  <a:schemeClr val="tx1">
                    <a:lumMod val="65000"/>
                    <a:lumOff val="35000"/>
                  </a:schemeClr>
                </a:solidFill>
              </a:rPr>
              <a:t>toekomstig</a:t>
            </a:r>
            <a:r>
              <a:rPr lang="fr-BE" i="1" dirty="0">
                <a:solidFill>
                  <a:schemeClr val="tx1">
                    <a:lumMod val="65000"/>
                    <a:lumOff val="35000"/>
                  </a:schemeClr>
                </a:solidFill>
              </a:rPr>
              <a: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62500" lnSpcReduction="20000"/>
          </a:bodyPr>
          <a:lstStyle/>
          <a:p>
            <a:pPr marL="342900" indent="-342900" algn="just">
              <a:buFontTx/>
              <a:buChar char="-"/>
            </a:pPr>
            <a:endParaRPr lang="fr-BE" b="1" dirty="0"/>
          </a:p>
          <a:p>
            <a:pPr marL="342900" indent="-342900" algn="just">
              <a:buFontTx/>
              <a:buChar char="-"/>
            </a:pPr>
            <a:r>
              <a:rPr lang="fr-BE" b="1" dirty="0"/>
              <a:t>Le (projet de) Programme FEDER a été préparé par les services de la Région et a sélectionné 9 « objectifs spécifiques » (priorités d’investissement) parmi les 23 potentiels/</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195486"/>
            <a:ext cx="8389689" cy="3239814"/>
          </a:xfrm>
        </p:spPr>
        <p:txBody>
          <a:bodyPr>
            <a:normAutofit/>
          </a:bodyPr>
          <a:lstStyle/>
          <a:p>
            <a:pPr marL="342900" indent="-342900" algn="just">
              <a:buFontTx/>
              <a:buChar char="-"/>
            </a:pPr>
            <a:endParaRPr lang="fr-BE" b="1" dirty="0"/>
          </a:p>
          <a:p>
            <a:pPr marL="342900" indent="-342900">
              <a:buFontTx/>
              <a:buChar char="-"/>
            </a:pPr>
            <a:r>
              <a:rPr lang="fr-BE" b="1" dirty="0"/>
              <a:t>Il est actuellement soumis pour validation auprès des services de la Commission Européenne/</a:t>
            </a:r>
            <a:r>
              <a:rPr lang="nl-BE" b="1" i="1" dirty="0">
                <a:solidFill>
                  <a:schemeClr val="tx1"/>
                </a:solidFill>
                <a:latin typeface="Arial"/>
              </a:rPr>
              <a:t>Het is momenteel voor goedkeuring ingediend bij de diensten van de Europese Commissie.</a:t>
            </a: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62500" lnSpcReduction="20000"/>
          </a:bodyPr>
          <a:lstStyle/>
          <a:p>
            <a:r>
              <a:rPr lang="fr-BE" b="1" u="sng" dirty="0"/>
              <a:t>OBJECTIF STRATÉGIQUE 1 - UNE EUROPE PLUS COMPÉTITIVE ET PLUS INTELLIGENTE</a:t>
            </a:r>
            <a:endParaRPr lang="fr-BE" dirty="0"/>
          </a:p>
          <a:p>
            <a:r>
              <a:rPr lang="fr-BE" b="1" i="1" dirty="0"/>
              <a:t>Objectif Spécifique 1.1 - En développant et en améliorant les capacités de recherche et d’innovation</a:t>
            </a:r>
            <a:endParaRPr lang="fr-BE" dirty="0"/>
          </a:p>
          <a:p>
            <a:r>
              <a:rPr lang="fr-BE" b="1" i="1" dirty="0"/>
              <a:t>Objectif Spécifique 1.2 - En tirant parti des avantages de la numérisation au bénéfice des citoyens, des entreprises, des organismes de recherche et des pouvoirs publics</a:t>
            </a:r>
            <a:endParaRPr lang="fr-BE" dirty="0"/>
          </a:p>
          <a:p>
            <a:r>
              <a:rPr lang="fr-BE" b="1" i="1" dirty="0"/>
              <a:t>Objectif Spécifique 1.3 &gt; En renforçant la croissance durable et la compétitivité des PME et la création d’emplois dans les PME, y compris par des investissements productifs</a:t>
            </a:r>
          </a:p>
          <a:p>
            <a:r>
              <a:rPr lang="nl-NL" b="1" i="1" u="sng" dirty="0">
                <a:solidFill>
                  <a:schemeClr val="tx1"/>
                </a:solidFill>
              </a:rPr>
              <a:t>STRATEGISCHE DOELSTELLING 1 - EEN COMPETITIEVER EN INTELLIGENTER EUROPA </a:t>
            </a:r>
          </a:p>
          <a:p>
            <a:r>
              <a:rPr lang="nl-NL" b="1" dirty="0">
                <a:solidFill>
                  <a:schemeClr val="tx1"/>
                </a:solidFill>
              </a:rPr>
              <a:t>Specifieke doelstelling 1.1 - Door de onderzoeks- en innovatiecapaciteit te ontwikkelen en te versterken</a:t>
            </a:r>
          </a:p>
          <a:p>
            <a:r>
              <a:rPr lang="nl-NL" b="1" dirty="0">
                <a:solidFill>
                  <a:schemeClr val="tx1"/>
                </a:solidFill>
              </a:rPr>
              <a:t>Specifieke doelstelling 1.2 - Door de voordelen van digitalisering ten volle te benutten ten gunste van de burgers, ondernemingen, onderzoeksinstellingen en overheden</a:t>
            </a:r>
          </a:p>
          <a:p>
            <a:r>
              <a:rPr lang="nl-NL" b="1" dirty="0">
                <a:solidFill>
                  <a:schemeClr val="tx1"/>
                </a:solidFill>
              </a:rPr>
              <a:t>Specifieke doelstelling 1.3 - Door de duurzame groei en het concurrentievermogen van kmo's te versterken, alsook het scheppen van banen bij kmo's, ook door productieve investeringen</a:t>
            </a:r>
            <a:endParaRPr lang="fr-BE" dirty="0"/>
          </a:p>
          <a:p>
            <a:endParaRPr lang="fr-BE" b="1" u="sng" dirty="0"/>
          </a:p>
          <a:p>
            <a:pPr marL="342900" indent="-342900">
              <a:buFontTx/>
              <a:buChar char="-"/>
            </a:pPr>
            <a:endParaRPr lang="fr-BE" b="1" dirty="0"/>
          </a:p>
        </p:txBody>
      </p:sp>
    </p:spTree>
    <p:extLst>
      <p:ext uri="{BB962C8B-B14F-4D97-AF65-F5344CB8AC3E}">
        <p14:creationId xmlns:p14="http://schemas.microsoft.com/office/powerpoint/2010/main" val="3281864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4"/>
            <a:ext cx="8461697" cy="3888432"/>
          </a:xfrm>
        </p:spPr>
        <p:txBody>
          <a:bodyPr>
            <a:noAutofit/>
          </a:bodyPr>
          <a:lstStyle/>
          <a:p>
            <a:pPr algn="just"/>
            <a:r>
              <a:rPr lang="fr-BE" sz="1100" b="1" u="sng" dirty="0"/>
              <a:t>OBJECTIF STRATÉGIQUE 2 - UNE EUROPE PLUS VERTE, RÉSILIENTE ET À FAIBLES ÉMISSIONS DE CARBONE </a:t>
            </a:r>
            <a:endParaRPr lang="fr-BE" sz="1100" dirty="0"/>
          </a:p>
          <a:p>
            <a:pPr algn="just"/>
            <a:r>
              <a:rPr lang="fr-BE" sz="1100" b="1" i="1" dirty="0"/>
              <a:t>Objectif Spécifique 2.1 &gt; En favorisant les mesures en matière d’efficacité énergétique et en réduisant les émissions de gaz à effet de serre</a:t>
            </a:r>
            <a:endParaRPr lang="fr-BE" sz="1100" dirty="0"/>
          </a:p>
          <a:p>
            <a:pPr algn="just"/>
            <a:r>
              <a:rPr lang="fr-BE" sz="1100" b="1" i="1" dirty="0"/>
              <a:t>Objectif Spécifique 2.6 &gt; En favorisant la transition vers une économie circulaire et efficace dans l’utilisation des ressources</a:t>
            </a:r>
            <a:endParaRPr lang="fr-BE" sz="1100" dirty="0"/>
          </a:p>
          <a:p>
            <a:pPr algn="just"/>
            <a:r>
              <a:rPr lang="fr-BE" sz="1100" b="1" i="1" dirty="0"/>
              <a:t>Objectif Spécifique 2.7 &gt; En améliorant la protection et la préservation de la nature et de la biodiversité et en renforçant les infrastructures vertes, en particulier en milieu urbain, ainsi qu’en réduisant toutes les formes de pollution</a:t>
            </a:r>
          </a:p>
          <a:p>
            <a:pPr algn="just"/>
            <a:r>
              <a:rPr lang="nl-NL" sz="1100" b="1" i="1" u="sng" dirty="0">
                <a:solidFill>
                  <a:schemeClr val="tx1"/>
                </a:solidFill>
              </a:rPr>
              <a:t>STRATEGISCHE DOELSTELLING 2 - EEN GROENER, VEERKRACHTIGER EUROPA MET EEN LAGE KOOLSTOFUITSTOOT</a:t>
            </a:r>
          </a:p>
          <a:p>
            <a:pPr algn="just"/>
            <a:r>
              <a:rPr lang="nl-NL" sz="1100" b="1" dirty="0">
                <a:solidFill>
                  <a:schemeClr val="tx1"/>
                </a:solidFill>
              </a:rPr>
              <a:t>Specifieke doelstelling 2.1 - Door maatregelen inzake energie-efficiëntie te bevorderen en door de uitstoot van broeikasgassen terug te dringen</a:t>
            </a:r>
          </a:p>
          <a:p>
            <a:pPr algn="just"/>
            <a:r>
              <a:rPr lang="nl-NL" sz="1100" b="1" dirty="0">
                <a:solidFill>
                  <a:schemeClr val="tx1"/>
                </a:solidFill>
              </a:rPr>
              <a:t>Specifieke doelstelling 2.6 - Door de omschakeling te bevorderen naar een kringloopeconomie die efficiënt met grondstoffen omspringt</a:t>
            </a:r>
          </a:p>
          <a:p>
            <a:pPr algn="just"/>
            <a:r>
              <a:rPr lang="nl-NL" sz="1100" b="1" dirty="0">
                <a:solidFill>
                  <a:schemeClr val="tx1"/>
                </a:solidFill>
              </a:rPr>
              <a:t>Specifieke doelstelling 2.7 - Door de bescherming en het behoud van de natuur en de biodiversiteit te verbeteren en door de groene infrastructuur te versterken, in het bijzonder in een stedelijk milieu, en ook door elke vorm van vervuiling terug te dringen</a:t>
            </a:r>
            <a:endParaRPr lang="fr-BE" sz="1100" b="1" dirty="0">
              <a:solidFill>
                <a:schemeClr val="tx1"/>
              </a:solidFill>
            </a:endParaRPr>
          </a:p>
        </p:txBody>
      </p:sp>
    </p:spTree>
    <p:extLst>
      <p:ext uri="{BB962C8B-B14F-4D97-AF65-F5344CB8AC3E}">
        <p14:creationId xmlns:p14="http://schemas.microsoft.com/office/powerpoint/2010/main" val="1176870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a:bodyPr>
          <a:lstStyle/>
          <a:p>
            <a:pPr algn="just"/>
            <a:r>
              <a:rPr lang="fr-BE" sz="1400" b="1" u="sng" dirty="0"/>
              <a:t>OBJECTIF STRATÉGIQUE 4 - UNE EUROPE PLUS SOCIALE ET PLUS INCLUSIVE METTANT EN ŒUVRE LE SOCLE EUROPÉEN DES DROITS SOCIAUX</a:t>
            </a:r>
            <a:endParaRPr lang="fr-BE" sz="1400" dirty="0"/>
          </a:p>
          <a:p>
            <a:pPr algn="just"/>
            <a:r>
              <a:rPr lang="fr-BE" sz="1400" b="1" i="1" dirty="0"/>
              <a:t>Objectif Spécifique 4.3 - En développant de nouvelles places de logement ou d’hébergement destinées à des publics fragilisés.</a:t>
            </a:r>
            <a:endParaRPr lang="fr-BE" sz="1400" dirty="0"/>
          </a:p>
          <a:p>
            <a:pPr algn="just"/>
            <a:r>
              <a:rPr lang="fr-BE" sz="1400" b="1" i="1" dirty="0"/>
              <a:t>Objectif Spécifique 4.4 - En développant des solutions d’hébergement pour les personnes réfugiées et migrantes sans abris.</a:t>
            </a:r>
          </a:p>
          <a:p>
            <a:pPr algn="just"/>
            <a:endParaRPr lang="nl-NL" sz="1400" b="1" i="1" u="sng" dirty="0">
              <a:solidFill>
                <a:schemeClr val="tx1"/>
              </a:solidFill>
            </a:endParaRPr>
          </a:p>
          <a:p>
            <a:pPr algn="just"/>
            <a:r>
              <a:rPr lang="nl-NL" sz="1400" b="1" i="1" u="sng" dirty="0">
                <a:solidFill>
                  <a:schemeClr val="tx1"/>
                </a:solidFill>
              </a:rPr>
              <a:t>STRATEGISCHE DOELSTELLING 4 - EEN SOCIALER EN INCLUSIEVER EUROPA, DAT DE EUROPESE PIJLER VAN DE SOCIALE RECHTEN TEN UITVOER BRENGT</a:t>
            </a:r>
          </a:p>
          <a:p>
            <a:pPr algn="just"/>
            <a:r>
              <a:rPr lang="nl-NL" sz="1400" b="1" dirty="0">
                <a:solidFill>
                  <a:schemeClr val="tx1"/>
                </a:solidFill>
              </a:rPr>
              <a:t>Specifieke doelstelling 4.3. Door nieuwe woon- of opvangplaatsen te ontwikkelen voor kansarme doelgroepen.</a:t>
            </a:r>
          </a:p>
          <a:p>
            <a:pPr algn="just"/>
            <a:r>
              <a:rPr lang="nl-NL" sz="1400" b="1" dirty="0">
                <a:solidFill>
                  <a:schemeClr val="tx1"/>
                </a:solidFill>
              </a:rPr>
              <a:t>Specifieke doelstelling 4.4. Door opvangoplossingen te ontwikkelen voor dakloze vluchtelingen en migranten.</a:t>
            </a:r>
          </a:p>
          <a:p>
            <a:pPr algn="just"/>
            <a:endParaRPr lang="fr-BE" dirty="0"/>
          </a:p>
        </p:txBody>
      </p:sp>
    </p:spTree>
    <p:extLst>
      <p:ext uri="{BB962C8B-B14F-4D97-AF65-F5344CB8AC3E}">
        <p14:creationId xmlns:p14="http://schemas.microsoft.com/office/powerpoint/2010/main" val="260359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r>
              <a:rPr lang="fr-BE" b="1" u="sng" dirty="0"/>
              <a:t>OBJECTIF STRATÉGIQUE 5 - UNE EUROPE PLUS PROCHE DES CITOYENS PAR L’ENCOURAGEMENT DU DÉVELOPPEMENT DURABLE ET INTÉGRÉ DE TOUS LES TYPES DE TERRITOIRES ET DES INITIATIVES LOCALES </a:t>
            </a:r>
            <a:endParaRPr lang="fr-BE" dirty="0"/>
          </a:p>
          <a:p>
            <a:r>
              <a:rPr lang="fr-BE" b="1" i="1" u="sng" dirty="0">
                <a:solidFill>
                  <a:schemeClr val="accent1"/>
                </a:solidFill>
              </a:rPr>
              <a:t>Objectif Spécifique 5.1 &gt; En encourageant le développement social, économique et environnemental intégré et inclusif</a:t>
            </a:r>
            <a:r>
              <a:rPr lang="fr-BE" i="1" u="sng" dirty="0">
                <a:solidFill>
                  <a:schemeClr val="accent1"/>
                </a:solidFill>
              </a:rPr>
              <a:t>, la culture, le patrimoine naturel, le tourisme durable et la sécurité dans les zones urbaines</a:t>
            </a:r>
          </a:p>
          <a:p>
            <a:r>
              <a:rPr lang="nl-NL" b="1" i="1" u="sng" dirty="0">
                <a:solidFill>
                  <a:schemeClr val="tx1"/>
                </a:solidFill>
              </a:rPr>
              <a:t>STRATEGISCHE DOELSTELLING 5 - EEN EUROPA DAT DICHTER BIJ DE BURGERS STAAT DOOR DE AANMOEDIGING VAN DE DUURZAME EN GEÏNTEGREERDE ONTWIKKELING VAN ALLERLEI TYPES GRONDGEBIEDEN EN PLAATSELIJKE INITIATIEVEN </a:t>
            </a:r>
          </a:p>
          <a:p>
            <a:r>
              <a:rPr lang="nl-NL" b="1" u="sng" dirty="0">
                <a:solidFill>
                  <a:schemeClr val="accent1">
                    <a:lumMod val="75000"/>
                  </a:schemeClr>
                </a:solidFill>
              </a:rPr>
              <a:t>Specifieke doelstelling 5.1 - Door de geïntegreerde en inclusieve sociale, economische en milieuontwikkeling, de cultuur, het natuurlijke erfgoed, </a:t>
            </a:r>
            <a:r>
              <a:rPr lang="nl-NL" u="sng" dirty="0">
                <a:solidFill>
                  <a:schemeClr val="accent1">
                    <a:lumMod val="75000"/>
                  </a:schemeClr>
                </a:solidFill>
              </a:rPr>
              <a:t>duurzaam toerisme en veiligheid in stedelijke gebieden te bevorderen</a:t>
            </a:r>
            <a:endParaRPr lang="fr-BE" u="sng" dirty="0">
              <a:solidFill>
                <a:schemeClr val="accent1">
                  <a:lumMod val="75000"/>
                </a:schemeClr>
              </a:solidFill>
            </a:endParaRPr>
          </a:p>
        </p:txBody>
      </p:sp>
    </p:spTree>
    <p:extLst>
      <p:ext uri="{BB962C8B-B14F-4D97-AF65-F5344CB8AC3E}">
        <p14:creationId xmlns:p14="http://schemas.microsoft.com/office/powerpoint/2010/main" val="3344824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a:bodyPr>
          <a:lstStyle/>
          <a:p>
            <a:pPr marL="342900" indent="-342900" algn="just">
              <a:buFontTx/>
              <a:buChar char="-"/>
            </a:pPr>
            <a:r>
              <a:rPr lang="fr-BE" b="1" dirty="0"/>
              <a:t>« Appels équipements »/</a:t>
            </a:r>
            <a:r>
              <a:rPr lang="nl-BE" b="1" dirty="0">
                <a:solidFill>
                  <a:srgbClr val="808080"/>
                </a:solidFill>
                <a:latin typeface="Arial"/>
              </a:rPr>
              <a:t>"</a:t>
            </a:r>
            <a:r>
              <a:rPr lang="nl-BE" b="1" i="1" dirty="0">
                <a:solidFill>
                  <a:schemeClr val="tx1"/>
                </a:solidFill>
                <a:latin typeface="Arial"/>
              </a:rPr>
              <a:t>Oproep uitrustingen": </a:t>
            </a:r>
            <a:endParaRPr lang="fr-BE" b="1" dirty="0"/>
          </a:p>
          <a:p>
            <a:pPr marL="882900" lvl="2" indent="-342900" algn="just">
              <a:buFontTx/>
              <a:buChar char="-"/>
            </a:pPr>
            <a:r>
              <a:rPr lang="fr-BE" b="1" dirty="0"/>
              <a:t>« Bottom/up » =&gt; Définition/identification et mise en œuvre par les « partenaires » (éligibilité à l’OS5.1. au titre du « caractère « partenarial ») : </a:t>
            </a:r>
            <a:r>
              <a:rPr lang="fr-BE" b="0" dirty="0"/>
              <a:t>le choix devra tenir compte de l’offre d’équipements et des besoins identifiés comme prioritaires au niveau du quartier (diagnostics territoriaux disponibles+ participation) / </a:t>
            </a:r>
            <a:r>
              <a:rPr lang="nl-BE" i="1" dirty="0">
                <a:solidFill>
                  <a:schemeClr val="tx1"/>
                </a:solidFill>
                <a:latin typeface="Arial"/>
              </a:rPr>
              <a:t>"Bottom-up" =&gt; Definitie / identificatie en uitvoering door de "partners" (komt in aanmerking voor SD5.1. wegens het "partnershipkarakter"): </a:t>
            </a:r>
            <a:r>
              <a:rPr lang="nl-BE" b="0" i="1" dirty="0">
                <a:solidFill>
                  <a:schemeClr val="tx1"/>
                </a:solidFill>
                <a:latin typeface="Arial"/>
              </a:rPr>
              <a:t>bij de keuze moet er rekening worden gehouden met het uitrustingsaanbod alsook met de als prioritair geïdentificeerde behoeften voor de wijken (beschikbare territoriale diagnoses + deelname)</a:t>
            </a:r>
          </a:p>
          <a:p>
            <a:pPr marL="882900" lvl="2" indent="-342900" algn="just">
              <a:buFontTx/>
              <a:buChar char="-"/>
            </a:pPr>
            <a:endParaRPr lang="fr-BE" b="1" dirty="0"/>
          </a:p>
          <a:p>
            <a:pPr marL="342900" indent="-342900" algn="just">
              <a:buFontTx/>
              <a:buChar char="-"/>
            </a:pPr>
            <a:endParaRPr lang="fr-BE" b="1" dirty="0"/>
          </a:p>
        </p:txBody>
      </p:sp>
    </p:spTree>
    <p:extLst>
      <p:ext uri="{BB962C8B-B14F-4D97-AF65-F5344CB8AC3E}">
        <p14:creationId xmlns:p14="http://schemas.microsoft.com/office/powerpoint/2010/main" val="902541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3.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0BA248-8733-4239-94A0-E9D147687AF1}">
  <ds:schemaRefs>
    <ds:schemaRef ds:uri="http://schemas.microsoft.com/sharepoint/v3/contenttype/forms"/>
  </ds:schemaRefs>
</ds:datastoreItem>
</file>

<file path=customXml/itemProps2.xml><?xml version="1.0" encoding="utf-8"?>
<ds:datastoreItem xmlns:ds="http://schemas.openxmlformats.org/officeDocument/2006/customXml" ds:itemID="{8B7FDBD2-A37C-452B-B852-DEF265E709AA}">
  <ds:schemaRefs>
    <ds:schemaRef ds:uri="http://schemas.microsoft.com/office/2006/metadata/properties"/>
    <ds:schemaRef ds:uri="http://schemas.microsoft.com/office/infopath/2007/PartnerControls"/>
    <ds:schemaRef ds:uri="bfa7d963-24c6-42df-9c60-af0ce4d6be14"/>
    <ds:schemaRef ds:uri="12cb0234-c0b0-4c53-84af-973ef88e2a02"/>
  </ds:schemaRefs>
</ds:datastoreItem>
</file>

<file path=customXml/itemProps3.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4992</TotalTime>
  <Words>2698</Words>
  <Application>Microsoft Office PowerPoint</Application>
  <PresentationFormat>Affichage à l'écran (16:9)</PresentationFormat>
  <Paragraphs>192</Paragraphs>
  <Slides>27</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27</vt:i4>
      </vt:variant>
    </vt:vector>
  </HeadingPairs>
  <TitlesOfParts>
    <vt:vector size="33" baseType="lpstr">
      <vt:lpstr>Aller Light</vt:lpstr>
      <vt:lpstr>Arial</vt:lpstr>
      <vt:lpstr>Calibri</vt:lpstr>
      <vt:lpstr>Courier New</vt:lpstr>
      <vt:lpstr>Wingdings</vt:lpstr>
      <vt:lpstr>Thème Office</vt:lpstr>
      <vt:lpstr>Présentation PowerPoint</vt:lpstr>
      <vt:lpstr>AGENDA</vt:lpstr>
      <vt:lpstr>I. Introduction au contexte général du futur programme FEDER 2021-2027 Inleiding algemene contect van het toekomstig EFRO programma 2021 -2027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des appels à projets «Equipements collectifs - CQD » et «CRU» Voorstelling van de projectoproepen « Collectieve voorzieningen - DWC en SVC » </vt:lpstr>
      <vt:lpstr>Appels à projets/ Projectoproepen - Actions – Acties </vt:lpstr>
      <vt:lpstr>Appels à projets – objectif 5.1. – Résultats attendus/ Projectoproepen – objectif 5.1. – Verwachte resultaten</vt:lpstr>
      <vt:lpstr>Appels à projets – objectif 5.1. – Résultats attendus/ Projectoproepen – objectief 5.1. – Verwachte resultaten</vt:lpstr>
      <vt:lpstr>Appels à projets 5.1.    Les critères d’éligibilité et le financement des projets/ Projectoproepen 5.1 -De subsidiabiliteitsregels en de financiering van de projecten </vt:lpstr>
      <vt:lpstr>Appels à projets 5.1.  Les critères d’éligibilité et le financement des projets/ Projectoproepen 5.1 - De subsidiabiliteitsregels en de financiering van de projecten</vt:lpstr>
      <vt:lpstr>Appels à projets 5.1.  Les critères d’éligibilité et le financement des projets/ Projectoproep 5.1 - De subsidiabiliteitsregels en de financiering van de projecten</vt:lpstr>
      <vt:lpstr>Appels à projets – objectif 5.1 – Critères de sélection   </vt:lpstr>
      <vt:lpstr>Projectoproepen 5.1. Selectiecriteria</vt:lpstr>
      <vt:lpstr>Appels à projets – objectif 5.1 -  Hiérarchisation des opérations </vt:lpstr>
      <vt:lpstr>Préparation du dossier de candidature   Voorbereiding van het kandidatuurdossier </vt:lpstr>
      <vt:lpstr>Introduction d'une candidature dans le système électronique salesforce  / Indiening van het projectvoorstel in het elektronisch systeem Salesforce  </vt:lpstr>
      <vt:lpstr>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BILLOUEZ Aurélie</cp:lastModifiedBy>
  <cp:revision>225</cp:revision>
  <cp:lastPrinted>2020-03-03T16:21:53Z</cp:lastPrinted>
  <dcterms:created xsi:type="dcterms:W3CDTF">2013-10-17T10:19:39Z</dcterms:created>
  <dcterms:modified xsi:type="dcterms:W3CDTF">2023-02-21T13:12:03Z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