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handoutMasterIdLst>
    <p:handoutMasterId r:id="rId44"/>
  </p:handoutMasterIdLst>
  <p:sldIdLst>
    <p:sldId id="259" r:id="rId5"/>
    <p:sldId id="260" r:id="rId6"/>
    <p:sldId id="356" r:id="rId7"/>
    <p:sldId id="357" r:id="rId8"/>
    <p:sldId id="370" r:id="rId9"/>
    <p:sldId id="371" r:id="rId10"/>
    <p:sldId id="361" r:id="rId11"/>
    <p:sldId id="362" r:id="rId12"/>
    <p:sldId id="368" r:id="rId13"/>
    <p:sldId id="372" r:id="rId14"/>
    <p:sldId id="373" r:id="rId15"/>
    <p:sldId id="367" r:id="rId16"/>
    <p:sldId id="375" r:id="rId17"/>
    <p:sldId id="376" r:id="rId18"/>
    <p:sldId id="377" r:id="rId19"/>
    <p:sldId id="386" r:id="rId20"/>
    <p:sldId id="385" r:id="rId21"/>
    <p:sldId id="389" r:id="rId22"/>
    <p:sldId id="369" r:id="rId23"/>
    <p:sldId id="374" r:id="rId24"/>
    <p:sldId id="383" r:id="rId25"/>
    <p:sldId id="384" r:id="rId26"/>
    <p:sldId id="379" r:id="rId27"/>
    <p:sldId id="380" r:id="rId28"/>
    <p:sldId id="381" r:id="rId29"/>
    <p:sldId id="382" r:id="rId30"/>
    <p:sldId id="387" r:id="rId31"/>
    <p:sldId id="388" r:id="rId32"/>
    <p:sldId id="390" r:id="rId33"/>
    <p:sldId id="292" r:id="rId34"/>
    <p:sldId id="391" r:id="rId35"/>
    <p:sldId id="392" r:id="rId36"/>
    <p:sldId id="393" r:id="rId37"/>
    <p:sldId id="394" r:id="rId38"/>
    <p:sldId id="324" r:id="rId39"/>
    <p:sldId id="290" r:id="rId40"/>
    <p:sldId id="264" r:id="rId41"/>
    <p:sldId id="273" r:id="rId42"/>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7314B5-970C-EB41-B520-E7B0E10B2206}" name="Aurélie BILLOUEZ" initials="AB" userId="S::abillouez@sprb.brussels::93785e7e-60c9-4b7c-aaf8-56b19dc535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2D6"/>
    <a:srgbClr val="FFF203"/>
    <a:srgbClr val="0B00BE"/>
    <a:srgbClr val="B7B7B7"/>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719" autoAdjust="0"/>
  </p:normalViewPr>
  <p:slideViewPr>
    <p:cSldViewPr>
      <p:cViewPr varScale="1">
        <p:scale>
          <a:sx n="99" d="100"/>
          <a:sy n="99" d="100"/>
        </p:scale>
        <p:origin x="1022" y="72"/>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23-01-23</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23-01-23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11</a:t>
            </a:fld>
            <a:endParaRPr lang="fr-BE"/>
          </a:p>
        </p:txBody>
      </p:sp>
    </p:spTree>
    <p:extLst>
      <p:ext uri="{BB962C8B-B14F-4D97-AF65-F5344CB8AC3E}">
        <p14:creationId xmlns:p14="http://schemas.microsoft.com/office/powerpoint/2010/main" val="3063574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21</a:t>
            </a:fld>
            <a:endParaRPr lang="fr-BE"/>
          </a:p>
        </p:txBody>
      </p:sp>
    </p:spTree>
    <p:extLst>
      <p:ext uri="{BB962C8B-B14F-4D97-AF65-F5344CB8AC3E}">
        <p14:creationId xmlns:p14="http://schemas.microsoft.com/office/powerpoint/2010/main" val="1276109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22</a:t>
            </a:fld>
            <a:endParaRPr lang="fr-BE"/>
          </a:p>
        </p:txBody>
      </p:sp>
    </p:spTree>
    <p:extLst>
      <p:ext uri="{BB962C8B-B14F-4D97-AF65-F5344CB8AC3E}">
        <p14:creationId xmlns:p14="http://schemas.microsoft.com/office/powerpoint/2010/main" val="2135280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23-01-23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fontScale="55000" lnSpcReduction="20000"/>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21/10/2022</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1.1 – Appels à projets  (Action 1) Soutenir et développer les infrastructures de RDI et permettre un saut qualitatif régional - (Action 6) soutenir la mise en place d’une infrastructure régionale dédiée à l’encouragement à l’esprit scientifique, de recherche et d’innovation</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21/10/2022</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1.1: </a:t>
            </a:r>
            <a:r>
              <a:rPr lang="fr-BE" sz="1600" cap="all" dirty="0" err="1">
                <a:solidFill>
                  <a:srgbClr val="1F497D">
                    <a:lumMod val="75000"/>
                  </a:srgbClr>
                </a:solidFill>
              </a:rPr>
              <a:t>projectOproepen</a:t>
            </a:r>
            <a:r>
              <a:rPr lang="fr-BE" sz="1600" cap="all" dirty="0">
                <a:solidFill>
                  <a:srgbClr val="1F497D">
                    <a:lumMod val="75000"/>
                  </a:srgbClr>
                </a:solidFill>
              </a:rPr>
              <a:t> </a:t>
            </a:r>
            <a:r>
              <a:rPr lang="nl-NL" sz="1600" cap="all" dirty="0">
                <a:solidFill>
                  <a:srgbClr val="1F497D">
                    <a:lumMod val="75000"/>
                  </a:srgbClr>
                </a:solidFill>
              </a:rPr>
              <a:t>(Actie 1) De OOI-infrastructuur ondersteunen en ontwikkelen en de investeringen mogelijk maken die nodig zijn voor een gewestelijke kwaliteitssprong</a:t>
            </a:r>
            <a:r>
              <a:rPr lang="fr-BE" sz="1600" cap="all" dirty="0">
                <a:solidFill>
                  <a:srgbClr val="1F497D">
                    <a:lumMod val="75000"/>
                  </a:srgbClr>
                </a:solidFill>
              </a:rPr>
              <a:t> - </a:t>
            </a:r>
            <a:r>
              <a:rPr lang="nl-NL" sz="1600" cap="all" dirty="0">
                <a:solidFill>
                  <a:srgbClr val="1F497D">
                    <a:lumMod val="75000"/>
                  </a:srgbClr>
                </a:solidFill>
              </a:rPr>
              <a:t>(Actie 6) De oprichting ondersteunen van een gewestelijke infrastructuur gericht op het versterken van bewustwording rond wetenschap, onderzoek en innovatie</a:t>
            </a:r>
            <a:endParaRPr kumimoji="0" lang="fr-FR" sz="1600" b="1" i="0" u="none" strike="noStrike" kern="1200" cap="all" spc="0" normalizeH="0" baseline="0" noProof="0" dirty="0">
              <a:ln>
                <a:noFill/>
              </a:ln>
              <a:solidFill>
                <a:srgbClr val="1F497D">
                  <a:lumMod val="75000"/>
                </a:srgbClr>
              </a:solidFill>
              <a:effectLst/>
              <a:uLnTx/>
              <a:uFillTx/>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lstStyle/>
          <a:p>
            <a:r>
              <a:rPr lang="fr-BE" sz="1600" dirty="0">
                <a:effectLst/>
                <a:ea typeface="Calibri" panose="020F0502020204030204" pitchFamily="34" charset="0"/>
              </a:rPr>
              <a:t>L’appel à projet vise à soutenir et développer </a:t>
            </a:r>
            <a:r>
              <a:rPr lang="fr-BE" sz="1600" b="1" dirty="0">
                <a:effectLst/>
                <a:ea typeface="Calibri" panose="020F0502020204030204" pitchFamily="34" charset="0"/>
              </a:rPr>
              <a:t>les infrastructures de recherche, développement et innovation</a:t>
            </a:r>
            <a:r>
              <a:rPr lang="fr-BE" sz="1600" dirty="0">
                <a:effectLst/>
                <a:ea typeface="Calibri" panose="020F0502020204030204" pitchFamily="34" charset="0"/>
              </a:rPr>
              <a:t> (RDI) et à permettre l’investissement nécessaire à un </a:t>
            </a:r>
            <a:r>
              <a:rPr lang="fr-BE" sz="1600" b="1" dirty="0">
                <a:effectLst/>
                <a:ea typeface="Calibri" panose="020F0502020204030204" pitchFamily="34" charset="0"/>
              </a:rPr>
              <a:t>saut qualitatif</a:t>
            </a:r>
            <a:r>
              <a:rPr lang="fr-BE" sz="1600" dirty="0">
                <a:effectLst/>
                <a:ea typeface="Calibri" panose="020F0502020204030204" pitchFamily="34" charset="0"/>
              </a:rPr>
              <a:t> régional au sein des </a:t>
            </a:r>
            <a:r>
              <a:rPr lang="fr-BE" sz="1600" b="1" dirty="0">
                <a:effectLst/>
                <a:ea typeface="Calibri" panose="020F0502020204030204" pitchFamily="34" charset="0"/>
              </a:rPr>
              <a:t>domaines d’innovation stratégiques </a:t>
            </a:r>
            <a:r>
              <a:rPr lang="fr-BE" sz="1600" dirty="0">
                <a:effectLst/>
                <a:ea typeface="Calibri" panose="020F0502020204030204" pitchFamily="34" charset="0"/>
              </a:rPr>
              <a:t>(DIS).</a:t>
            </a:r>
          </a:p>
          <a:p>
            <a:r>
              <a:rPr lang="fr-BE" sz="1600" dirty="0">
                <a:ea typeface="Calibri" panose="020F0502020204030204" pitchFamily="34" charset="0"/>
              </a:rPr>
              <a:t>Les projets devront démontrer leur contribution concrète au saut qualitatif du secteur concerné, dans une logique d’excellence.</a:t>
            </a:r>
          </a:p>
          <a:p>
            <a:r>
              <a:rPr lang="nl-BE" sz="1600" dirty="0">
                <a:solidFill>
                  <a:schemeClr val="tx1"/>
                </a:solidFill>
                <a:effectLst/>
                <a:ea typeface="Calibri" panose="020F0502020204030204" pitchFamily="34" charset="0"/>
              </a:rPr>
              <a:t>De oproep beoogt de ondersteuning en ontwikkeling van de </a:t>
            </a:r>
            <a:r>
              <a:rPr lang="nl-BE" sz="1600" b="1" dirty="0">
                <a:solidFill>
                  <a:schemeClr val="tx1"/>
                </a:solidFill>
                <a:effectLst/>
                <a:ea typeface="Calibri" panose="020F0502020204030204" pitchFamily="34" charset="0"/>
              </a:rPr>
              <a:t>opzoekings-, ontwikkelings- en innovatie-infrastructuur</a:t>
            </a:r>
            <a:r>
              <a:rPr lang="nl-BE" sz="1600" dirty="0">
                <a:solidFill>
                  <a:schemeClr val="tx1"/>
                </a:solidFill>
                <a:effectLst/>
                <a:ea typeface="Calibri" panose="020F0502020204030204" pitchFamily="34" charset="0"/>
              </a:rPr>
              <a:t> (OOI) en van de investeringen die nodig zijn voor een gewestelijke</a:t>
            </a:r>
            <a:r>
              <a:rPr lang="nl-BE" sz="1600" b="1" dirty="0">
                <a:solidFill>
                  <a:schemeClr val="tx1"/>
                </a:solidFill>
                <a:effectLst/>
                <a:ea typeface="Calibri" panose="020F0502020204030204" pitchFamily="34" charset="0"/>
              </a:rPr>
              <a:t> kwaliteitssprong </a:t>
            </a:r>
            <a:r>
              <a:rPr lang="nl-BE" sz="1600" dirty="0">
                <a:solidFill>
                  <a:schemeClr val="tx1"/>
                </a:solidFill>
                <a:effectLst/>
                <a:ea typeface="Calibri" panose="020F0502020204030204" pitchFamily="34" charset="0"/>
              </a:rPr>
              <a:t>binnen de </a:t>
            </a:r>
            <a:r>
              <a:rPr lang="nl-BE" sz="1600" b="1" dirty="0">
                <a:solidFill>
                  <a:schemeClr val="tx1"/>
                </a:solidFill>
                <a:effectLst/>
                <a:ea typeface="Calibri" panose="020F0502020204030204" pitchFamily="34" charset="0"/>
              </a:rPr>
              <a:t>strategische vernieuwingsdomeinen </a:t>
            </a:r>
            <a:r>
              <a:rPr lang="nl-BE" sz="1600" dirty="0">
                <a:solidFill>
                  <a:schemeClr val="tx1"/>
                </a:solidFill>
                <a:effectLst/>
                <a:ea typeface="Calibri" panose="020F0502020204030204" pitchFamily="34" charset="0"/>
              </a:rPr>
              <a:t>(</a:t>
            </a:r>
            <a:r>
              <a:rPr lang="nl-BE" sz="1600" dirty="0" err="1">
                <a:solidFill>
                  <a:schemeClr val="tx1"/>
                </a:solidFill>
                <a:effectLst/>
                <a:ea typeface="Calibri" panose="020F0502020204030204" pitchFamily="34" charset="0"/>
              </a:rPr>
              <a:t>SVD’s</a:t>
            </a:r>
            <a:r>
              <a:rPr lang="nl-BE" sz="1600" dirty="0">
                <a:solidFill>
                  <a:schemeClr val="tx1"/>
                </a:solidFill>
                <a:effectLst/>
                <a:ea typeface="Calibri" panose="020F0502020204030204" pitchFamily="34" charset="0"/>
              </a:rPr>
              <a:t>)</a:t>
            </a:r>
            <a:r>
              <a:rPr lang="fr-BE" sz="1600" dirty="0">
                <a:solidFill>
                  <a:schemeClr val="tx1"/>
                </a:solidFill>
                <a:effectLst/>
                <a:ea typeface="Calibri" panose="020F0502020204030204" pitchFamily="34" charset="0"/>
              </a:rPr>
              <a:t>.</a:t>
            </a:r>
            <a:endParaRPr lang="fr-BE" sz="1600" dirty="0">
              <a:ea typeface="Calibri" panose="020F0502020204030204" pitchFamily="34" charset="0"/>
            </a:endParaRPr>
          </a:p>
          <a:p>
            <a:r>
              <a:rPr lang="nl-NL" sz="1600" dirty="0">
                <a:solidFill>
                  <a:schemeClr val="tx1"/>
                </a:solidFill>
                <a:ea typeface="Calibri" panose="020F0502020204030204" pitchFamily="34" charset="0"/>
              </a:rPr>
              <a:t>De projecten moeten dan ook hun concrete bijdrage aan de kwaliteitssprong van de betrokken sector aantonen, in een uitmuntendheidslogica. </a:t>
            </a:r>
            <a:endParaRPr lang="fr-BE" sz="1600" dirty="0">
              <a:solidFill>
                <a:schemeClr val="tx1"/>
              </a:solidFill>
              <a:ea typeface="Calibri" panose="020F0502020204030204" pitchFamily="34" charset="0"/>
            </a:endParaRPr>
          </a:p>
          <a:p>
            <a:endParaRPr lang="en-BE" dirty="0">
              <a:solidFill>
                <a:schemeClr val="tx1"/>
              </a:solidFill>
            </a:endParaRPr>
          </a:p>
        </p:txBody>
      </p:sp>
    </p:spTree>
    <p:extLst>
      <p:ext uri="{BB962C8B-B14F-4D97-AF65-F5344CB8AC3E}">
        <p14:creationId xmlns:p14="http://schemas.microsoft.com/office/powerpoint/2010/main" val="101185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49DFB6-B59D-6915-68F6-A228873701EF}"/>
              </a:ext>
            </a:extLst>
          </p:cNvPr>
          <p:cNvSpPr>
            <a:spLocks noGrp="1"/>
          </p:cNvSpPr>
          <p:nvPr>
            <p:ph type="title"/>
          </p:nvPr>
        </p:nvSpPr>
        <p:spPr/>
        <p:txBody>
          <a:bodyPr/>
          <a:lstStyle/>
          <a:p>
            <a:r>
              <a:rPr lang="fr-BE" dirty="0"/>
              <a:t>DIS - </a:t>
            </a:r>
            <a:r>
              <a:rPr lang="fr-BE" dirty="0">
                <a:solidFill>
                  <a:schemeClr val="tx1"/>
                </a:solidFill>
              </a:rPr>
              <a:t>SVD</a:t>
            </a:r>
            <a:endParaRPr lang="en-BE" dirty="0">
              <a:solidFill>
                <a:schemeClr val="tx1"/>
              </a:solidFill>
            </a:endParaRPr>
          </a:p>
        </p:txBody>
      </p:sp>
      <p:sp>
        <p:nvSpPr>
          <p:cNvPr id="3" name="Espace réservé du texte 2">
            <a:extLst>
              <a:ext uri="{FF2B5EF4-FFF2-40B4-BE49-F238E27FC236}">
                <a16:creationId xmlns:a16="http://schemas.microsoft.com/office/drawing/2014/main" id="{914E3455-1B57-98D8-F896-1B47EE801B74}"/>
              </a:ext>
            </a:extLst>
          </p:cNvPr>
          <p:cNvSpPr>
            <a:spLocks noGrp="1"/>
          </p:cNvSpPr>
          <p:nvPr>
            <p:ph type="body" sz="quarter" idx="10"/>
          </p:nvPr>
        </p:nvSpPr>
        <p:spPr>
          <a:xfrm>
            <a:off x="251520" y="987574"/>
            <a:ext cx="4176464" cy="3456384"/>
          </a:xfrm>
        </p:spPr>
        <p:txBody>
          <a:bodyPr>
            <a:normAutofit lnSpcReduction="10000"/>
          </a:bodyPr>
          <a:lstStyle/>
          <a:p>
            <a:pPr marL="342900" lvl="0" indent="-342900" algn="just">
              <a:lnSpc>
                <a:spcPct val="115000"/>
              </a:lnSpc>
              <a:buFont typeface="Symbol" panose="05050102010706020507" pitchFamily="18" charset="2"/>
              <a:buChar char=""/>
            </a:pPr>
            <a:r>
              <a:rPr lang="fr-BE" sz="1400" dirty="0">
                <a:effectLst/>
                <a:ea typeface="Calibri" panose="020F0502020204030204" pitchFamily="34" charset="0"/>
              </a:rPr>
              <a:t>5 DIS thématiques :</a:t>
            </a:r>
            <a:endParaRPr lang="en-BE" sz="1400" dirty="0">
              <a:effectLst/>
              <a:ea typeface="Calibri" panose="020F0502020204030204" pitchFamily="34" charset="0"/>
            </a:endParaRPr>
          </a:p>
          <a:p>
            <a:pPr marL="742950" lvl="1" indent="-285750" algn="just">
              <a:lnSpc>
                <a:spcPct val="115000"/>
              </a:lnSpc>
              <a:buFont typeface="Courier New" panose="02070309020205020404" pitchFamily="49" charset="0"/>
              <a:buChar char="o"/>
            </a:pPr>
            <a:r>
              <a:rPr lang="fr-BE" sz="1400" dirty="0">
                <a:effectLst/>
                <a:ea typeface="Calibri" panose="020F0502020204030204" pitchFamily="34" charset="0"/>
              </a:rPr>
              <a:t>Climat : Bâti &amp; Infrastructures résilients ;</a:t>
            </a:r>
            <a:endParaRPr lang="en-BE" sz="1400" dirty="0">
              <a:effectLst/>
              <a:ea typeface="Calibri" panose="020F0502020204030204" pitchFamily="34" charset="0"/>
            </a:endParaRPr>
          </a:p>
          <a:p>
            <a:pPr marL="742950" lvl="1" indent="-285750" algn="just">
              <a:lnSpc>
                <a:spcPct val="115000"/>
              </a:lnSpc>
              <a:buFont typeface="Courier New" panose="02070309020205020404" pitchFamily="49" charset="0"/>
              <a:buChar char="o"/>
            </a:pPr>
            <a:r>
              <a:rPr lang="fr-BE" sz="1400" dirty="0">
                <a:effectLst/>
                <a:ea typeface="Calibri" panose="020F0502020204030204" pitchFamily="34" charset="0"/>
              </a:rPr>
              <a:t>Utilisation optimale des ressources ;</a:t>
            </a:r>
            <a:endParaRPr lang="en-BE" sz="1400" dirty="0">
              <a:effectLst/>
              <a:ea typeface="Calibri" panose="020F0502020204030204" pitchFamily="34" charset="0"/>
            </a:endParaRPr>
          </a:p>
          <a:p>
            <a:pPr marL="742950" lvl="1" indent="-285750" algn="just">
              <a:lnSpc>
                <a:spcPct val="115000"/>
              </a:lnSpc>
              <a:buFont typeface="Courier New" panose="02070309020205020404" pitchFamily="49" charset="0"/>
              <a:buChar char="o"/>
            </a:pPr>
            <a:r>
              <a:rPr lang="fr-BE" sz="1400" dirty="0">
                <a:effectLst/>
                <a:ea typeface="Calibri" panose="020F0502020204030204" pitchFamily="34" charset="0"/>
              </a:rPr>
              <a:t>Flux urbains efficaces et durables pour une gestion inclusive de l’espace urbain ;</a:t>
            </a:r>
            <a:endParaRPr lang="en-BE" sz="1400" dirty="0">
              <a:effectLst/>
              <a:ea typeface="Calibri" panose="020F0502020204030204" pitchFamily="34" charset="0"/>
            </a:endParaRPr>
          </a:p>
          <a:p>
            <a:pPr marL="742950" lvl="1" indent="-285750" algn="just">
              <a:lnSpc>
                <a:spcPct val="115000"/>
              </a:lnSpc>
              <a:buFont typeface="Courier New" panose="02070309020205020404" pitchFamily="49" charset="0"/>
              <a:buChar char="o"/>
            </a:pPr>
            <a:r>
              <a:rPr lang="fr-BE" sz="1400" dirty="0">
                <a:effectLst/>
                <a:ea typeface="Calibri" panose="020F0502020204030204" pitchFamily="34" charset="0"/>
              </a:rPr>
              <a:t>Santé &amp; Soins personnalisés et intégrés ;</a:t>
            </a:r>
            <a:endParaRPr lang="en-BE" sz="1400" dirty="0">
              <a:effectLst/>
              <a:ea typeface="Calibri" panose="020F0502020204030204" pitchFamily="34" charset="0"/>
            </a:endParaRPr>
          </a:p>
          <a:p>
            <a:pPr marL="742950" lvl="1" indent="-285750" algn="just">
              <a:lnSpc>
                <a:spcPct val="115000"/>
              </a:lnSpc>
              <a:buFont typeface="Courier New" panose="02070309020205020404" pitchFamily="49" charset="0"/>
              <a:buChar char="o"/>
            </a:pPr>
            <a:r>
              <a:rPr lang="fr-BE" sz="1400" dirty="0">
                <a:effectLst/>
                <a:ea typeface="Calibri" panose="020F0502020204030204" pitchFamily="34" charset="0"/>
              </a:rPr>
              <a:t>Innovation sociale, innovation publique et inclusion sociale ;</a:t>
            </a:r>
            <a:endParaRPr lang="en-BE" sz="1400" dirty="0">
              <a:effectLst/>
              <a:ea typeface="Calibri" panose="020F0502020204030204" pitchFamily="34" charset="0"/>
            </a:endParaRPr>
          </a:p>
          <a:p>
            <a:pPr marL="342900" lvl="0" indent="-342900" algn="just">
              <a:lnSpc>
                <a:spcPct val="115000"/>
              </a:lnSpc>
              <a:spcAft>
                <a:spcPts val="800"/>
              </a:spcAft>
              <a:buFont typeface="Symbol" panose="05050102010706020507" pitchFamily="18" charset="2"/>
              <a:buChar char=""/>
            </a:pPr>
            <a:r>
              <a:rPr lang="fr-BE" sz="1400" dirty="0">
                <a:effectLst/>
                <a:ea typeface="Calibri" panose="020F0502020204030204" pitchFamily="34" charset="0"/>
              </a:rPr>
              <a:t>1 DIS transversal : « Technologies et services numériques avancés ».</a:t>
            </a:r>
            <a:endParaRPr lang="en-BE" sz="1400" dirty="0">
              <a:effectLst/>
              <a:ea typeface="Calibri" panose="020F0502020204030204" pitchFamily="34" charset="0"/>
            </a:endParaRPr>
          </a:p>
          <a:p>
            <a:endParaRPr lang="en-BE" dirty="0"/>
          </a:p>
        </p:txBody>
      </p:sp>
      <p:sp>
        <p:nvSpPr>
          <p:cNvPr id="4" name="ZoneTexte 3">
            <a:extLst>
              <a:ext uri="{FF2B5EF4-FFF2-40B4-BE49-F238E27FC236}">
                <a16:creationId xmlns:a16="http://schemas.microsoft.com/office/drawing/2014/main" id="{A52E4842-C54D-8FD2-7166-9AAEE8FD5CC5}"/>
              </a:ext>
            </a:extLst>
          </p:cNvPr>
          <p:cNvSpPr txBox="1"/>
          <p:nvPr/>
        </p:nvSpPr>
        <p:spPr>
          <a:xfrm>
            <a:off x="4427984" y="987574"/>
            <a:ext cx="4608512" cy="3879588"/>
          </a:xfrm>
          <a:prstGeom prst="rect">
            <a:avLst/>
          </a:prstGeom>
          <a:noFill/>
        </p:spPr>
        <p:txBody>
          <a:bodyPr wrap="square" rtlCol="0">
            <a:spAutoFit/>
          </a:bodyPr>
          <a:lstStyle/>
          <a:p>
            <a:pPr marL="342900" lvl="0" indent="-342900">
              <a:lnSpc>
                <a:spcPct val="107000"/>
              </a:lnSpc>
              <a:spcAft>
                <a:spcPts val="800"/>
              </a:spcAft>
              <a:buFont typeface="Symbol" panose="05050102010706020507" pitchFamily="18" charset="2"/>
              <a:buChar char=""/>
              <a:tabLst>
                <a:tab pos="4572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Vijf thematische </a:t>
            </a:r>
            <a:r>
              <a:rPr lang="nl-BE" sz="1400" dirty="0" err="1">
                <a:effectLst/>
                <a:latin typeface="Arial" panose="020B0604020202020204" pitchFamily="34" charset="0"/>
                <a:ea typeface="Calibri" panose="020F0502020204030204" pitchFamily="34" charset="0"/>
                <a:cs typeface="Arial" panose="020B0604020202020204" pitchFamily="34" charset="0"/>
              </a:rPr>
              <a:t>SVD's</a:t>
            </a:r>
            <a:r>
              <a:rPr lang="nl-BE" sz="1400" dirty="0">
                <a:effectLst/>
                <a:latin typeface="Arial" panose="020B0604020202020204" pitchFamily="34" charset="0"/>
                <a:ea typeface="Calibri" panose="020F0502020204030204" pitchFamily="34" charset="0"/>
                <a:cs typeface="Arial" panose="020B0604020202020204" pitchFamily="34" charset="0"/>
              </a:rPr>
              <a:t>:</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1200"/>
              </a:spcAft>
              <a:buFont typeface="Courier New" panose="02070309020205020404" pitchFamily="49" charset="0"/>
              <a:buChar char="o"/>
              <a:tabLst>
                <a:tab pos="9144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Klimaat: Weerbestendige gebouwen &amp; infrastructuur;</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1200"/>
              </a:spcAft>
              <a:buFont typeface="Courier New" panose="02070309020205020404" pitchFamily="49" charset="0"/>
              <a:buChar char="o"/>
              <a:tabLst>
                <a:tab pos="9144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Optimaal grondstoffengebruik;</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1200"/>
              </a:spcAft>
              <a:buFont typeface="Courier New" panose="02070309020205020404" pitchFamily="49" charset="0"/>
              <a:buChar char="o"/>
              <a:tabLst>
                <a:tab pos="9144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Doeltreffende en duurzame stadsstromen voor een inclusief beheer van de stedelijke ruimte;</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1200"/>
              </a:spcAft>
              <a:buFont typeface="Courier New" panose="02070309020205020404" pitchFamily="49" charset="0"/>
              <a:buChar char="o"/>
              <a:tabLst>
                <a:tab pos="9144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Geïntegreerde gezondheidszorg op maat;</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1200"/>
              </a:spcAft>
              <a:buFont typeface="Courier New" panose="02070309020205020404" pitchFamily="49" charset="0"/>
              <a:buChar char="o"/>
              <a:tabLst>
                <a:tab pos="9144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Sociale vernieuwing, openbare vernieuwing en sociale inclusie;</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tabLst>
                <a:tab pos="457200" algn="l"/>
              </a:tabLst>
            </a:pPr>
            <a:r>
              <a:rPr lang="nl-BE" sz="1400" dirty="0">
                <a:effectLst/>
                <a:latin typeface="Arial" panose="020B0604020202020204" pitchFamily="34" charset="0"/>
                <a:ea typeface="Calibri" panose="020F0502020204030204" pitchFamily="34" charset="0"/>
                <a:cs typeface="Arial" panose="020B0604020202020204" pitchFamily="34" charset="0"/>
              </a:rPr>
              <a:t>Een overkoepelend SVD: "Geavanceerde technologie en digitale diensten".</a:t>
            </a:r>
            <a:endParaRPr lang="en-BE" sz="1400" dirty="0">
              <a:effectLst/>
              <a:latin typeface="Arial" panose="020B0604020202020204" pitchFamily="34" charset="0"/>
              <a:ea typeface="Calibri" panose="020F0502020204030204" pitchFamily="34" charset="0"/>
              <a:cs typeface="Arial" panose="020B0604020202020204" pitchFamily="34" charset="0"/>
            </a:endParaRPr>
          </a:p>
          <a:p>
            <a:endParaRPr lang="en-BE" dirty="0"/>
          </a:p>
        </p:txBody>
      </p:sp>
    </p:spTree>
    <p:extLst>
      <p:ext uri="{BB962C8B-B14F-4D97-AF65-F5344CB8AC3E}">
        <p14:creationId xmlns:p14="http://schemas.microsoft.com/office/powerpoint/2010/main" val="1373625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a:bodyPr>
          <a:lstStyle/>
          <a:p>
            <a:r>
              <a:rPr lang="fr-BE" dirty="0"/>
              <a:t>2. Les résultats attendus/ </a:t>
            </a:r>
            <a:r>
              <a:rPr lang="fr-BE" sz="2400" i="1" dirty="0">
                <a:solidFill>
                  <a:schemeClr val="tx1"/>
                </a:solidFill>
                <a:latin typeface="Arial"/>
              </a:rPr>
              <a:t>De </a:t>
            </a:r>
            <a:r>
              <a:rPr lang="fr-BE" sz="2400" i="1" dirty="0" err="1">
                <a:solidFill>
                  <a:schemeClr val="tx1"/>
                </a:solidFill>
                <a:latin typeface="Arial"/>
              </a:rPr>
              <a:t>verwachte</a:t>
            </a:r>
            <a:r>
              <a:rPr lang="fr-BE" sz="2400" i="1" dirty="0">
                <a:solidFill>
                  <a:schemeClr val="tx1"/>
                </a:solidFill>
                <a:latin typeface="Arial"/>
              </a:rPr>
              <a:t> </a:t>
            </a:r>
            <a:r>
              <a:rPr lang="fr-BE" sz="2400" i="1" dirty="0" err="1">
                <a:solidFill>
                  <a:schemeClr val="tx1"/>
                </a:solidFill>
                <a:latin typeface="Arial"/>
              </a:rPr>
              <a:t>resultaten</a:t>
            </a:r>
            <a:r>
              <a:rPr lang="fr-BE" sz="2400" i="1" dirty="0">
                <a:solidFill>
                  <a:schemeClr val="tx1"/>
                </a:solidFill>
                <a:latin typeface="Arial"/>
              </a:rPr>
              <a:t> </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92500"/>
          </a:bodyPr>
          <a:lstStyle/>
          <a:p>
            <a:pPr marL="285750" indent="-285750">
              <a:buFont typeface="Arial" panose="020B0604020202020204" pitchFamily="34" charset="0"/>
              <a:buChar char="•"/>
            </a:pPr>
            <a:r>
              <a:rPr lang="fr-BE" sz="1800" dirty="0">
                <a:effectLst/>
                <a:ea typeface="Calibri" panose="020F0502020204030204" pitchFamily="34" charset="0"/>
              </a:rPr>
              <a:t>RCO06 : Nombre de chercheurs travaillant dans des centres de recherche bénéficiant d’un soutien / </a:t>
            </a:r>
            <a:r>
              <a:rPr lang="nl-BE" sz="1800" dirty="0">
                <a:solidFill>
                  <a:schemeClr val="tx1"/>
                </a:solidFill>
                <a:effectLst/>
                <a:ea typeface="Calibri" panose="020F0502020204030204" pitchFamily="34" charset="0"/>
              </a:rPr>
              <a:t>Onderzoekers werkzaam in ondersteunde onderzoeksfaciliteiten</a:t>
            </a:r>
            <a:endParaRPr lang="fr-BE" sz="1800" dirty="0">
              <a:solidFill>
                <a:schemeClr val="tx1"/>
              </a:solidFill>
              <a:effectLst/>
              <a:ea typeface="Calibri" panose="020F0502020204030204" pitchFamily="34" charset="0"/>
            </a:endParaRPr>
          </a:p>
          <a:p>
            <a:endParaRPr lang="fr-BE" sz="18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effectLst/>
                <a:ea typeface="Calibri" panose="020F0502020204030204" pitchFamily="34" charset="0"/>
              </a:rPr>
              <a:t>RCO06bis : Nouveaux postes de chercheurs crées dans des centres de recherche bénéficiant d’un soutien / </a:t>
            </a:r>
            <a:r>
              <a:rPr lang="nl-BE" sz="1800" dirty="0">
                <a:solidFill>
                  <a:schemeClr val="tx1"/>
                </a:solidFill>
                <a:effectLst/>
                <a:ea typeface="Calibri" panose="020F0502020204030204" pitchFamily="34" charset="0"/>
              </a:rPr>
              <a:t>Nieuwe </a:t>
            </a:r>
            <a:r>
              <a:rPr lang="nl-BE" sz="1800" dirty="0" err="1">
                <a:solidFill>
                  <a:schemeClr val="tx1"/>
                </a:solidFill>
                <a:effectLst/>
                <a:ea typeface="Calibri" panose="020F0502020204030204" pitchFamily="34" charset="0"/>
              </a:rPr>
              <a:t>onderzoeksposten</a:t>
            </a:r>
            <a:r>
              <a:rPr lang="nl-BE" sz="1800" dirty="0">
                <a:solidFill>
                  <a:schemeClr val="tx1"/>
                </a:solidFill>
                <a:effectLst/>
                <a:ea typeface="Calibri" panose="020F0502020204030204" pitchFamily="34" charset="0"/>
              </a:rPr>
              <a:t> gecreëerd in ondersteunde onderzoekscentra</a:t>
            </a:r>
            <a:endParaRPr lang="fr-BE" sz="1800" b="1" cap="all" dirty="0">
              <a:solidFill>
                <a:schemeClr val="tx1"/>
              </a:solidFill>
              <a:effectLst/>
              <a:ea typeface="Calibri" panose="020F0502020204030204" pitchFamily="34" charset="0"/>
            </a:endParaRPr>
          </a:p>
          <a:p>
            <a:endParaRPr lang="fr-BE" sz="18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solidFill>
                  <a:schemeClr val="bg1">
                    <a:lumMod val="50000"/>
                  </a:schemeClr>
                </a:solidFill>
                <a:effectLst/>
                <a:ea typeface="Calibri" panose="020F0502020204030204" pitchFamily="34" charset="0"/>
              </a:rPr>
              <a:t>RCO08 : Valeur nominale des équipements pour la recherche et l'innovation </a:t>
            </a:r>
            <a:r>
              <a:rPr lang="fr-BE" sz="1800" dirty="0">
                <a:solidFill>
                  <a:srgbClr val="000000"/>
                </a:solidFill>
                <a:effectLst/>
                <a:ea typeface="Calibri" panose="020F0502020204030204" pitchFamily="34" charset="0"/>
              </a:rPr>
              <a:t>/ </a:t>
            </a:r>
            <a:r>
              <a:rPr lang="nl-BE" sz="1800" dirty="0">
                <a:solidFill>
                  <a:srgbClr val="000000"/>
                </a:solidFill>
                <a:effectLst/>
                <a:ea typeface="Calibri" panose="020F0502020204030204" pitchFamily="34" charset="0"/>
              </a:rPr>
              <a:t>Nominale waarde van onderzoeks- en innovatieapparatuur</a:t>
            </a:r>
            <a:endParaRPr lang="fr-FR" b="1" cap="all" dirty="0">
              <a:solidFill>
                <a:srgbClr val="1F497D">
                  <a:lumMod val="75000"/>
                </a:srgbClr>
              </a:solidFill>
            </a:endParaRPr>
          </a:p>
          <a:p>
            <a:endParaRPr kumimoji="0" lang="fr-FR" sz="2000" b="1" i="0" u="none" strike="noStrike" kern="1200" cap="all" spc="0" normalizeH="0" baseline="0" noProof="0" dirty="0">
              <a:ln>
                <a:noFill/>
              </a:ln>
              <a:solidFill>
                <a:srgbClr val="1F497D">
                  <a:lumMod val="75000"/>
                </a:srgbClr>
              </a:solidFill>
              <a:effectLst/>
              <a:uLnTx/>
              <a:uFillTx/>
            </a:endParaRPr>
          </a:p>
          <a:p>
            <a:endParaRPr lang="fr-FR" b="1" cap="all" dirty="0">
              <a:solidFill>
                <a:srgbClr val="1F497D">
                  <a:lumMod val="75000"/>
                </a:srgbClr>
              </a:solidFill>
            </a:endParaRPr>
          </a:p>
          <a:p>
            <a:endParaRPr lang="en-BE" dirty="0"/>
          </a:p>
        </p:txBody>
      </p:sp>
    </p:spTree>
    <p:extLst>
      <p:ext uri="{BB962C8B-B14F-4D97-AF65-F5344CB8AC3E}">
        <p14:creationId xmlns:p14="http://schemas.microsoft.com/office/powerpoint/2010/main" val="258278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85000" lnSpcReduction="10000"/>
          </a:bodyPr>
          <a:lstStyle/>
          <a:p>
            <a:pPr algn="just">
              <a:lnSpc>
                <a:spcPct val="115000"/>
              </a:lnSpc>
              <a:spcAft>
                <a:spcPts val="800"/>
              </a:spcAft>
            </a:pPr>
            <a:r>
              <a:rPr lang="fr-BE" sz="1800" dirty="0">
                <a:effectLst/>
                <a:ea typeface="Calibri" panose="020F0502020204030204" pitchFamily="34" charset="0"/>
              </a:rPr>
              <a:t>Le financement FEDER concerne dans ce cadre </a:t>
            </a:r>
            <a:r>
              <a:rPr lang="fr-BE" sz="1800" b="1" dirty="0">
                <a:effectLst/>
                <a:ea typeface="Calibri" panose="020F0502020204030204" pitchFamily="34" charset="0"/>
              </a:rPr>
              <a:t>les investissements corporels : équipements, moyens de production, infrastructures de recherche et d’innovation justifiés par une stratégie d’excellence.</a:t>
            </a:r>
            <a:endParaRPr lang="en-BE" sz="1800" dirty="0">
              <a:effectLst/>
              <a:ea typeface="Calibri" panose="020F0502020204030204" pitchFamily="34" charset="0"/>
            </a:endParaRPr>
          </a:p>
          <a:p>
            <a:pPr algn="just">
              <a:lnSpc>
                <a:spcPct val="115000"/>
              </a:lnSpc>
              <a:spcAft>
                <a:spcPts val="800"/>
              </a:spcAft>
            </a:pPr>
            <a:r>
              <a:rPr lang="fr-BE" sz="1800" dirty="0">
                <a:effectLst/>
                <a:ea typeface="Calibri" panose="020F0502020204030204" pitchFamily="34" charset="0"/>
              </a:rPr>
              <a:t>Les infrastructures qui ne sont pas en lien avec un DIS et/ou qui ne contribuent pas à un saut qualitatif du secteur concerné ne pourront pas être financées.</a:t>
            </a:r>
          </a:p>
          <a:p>
            <a:pPr algn="just">
              <a:lnSpc>
                <a:spcPct val="115000"/>
              </a:lnSpc>
              <a:spcAft>
                <a:spcPts val="800"/>
              </a:spcAft>
            </a:pPr>
            <a:r>
              <a:rPr lang="nl-BE" sz="1800" dirty="0">
                <a:solidFill>
                  <a:schemeClr val="tx1"/>
                </a:solidFill>
                <a:effectLst/>
                <a:ea typeface="Calibri" panose="020F0502020204030204" pitchFamily="34" charset="0"/>
              </a:rPr>
              <a:t>De EFRO-financiering betreft in dit kader </a:t>
            </a:r>
            <a:r>
              <a:rPr lang="nl-BE" sz="1800" b="1" dirty="0">
                <a:solidFill>
                  <a:schemeClr val="tx1"/>
                </a:solidFill>
                <a:effectLst/>
                <a:ea typeface="Calibri" panose="020F0502020204030204" pitchFamily="34" charset="0"/>
              </a:rPr>
              <a:t>de materiële investeringen: uitrustingen, productiemiddelen, infrastructuur voor onderzoek en innovatie, verantwoord door een uitmuntendheidsstrategie.</a:t>
            </a:r>
            <a:endParaRPr lang="en-BE" sz="1800" dirty="0">
              <a:solidFill>
                <a:schemeClr val="tx1"/>
              </a:solidFill>
              <a:effectLst/>
              <a:ea typeface="Calibri" panose="020F0502020204030204" pitchFamily="34" charset="0"/>
            </a:endParaRPr>
          </a:p>
          <a:p>
            <a:pPr algn="just">
              <a:lnSpc>
                <a:spcPct val="115000"/>
              </a:lnSpc>
              <a:spcAft>
                <a:spcPts val="800"/>
              </a:spcAft>
            </a:pPr>
            <a:r>
              <a:rPr lang="nl-BE" sz="1800" dirty="0">
                <a:solidFill>
                  <a:schemeClr val="tx1"/>
                </a:solidFill>
                <a:effectLst/>
                <a:ea typeface="Calibri" panose="020F0502020204030204" pitchFamily="34" charset="0"/>
              </a:rPr>
              <a:t>Infrastructuur die geen link heeft met een SVD en/of niet bijdraagt aan een kwaliteitssprong van de betrokken sector kan niet gefinancierd worden.</a:t>
            </a:r>
            <a:endParaRPr lang="fr-FR" b="1" cap="all" dirty="0">
              <a:solidFill>
                <a:schemeClr val="tx1"/>
              </a:solidFill>
            </a:endParaRPr>
          </a:p>
          <a:p>
            <a:endParaRPr lang="en-BE" dirty="0"/>
          </a:p>
        </p:txBody>
      </p:sp>
    </p:spTree>
    <p:extLst>
      <p:ext uri="{BB962C8B-B14F-4D97-AF65-F5344CB8AC3E}">
        <p14:creationId xmlns:p14="http://schemas.microsoft.com/office/powerpoint/2010/main" val="3874771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240360"/>
          </a:xfrm>
        </p:spPr>
        <p:txBody>
          <a:bodyPr>
            <a:normAutofit fontScale="70000" lnSpcReduction="20000"/>
          </a:bodyPr>
          <a:lstStyle/>
          <a:p>
            <a:r>
              <a:rPr lang="fr-BE" sz="1800" dirty="0"/>
              <a:t>Dépenses éligibles </a:t>
            </a:r>
          </a:p>
          <a:p>
            <a:pPr marL="342900" indent="-342900">
              <a:buFontTx/>
              <a:buChar char="-"/>
            </a:pPr>
            <a:r>
              <a:rPr lang="fr-BE" sz="1800" b="1" dirty="0"/>
              <a:t>Frais d’investissement </a:t>
            </a:r>
            <a:r>
              <a:rPr lang="fr-BE" sz="1800" dirty="0"/>
              <a:t>(des frais d’acquisition d’immeubles et de terrains, la réalisation de travaux de construction et de rénovation d’immeubles, les frais d’études, d’aménagement et d’équipement de ces immeubles) – Justification: facture, preuve de paiement et tous les documents marchés publics</a:t>
            </a:r>
          </a:p>
          <a:p>
            <a:pPr marL="342900" indent="-342900">
              <a:buFontTx/>
              <a:buChar char="-"/>
            </a:pPr>
            <a:r>
              <a:rPr lang="fr-BE" sz="1800" dirty="0"/>
              <a:t>Forfait de 7% pour les frais indirects</a:t>
            </a:r>
          </a:p>
          <a:p>
            <a:r>
              <a:rPr lang="fr-BE" sz="1800" i="1" dirty="0" err="1">
                <a:solidFill>
                  <a:schemeClr val="tx1"/>
                </a:solidFill>
                <a:latin typeface="Arial"/>
              </a:rPr>
              <a:t>Subsidiabele</a:t>
            </a:r>
            <a:r>
              <a:rPr lang="fr-BE" sz="1800" i="1" dirty="0">
                <a:solidFill>
                  <a:schemeClr val="tx1"/>
                </a:solidFill>
                <a:latin typeface="Arial"/>
              </a:rPr>
              <a:t> </a:t>
            </a:r>
            <a:r>
              <a:rPr lang="fr-BE" sz="1800" i="1" dirty="0" err="1">
                <a:solidFill>
                  <a:schemeClr val="tx1"/>
                </a:solidFill>
                <a:latin typeface="Arial"/>
              </a:rPr>
              <a:t>uitgaven</a:t>
            </a:r>
            <a:endParaRPr lang="fr-BE" sz="1800" i="1" dirty="0">
              <a:solidFill>
                <a:schemeClr val="tx1"/>
              </a:solidFill>
              <a:latin typeface="Arial"/>
            </a:endParaRPr>
          </a:p>
          <a:p>
            <a:pPr marL="342900" indent="-342900">
              <a:buFontTx/>
              <a:buChar char="-"/>
            </a:pPr>
            <a:r>
              <a:rPr lang="fr-BE" sz="1800" b="1" i="1" dirty="0" err="1">
                <a:solidFill>
                  <a:schemeClr val="tx1"/>
                </a:solidFill>
                <a:latin typeface="Arial"/>
              </a:rPr>
              <a:t>Investeringskosten</a:t>
            </a:r>
            <a:r>
              <a:rPr lang="fr-BE" sz="1800" b="1" i="1" dirty="0">
                <a:solidFill>
                  <a:schemeClr val="tx1"/>
                </a:solidFill>
                <a:latin typeface="Arial"/>
              </a:rPr>
              <a:t> </a:t>
            </a:r>
            <a:r>
              <a:rPr lang="fr-BE" sz="1800" i="1" dirty="0">
                <a:solidFill>
                  <a:schemeClr val="tx1"/>
                </a:solidFill>
                <a:latin typeface="Arial"/>
              </a:rPr>
              <a:t>(</a:t>
            </a:r>
            <a:r>
              <a:rPr lang="fr-BE" sz="1800" i="1" dirty="0" err="1">
                <a:solidFill>
                  <a:schemeClr val="tx1"/>
                </a:solidFill>
                <a:latin typeface="Arial"/>
              </a:rPr>
              <a:t>kosten</a:t>
            </a:r>
            <a:r>
              <a:rPr lang="fr-BE" sz="1800" i="1" dirty="0">
                <a:solidFill>
                  <a:schemeClr val="tx1"/>
                </a:solidFill>
                <a:latin typeface="Arial"/>
              </a:rPr>
              <a:t> </a:t>
            </a:r>
            <a:r>
              <a:rPr lang="fr-BE" sz="1800" i="1" dirty="0" err="1">
                <a:solidFill>
                  <a:schemeClr val="tx1"/>
                </a:solidFill>
                <a:latin typeface="Arial"/>
              </a:rPr>
              <a:t>aankoop</a:t>
            </a:r>
            <a:r>
              <a:rPr lang="fr-BE" sz="1800" i="1" dirty="0">
                <a:solidFill>
                  <a:schemeClr val="tx1"/>
                </a:solidFill>
                <a:latin typeface="Arial"/>
              </a:rPr>
              <a:t> </a:t>
            </a:r>
            <a:r>
              <a:rPr lang="fr-BE" sz="1800" i="1" dirty="0" err="1">
                <a:solidFill>
                  <a:schemeClr val="tx1"/>
                </a:solidFill>
                <a:latin typeface="Arial"/>
              </a:rPr>
              <a:t>aankopen</a:t>
            </a:r>
            <a:r>
              <a:rPr lang="fr-BE" sz="1800" i="1" dirty="0">
                <a:solidFill>
                  <a:schemeClr val="tx1"/>
                </a:solidFill>
                <a:latin typeface="Arial"/>
              </a:rPr>
              <a:t> en </a:t>
            </a:r>
            <a:r>
              <a:rPr lang="fr-BE" sz="1800" i="1" dirty="0" err="1">
                <a:solidFill>
                  <a:schemeClr val="tx1"/>
                </a:solidFill>
                <a:latin typeface="Arial"/>
              </a:rPr>
              <a:t>terrein</a:t>
            </a:r>
            <a:r>
              <a:rPr lang="fr-BE" sz="1800" i="1" dirty="0">
                <a:solidFill>
                  <a:schemeClr val="tx1"/>
                </a:solidFill>
                <a:latin typeface="Arial"/>
              </a:rPr>
              <a:t>, </a:t>
            </a:r>
            <a:r>
              <a:rPr lang="fr-BE" sz="1800" i="1" dirty="0" err="1">
                <a:solidFill>
                  <a:schemeClr val="tx1"/>
                </a:solidFill>
                <a:latin typeface="Arial"/>
              </a:rPr>
              <a:t>uitvoering</a:t>
            </a:r>
            <a:r>
              <a:rPr lang="fr-BE" sz="1800" i="1" dirty="0">
                <a:solidFill>
                  <a:schemeClr val="tx1"/>
                </a:solidFill>
                <a:latin typeface="Arial"/>
              </a:rPr>
              <a:t> van </a:t>
            </a:r>
            <a:r>
              <a:rPr lang="fr-BE" sz="1800" i="1" dirty="0" err="1">
                <a:solidFill>
                  <a:schemeClr val="tx1"/>
                </a:solidFill>
                <a:latin typeface="Arial"/>
              </a:rPr>
              <a:t>werken</a:t>
            </a:r>
            <a:r>
              <a:rPr lang="fr-BE" sz="1800" i="1" dirty="0">
                <a:solidFill>
                  <a:schemeClr val="tx1"/>
                </a:solidFill>
                <a:latin typeface="Arial"/>
              </a:rPr>
              <a:t> en </a:t>
            </a:r>
            <a:r>
              <a:rPr lang="fr-BE" sz="1800" i="1" dirty="0" err="1">
                <a:solidFill>
                  <a:schemeClr val="tx1"/>
                </a:solidFill>
                <a:latin typeface="Arial"/>
              </a:rPr>
              <a:t>renovaties</a:t>
            </a:r>
            <a:r>
              <a:rPr lang="fr-BE" sz="1800" i="1" dirty="0">
                <a:solidFill>
                  <a:schemeClr val="tx1"/>
                </a:solidFill>
                <a:latin typeface="Arial"/>
              </a:rPr>
              <a:t>, </a:t>
            </a:r>
            <a:r>
              <a:rPr lang="fr-BE" sz="1800" i="1" dirty="0" err="1">
                <a:solidFill>
                  <a:schemeClr val="tx1"/>
                </a:solidFill>
                <a:latin typeface="Arial"/>
              </a:rPr>
              <a:t>studiekosten</a:t>
            </a:r>
            <a:r>
              <a:rPr lang="fr-BE" sz="1800" i="1" dirty="0">
                <a:solidFill>
                  <a:schemeClr val="tx1"/>
                </a:solidFill>
                <a:latin typeface="Arial"/>
              </a:rPr>
              <a:t>, </a:t>
            </a:r>
            <a:r>
              <a:rPr lang="fr-BE" sz="1800" i="1" dirty="0" err="1">
                <a:solidFill>
                  <a:schemeClr val="tx1"/>
                </a:solidFill>
                <a:latin typeface="Arial"/>
              </a:rPr>
              <a:t>inrichting</a:t>
            </a:r>
            <a:r>
              <a:rPr lang="fr-BE" sz="1800" i="1" dirty="0">
                <a:solidFill>
                  <a:schemeClr val="tx1"/>
                </a:solidFill>
                <a:latin typeface="Arial"/>
              </a:rPr>
              <a:t> en </a:t>
            </a:r>
            <a:r>
              <a:rPr lang="fr-BE" sz="1800" i="1" dirty="0" err="1">
                <a:solidFill>
                  <a:schemeClr val="tx1"/>
                </a:solidFill>
                <a:latin typeface="Arial"/>
              </a:rPr>
              <a:t>uitrusting</a:t>
            </a:r>
            <a:r>
              <a:rPr lang="fr-BE" sz="1800" i="1" dirty="0">
                <a:solidFill>
                  <a:schemeClr val="tx1"/>
                </a:solidFill>
                <a:latin typeface="Arial"/>
              </a:rPr>
              <a:t> van de </a:t>
            </a:r>
            <a:r>
              <a:rPr lang="fr-BE" sz="1800" i="1" dirty="0" err="1">
                <a:solidFill>
                  <a:schemeClr val="tx1"/>
                </a:solidFill>
                <a:latin typeface="Arial"/>
              </a:rPr>
              <a:t>gebouwen</a:t>
            </a:r>
            <a:r>
              <a:rPr lang="fr-BE" sz="1800" i="1" dirty="0">
                <a:solidFill>
                  <a:schemeClr val="tx1"/>
                </a:solidFill>
                <a:latin typeface="Arial"/>
              </a:rPr>
              <a:t>) – </a:t>
            </a:r>
            <a:r>
              <a:rPr lang="fr-BE" sz="1800" i="1" dirty="0" err="1">
                <a:solidFill>
                  <a:schemeClr val="tx1"/>
                </a:solidFill>
                <a:latin typeface="Arial"/>
              </a:rPr>
              <a:t>Bewijs</a:t>
            </a:r>
            <a:r>
              <a:rPr lang="fr-BE" sz="1800" i="1" dirty="0">
                <a:solidFill>
                  <a:schemeClr val="tx1"/>
                </a:solidFill>
                <a:latin typeface="Arial"/>
              </a:rPr>
              <a:t>: </a:t>
            </a:r>
            <a:r>
              <a:rPr lang="fr-BE" sz="1800" i="1" dirty="0" err="1">
                <a:solidFill>
                  <a:schemeClr val="tx1"/>
                </a:solidFill>
                <a:latin typeface="Arial"/>
              </a:rPr>
              <a:t>Factuur</a:t>
            </a:r>
            <a:r>
              <a:rPr lang="fr-BE" sz="1800" i="1" dirty="0">
                <a:solidFill>
                  <a:schemeClr val="tx1"/>
                </a:solidFill>
                <a:latin typeface="Arial"/>
              </a:rPr>
              <a:t>, </a:t>
            </a:r>
            <a:r>
              <a:rPr lang="fr-BE" sz="1800" i="1" dirty="0" err="1">
                <a:solidFill>
                  <a:schemeClr val="tx1"/>
                </a:solidFill>
                <a:latin typeface="Arial"/>
              </a:rPr>
              <a:t>betalingsbewijs</a:t>
            </a:r>
            <a:r>
              <a:rPr lang="fr-BE" sz="1800" i="1" dirty="0">
                <a:solidFill>
                  <a:schemeClr val="tx1"/>
                </a:solidFill>
                <a:latin typeface="Arial"/>
              </a:rPr>
              <a:t> en </a:t>
            </a:r>
            <a:r>
              <a:rPr lang="fr-BE" sz="1800" i="1" dirty="0" err="1">
                <a:solidFill>
                  <a:schemeClr val="tx1"/>
                </a:solidFill>
                <a:latin typeface="Arial"/>
              </a:rPr>
              <a:t>alle</a:t>
            </a:r>
            <a:r>
              <a:rPr lang="fr-BE" sz="1800" i="1" dirty="0">
                <a:solidFill>
                  <a:schemeClr val="tx1"/>
                </a:solidFill>
                <a:latin typeface="Arial"/>
              </a:rPr>
              <a:t> </a:t>
            </a:r>
            <a:r>
              <a:rPr lang="fr-BE" sz="1800" i="1" dirty="0" err="1">
                <a:solidFill>
                  <a:schemeClr val="tx1"/>
                </a:solidFill>
                <a:latin typeface="Arial"/>
              </a:rPr>
              <a:t>documenten</a:t>
            </a:r>
            <a:r>
              <a:rPr lang="fr-BE" sz="1800" i="1" dirty="0">
                <a:solidFill>
                  <a:schemeClr val="tx1"/>
                </a:solidFill>
                <a:latin typeface="Arial"/>
              </a:rPr>
              <a:t> </a:t>
            </a:r>
            <a:r>
              <a:rPr lang="fr-BE" sz="1800" i="1" dirty="0" err="1">
                <a:solidFill>
                  <a:schemeClr val="tx1"/>
                </a:solidFill>
                <a:latin typeface="Arial"/>
              </a:rPr>
              <a:t>overheidsopdrachten</a:t>
            </a:r>
            <a:endParaRPr lang="fr-BE" sz="1800" i="1" dirty="0">
              <a:solidFill>
                <a:schemeClr val="tx1"/>
              </a:solidFill>
              <a:latin typeface="Arial"/>
            </a:endParaRPr>
          </a:p>
          <a:p>
            <a:pPr marL="342900" indent="-342900">
              <a:buFontTx/>
              <a:buChar char="-"/>
            </a:pPr>
            <a:r>
              <a:rPr lang="fr-BE" sz="1800" i="1" dirty="0">
                <a:solidFill>
                  <a:schemeClr val="tx1"/>
                </a:solidFill>
                <a:latin typeface="Arial"/>
              </a:rPr>
              <a:t>Forfait van 7% </a:t>
            </a:r>
            <a:r>
              <a:rPr lang="fr-BE" sz="1800" i="1" dirty="0" err="1">
                <a:solidFill>
                  <a:schemeClr val="tx1"/>
                </a:solidFill>
                <a:latin typeface="Arial"/>
              </a:rPr>
              <a:t>voor</a:t>
            </a:r>
            <a:r>
              <a:rPr lang="fr-BE" sz="1800" i="1" dirty="0">
                <a:solidFill>
                  <a:schemeClr val="tx1"/>
                </a:solidFill>
                <a:latin typeface="Arial"/>
              </a:rPr>
              <a:t> de indirecte </a:t>
            </a:r>
            <a:r>
              <a:rPr lang="fr-BE" sz="1800" i="1" dirty="0" err="1">
                <a:solidFill>
                  <a:schemeClr val="tx1"/>
                </a:solidFill>
                <a:latin typeface="Arial"/>
              </a:rPr>
              <a:t>kosten</a:t>
            </a:r>
            <a:r>
              <a:rPr lang="fr-BE" sz="1800" i="1" dirty="0">
                <a:solidFill>
                  <a:schemeClr val="tx1"/>
                </a:solidFill>
                <a:latin typeface="Arial"/>
              </a:rPr>
              <a:t> </a:t>
            </a:r>
          </a:p>
          <a:p>
            <a:endParaRPr lang="en-BE" dirty="0"/>
          </a:p>
        </p:txBody>
      </p:sp>
    </p:spTree>
    <p:extLst>
      <p:ext uri="{BB962C8B-B14F-4D97-AF65-F5344CB8AC3E}">
        <p14:creationId xmlns:p14="http://schemas.microsoft.com/office/powerpoint/2010/main" val="3072337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a:bodyPr>
          <a:lstStyle/>
          <a:p>
            <a:r>
              <a:rPr lang="fr-BE" sz="1800" dirty="0"/>
              <a:t>Financement du projet </a:t>
            </a:r>
          </a:p>
          <a:p>
            <a:r>
              <a:rPr lang="fr-BE" sz="1800" dirty="0"/>
              <a:t>-    Minimum 750 000 euros de subvention FEDER+RBC</a:t>
            </a:r>
          </a:p>
          <a:p>
            <a:pPr marL="342900" indent="-342900">
              <a:buFontTx/>
              <a:buChar char="-"/>
            </a:pPr>
            <a:r>
              <a:rPr lang="fr-BE" sz="1800" dirty="0"/>
              <a:t>Budget FEDER: 15.141.919,79 euros </a:t>
            </a:r>
          </a:p>
          <a:p>
            <a:pPr marL="342900" indent="-342900">
              <a:buFontTx/>
              <a:buChar char="-"/>
            </a:pPr>
            <a:r>
              <a:rPr lang="fr-BE" sz="1800" dirty="0"/>
              <a:t>Min. 5% de cofinancement à apporter par le porteur de projet</a:t>
            </a:r>
            <a:endParaRPr lang="fr-BE" sz="1800" i="1" dirty="0">
              <a:solidFill>
                <a:schemeClr val="tx1"/>
              </a:solidFill>
              <a:latin typeface="Arial"/>
            </a:endParaRPr>
          </a:p>
          <a:p>
            <a:r>
              <a:rPr lang="fr-BE" sz="1800" i="1" dirty="0" err="1">
                <a:solidFill>
                  <a:schemeClr val="tx1"/>
                </a:solidFill>
                <a:latin typeface="Arial"/>
              </a:rPr>
              <a:t>Financiering</a:t>
            </a:r>
            <a:r>
              <a:rPr lang="fr-BE" sz="1800" i="1" dirty="0">
                <a:solidFill>
                  <a:schemeClr val="tx1"/>
                </a:solidFill>
                <a:latin typeface="Arial"/>
              </a:rPr>
              <a:t> van het </a:t>
            </a:r>
            <a:r>
              <a:rPr lang="fr-BE" sz="1800" i="1" dirty="0" err="1">
                <a:solidFill>
                  <a:schemeClr val="tx1"/>
                </a:solidFill>
                <a:latin typeface="Arial"/>
              </a:rPr>
              <a:t>project</a:t>
            </a:r>
            <a:endParaRPr lang="fr-BE" sz="1800" i="1" dirty="0">
              <a:solidFill>
                <a:schemeClr val="tx1"/>
              </a:solidFill>
              <a:latin typeface="Arial"/>
            </a:endParaRPr>
          </a:p>
          <a:p>
            <a:pPr marL="285750" indent="-285750">
              <a:buFontTx/>
              <a:buChar char="-"/>
            </a:pPr>
            <a:r>
              <a:rPr lang="fr-BE" sz="1800" i="1" dirty="0">
                <a:solidFill>
                  <a:schemeClr val="tx1"/>
                </a:solidFill>
                <a:latin typeface="Arial"/>
              </a:rPr>
              <a:t>Minimum 750 000 euro EFRO+BHG subsidies</a:t>
            </a:r>
          </a:p>
          <a:p>
            <a:pPr marL="285750" indent="-285750">
              <a:buFontTx/>
              <a:buChar char="-"/>
            </a:pPr>
            <a:r>
              <a:rPr lang="fr-BE" sz="1800" i="1" dirty="0">
                <a:solidFill>
                  <a:schemeClr val="tx1"/>
                </a:solidFill>
                <a:latin typeface="Arial"/>
              </a:rPr>
              <a:t>Budget EFRO: 15.141.919,79 euro </a:t>
            </a:r>
          </a:p>
          <a:p>
            <a:pPr marL="285750" indent="-285750">
              <a:buFontTx/>
              <a:buChar char="-"/>
            </a:pPr>
            <a:r>
              <a:rPr lang="fr-BE" sz="1800" i="1" dirty="0">
                <a:solidFill>
                  <a:schemeClr val="tx1"/>
                </a:solidFill>
                <a:latin typeface="Arial"/>
              </a:rPr>
              <a:t>Min. 5% </a:t>
            </a:r>
            <a:r>
              <a:rPr lang="fr-BE" sz="1800" i="1" dirty="0" err="1">
                <a:solidFill>
                  <a:schemeClr val="tx1"/>
                </a:solidFill>
                <a:latin typeface="Arial"/>
              </a:rPr>
              <a:t>cofinanciering</a:t>
            </a:r>
            <a:r>
              <a:rPr lang="fr-BE" sz="1800" i="1" dirty="0">
                <a:solidFill>
                  <a:schemeClr val="tx1"/>
                </a:solidFill>
                <a:latin typeface="Arial"/>
              </a:rPr>
              <a:t> </a:t>
            </a:r>
            <a:r>
              <a:rPr lang="fr-BE" sz="1800" i="1" dirty="0" err="1">
                <a:solidFill>
                  <a:schemeClr val="tx1"/>
                </a:solidFill>
                <a:latin typeface="Arial"/>
              </a:rPr>
              <a:t>aan</a:t>
            </a:r>
            <a:r>
              <a:rPr lang="fr-BE" sz="1800" i="1" dirty="0">
                <a:solidFill>
                  <a:schemeClr val="tx1"/>
                </a:solidFill>
                <a:latin typeface="Arial"/>
              </a:rPr>
              <a:t> te </a:t>
            </a:r>
            <a:r>
              <a:rPr lang="fr-BE" sz="1800" i="1" dirty="0" err="1">
                <a:solidFill>
                  <a:schemeClr val="tx1"/>
                </a:solidFill>
                <a:latin typeface="Arial"/>
              </a:rPr>
              <a:t>brengen</a:t>
            </a:r>
            <a:r>
              <a:rPr lang="fr-BE" sz="1800" i="1" dirty="0">
                <a:solidFill>
                  <a:schemeClr val="tx1"/>
                </a:solidFill>
                <a:latin typeface="Arial"/>
              </a:rPr>
              <a:t> </a:t>
            </a:r>
            <a:r>
              <a:rPr lang="fr-BE" sz="1800" i="1" dirty="0" err="1">
                <a:solidFill>
                  <a:schemeClr val="tx1"/>
                </a:solidFill>
                <a:latin typeface="Arial"/>
              </a:rPr>
              <a:t>door</a:t>
            </a:r>
            <a:r>
              <a:rPr lang="fr-BE" sz="1800" i="1" dirty="0">
                <a:solidFill>
                  <a:schemeClr val="tx1"/>
                </a:solidFill>
                <a:latin typeface="Arial"/>
              </a:rPr>
              <a:t> de </a:t>
            </a:r>
            <a:r>
              <a:rPr lang="fr-BE" sz="1800" i="1" dirty="0" err="1">
                <a:solidFill>
                  <a:schemeClr val="tx1"/>
                </a:solidFill>
                <a:latin typeface="Arial"/>
              </a:rPr>
              <a:t>projectdrager</a:t>
            </a:r>
            <a:r>
              <a:rPr lang="fr-BE" sz="1800" i="1" dirty="0">
                <a:solidFill>
                  <a:schemeClr val="tx1"/>
                </a:solidFill>
                <a:latin typeface="Arial"/>
              </a:rPr>
              <a:t> </a:t>
            </a:r>
          </a:p>
          <a:p>
            <a:endParaRPr lang="en-BE" dirty="0"/>
          </a:p>
        </p:txBody>
      </p:sp>
    </p:spTree>
    <p:extLst>
      <p:ext uri="{BB962C8B-B14F-4D97-AF65-F5344CB8AC3E}">
        <p14:creationId xmlns:p14="http://schemas.microsoft.com/office/powerpoint/2010/main" val="1544322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dirty="0" err="1"/>
              <a:t>Selectieprocedure</a:t>
            </a:r>
            <a:endParaRPr lang="en-BE" dirty="0"/>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2 phases / </a:t>
            </a:r>
            <a:r>
              <a:rPr lang="nl-NL" dirty="0">
                <a:solidFill>
                  <a:schemeClr val="tx1"/>
                </a:solidFill>
              </a:rPr>
              <a:t>Deze projectoproep verloopt in 2 fasen</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342376811"/>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Phase(s) / </a:t>
                      </a:r>
                      <a:r>
                        <a:rPr lang="fr-BE" sz="1100" dirty="0" err="1">
                          <a:effectLst/>
                        </a:rPr>
                        <a:t>Fase</a:t>
                      </a:r>
                      <a:r>
                        <a:rPr lang="fr-BE" sz="1100" dirty="0">
                          <a:effectLst/>
                        </a:rPr>
                        <a:t>(n)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Type score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dirty="0" err="1">
                          <a:effectLst/>
                        </a:rPr>
                        <a:t>Slaagdrempel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dirty="0" err="1">
                          <a:effectLst/>
                        </a:rPr>
                        <a:t>Eindweging</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dirty="0" err="1">
                          <a:effectLst/>
                        </a:rPr>
                        <a:t>Toegangsvoorwaarden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dirty="0" err="1">
                          <a:effectLst/>
                        </a:rPr>
                        <a:t>Binair</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n/a</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dirty="0" err="1">
                          <a:effectLst/>
                        </a:rPr>
                        <a:t>Uitschakelend</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dirty="0" err="1">
                          <a:effectLst/>
                        </a:rPr>
                        <a:t>Technische</a:t>
                      </a:r>
                      <a:r>
                        <a:rPr lang="fr-BE" sz="1100" dirty="0">
                          <a:effectLst/>
                        </a:rPr>
                        <a:t> </a:t>
                      </a:r>
                      <a:r>
                        <a:rPr lang="fr-BE" sz="1100" dirty="0" err="1">
                          <a:effectLst/>
                        </a:rPr>
                        <a:t>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dirty="0" err="1">
                          <a:effectLst/>
                        </a:rPr>
                        <a:t>Uitvoeringscriteria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2</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1261172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fontScale="90000"/>
          </a:bodyPr>
          <a:lstStyle/>
          <a:p>
            <a:r>
              <a:rPr lang="fr-BE" dirty="0"/>
              <a:t>Action 1 – Critères techniques / </a:t>
            </a:r>
            <a:r>
              <a:rPr lang="fr-BE" dirty="0" err="1">
                <a:solidFill>
                  <a:schemeClr val="tx1"/>
                </a:solidFill>
              </a:rPr>
              <a:t>Actie</a:t>
            </a:r>
            <a:r>
              <a:rPr lang="fr-BE" dirty="0">
                <a:solidFill>
                  <a:schemeClr val="tx1"/>
                </a:solidFill>
              </a:rPr>
              <a:t> 1 - </a:t>
            </a:r>
            <a:r>
              <a:rPr lang="fr-BE" sz="2400" dirty="0" err="1">
                <a:solidFill>
                  <a:schemeClr val="tx1"/>
                </a:solidFill>
                <a:effectLst/>
              </a:rPr>
              <a:t>Technische</a:t>
            </a:r>
            <a:r>
              <a:rPr lang="fr-BE" sz="2400" dirty="0">
                <a:solidFill>
                  <a:schemeClr val="tx1"/>
                </a:solidFill>
                <a:effectLst/>
              </a:rPr>
              <a:t> </a:t>
            </a:r>
            <a:r>
              <a:rPr lang="fr-BE" sz="2400" dirty="0" err="1">
                <a:solidFill>
                  <a:schemeClr val="tx1"/>
                </a:solidFill>
                <a:effectLst/>
              </a:rPr>
              <a:t>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fontScale="85000" lnSpcReduction="10000"/>
          </a:bodyPr>
          <a:lstStyle/>
          <a:p>
            <a:pPr marL="457200" indent="-457200">
              <a:buAutoNum type="arabicParenR"/>
            </a:pPr>
            <a:r>
              <a:rPr lang="fr-BE" dirty="0"/>
              <a:t>Intégration du projet au DIS visé et plus-value du projet / </a:t>
            </a:r>
            <a:r>
              <a:rPr lang="fr-BE" dirty="0" err="1">
                <a:solidFill>
                  <a:schemeClr val="tx1"/>
                </a:solidFill>
              </a:rPr>
              <a:t>Integratie</a:t>
            </a:r>
            <a:r>
              <a:rPr lang="fr-BE" dirty="0">
                <a:solidFill>
                  <a:schemeClr val="tx1"/>
                </a:solidFill>
              </a:rPr>
              <a:t> van het </a:t>
            </a:r>
            <a:r>
              <a:rPr lang="fr-BE" dirty="0" err="1">
                <a:solidFill>
                  <a:schemeClr val="tx1"/>
                </a:solidFill>
              </a:rPr>
              <a:t>project</a:t>
            </a:r>
            <a:r>
              <a:rPr lang="fr-BE" dirty="0">
                <a:solidFill>
                  <a:schemeClr val="tx1"/>
                </a:solidFill>
              </a:rPr>
              <a:t> in het </a:t>
            </a:r>
            <a:r>
              <a:rPr lang="fr-BE" dirty="0" err="1">
                <a:solidFill>
                  <a:schemeClr val="tx1"/>
                </a:solidFill>
              </a:rPr>
              <a:t>beoogde</a:t>
            </a:r>
            <a:r>
              <a:rPr lang="fr-BE" dirty="0">
                <a:solidFill>
                  <a:schemeClr val="tx1"/>
                </a:solidFill>
              </a:rPr>
              <a:t> SVD en </a:t>
            </a:r>
            <a:r>
              <a:rPr lang="fr-BE" dirty="0" err="1">
                <a:solidFill>
                  <a:schemeClr val="tx1"/>
                </a:solidFill>
              </a:rPr>
              <a:t>meerwaarde</a:t>
            </a:r>
            <a:endParaRPr lang="fr-BE" dirty="0"/>
          </a:p>
          <a:p>
            <a:pPr marL="457200" indent="-457200">
              <a:buAutoNum type="arabicParenR"/>
            </a:pPr>
            <a:r>
              <a:rPr lang="fr-BE" dirty="0"/>
              <a:t>Qualité des infrastructures et des installations de R&amp;D / </a:t>
            </a:r>
            <a:r>
              <a:rPr lang="fr-BE" dirty="0" err="1">
                <a:solidFill>
                  <a:schemeClr val="tx1"/>
                </a:solidFill>
              </a:rPr>
              <a:t>Kwaliteit</a:t>
            </a:r>
            <a:r>
              <a:rPr lang="fr-BE" dirty="0">
                <a:solidFill>
                  <a:schemeClr val="tx1"/>
                </a:solidFill>
              </a:rPr>
              <a:t> van de </a:t>
            </a:r>
            <a:r>
              <a:rPr lang="fr-BE" dirty="0" err="1">
                <a:solidFill>
                  <a:schemeClr val="tx1"/>
                </a:solidFill>
              </a:rPr>
              <a:t>infrastructuur</a:t>
            </a:r>
            <a:r>
              <a:rPr lang="fr-BE" dirty="0">
                <a:solidFill>
                  <a:schemeClr val="tx1"/>
                </a:solidFill>
              </a:rPr>
              <a:t> en van de OOI-</a:t>
            </a:r>
            <a:r>
              <a:rPr lang="fr-BE" dirty="0" err="1">
                <a:solidFill>
                  <a:schemeClr val="tx1"/>
                </a:solidFill>
              </a:rPr>
              <a:t>installaties</a:t>
            </a:r>
            <a:endParaRPr lang="fr-BE" dirty="0"/>
          </a:p>
          <a:p>
            <a:pPr marL="457200" indent="-457200">
              <a:buAutoNum type="arabicParenR"/>
            </a:pPr>
            <a:r>
              <a:rPr lang="fr-BE" dirty="0"/>
              <a:t>Prise en compte de la durabilité environnementale / </a:t>
            </a:r>
            <a:r>
              <a:rPr lang="fr-BE" dirty="0">
                <a:solidFill>
                  <a:schemeClr val="tx1"/>
                </a:solidFill>
              </a:rPr>
              <a:t>In </a:t>
            </a:r>
            <a:r>
              <a:rPr lang="fr-BE" dirty="0" err="1">
                <a:solidFill>
                  <a:schemeClr val="tx1"/>
                </a:solidFill>
              </a:rPr>
              <a:t>aanmerking</a:t>
            </a:r>
            <a:r>
              <a:rPr lang="fr-BE" dirty="0">
                <a:solidFill>
                  <a:schemeClr val="tx1"/>
                </a:solidFill>
              </a:rPr>
              <a:t> </a:t>
            </a:r>
            <a:r>
              <a:rPr lang="fr-BE" dirty="0" err="1">
                <a:solidFill>
                  <a:schemeClr val="tx1"/>
                </a:solidFill>
              </a:rPr>
              <a:t>nemen</a:t>
            </a:r>
            <a:r>
              <a:rPr lang="fr-BE" dirty="0">
                <a:solidFill>
                  <a:schemeClr val="tx1"/>
                </a:solidFill>
              </a:rPr>
              <a:t> van </a:t>
            </a:r>
            <a:r>
              <a:rPr lang="fr-BE" dirty="0" err="1">
                <a:solidFill>
                  <a:schemeClr val="tx1"/>
                </a:solidFill>
              </a:rPr>
              <a:t>milieuduurzaamheid</a:t>
            </a:r>
            <a:endParaRPr lang="fr-BE" dirty="0"/>
          </a:p>
          <a:p>
            <a:pPr marL="457200" indent="-457200">
              <a:buAutoNum type="arabicParenR"/>
            </a:pPr>
            <a:r>
              <a:rPr lang="fr-BE" dirty="0"/>
              <a:t>Pérennité du projet / </a:t>
            </a:r>
            <a:r>
              <a:rPr lang="fr-BE" dirty="0" err="1">
                <a:solidFill>
                  <a:schemeClr val="tx1"/>
                </a:solidFill>
              </a:rPr>
              <a:t>Bestendiging</a:t>
            </a:r>
            <a:r>
              <a:rPr lang="fr-BE" dirty="0">
                <a:solidFill>
                  <a:schemeClr val="tx1"/>
                </a:solidFill>
              </a:rPr>
              <a:t> van het </a:t>
            </a:r>
            <a:r>
              <a:rPr lang="fr-BE" dirty="0" err="1">
                <a:solidFill>
                  <a:schemeClr val="tx1"/>
                </a:solidFill>
              </a:rPr>
              <a:t>project</a:t>
            </a:r>
            <a:endParaRPr lang="fr-BE" dirty="0">
              <a:solidFill>
                <a:schemeClr val="tx1"/>
              </a:solidFill>
            </a:endParaRPr>
          </a:p>
          <a:p>
            <a:pPr marL="457200" indent="-457200">
              <a:buAutoNum type="arabicParenR"/>
            </a:pPr>
            <a:r>
              <a:rPr lang="fr-BE" dirty="0"/>
              <a:t>Planning / </a:t>
            </a:r>
            <a:r>
              <a:rPr lang="fr-BE" dirty="0">
                <a:solidFill>
                  <a:schemeClr val="tx1"/>
                </a:solidFill>
              </a:rPr>
              <a:t>Planning</a:t>
            </a:r>
          </a:p>
          <a:p>
            <a:pPr marL="457200" indent="-457200">
              <a:buAutoNum type="arabicParenR"/>
            </a:pPr>
            <a:r>
              <a:rPr lang="fr-BE" dirty="0"/>
              <a:t>Budget et contribution aux indicateurs / </a:t>
            </a:r>
            <a:r>
              <a:rPr lang="fr-BE" dirty="0">
                <a:solidFill>
                  <a:schemeClr val="tx1"/>
                </a:solidFill>
              </a:rPr>
              <a:t>Budget en </a:t>
            </a:r>
            <a:r>
              <a:rPr lang="fr-BE" dirty="0" err="1">
                <a:solidFill>
                  <a:schemeClr val="tx1"/>
                </a:solidFill>
              </a:rPr>
              <a:t>bijdrage</a:t>
            </a:r>
            <a:r>
              <a:rPr lang="fr-BE" dirty="0">
                <a:solidFill>
                  <a:schemeClr val="tx1"/>
                </a:solidFill>
              </a:rPr>
              <a:t> </a:t>
            </a:r>
            <a:r>
              <a:rPr lang="fr-BE" dirty="0" err="1">
                <a:solidFill>
                  <a:schemeClr val="tx1"/>
                </a:solidFill>
              </a:rPr>
              <a:t>aan</a:t>
            </a:r>
            <a:r>
              <a:rPr lang="fr-BE" dirty="0">
                <a:solidFill>
                  <a:schemeClr val="tx1"/>
                </a:solidFill>
              </a:rPr>
              <a:t> de </a:t>
            </a:r>
            <a:r>
              <a:rPr lang="fr-BE" dirty="0" err="1">
                <a:solidFill>
                  <a:schemeClr val="tx1"/>
                </a:solidFill>
              </a:rPr>
              <a:t>indicatoren</a:t>
            </a:r>
            <a:endParaRPr lang="en-BE" dirty="0"/>
          </a:p>
        </p:txBody>
      </p:sp>
    </p:spTree>
    <p:extLst>
      <p:ext uri="{BB962C8B-B14F-4D97-AF65-F5344CB8AC3E}">
        <p14:creationId xmlns:p14="http://schemas.microsoft.com/office/powerpoint/2010/main" val="4239390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dirty="0"/>
              <a:t>Planning et budget/ </a:t>
            </a:r>
            <a:r>
              <a:rPr lang="fr-BE" dirty="0">
                <a:solidFill>
                  <a:schemeClr val="tx1"/>
                </a:solidFill>
              </a:rPr>
              <a:t>Planning en budget</a:t>
            </a:r>
            <a:endParaRPr lang="fr-BE" dirty="0"/>
          </a:p>
          <a:p>
            <a:pPr marL="457200" indent="-457200">
              <a:buAutoNum type="arabicParenR"/>
            </a:pPr>
            <a:r>
              <a:rPr lang="fr-BE" dirty="0"/>
              <a:t>Structure de gestion, gouvernance, compétence et dynamique partenariale/ </a:t>
            </a:r>
            <a:r>
              <a:rPr lang="fr-BE" dirty="0" err="1">
                <a:solidFill>
                  <a:schemeClr val="tx1"/>
                </a:solidFill>
              </a:rPr>
              <a:t>Beheers</a:t>
            </a:r>
            <a:r>
              <a:rPr lang="fr-BE" dirty="0">
                <a:solidFill>
                  <a:schemeClr val="tx1"/>
                </a:solidFill>
              </a:rPr>
              <a:t>-, </a:t>
            </a:r>
            <a:r>
              <a:rPr lang="fr-BE" dirty="0" err="1">
                <a:solidFill>
                  <a:schemeClr val="tx1"/>
                </a:solidFill>
              </a:rPr>
              <a:t>bestuurs</a:t>
            </a:r>
            <a:r>
              <a:rPr lang="fr-BE" dirty="0">
                <a:solidFill>
                  <a:schemeClr val="tx1"/>
                </a:solidFill>
              </a:rPr>
              <a:t>- en </a:t>
            </a:r>
            <a:r>
              <a:rPr lang="fr-BE" dirty="0" err="1">
                <a:solidFill>
                  <a:schemeClr val="tx1"/>
                </a:solidFill>
              </a:rPr>
              <a:t>bevoegdheidsstructuur</a:t>
            </a:r>
            <a:r>
              <a:rPr lang="fr-BE" dirty="0">
                <a:solidFill>
                  <a:schemeClr val="tx1"/>
                </a:solidFill>
              </a:rPr>
              <a:t> en </a:t>
            </a:r>
            <a:r>
              <a:rPr lang="fr-BE" dirty="0" err="1">
                <a:solidFill>
                  <a:schemeClr val="tx1"/>
                </a:solidFill>
              </a:rPr>
              <a:t>partnerdynamiek</a:t>
            </a:r>
            <a:endParaRPr lang="fr-BE" dirty="0"/>
          </a:p>
          <a:p>
            <a:pPr marL="457200" indent="-457200">
              <a:buAutoNum type="arabicParenR"/>
            </a:pPr>
            <a:r>
              <a:rPr lang="fr-BE" dirty="0"/>
              <a:t>Principe DNSH / </a:t>
            </a:r>
            <a:r>
              <a:rPr lang="fr-BE" dirty="0" err="1">
                <a:solidFill>
                  <a:schemeClr val="tx1"/>
                </a:solidFill>
              </a:rPr>
              <a:t>Beginsel</a:t>
            </a:r>
            <a:r>
              <a:rPr lang="fr-BE" dirty="0">
                <a:solidFill>
                  <a:schemeClr val="tx1"/>
                </a:solidFill>
              </a:rPr>
              <a:t> DNSH</a:t>
            </a:r>
            <a:endParaRPr lang="fr-BE" dirty="0"/>
          </a:p>
          <a:p>
            <a:pPr marL="457200" indent="-457200">
              <a:buAutoNum type="arabicParenR"/>
            </a:pPr>
            <a:r>
              <a:rPr lang="fr-BE" dirty="0"/>
              <a:t>Egalité des chances, inclusions et non-discrimination/ </a:t>
            </a:r>
            <a:r>
              <a:rPr lang="nl-NL" dirty="0">
                <a:solidFill>
                  <a:schemeClr val="tx1"/>
                </a:solidFill>
              </a:rPr>
              <a:t>Gelijke kansen, inclusie en non-discriminatie </a:t>
            </a:r>
            <a:endParaRPr lang="fr-BE" dirty="0">
              <a:solidFill>
                <a:schemeClr val="tx1"/>
              </a:solidFill>
            </a:endParaRPr>
          </a:p>
          <a:p>
            <a:pPr marL="457200" indent="-457200">
              <a:buAutoNum type="arabicParenR"/>
            </a:pPr>
            <a:r>
              <a:rPr lang="fr-BE" dirty="0"/>
              <a:t>Indicateurs / </a:t>
            </a:r>
            <a:r>
              <a:rPr lang="fr-BE" dirty="0" err="1">
                <a:solidFill>
                  <a:schemeClr val="tx1"/>
                </a:solidFill>
              </a:rPr>
              <a:t>Indicatoren</a:t>
            </a:r>
            <a:endParaRPr lang="fr-BE" dirty="0">
              <a:solidFill>
                <a:schemeClr val="tx1"/>
              </a:solidFill>
            </a:endParaRPr>
          </a:p>
        </p:txBody>
      </p:sp>
    </p:spTree>
    <p:extLst>
      <p:ext uri="{BB962C8B-B14F-4D97-AF65-F5344CB8AC3E}">
        <p14:creationId xmlns:p14="http://schemas.microsoft.com/office/powerpoint/2010/main" val="3629175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779663"/>
            <a:ext cx="7560840" cy="1296144"/>
          </a:xfrm>
        </p:spPr>
        <p:txBody>
          <a:bodyPr/>
          <a:lstStyle/>
          <a:p>
            <a:r>
              <a:rPr kumimoji="0" lang="fr-FR" sz="2000" b="1" i="0" u="none" strike="noStrike" kern="1200" cap="all" spc="0" normalizeH="0" baseline="0" noProof="0" dirty="0">
                <a:ln>
                  <a:noFill/>
                </a:ln>
                <a:effectLst/>
                <a:uLnTx/>
                <a:uFillTx/>
              </a:rPr>
              <a:t>(Action 6) soutenir la mise en place d’une infrastructure régionale dédiée à l’encouragement à l’esprit scientifique, de recherche et d’innovation</a:t>
            </a:r>
          </a:p>
          <a:p>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a:t>
            </a:r>
            <a:r>
              <a:rPr lang="fr-FR" sz="2000" dirty="0" err="1">
                <a:solidFill>
                  <a:srgbClr val="1F497D">
                    <a:lumMod val="75000"/>
                  </a:srgbClr>
                </a:solidFill>
              </a:rPr>
              <a:t>Actie</a:t>
            </a:r>
            <a:r>
              <a:rPr lang="fr-FR" sz="2000" dirty="0">
                <a:solidFill>
                  <a:srgbClr val="1F497D">
                    <a:lumMod val="75000"/>
                  </a:srgbClr>
                </a:solidFill>
              </a:rPr>
              <a:t> 6) </a:t>
            </a:r>
            <a:r>
              <a:rPr lang="nl-NL" sz="2000" cap="all" dirty="0">
                <a:solidFill>
                  <a:srgbClr val="1F497D">
                    <a:lumMod val="75000"/>
                  </a:srgbClr>
                </a:solidFill>
              </a:rPr>
              <a:t>De oprichting ondersteunen van een gewestelijke infrastructuur gericht op het versterken van bewustwording rond wetenschap, onderzoek en innovatie</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programme FEDER 2021-2027 </a:t>
            </a:r>
            <a:r>
              <a:rPr lang="fr-BE" sz="4800" b="1" i="1" dirty="0" err="1">
                <a:solidFill>
                  <a:schemeClr val="tx1"/>
                </a:solidFill>
              </a:rPr>
              <a:t>Inleiding</a:t>
            </a:r>
            <a:r>
              <a:rPr lang="fr-BE" sz="4800" b="1" i="1" dirty="0">
                <a:solidFill>
                  <a:schemeClr val="tx1"/>
                </a:solidFill>
              </a:rPr>
              <a:t> </a:t>
            </a:r>
            <a:r>
              <a:rPr lang="fr-BE" sz="4800" b="1" i="1" dirty="0" err="1">
                <a:solidFill>
                  <a:schemeClr val="tx1"/>
                </a:solidFill>
              </a:rPr>
              <a:t>tot</a:t>
            </a:r>
            <a:r>
              <a:rPr lang="fr-BE" sz="4800" b="1" i="1" dirty="0">
                <a:solidFill>
                  <a:schemeClr val="tx1"/>
                </a:solidFill>
              </a:rPr>
              <a:t> het EFRO programma 2021 - 2027</a:t>
            </a:r>
          </a:p>
          <a:p>
            <a:pPr marL="1028700" indent="-1028700">
              <a:buFont typeface="+mj-lt"/>
              <a:buAutoNum type="romanUcPeriod"/>
            </a:pPr>
            <a:r>
              <a:rPr lang="fr-FR" sz="4800" b="1" dirty="0"/>
              <a:t>Présentation des appels à projets FEDER 2021-2027 – OS 1.1 Action 1 et Action 6 </a:t>
            </a:r>
            <a:r>
              <a:rPr lang="fr-BE" sz="4800" b="1" i="1" dirty="0" err="1">
                <a:solidFill>
                  <a:schemeClr val="tx1"/>
                </a:solidFill>
              </a:rPr>
              <a:t>Voorstelling</a:t>
            </a:r>
            <a:r>
              <a:rPr lang="fr-BE" sz="4800" b="1" i="1" dirty="0">
                <a:solidFill>
                  <a:schemeClr val="tx1"/>
                </a:solidFill>
              </a:rPr>
              <a:t> van de </a:t>
            </a:r>
            <a:r>
              <a:rPr lang="fr-BE" sz="4800" b="1" i="1" dirty="0" err="1">
                <a:solidFill>
                  <a:schemeClr val="tx1"/>
                </a:solidFill>
              </a:rPr>
              <a:t>projectoproepen</a:t>
            </a:r>
            <a:r>
              <a:rPr lang="fr-BE" sz="4800" b="1" i="1" dirty="0">
                <a:solidFill>
                  <a:schemeClr val="tx1"/>
                </a:solidFill>
              </a:rPr>
              <a:t> EFRO 2021-2027 – OS 1.1 </a:t>
            </a:r>
            <a:r>
              <a:rPr lang="fr-BE" sz="4800" b="1" i="1" dirty="0" err="1">
                <a:solidFill>
                  <a:schemeClr val="tx1"/>
                </a:solidFill>
              </a:rPr>
              <a:t>Actie</a:t>
            </a:r>
            <a:r>
              <a:rPr lang="fr-BE" sz="4800" b="1" i="1" dirty="0">
                <a:solidFill>
                  <a:schemeClr val="tx1"/>
                </a:solidFill>
              </a:rPr>
              <a:t> 1 en </a:t>
            </a:r>
            <a:r>
              <a:rPr lang="fr-BE" sz="4800" b="1" i="1" dirty="0" err="1">
                <a:solidFill>
                  <a:schemeClr val="tx1"/>
                </a:solidFill>
              </a:rPr>
              <a:t>Actie</a:t>
            </a:r>
            <a:r>
              <a:rPr lang="fr-BE" sz="4800" b="1" i="1" dirty="0">
                <a:solidFill>
                  <a:schemeClr val="tx1"/>
                </a:solidFill>
              </a:rPr>
              <a:t> 6</a:t>
            </a:r>
          </a:p>
          <a:p>
            <a:pPr marL="1028700" indent="-1028700">
              <a:buFont typeface="+mj-lt"/>
              <a:buAutoNum type="romanUcPeriod"/>
            </a:pPr>
            <a:r>
              <a:rPr lang="fr-BE" sz="4800" b="1" dirty="0"/>
              <a:t>Préparation du dossier de candidature  </a:t>
            </a:r>
            <a:r>
              <a:rPr lang="fr-BE" sz="4800" b="1" i="1" dirty="0" err="1">
                <a:solidFill>
                  <a:schemeClr val="tx1"/>
                </a:solidFill>
              </a:rPr>
              <a:t>Voorbereiding</a:t>
            </a:r>
            <a:r>
              <a:rPr lang="fr-BE" sz="4800" b="1" i="1" dirty="0">
                <a:solidFill>
                  <a:schemeClr val="tx1"/>
                </a:solidFill>
              </a:rPr>
              <a:t> van het </a:t>
            </a:r>
            <a:r>
              <a:rPr lang="fr-BE" sz="4800" b="1" i="1" dirty="0" err="1">
                <a:solidFill>
                  <a:schemeClr val="tx1"/>
                </a:solidFill>
              </a:rPr>
              <a:t>kandidatuurdossier</a:t>
            </a:r>
            <a:endParaRPr lang="fr-BE" sz="4800" b="1" i="1" dirty="0">
              <a:solidFill>
                <a:schemeClr val="tx1"/>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solidFill>
              </a:rPr>
              <a:t>Indiening</a:t>
            </a:r>
            <a:r>
              <a:rPr lang="fr-BE" sz="4800" b="1" i="1" dirty="0">
                <a:solidFill>
                  <a:schemeClr val="tx1"/>
                </a:solidFill>
              </a:rPr>
              <a:t> van het </a:t>
            </a:r>
            <a:r>
              <a:rPr lang="fr-BE" sz="4800" b="1" i="1" dirty="0" err="1">
                <a:solidFill>
                  <a:schemeClr val="tx1"/>
                </a:solidFill>
              </a:rPr>
              <a:t>projectvoorstel</a:t>
            </a:r>
            <a:r>
              <a:rPr lang="fr-BE" sz="4800" b="1" i="1" dirty="0">
                <a:solidFill>
                  <a:schemeClr val="tx1"/>
                </a:solidFill>
              </a:rPr>
              <a:t> in het </a:t>
            </a:r>
            <a:r>
              <a:rPr lang="fr-BE" sz="4800" b="1" i="1" dirty="0" err="1">
                <a:solidFill>
                  <a:schemeClr val="tx1"/>
                </a:solidFill>
              </a:rPr>
              <a:t>elektronisch</a:t>
            </a:r>
            <a:r>
              <a:rPr lang="fr-BE" sz="4800" b="1" i="1" dirty="0">
                <a:solidFill>
                  <a:schemeClr val="tx1"/>
                </a:solidFill>
              </a:rPr>
              <a:t> </a:t>
            </a:r>
            <a:r>
              <a:rPr lang="fr-BE" sz="4800" b="1" i="1" dirty="0" err="1">
                <a:solidFill>
                  <a:schemeClr val="tx1"/>
                </a:solidFill>
              </a:rPr>
              <a:t>systeem</a:t>
            </a:r>
            <a:r>
              <a:rPr lang="fr-BE" sz="4800" b="1" i="1" dirty="0">
                <a:solidFill>
                  <a:schemeClr val="tx1"/>
                </a:solidFill>
              </a:rPr>
              <a:t> Salesforce</a:t>
            </a:r>
          </a:p>
          <a:p>
            <a:pPr marL="1028700" indent="-1028700">
              <a:buFont typeface="+mj-lt"/>
              <a:buAutoNum type="romanUcPeriod"/>
            </a:pPr>
            <a:r>
              <a:rPr lang="fr-BE" sz="4800" b="1" dirty="0"/>
              <a:t>Etapes après sélection/ </a:t>
            </a:r>
            <a:r>
              <a:rPr lang="nl-NL" sz="4800" b="1" i="1" dirty="0">
                <a:solidFill>
                  <a:schemeClr val="tx1"/>
                </a:solidFill>
              </a:rPr>
              <a:t>Stappen na de selectie</a:t>
            </a:r>
            <a:endParaRPr lang="fr-BE" sz="4800" b="1" i="1" dirty="0">
              <a:solidFill>
                <a:schemeClr val="tx1"/>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rmAutofit fontScale="85000" lnSpcReduction="10000"/>
          </a:bodyPr>
          <a:lstStyle/>
          <a:p>
            <a:r>
              <a:rPr lang="fr-FR" dirty="0">
                <a:solidFill>
                  <a:schemeClr val="bg1">
                    <a:lumMod val="50000"/>
                  </a:schemeClr>
                </a:solidFill>
              </a:rPr>
              <a:t>L’appel à projet vise la mise en place d’une </a:t>
            </a:r>
            <a:r>
              <a:rPr lang="fr-FR" b="1" dirty="0">
                <a:solidFill>
                  <a:schemeClr val="bg1">
                    <a:lumMod val="50000"/>
                  </a:schemeClr>
                </a:solidFill>
              </a:rPr>
              <a:t>infrastructure régionale dédiée à l’encouragement à l’esprit scientifique, de recherche et d’innovation</a:t>
            </a:r>
            <a:r>
              <a:rPr lang="fr-FR" dirty="0">
                <a:solidFill>
                  <a:schemeClr val="bg1">
                    <a:lumMod val="50000"/>
                  </a:schemeClr>
                </a:solidFill>
              </a:rPr>
              <a:t>.</a:t>
            </a:r>
          </a:p>
          <a:p>
            <a:r>
              <a:rPr lang="fr-FR" dirty="0">
                <a:solidFill>
                  <a:schemeClr val="bg1">
                    <a:lumMod val="50000"/>
                  </a:schemeClr>
                </a:solidFill>
              </a:rPr>
              <a:t>Cette action prévoit le financement d'un modèle évolutif où, dans un premier temps, il sera possible d’offrir un espace aux </a:t>
            </a:r>
            <a:r>
              <a:rPr lang="fr-FR" b="1" dirty="0">
                <a:solidFill>
                  <a:schemeClr val="bg1">
                    <a:lumMod val="50000"/>
                  </a:schemeClr>
                </a:solidFill>
              </a:rPr>
              <a:t>acteurs clés de l’innovation pour exposer, développer et pérenniser leur activités économiques</a:t>
            </a:r>
            <a:r>
              <a:rPr lang="fr-FR" dirty="0">
                <a:solidFill>
                  <a:schemeClr val="bg1">
                    <a:lumMod val="50000"/>
                  </a:schemeClr>
                </a:solidFill>
              </a:rPr>
              <a:t> (existantes ou futures).</a:t>
            </a:r>
          </a:p>
          <a:p>
            <a:r>
              <a:rPr lang="nl-NL" dirty="0">
                <a:solidFill>
                  <a:schemeClr val="tx1"/>
                </a:solidFill>
              </a:rPr>
              <a:t>Een </a:t>
            </a:r>
            <a:r>
              <a:rPr lang="nl-NL" b="1" dirty="0">
                <a:solidFill>
                  <a:schemeClr val="tx1"/>
                </a:solidFill>
              </a:rPr>
              <a:t>regionale infrastructuur</a:t>
            </a:r>
            <a:r>
              <a:rPr lang="nl-NL" dirty="0">
                <a:solidFill>
                  <a:schemeClr val="tx1"/>
                </a:solidFill>
              </a:rPr>
              <a:t> zal worden opgericht </a:t>
            </a:r>
            <a:r>
              <a:rPr lang="nl-NL" b="1" dirty="0">
                <a:solidFill>
                  <a:schemeClr val="tx1"/>
                </a:solidFill>
              </a:rPr>
              <a:t>ter bevordering van de interesse in wetenschap, onderzoek en innovatie</a:t>
            </a:r>
            <a:r>
              <a:rPr lang="fr-FR" dirty="0">
                <a:solidFill>
                  <a:schemeClr val="tx1"/>
                </a:solidFill>
              </a:rPr>
              <a:t>.</a:t>
            </a:r>
          </a:p>
          <a:p>
            <a:r>
              <a:rPr lang="nl-NL" dirty="0">
                <a:solidFill>
                  <a:schemeClr val="tx1"/>
                </a:solidFill>
              </a:rPr>
              <a:t>Deze actie financiert een evolutiemodel waarbij het in eerste instantie mogelijk zal zijn </a:t>
            </a:r>
            <a:r>
              <a:rPr lang="nl-NL" b="1" dirty="0">
                <a:solidFill>
                  <a:schemeClr val="tx1"/>
                </a:solidFill>
              </a:rPr>
              <a:t>de belangrijkste actoren </a:t>
            </a:r>
            <a:r>
              <a:rPr lang="nl-NL" dirty="0">
                <a:solidFill>
                  <a:schemeClr val="tx1"/>
                </a:solidFill>
              </a:rPr>
              <a:t>een ruimte te bieden om hun (bestaande of toekomstige) </a:t>
            </a:r>
            <a:r>
              <a:rPr lang="nl-NL" b="1" dirty="0">
                <a:solidFill>
                  <a:schemeClr val="tx1"/>
                </a:solidFill>
              </a:rPr>
              <a:t>economische activiteiten te ontplooien, te ontwikkelen en te bestendigen</a:t>
            </a:r>
            <a:r>
              <a:rPr lang="nl-NL" dirty="0">
                <a:solidFill>
                  <a:schemeClr val="tx1"/>
                </a:solidFill>
              </a:rPr>
              <a:t>.</a:t>
            </a:r>
            <a:endParaRPr lang="fr-FR" dirty="0">
              <a:solidFill>
                <a:schemeClr val="tx1"/>
              </a:solidFill>
            </a:endParaRPr>
          </a:p>
          <a:p>
            <a:endParaRPr lang="en-BE" dirty="0">
              <a:solidFill>
                <a:schemeClr val="tx1"/>
              </a:solidFill>
            </a:endParaRPr>
          </a:p>
        </p:txBody>
      </p:sp>
    </p:spTree>
    <p:extLst>
      <p:ext uri="{BB962C8B-B14F-4D97-AF65-F5344CB8AC3E}">
        <p14:creationId xmlns:p14="http://schemas.microsoft.com/office/powerpoint/2010/main" val="1964828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1AD1F3-3D2D-452A-6616-5A64D42C6C0A}"/>
              </a:ext>
            </a:extLst>
          </p:cNvPr>
          <p:cNvSpPr>
            <a:spLocks noGrp="1"/>
          </p:cNvSpPr>
          <p:nvPr>
            <p:ph type="title"/>
          </p:nvPr>
        </p:nvSpPr>
        <p:spPr/>
        <p:txBody>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5742D793-5207-ECB0-DB93-BB5F4C867933}"/>
              </a:ext>
            </a:extLst>
          </p:cNvPr>
          <p:cNvSpPr>
            <a:spLocks noGrp="1"/>
          </p:cNvSpPr>
          <p:nvPr>
            <p:ph type="body" sz="quarter" idx="10"/>
          </p:nvPr>
        </p:nvSpPr>
        <p:spPr/>
        <p:txBody>
          <a:bodyPr>
            <a:normAutofit/>
          </a:bodyPr>
          <a:lstStyle/>
          <a:p>
            <a:r>
              <a:rPr lang="fr-BE" sz="1800" dirty="0">
                <a:effectLst/>
                <a:latin typeface="Calibri" panose="020F0502020204030204" pitchFamily="34" charset="0"/>
                <a:ea typeface="Calibri" panose="020F0502020204030204" pitchFamily="34" charset="0"/>
                <a:cs typeface="Times New Roman" panose="02020603050405020304" pitchFamily="18" charset="0"/>
              </a:rPr>
              <a:t>L’intervention du FEDER devra permettre de : </a:t>
            </a:r>
          </a:p>
          <a:p>
            <a:pPr marL="285750" indent="-285750">
              <a:buFontTx/>
              <a:buChar char="-"/>
            </a:pPr>
            <a:r>
              <a:rPr lang="fr-BE" sz="1800" dirty="0">
                <a:effectLst/>
                <a:latin typeface="Calibri" panose="020F0502020204030204" pitchFamily="34" charset="0"/>
                <a:ea typeface="Calibri" panose="020F0502020204030204" pitchFamily="34" charset="0"/>
                <a:cs typeface="Times New Roman" panose="02020603050405020304" pitchFamily="18" charset="0"/>
              </a:rPr>
              <a:t>développer une </a:t>
            </a:r>
            <a:r>
              <a:rPr lang="fr-BE" sz="1800" b="1" dirty="0">
                <a:effectLst/>
                <a:latin typeface="Calibri" panose="020F0502020204030204" pitchFamily="34" charset="0"/>
                <a:ea typeface="Calibri" panose="020F0502020204030204" pitchFamily="34" charset="0"/>
                <a:cs typeface="Times New Roman" panose="02020603050405020304" pitchFamily="18" charset="0"/>
              </a:rPr>
              <a:t>structure de diffusion des innovations</a:t>
            </a:r>
            <a:r>
              <a:rPr lang="fr-BE" sz="1800" dirty="0">
                <a:effectLst/>
                <a:latin typeface="Calibri" panose="020F0502020204030204" pitchFamily="34" charset="0"/>
                <a:ea typeface="Calibri" panose="020F0502020204030204" pitchFamily="34" charset="0"/>
                <a:cs typeface="Times New Roman" panose="02020603050405020304" pitchFamily="18" charset="0"/>
              </a:rPr>
              <a:t>, entre autres par le biais des TIC</a:t>
            </a:r>
            <a:endParaRPr lang="fr-BE" sz="18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Tx/>
              <a:buChar char="-"/>
            </a:pPr>
            <a:r>
              <a:rPr lang="fr-BE" sz="1800" dirty="0">
                <a:effectLst/>
                <a:latin typeface="Calibri" panose="020F0502020204030204" pitchFamily="34" charset="0"/>
                <a:ea typeface="Calibri" panose="020F0502020204030204" pitchFamily="34" charset="0"/>
                <a:cs typeface="Times New Roman" panose="02020603050405020304" pitchFamily="18" charset="0"/>
              </a:rPr>
              <a:t>développer un </a:t>
            </a:r>
            <a:r>
              <a:rPr lang="fr-BE" sz="1800" b="1" dirty="0">
                <a:effectLst/>
                <a:latin typeface="Calibri" panose="020F0502020204030204" pitchFamily="34" charset="0"/>
                <a:ea typeface="Calibri" panose="020F0502020204030204" pitchFamily="34" charset="0"/>
                <a:cs typeface="Times New Roman" panose="02020603050405020304" pitchFamily="18" charset="0"/>
              </a:rPr>
              <a:t>cadre expérimental pour le développement de l'innovation </a:t>
            </a:r>
            <a:r>
              <a:rPr lang="fr-BE" sz="1800" dirty="0">
                <a:effectLst/>
                <a:latin typeface="Calibri" panose="020F0502020204030204" pitchFamily="34" charset="0"/>
                <a:ea typeface="Calibri" panose="020F0502020204030204" pitchFamily="34" charset="0"/>
                <a:cs typeface="Times New Roman" panose="02020603050405020304" pitchFamily="18" charset="0"/>
              </a:rPr>
              <a:t>dans les entreprises et d’autres acteurs de l'innovation, au sein d'espaces interactifs</a:t>
            </a:r>
          </a:p>
          <a:p>
            <a:pPr marL="285750" indent="-285750">
              <a:buFontTx/>
              <a:buChar char="-"/>
            </a:pPr>
            <a:r>
              <a:rPr lang="fr-BE" sz="1800" dirty="0">
                <a:effectLst/>
                <a:latin typeface="Calibri" panose="020F0502020204030204" pitchFamily="34" charset="0"/>
                <a:ea typeface="Calibri" panose="020F0502020204030204" pitchFamily="34" charset="0"/>
                <a:cs typeface="Times New Roman" panose="02020603050405020304" pitchFamily="18" charset="0"/>
              </a:rPr>
              <a:t>offrir une vitrine et un lieu d’échanges pour les </a:t>
            </a:r>
            <a:r>
              <a:rPr lang="fr-BE" sz="1800" b="1" dirty="0">
                <a:effectLst/>
                <a:latin typeface="Calibri" panose="020F0502020204030204" pitchFamily="34" charset="0"/>
                <a:ea typeface="Calibri" panose="020F0502020204030204" pitchFamily="34" charset="0"/>
                <a:cs typeface="Times New Roman" panose="02020603050405020304" pitchFamily="18" charset="0"/>
              </a:rPr>
              <a:t>entreprises bruxelloises innovantes et les spin-</a:t>
            </a:r>
            <a:r>
              <a:rPr lang="fr-BE" sz="1800" b="1" dirty="0" err="1">
                <a:effectLst/>
                <a:latin typeface="Calibri" panose="020F0502020204030204" pitchFamily="34" charset="0"/>
                <a:ea typeface="Calibri" panose="020F0502020204030204" pitchFamily="34" charset="0"/>
                <a:cs typeface="Times New Roman" panose="02020603050405020304" pitchFamily="18" charset="0"/>
              </a:rPr>
              <a:t>offs</a:t>
            </a:r>
            <a:endParaRPr lang="fr-BE" sz="1800" b="1"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Tx/>
              <a:buChar char="-"/>
            </a:pPr>
            <a:r>
              <a:rPr lang="fr-BE" sz="1800" b="1" dirty="0">
                <a:effectLst/>
                <a:latin typeface="Calibri" panose="020F0502020204030204" pitchFamily="34" charset="0"/>
                <a:ea typeface="Calibri" panose="020F0502020204030204" pitchFamily="34" charset="0"/>
                <a:cs typeface="Times New Roman" panose="02020603050405020304" pitchFamily="18" charset="0"/>
              </a:rPr>
              <a:t>contribuer au DIS </a:t>
            </a:r>
            <a:r>
              <a:rPr lang="fr-BE" sz="1800" dirty="0">
                <a:effectLst/>
                <a:latin typeface="Calibri" panose="020F0502020204030204" pitchFamily="34" charset="0"/>
                <a:ea typeface="Calibri" panose="020F0502020204030204" pitchFamily="34" charset="0"/>
                <a:cs typeface="Times New Roman" panose="02020603050405020304" pitchFamily="18" charset="0"/>
              </a:rPr>
              <a:t>« innovation publique et sociale et inclusion sociale » de la stratégie de spécialisation intelligente »</a:t>
            </a:r>
          </a:p>
          <a:p>
            <a:pPr marL="285750" indent="-285750">
              <a:buFontTx/>
              <a:buChar char="-"/>
            </a:pPr>
            <a:endParaRPr lang="en-B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BE" dirty="0"/>
          </a:p>
        </p:txBody>
      </p:sp>
    </p:spTree>
    <p:extLst>
      <p:ext uri="{BB962C8B-B14F-4D97-AF65-F5344CB8AC3E}">
        <p14:creationId xmlns:p14="http://schemas.microsoft.com/office/powerpoint/2010/main" val="4261591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1AD1F3-3D2D-452A-6616-5A64D42C6C0A}"/>
              </a:ext>
            </a:extLst>
          </p:cNvPr>
          <p:cNvSpPr>
            <a:spLocks noGrp="1"/>
          </p:cNvSpPr>
          <p:nvPr>
            <p:ph type="title"/>
          </p:nvPr>
        </p:nvSpPr>
        <p:spPr/>
        <p:txBody>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5742D793-5207-ECB0-DB93-BB5F4C867933}"/>
              </a:ext>
            </a:extLst>
          </p:cNvPr>
          <p:cNvSpPr>
            <a:spLocks noGrp="1"/>
          </p:cNvSpPr>
          <p:nvPr>
            <p:ph type="body" sz="quarter" idx="10"/>
          </p:nvPr>
        </p:nvSpPr>
        <p:spPr/>
        <p:txBody>
          <a:bodyPr>
            <a:normAutofit/>
          </a:bodyPr>
          <a:lstStyle/>
          <a:p>
            <a:r>
              <a:rPr lang="nl-BE" sz="1800" dirty="0">
                <a:solidFill>
                  <a:schemeClr val="tx1"/>
                </a:solidFill>
                <a:effectLst/>
                <a:latin typeface="Calibri" panose="020F0502020204030204" pitchFamily="34" charset="0"/>
                <a:ea typeface="Calibri" panose="020F0502020204030204" pitchFamily="34" charset="0"/>
              </a:rPr>
              <a:t>De EFRO-tussenkomst moet het mogelijk maken</a:t>
            </a:r>
            <a:r>
              <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buFontTx/>
              <a:buChar char="-"/>
            </a:pPr>
            <a:r>
              <a:rPr lang="nl-BE" sz="1800" dirty="0">
                <a:solidFill>
                  <a:schemeClr val="tx1"/>
                </a:solidFill>
                <a:effectLst/>
                <a:latin typeface="Calibri" panose="020F0502020204030204" pitchFamily="34" charset="0"/>
                <a:ea typeface="Calibri" panose="020F0502020204030204" pitchFamily="34" charset="0"/>
              </a:rPr>
              <a:t>een structuur op te zetten voor de </a:t>
            </a:r>
            <a:r>
              <a:rPr lang="nl-BE" sz="1800" b="1" dirty="0">
                <a:solidFill>
                  <a:schemeClr val="tx1"/>
                </a:solidFill>
                <a:effectLst/>
                <a:latin typeface="Calibri" panose="020F0502020204030204" pitchFamily="34" charset="0"/>
                <a:ea typeface="Calibri" panose="020F0502020204030204" pitchFamily="34" charset="0"/>
              </a:rPr>
              <a:t>verspreiding van innovaties</a:t>
            </a:r>
            <a:r>
              <a:rPr lang="nl-BE" sz="1800" dirty="0">
                <a:solidFill>
                  <a:schemeClr val="tx1"/>
                </a:solidFill>
                <a:effectLst/>
                <a:latin typeface="Calibri" panose="020F0502020204030204" pitchFamily="34" charset="0"/>
                <a:ea typeface="Calibri" panose="020F0502020204030204" pitchFamily="34" charset="0"/>
              </a:rPr>
              <a:t>, onder andere via ICT </a:t>
            </a:r>
          </a:p>
          <a:p>
            <a:pPr marL="285750" indent="-285750">
              <a:buFontTx/>
              <a:buChar char="-"/>
            </a:pPr>
            <a:r>
              <a:rPr lang="nl-BE" sz="1800" dirty="0">
                <a:solidFill>
                  <a:schemeClr val="tx1"/>
                </a:solidFill>
                <a:effectLst/>
                <a:latin typeface="Calibri" panose="020F0502020204030204" pitchFamily="34" charset="0"/>
                <a:ea typeface="Calibri" panose="020F0502020204030204" pitchFamily="34" charset="0"/>
              </a:rPr>
              <a:t>een </a:t>
            </a:r>
            <a:r>
              <a:rPr lang="nl-BE" sz="1800" b="1" dirty="0">
                <a:solidFill>
                  <a:schemeClr val="tx1"/>
                </a:solidFill>
                <a:effectLst/>
                <a:latin typeface="Calibri" panose="020F0502020204030204" pitchFamily="34" charset="0"/>
                <a:ea typeface="Calibri" panose="020F0502020204030204" pitchFamily="34" charset="0"/>
              </a:rPr>
              <a:t>experimenteel kader bieden voor de ontwikkeling van vernieuwing </a:t>
            </a:r>
            <a:r>
              <a:rPr lang="nl-BE" sz="1800" dirty="0">
                <a:solidFill>
                  <a:schemeClr val="tx1"/>
                </a:solidFill>
                <a:effectLst/>
                <a:latin typeface="Calibri" panose="020F0502020204030204" pitchFamily="34" charset="0"/>
                <a:ea typeface="Calibri" panose="020F0502020204030204" pitchFamily="34" charset="0"/>
              </a:rPr>
              <a:t>bij bedrijven en andere innovatiespelers, in interactieve ruimtes </a:t>
            </a:r>
          </a:p>
          <a:p>
            <a:pPr marL="285750" indent="-285750">
              <a:buFontTx/>
              <a:buChar char="-"/>
            </a:pPr>
            <a:r>
              <a:rPr lang="nl-BE" sz="1800" dirty="0">
                <a:solidFill>
                  <a:schemeClr val="tx1"/>
                </a:solidFill>
                <a:effectLst/>
                <a:latin typeface="Calibri" panose="020F0502020204030204" pitchFamily="34" charset="0"/>
                <a:ea typeface="Calibri" panose="020F0502020204030204" pitchFamily="34" charset="0"/>
              </a:rPr>
              <a:t>een uitstalraam bieden en een uitwisselingsplatform vormen voor </a:t>
            </a:r>
            <a:r>
              <a:rPr lang="nl-BE" sz="1800" b="1" dirty="0">
                <a:solidFill>
                  <a:schemeClr val="tx1"/>
                </a:solidFill>
                <a:effectLst/>
                <a:latin typeface="Calibri" panose="020F0502020204030204" pitchFamily="34" charset="0"/>
                <a:ea typeface="Calibri" panose="020F0502020204030204" pitchFamily="34" charset="0"/>
              </a:rPr>
              <a:t>vernieuwende Brusselse bedrijven en spin-offs </a:t>
            </a:r>
          </a:p>
          <a:p>
            <a:pPr marL="285750" indent="-285750">
              <a:buFontTx/>
              <a:buChar char="-"/>
            </a:pPr>
            <a:r>
              <a:rPr lang="nl-BE" sz="1800" dirty="0">
                <a:solidFill>
                  <a:schemeClr val="tx1"/>
                </a:solidFill>
                <a:effectLst/>
                <a:latin typeface="Calibri" panose="020F0502020204030204" pitchFamily="34" charset="0"/>
                <a:ea typeface="Calibri" panose="020F0502020204030204" pitchFamily="34" charset="0"/>
              </a:rPr>
              <a:t>bijdragen aan het </a:t>
            </a:r>
            <a:r>
              <a:rPr lang="nl-BE" sz="1800" b="1" dirty="0">
                <a:solidFill>
                  <a:schemeClr val="tx1"/>
                </a:solidFill>
                <a:effectLst/>
                <a:latin typeface="Calibri" panose="020F0502020204030204" pitchFamily="34" charset="0"/>
                <a:ea typeface="Calibri" panose="020F0502020204030204" pitchFamily="34" charset="0"/>
              </a:rPr>
              <a:t>SVD</a:t>
            </a:r>
            <a:r>
              <a:rPr lang="nl-BE" sz="1800" dirty="0">
                <a:solidFill>
                  <a:schemeClr val="tx1"/>
                </a:solidFill>
                <a:effectLst/>
                <a:latin typeface="Calibri" panose="020F0502020204030204" pitchFamily="34" charset="0"/>
                <a:ea typeface="Calibri" panose="020F0502020204030204" pitchFamily="34" charset="0"/>
              </a:rPr>
              <a:t> "openbare en sociale vernieuwing en sociale inclusie" </a:t>
            </a:r>
            <a:endParaRPr lang="en-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BE" dirty="0"/>
          </a:p>
        </p:txBody>
      </p:sp>
    </p:spTree>
    <p:extLst>
      <p:ext uri="{BB962C8B-B14F-4D97-AF65-F5344CB8AC3E}">
        <p14:creationId xmlns:p14="http://schemas.microsoft.com/office/powerpoint/2010/main" val="4203889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a:bodyPr>
          <a:lstStyle/>
          <a:p>
            <a:r>
              <a:rPr lang="fr-BE" dirty="0"/>
              <a:t>2. Les résultats attendus/ </a:t>
            </a:r>
            <a:r>
              <a:rPr lang="fr-BE" sz="2400" i="1" dirty="0">
                <a:solidFill>
                  <a:schemeClr val="tx1"/>
                </a:solidFill>
                <a:latin typeface="Arial"/>
              </a:rPr>
              <a:t>De </a:t>
            </a:r>
            <a:r>
              <a:rPr lang="fr-BE" sz="2400" i="1" dirty="0" err="1">
                <a:solidFill>
                  <a:schemeClr val="tx1"/>
                </a:solidFill>
                <a:latin typeface="Arial"/>
              </a:rPr>
              <a:t>verwachte</a:t>
            </a:r>
            <a:r>
              <a:rPr lang="fr-BE" sz="2400" i="1" dirty="0">
                <a:solidFill>
                  <a:schemeClr val="tx1"/>
                </a:solidFill>
                <a:latin typeface="Arial"/>
              </a:rPr>
              <a:t> </a:t>
            </a:r>
            <a:r>
              <a:rPr lang="fr-BE" sz="2400" i="1" dirty="0" err="1">
                <a:solidFill>
                  <a:schemeClr val="tx1"/>
                </a:solidFill>
                <a:latin typeface="Arial"/>
              </a:rPr>
              <a:t>resultaten</a:t>
            </a:r>
            <a:r>
              <a:rPr lang="fr-BE" sz="2400" i="1" dirty="0">
                <a:solidFill>
                  <a:schemeClr val="tx1"/>
                </a:solidFill>
                <a:latin typeface="Arial"/>
              </a:rPr>
              <a:t> </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240360"/>
          </a:xfrm>
        </p:spPr>
        <p:txBody>
          <a:bodyPr>
            <a:normAutofit fontScale="85000" lnSpcReduction="10000"/>
          </a:bodyPr>
          <a:lstStyle/>
          <a:p>
            <a:pPr marL="285750" indent="-285750">
              <a:lnSpc>
                <a:spcPct val="107000"/>
              </a:lnSpc>
              <a:spcAft>
                <a:spcPts val="1200"/>
              </a:spcAft>
              <a:buFont typeface="Arial" panose="020B0604020202020204" pitchFamily="34" charset="0"/>
              <a:buChar char="•"/>
            </a:pPr>
            <a:r>
              <a:rPr lang="fr-FR" sz="1800" dirty="0">
                <a:effectLst/>
                <a:ea typeface="Calibri" panose="020F0502020204030204" pitchFamily="34" charset="0"/>
              </a:rPr>
              <a:t>RCO01 : Entreprises bénéficiant d’un soutien (dont: micro, petites, moyennes, grandes) </a:t>
            </a:r>
            <a:r>
              <a:rPr lang="fr-BE" sz="1800" dirty="0">
                <a:effectLst/>
                <a:ea typeface="Calibri" panose="020F0502020204030204" pitchFamily="34" charset="0"/>
              </a:rPr>
              <a:t>/ </a:t>
            </a:r>
            <a:r>
              <a:rPr lang="nl-BE" sz="1800" dirty="0">
                <a:solidFill>
                  <a:schemeClr val="tx1"/>
                </a:solidFill>
                <a:effectLst/>
                <a:ea typeface="Calibri" panose="020F0502020204030204" pitchFamily="34" charset="0"/>
              </a:rPr>
              <a:t>Ondersteunde ondernemingen (waaronder: micro, klein, middelgroot, groot)</a:t>
            </a:r>
            <a:endParaRPr lang="en-BE" sz="1800" dirty="0">
              <a:solidFill>
                <a:schemeClr val="tx1"/>
              </a:solidFill>
              <a:effectLst/>
              <a:ea typeface="Calibri" panose="020F0502020204030204" pitchFamily="34" charset="0"/>
            </a:endParaRPr>
          </a:p>
          <a:p>
            <a:pPr marL="285750" indent="-285750">
              <a:lnSpc>
                <a:spcPct val="107000"/>
              </a:lnSpc>
              <a:spcAft>
                <a:spcPts val="1200"/>
              </a:spcAft>
              <a:buFont typeface="Arial" panose="020B0604020202020204" pitchFamily="34" charset="0"/>
              <a:buChar char="•"/>
            </a:pPr>
            <a:r>
              <a:rPr lang="fr-FR" sz="1800" dirty="0">
                <a:effectLst/>
                <a:ea typeface="Calibri" panose="020F0502020204030204" pitchFamily="34" charset="0"/>
              </a:rPr>
              <a:t>RCO04 : Entreprises bénéficiant d’un soutien non financier</a:t>
            </a:r>
            <a:r>
              <a:rPr lang="fr-BE" sz="1800" dirty="0">
                <a:effectLst/>
                <a:ea typeface="Calibri" panose="020F0502020204030204" pitchFamily="34" charset="0"/>
              </a:rPr>
              <a:t>/ </a:t>
            </a:r>
            <a:r>
              <a:rPr lang="nl-BE" sz="1800" dirty="0">
                <a:solidFill>
                  <a:schemeClr val="tx1"/>
                </a:solidFill>
                <a:effectLst/>
                <a:ea typeface="Calibri" panose="020F0502020204030204" pitchFamily="34" charset="0"/>
              </a:rPr>
              <a:t>Ondernemingen met niet-financiële steun</a:t>
            </a:r>
            <a:endParaRPr lang="en-BE" sz="1800" dirty="0">
              <a:solidFill>
                <a:schemeClr val="tx1"/>
              </a:solidFill>
              <a:effectLst/>
              <a:ea typeface="Calibri" panose="020F0502020204030204" pitchFamily="34" charset="0"/>
            </a:endParaRPr>
          </a:p>
          <a:p>
            <a:pPr marL="285750" indent="-285750">
              <a:lnSpc>
                <a:spcPct val="107000"/>
              </a:lnSpc>
              <a:spcAft>
                <a:spcPts val="1200"/>
              </a:spcAft>
              <a:buFont typeface="Arial" panose="020B0604020202020204" pitchFamily="34" charset="0"/>
              <a:buChar char="•"/>
            </a:pPr>
            <a:r>
              <a:rPr lang="fr-BE" sz="1800" dirty="0">
                <a:effectLst/>
                <a:ea typeface="Calibri" panose="020F0502020204030204" pitchFamily="34" charset="0"/>
              </a:rPr>
              <a:t>RCOB03 : </a:t>
            </a:r>
            <a:r>
              <a:rPr lang="en-BE" sz="1800" dirty="0" err="1">
                <a:effectLst/>
                <a:ea typeface="Calibri" panose="020F0502020204030204" pitchFamily="34" charset="0"/>
              </a:rPr>
              <a:t>Espace</a:t>
            </a:r>
            <a:r>
              <a:rPr lang="en-BE" sz="1800" dirty="0">
                <a:effectLst/>
                <a:ea typeface="Calibri" panose="020F0502020204030204" pitchFamily="34" charset="0"/>
              </a:rPr>
              <a:t> total à la disposition des </a:t>
            </a:r>
            <a:r>
              <a:rPr lang="en-BE" sz="1800" dirty="0" err="1">
                <a:effectLst/>
                <a:ea typeface="Calibri" panose="020F0502020204030204" pitchFamily="34" charset="0"/>
              </a:rPr>
              <a:t>entreprises</a:t>
            </a:r>
            <a:r>
              <a:rPr lang="en-BE" sz="1800" dirty="0">
                <a:effectLst/>
                <a:ea typeface="Calibri" panose="020F0502020204030204" pitchFamily="34" charset="0"/>
              </a:rPr>
              <a:t> pour organiser des </a:t>
            </a:r>
            <a:r>
              <a:rPr lang="en-BE" sz="1800" dirty="0" err="1">
                <a:effectLst/>
                <a:ea typeface="Calibri" panose="020F0502020204030204" pitchFamily="34" charset="0"/>
              </a:rPr>
              <a:t>activités</a:t>
            </a:r>
            <a:r>
              <a:rPr lang="en-BE" sz="1800" dirty="0">
                <a:effectLst/>
                <a:ea typeface="Calibri" panose="020F0502020204030204" pitchFamily="34" charset="0"/>
              </a:rPr>
              <a:t> de promotion des sciences et de </a:t>
            </a:r>
            <a:r>
              <a:rPr lang="en-BE" sz="1800" dirty="0" err="1">
                <a:effectLst/>
                <a:ea typeface="Calibri" panose="020F0502020204030204" pitchFamily="34" charset="0"/>
              </a:rPr>
              <a:t>l’innovation</a:t>
            </a:r>
            <a:r>
              <a:rPr lang="en-BE" sz="1800" dirty="0">
                <a:effectLst/>
                <a:ea typeface="Calibri" panose="020F0502020204030204" pitchFamily="34" charset="0"/>
              </a:rPr>
              <a:t> / </a:t>
            </a:r>
            <a:r>
              <a:rPr lang="en-BE" sz="1800" dirty="0" err="1">
                <a:solidFill>
                  <a:schemeClr val="tx1"/>
                </a:solidFill>
                <a:effectLst/>
                <a:ea typeface="Calibri" panose="020F0502020204030204" pitchFamily="34" charset="0"/>
              </a:rPr>
              <a:t>Totale</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beschikbare</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ruimte</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voor</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ondernemingen</a:t>
            </a:r>
            <a:r>
              <a:rPr lang="en-BE" sz="1800" dirty="0">
                <a:solidFill>
                  <a:schemeClr val="tx1"/>
                </a:solidFill>
                <a:effectLst/>
                <a:ea typeface="Calibri" panose="020F0502020204030204" pitchFamily="34" charset="0"/>
              </a:rPr>
              <a:t> om </a:t>
            </a:r>
            <a:r>
              <a:rPr lang="en-BE" sz="1800" dirty="0" err="1">
                <a:solidFill>
                  <a:schemeClr val="tx1"/>
                </a:solidFill>
                <a:effectLst/>
                <a:ea typeface="Calibri" panose="020F0502020204030204" pitchFamily="34" charset="0"/>
              </a:rPr>
              <a:t>activiteiten</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ter</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bevordering</a:t>
            </a:r>
            <a:r>
              <a:rPr lang="en-BE" sz="1800" dirty="0">
                <a:solidFill>
                  <a:schemeClr val="tx1"/>
                </a:solidFill>
                <a:effectLst/>
                <a:ea typeface="Calibri" panose="020F0502020204030204" pitchFamily="34" charset="0"/>
              </a:rPr>
              <a:t> van </a:t>
            </a:r>
            <a:r>
              <a:rPr lang="en-BE" sz="1800" dirty="0" err="1">
                <a:solidFill>
                  <a:schemeClr val="tx1"/>
                </a:solidFill>
                <a:effectLst/>
                <a:ea typeface="Calibri" panose="020F0502020204030204" pitchFamily="34" charset="0"/>
              </a:rPr>
              <a:t>wetenschap</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en</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innovatie</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te</a:t>
            </a:r>
            <a:r>
              <a:rPr lang="en-BE" sz="1800" dirty="0">
                <a:solidFill>
                  <a:schemeClr val="tx1"/>
                </a:solidFill>
                <a:effectLst/>
                <a:ea typeface="Calibri" panose="020F0502020204030204" pitchFamily="34" charset="0"/>
              </a:rPr>
              <a:t> </a:t>
            </a:r>
            <a:r>
              <a:rPr lang="en-BE" sz="1800" dirty="0" err="1">
                <a:solidFill>
                  <a:schemeClr val="tx1"/>
                </a:solidFill>
                <a:effectLst/>
                <a:ea typeface="Calibri" panose="020F0502020204030204" pitchFamily="34" charset="0"/>
              </a:rPr>
              <a:t>organiseren</a:t>
            </a:r>
            <a:endParaRPr lang="en-BE" sz="1800" dirty="0">
              <a:solidFill>
                <a:schemeClr val="tx1"/>
              </a:solidFill>
              <a:effectLst/>
              <a:ea typeface="Calibri" panose="020F0502020204030204" pitchFamily="34" charset="0"/>
            </a:endParaRPr>
          </a:p>
          <a:p>
            <a:pPr marL="285750" indent="-285750">
              <a:lnSpc>
                <a:spcPct val="107000"/>
              </a:lnSpc>
              <a:spcAft>
                <a:spcPts val="1200"/>
              </a:spcAft>
              <a:buFont typeface="Arial" panose="020B0604020202020204" pitchFamily="34" charset="0"/>
              <a:buChar char="•"/>
            </a:pPr>
            <a:r>
              <a:rPr lang="fr-BE" sz="1800" dirty="0">
                <a:effectLst/>
                <a:ea typeface="Calibri" panose="020F0502020204030204" pitchFamily="34" charset="0"/>
              </a:rPr>
              <a:t>RCRB02 : PME (avec ou sans but lucratif) impliquées dans l'organisation d'activités de promotion des sciences et de l'innovation / </a:t>
            </a:r>
            <a:r>
              <a:rPr lang="fr-BE" sz="1800" dirty="0">
                <a:solidFill>
                  <a:schemeClr val="tx1"/>
                </a:solidFill>
                <a:effectLst/>
                <a:ea typeface="Calibri" panose="020F0502020204030204" pitchFamily="34" charset="0"/>
              </a:rPr>
              <a:t>KMO (profit en non-profit) </a:t>
            </a:r>
            <a:r>
              <a:rPr lang="fr-BE" sz="1800" dirty="0" err="1">
                <a:solidFill>
                  <a:schemeClr val="tx1"/>
                </a:solidFill>
                <a:effectLst/>
                <a:ea typeface="Calibri" panose="020F0502020204030204" pitchFamily="34" charset="0"/>
              </a:rPr>
              <a:t>dat</a:t>
            </a:r>
            <a:r>
              <a:rPr lang="fr-BE" sz="1800" dirty="0">
                <a:solidFill>
                  <a:schemeClr val="tx1"/>
                </a:solidFill>
                <a:effectLst/>
                <a:ea typeface="Calibri" panose="020F0502020204030204" pitchFamily="34" charset="0"/>
              </a:rPr>
              <a:t> </a:t>
            </a:r>
            <a:r>
              <a:rPr lang="fr-BE" sz="1800" dirty="0" err="1">
                <a:solidFill>
                  <a:schemeClr val="tx1"/>
                </a:solidFill>
                <a:effectLst/>
                <a:ea typeface="Calibri" panose="020F0502020204030204" pitchFamily="34" charset="0"/>
              </a:rPr>
              <a:t>betrokken</a:t>
            </a:r>
            <a:r>
              <a:rPr lang="fr-BE" sz="1800" dirty="0">
                <a:solidFill>
                  <a:schemeClr val="tx1"/>
                </a:solidFill>
                <a:effectLst/>
                <a:ea typeface="Calibri" panose="020F0502020204030204" pitchFamily="34" charset="0"/>
              </a:rPr>
              <a:t> </a:t>
            </a:r>
            <a:r>
              <a:rPr lang="fr-BE" sz="1800" dirty="0" err="1">
                <a:solidFill>
                  <a:schemeClr val="tx1"/>
                </a:solidFill>
                <a:effectLst/>
                <a:ea typeface="Calibri" panose="020F0502020204030204" pitchFamily="34" charset="0"/>
              </a:rPr>
              <a:t>is</a:t>
            </a:r>
            <a:r>
              <a:rPr lang="fr-BE" sz="1800" dirty="0">
                <a:solidFill>
                  <a:schemeClr val="tx1"/>
                </a:solidFill>
                <a:effectLst/>
                <a:ea typeface="Calibri" panose="020F0502020204030204" pitchFamily="34" charset="0"/>
              </a:rPr>
              <a:t> </a:t>
            </a:r>
            <a:r>
              <a:rPr lang="fr-BE" sz="1800" dirty="0" err="1">
                <a:solidFill>
                  <a:schemeClr val="tx1"/>
                </a:solidFill>
                <a:effectLst/>
                <a:ea typeface="Calibri" panose="020F0502020204030204" pitchFamily="34" charset="0"/>
              </a:rPr>
              <a:t>bij</a:t>
            </a:r>
            <a:r>
              <a:rPr lang="fr-BE" sz="1800" dirty="0">
                <a:solidFill>
                  <a:schemeClr val="tx1"/>
                </a:solidFill>
                <a:effectLst/>
                <a:ea typeface="Calibri" panose="020F0502020204030204" pitchFamily="34" charset="0"/>
              </a:rPr>
              <a:t> de </a:t>
            </a:r>
            <a:r>
              <a:rPr lang="fr-BE" sz="1800" dirty="0" err="1">
                <a:solidFill>
                  <a:schemeClr val="tx1"/>
                </a:solidFill>
                <a:effectLst/>
                <a:ea typeface="Calibri" panose="020F0502020204030204" pitchFamily="34" charset="0"/>
              </a:rPr>
              <a:t>organisatie</a:t>
            </a:r>
            <a:r>
              <a:rPr lang="fr-BE" sz="1800" dirty="0">
                <a:solidFill>
                  <a:schemeClr val="tx1"/>
                </a:solidFill>
                <a:effectLst/>
                <a:ea typeface="Calibri" panose="020F0502020204030204" pitchFamily="34" charset="0"/>
              </a:rPr>
              <a:t> van </a:t>
            </a:r>
            <a:r>
              <a:rPr lang="fr-BE" sz="1800" dirty="0" err="1">
                <a:solidFill>
                  <a:schemeClr val="tx1"/>
                </a:solidFill>
                <a:effectLst/>
                <a:ea typeface="Calibri" panose="020F0502020204030204" pitchFamily="34" charset="0"/>
              </a:rPr>
              <a:t>activiteiten</a:t>
            </a:r>
            <a:r>
              <a:rPr lang="fr-BE" sz="1800" dirty="0">
                <a:solidFill>
                  <a:schemeClr val="tx1"/>
                </a:solidFill>
                <a:effectLst/>
                <a:ea typeface="Calibri" panose="020F0502020204030204" pitchFamily="34" charset="0"/>
              </a:rPr>
              <a:t> ter </a:t>
            </a:r>
            <a:r>
              <a:rPr lang="fr-BE" sz="1800" dirty="0" err="1">
                <a:solidFill>
                  <a:schemeClr val="tx1"/>
                </a:solidFill>
                <a:effectLst/>
                <a:ea typeface="Calibri" panose="020F0502020204030204" pitchFamily="34" charset="0"/>
              </a:rPr>
              <a:t>bevordering</a:t>
            </a:r>
            <a:r>
              <a:rPr lang="fr-BE" sz="1800" dirty="0">
                <a:solidFill>
                  <a:schemeClr val="tx1"/>
                </a:solidFill>
                <a:effectLst/>
                <a:ea typeface="Calibri" panose="020F0502020204030204" pitchFamily="34" charset="0"/>
              </a:rPr>
              <a:t> van </a:t>
            </a:r>
            <a:r>
              <a:rPr lang="fr-BE" sz="1800" dirty="0" err="1">
                <a:solidFill>
                  <a:schemeClr val="tx1"/>
                </a:solidFill>
                <a:effectLst/>
                <a:ea typeface="Calibri" panose="020F0502020204030204" pitchFamily="34" charset="0"/>
              </a:rPr>
              <a:t>wetenschap</a:t>
            </a:r>
            <a:r>
              <a:rPr lang="fr-BE" sz="1800" dirty="0">
                <a:solidFill>
                  <a:schemeClr val="tx1"/>
                </a:solidFill>
                <a:effectLst/>
                <a:ea typeface="Calibri" panose="020F0502020204030204" pitchFamily="34" charset="0"/>
              </a:rPr>
              <a:t> en </a:t>
            </a:r>
            <a:r>
              <a:rPr lang="fr-BE" sz="1800" dirty="0" err="1">
                <a:solidFill>
                  <a:schemeClr val="tx1"/>
                </a:solidFill>
                <a:effectLst/>
                <a:ea typeface="Calibri" panose="020F0502020204030204" pitchFamily="34" charset="0"/>
              </a:rPr>
              <a:t>innovatie</a:t>
            </a:r>
            <a:endParaRPr lang="fr-FR" b="1" cap="all" dirty="0">
              <a:solidFill>
                <a:schemeClr val="tx1"/>
              </a:solidFill>
            </a:endParaRPr>
          </a:p>
          <a:p>
            <a:endParaRPr lang="en-BE" dirty="0"/>
          </a:p>
        </p:txBody>
      </p:sp>
    </p:spTree>
    <p:extLst>
      <p:ext uri="{BB962C8B-B14F-4D97-AF65-F5344CB8AC3E}">
        <p14:creationId xmlns:p14="http://schemas.microsoft.com/office/powerpoint/2010/main" val="1989854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240360"/>
          </a:xfrm>
        </p:spPr>
        <p:txBody>
          <a:bodyPr>
            <a:normAutofit fontScale="85000" lnSpcReduction="20000"/>
          </a:bodyPr>
          <a:lstStyle/>
          <a:p>
            <a:pPr algn="just">
              <a:lnSpc>
                <a:spcPct val="115000"/>
              </a:lnSpc>
              <a:spcAft>
                <a:spcPts val="800"/>
              </a:spcAft>
            </a:pPr>
            <a:r>
              <a:rPr lang="fr-BE" sz="1800" dirty="0">
                <a:effectLst/>
                <a:ea typeface="Calibri" panose="020F0502020204030204" pitchFamily="34" charset="0"/>
              </a:rPr>
              <a:t>Le financement FEDER concerne </a:t>
            </a:r>
            <a:r>
              <a:rPr lang="fr-FR" sz="1800" dirty="0">
                <a:effectLst/>
                <a:ea typeface="Calibri" panose="020F0502020204030204" pitchFamily="34" charset="0"/>
              </a:rPr>
              <a:t>les </a:t>
            </a:r>
            <a:r>
              <a:rPr lang="fr-FR" sz="1800" b="1" dirty="0">
                <a:effectLst/>
                <a:ea typeface="Calibri" panose="020F0502020204030204" pitchFamily="34" charset="0"/>
              </a:rPr>
              <a:t>coûts d’investissement </a:t>
            </a:r>
            <a:r>
              <a:rPr lang="fr-FR" sz="1800" dirty="0">
                <a:effectLst/>
                <a:ea typeface="Calibri" panose="020F0502020204030204" pitchFamily="34" charset="0"/>
              </a:rPr>
              <a:t>liés à la réalisation d’infrastructures et d’équipements </a:t>
            </a:r>
            <a:r>
              <a:rPr lang="fr-BE" sz="1800" b="1" dirty="0">
                <a:effectLst/>
                <a:ea typeface="Calibri" panose="020F0502020204030204" pitchFamily="34" charset="0"/>
              </a:rPr>
              <a:t>: </a:t>
            </a:r>
            <a:r>
              <a:rPr lang="fr-FR" sz="1800" dirty="0">
                <a:effectLst/>
                <a:ea typeface="Calibri" panose="020F0502020204030204" pitchFamily="34" charset="0"/>
              </a:rPr>
              <a:t>frais de l’acquisition d’immeubles et de terrains, la réalisation de travaux de construction et de rénovation d’immeubles, les frais d’études, d’aménagement et d’équipement de ces immeubles</a:t>
            </a:r>
            <a:r>
              <a:rPr lang="fr-BE" sz="1800" dirty="0">
                <a:effectLst/>
                <a:ea typeface="Calibri" panose="020F0502020204030204" pitchFamily="34" charset="0"/>
              </a:rPr>
              <a:t>.</a:t>
            </a:r>
            <a:endParaRPr lang="en-BE" sz="1800" dirty="0">
              <a:effectLst/>
              <a:ea typeface="Calibri" panose="020F0502020204030204" pitchFamily="34" charset="0"/>
            </a:endParaRPr>
          </a:p>
          <a:p>
            <a:pPr algn="just">
              <a:lnSpc>
                <a:spcPct val="115000"/>
              </a:lnSpc>
              <a:spcAft>
                <a:spcPts val="800"/>
              </a:spcAft>
            </a:pPr>
            <a:r>
              <a:rPr lang="fr-FR" sz="1800" dirty="0">
                <a:effectLst/>
                <a:ea typeface="Calibri" panose="020F0502020204030204" pitchFamily="34" charset="0"/>
              </a:rPr>
              <a:t>Seules les dépenses pour des investissements liés à un DIS et </a:t>
            </a:r>
            <a:r>
              <a:rPr lang="fr-BE" sz="1800" dirty="0">
                <a:effectLst/>
                <a:ea typeface="Calibri" panose="020F0502020204030204" pitchFamily="34" charset="0"/>
              </a:rPr>
              <a:t>au monde de l’entreprise pourront être financées.</a:t>
            </a:r>
          </a:p>
          <a:p>
            <a:pPr algn="just">
              <a:lnSpc>
                <a:spcPct val="115000"/>
              </a:lnSpc>
              <a:spcAft>
                <a:spcPts val="800"/>
              </a:spcAft>
            </a:pPr>
            <a:r>
              <a:rPr lang="nl-BE" sz="1800" dirty="0">
                <a:solidFill>
                  <a:schemeClr val="tx1"/>
                </a:solidFill>
                <a:effectLst/>
                <a:ea typeface="Calibri" panose="020F0502020204030204" pitchFamily="34" charset="0"/>
              </a:rPr>
              <a:t>De EFRO-financiering betreft in dit kader </a:t>
            </a:r>
            <a:r>
              <a:rPr lang="nl-BE" sz="1800" b="1" dirty="0">
                <a:solidFill>
                  <a:schemeClr val="tx1"/>
                </a:solidFill>
                <a:effectLst/>
                <a:ea typeface="Calibri" panose="020F0502020204030204" pitchFamily="34" charset="0"/>
              </a:rPr>
              <a:t>de </a:t>
            </a:r>
            <a:r>
              <a:rPr lang="nl-BE" sz="1800" b="1" dirty="0" err="1">
                <a:solidFill>
                  <a:schemeClr val="tx1"/>
                </a:solidFill>
                <a:effectLst/>
                <a:ea typeface="Calibri" panose="020F0502020204030204" pitchFamily="34" charset="0"/>
              </a:rPr>
              <a:t>investeringkosten</a:t>
            </a:r>
            <a:r>
              <a:rPr lang="nl-BE" sz="1800" b="1" dirty="0">
                <a:solidFill>
                  <a:schemeClr val="tx1"/>
                </a:solidFill>
                <a:effectLst/>
                <a:ea typeface="Calibri" panose="020F0502020204030204" pitchFamily="34" charset="0"/>
              </a:rPr>
              <a:t> </a:t>
            </a:r>
            <a:r>
              <a:rPr lang="nl-BE" sz="1800" dirty="0">
                <a:solidFill>
                  <a:schemeClr val="tx1"/>
                </a:solidFill>
                <a:effectLst/>
                <a:ea typeface="Calibri" panose="020F0502020204030204" pitchFamily="34" charset="0"/>
              </a:rPr>
              <a:t>verbonden aan de verwezenlijking van infrastructuur en uitrusting : </a:t>
            </a:r>
            <a:r>
              <a:rPr lang="nl-NL" sz="1800" dirty="0">
                <a:solidFill>
                  <a:schemeClr val="tx1"/>
                </a:solidFill>
                <a:effectLst/>
                <a:ea typeface="Calibri" panose="020F0502020204030204" pitchFamily="34" charset="0"/>
              </a:rPr>
              <a:t>de kosten voor de aankoop van gebouwen en gronden, de verwezenlijking van bouw- en renovatiewerken aan gebouwen, studiekosten, kosten voor de inrichting en uitrusting van die gebouwen.</a:t>
            </a:r>
            <a:endParaRPr lang="en-BE" sz="1800" dirty="0">
              <a:solidFill>
                <a:schemeClr val="tx1"/>
              </a:solidFill>
              <a:effectLst/>
              <a:ea typeface="Calibri" panose="020F0502020204030204" pitchFamily="34" charset="0"/>
            </a:endParaRPr>
          </a:p>
          <a:p>
            <a:pPr algn="just">
              <a:lnSpc>
                <a:spcPct val="115000"/>
              </a:lnSpc>
              <a:spcAft>
                <a:spcPts val="800"/>
              </a:spcAft>
            </a:pPr>
            <a:r>
              <a:rPr lang="nl-BE" sz="1800" dirty="0">
                <a:solidFill>
                  <a:schemeClr val="tx1"/>
                </a:solidFill>
                <a:effectLst/>
                <a:ea typeface="Calibri" panose="020F0502020204030204" pitchFamily="34" charset="0"/>
              </a:rPr>
              <a:t>Infrastructuur die geen link heeft </a:t>
            </a:r>
            <a:r>
              <a:rPr lang="nl-NL" sz="1800" dirty="0">
                <a:solidFill>
                  <a:schemeClr val="tx1"/>
                </a:solidFill>
                <a:effectLst/>
                <a:ea typeface="Calibri" panose="020F0502020204030204" pitchFamily="34" charset="0"/>
              </a:rPr>
              <a:t>met een SVD en de bedrijfswereld</a:t>
            </a:r>
            <a:r>
              <a:rPr lang="nl-BE" sz="1800" dirty="0">
                <a:solidFill>
                  <a:schemeClr val="tx1"/>
                </a:solidFill>
                <a:effectLst/>
                <a:ea typeface="Calibri" panose="020F0502020204030204" pitchFamily="34" charset="0"/>
              </a:rPr>
              <a:t> kan niet gefinancierd worden.</a:t>
            </a:r>
            <a:endParaRPr lang="fr-FR" b="1" cap="all" dirty="0">
              <a:solidFill>
                <a:schemeClr val="tx1"/>
              </a:solidFill>
            </a:endParaRPr>
          </a:p>
          <a:p>
            <a:endParaRPr lang="en-BE" dirty="0"/>
          </a:p>
        </p:txBody>
      </p:sp>
    </p:spTree>
    <p:extLst>
      <p:ext uri="{BB962C8B-B14F-4D97-AF65-F5344CB8AC3E}">
        <p14:creationId xmlns:p14="http://schemas.microsoft.com/office/powerpoint/2010/main" val="1690175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70000" lnSpcReduction="20000"/>
          </a:bodyPr>
          <a:lstStyle/>
          <a:p>
            <a:r>
              <a:rPr lang="fr-BE" sz="1800" dirty="0"/>
              <a:t>Dépenses éligibles </a:t>
            </a:r>
          </a:p>
          <a:p>
            <a:pPr marL="342900" indent="-342900">
              <a:buFontTx/>
              <a:buChar char="-"/>
            </a:pPr>
            <a:r>
              <a:rPr lang="fr-BE" sz="1800" b="1" dirty="0"/>
              <a:t>Frais d’investissement </a:t>
            </a:r>
            <a:r>
              <a:rPr lang="fr-BE" sz="1800" dirty="0"/>
              <a:t>(des frais d’acquisition d’immeubles et de terrains, la réalisation de travaux de construction et de rénovation d’immeubles, les frais d’études, d’aménagement et d’équipement de ces immeubles) – Justification: facture, preuve de paiement et tous les documents marchés publics</a:t>
            </a:r>
          </a:p>
          <a:p>
            <a:pPr marL="342900" indent="-342900">
              <a:buFontTx/>
              <a:buChar char="-"/>
            </a:pPr>
            <a:r>
              <a:rPr lang="fr-BE" sz="1800" dirty="0"/>
              <a:t>Forfait de 7% pour les frais indirects</a:t>
            </a:r>
          </a:p>
          <a:p>
            <a:r>
              <a:rPr lang="fr-BE" sz="1800" i="1" dirty="0" err="1">
                <a:solidFill>
                  <a:schemeClr val="tx1"/>
                </a:solidFill>
                <a:latin typeface="Arial"/>
              </a:rPr>
              <a:t>Subsidiabele</a:t>
            </a:r>
            <a:r>
              <a:rPr lang="fr-BE" sz="1800" i="1" dirty="0">
                <a:solidFill>
                  <a:schemeClr val="tx1"/>
                </a:solidFill>
                <a:latin typeface="Arial"/>
              </a:rPr>
              <a:t> </a:t>
            </a:r>
            <a:r>
              <a:rPr lang="fr-BE" sz="1800" i="1" dirty="0" err="1">
                <a:solidFill>
                  <a:schemeClr val="tx1"/>
                </a:solidFill>
                <a:latin typeface="Arial"/>
              </a:rPr>
              <a:t>Uitgaven</a:t>
            </a:r>
            <a:endParaRPr lang="fr-BE" sz="1800" i="1" dirty="0">
              <a:solidFill>
                <a:schemeClr val="tx1"/>
              </a:solidFill>
              <a:latin typeface="Arial"/>
            </a:endParaRPr>
          </a:p>
          <a:p>
            <a:pPr marL="342900" indent="-342900">
              <a:buFontTx/>
              <a:buChar char="-"/>
            </a:pPr>
            <a:r>
              <a:rPr lang="fr-BE" sz="1800" b="1" i="1" dirty="0" err="1">
                <a:solidFill>
                  <a:schemeClr val="tx1"/>
                </a:solidFill>
                <a:latin typeface="Arial"/>
              </a:rPr>
              <a:t>Investeringskosten</a:t>
            </a:r>
            <a:r>
              <a:rPr lang="fr-BE" sz="1800" b="1" i="1" dirty="0">
                <a:solidFill>
                  <a:schemeClr val="tx1"/>
                </a:solidFill>
                <a:latin typeface="Arial"/>
              </a:rPr>
              <a:t> </a:t>
            </a:r>
            <a:r>
              <a:rPr lang="fr-BE" sz="1800" i="1" dirty="0">
                <a:solidFill>
                  <a:schemeClr val="tx1"/>
                </a:solidFill>
                <a:latin typeface="Arial"/>
              </a:rPr>
              <a:t>(</a:t>
            </a:r>
            <a:r>
              <a:rPr lang="fr-BE" sz="1800" i="1" dirty="0" err="1">
                <a:solidFill>
                  <a:schemeClr val="tx1"/>
                </a:solidFill>
                <a:latin typeface="Arial"/>
              </a:rPr>
              <a:t>kosten</a:t>
            </a:r>
            <a:r>
              <a:rPr lang="fr-BE" sz="1800" i="1" dirty="0">
                <a:solidFill>
                  <a:schemeClr val="tx1"/>
                </a:solidFill>
                <a:latin typeface="Arial"/>
              </a:rPr>
              <a:t> </a:t>
            </a:r>
            <a:r>
              <a:rPr lang="fr-BE" sz="1800" i="1" dirty="0" err="1">
                <a:solidFill>
                  <a:schemeClr val="tx1"/>
                </a:solidFill>
                <a:latin typeface="Arial"/>
              </a:rPr>
              <a:t>aankoop</a:t>
            </a:r>
            <a:r>
              <a:rPr lang="fr-BE" sz="1800" i="1" dirty="0">
                <a:solidFill>
                  <a:schemeClr val="tx1"/>
                </a:solidFill>
                <a:latin typeface="Arial"/>
              </a:rPr>
              <a:t> </a:t>
            </a:r>
            <a:r>
              <a:rPr lang="fr-BE" sz="1800" i="1" dirty="0" err="1">
                <a:solidFill>
                  <a:schemeClr val="tx1"/>
                </a:solidFill>
                <a:latin typeface="Arial"/>
              </a:rPr>
              <a:t>aankopen</a:t>
            </a:r>
            <a:r>
              <a:rPr lang="fr-BE" sz="1800" i="1" dirty="0">
                <a:solidFill>
                  <a:schemeClr val="tx1"/>
                </a:solidFill>
                <a:latin typeface="Arial"/>
              </a:rPr>
              <a:t> en </a:t>
            </a:r>
            <a:r>
              <a:rPr lang="fr-BE" sz="1800" i="1" dirty="0" err="1">
                <a:solidFill>
                  <a:schemeClr val="tx1"/>
                </a:solidFill>
                <a:latin typeface="Arial"/>
              </a:rPr>
              <a:t>terrein</a:t>
            </a:r>
            <a:r>
              <a:rPr lang="fr-BE" sz="1800" i="1" dirty="0">
                <a:solidFill>
                  <a:schemeClr val="tx1"/>
                </a:solidFill>
                <a:latin typeface="Arial"/>
              </a:rPr>
              <a:t>, </a:t>
            </a:r>
            <a:r>
              <a:rPr lang="fr-BE" sz="1800" i="1" dirty="0" err="1">
                <a:solidFill>
                  <a:schemeClr val="tx1"/>
                </a:solidFill>
                <a:latin typeface="Arial"/>
              </a:rPr>
              <a:t>uitvoering</a:t>
            </a:r>
            <a:r>
              <a:rPr lang="fr-BE" sz="1800" i="1" dirty="0">
                <a:solidFill>
                  <a:schemeClr val="tx1"/>
                </a:solidFill>
                <a:latin typeface="Arial"/>
              </a:rPr>
              <a:t> van </a:t>
            </a:r>
            <a:r>
              <a:rPr lang="fr-BE" sz="1800" i="1" dirty="0" err="1">
                <a:solidFill>
                  <a:schemeClr val="tx1"/>
                </a:solidFill>
                <a:latin typeface="Arial"/>
              </a:rPr>
              <a:t>werken</a:t>
            </a:r>
            <a:r>
              <a:rPr lang="fr-BE" sz="1800" i="1" dirty="0">
                <a:solidFill>
                  <a:schemeClr val="tx1"/>
                </a:solidFill>
                <a:latin typeface="Arial"/>
              </a:rPr>
              <a:t> en </a:t>
            </a:r>
            <a:r>
              <a:rPr lang="fr-BE" sz="1800" i="1" dirty="0" err="1">
                <a:solidFill>
                  <a:schemeClr val="tx1"/>
                </a:solidFill>
                <a:latin typeface="Arial"/>
              </a:rPr>
              <a:t>renovaties</a:t>
            </a:r>
            <a:r>
              <a:rPr lang="fr-BE" sz="1800" i="1" dirty="0">
                <a:solidFill>
                  <a:schemeClr val="tx1"/>
                </a:solidFill>
                <a:latin typeface="Arial"/>
              </a:rPr>
              <a:t>, </a:t>
            </a:r>
            <a:r>
              <a:rPr lang="fr-BE" sz="1800" i="1" dirty="0" err="1">
                <a:solidFill>
                  <a:schemeClr val="tx1"/>
                </a:solidFill>
                <a:latin typeface="Arial"/>
              </a:rPr>
              <a:t>studiekosten</a:t>
            </a:r>
            <a:r>
              <a:rPr lang="fr-BE" sz="1800" i="1" dirty="0">
                <a:solidFill>
                  <a:schemeClr val="tx1"/>
                </a:solidFill>
                <a:latin typeface="Arial"/>
              </a:rPr>
              <a:t>, </a:t>
            </a:r>
            <a:r>
              <a:rPr lang="fr-BE" sz="1800" i="1" dirty="0" err="1">
                <a:solidFill>
                  <a:schemeClr val="tx1"/>
                </a:solidFill>
                <a:latin typeface="Arial"/>
              </a:rPr>
              <a:t>inrichting</a:t>
            </a:r>
            <a:r>
              <a:rPr lang="fr-BE" sz="1800" i="1" dirty="0">
                <a:solidFill>
                  <a:schemeClr val="tx1"/>
                </a:solidFill>
                <a:latin typeface="Arial"/>
              </a:rPr>
              <a:t> en </a:t>
            </a:r>
            <a:r>
              <a:rPr lang="fr-BE" sz="1800" i="1" dirty="0" err="1">
                <a:solidFill>
                  <a:schemeClr val="tx1"/>
                </a:solidFill>
                <a:latin typeface="Arial"/>
              </a:rPr>
              <a:t>uitrusting</a:t>
            </a:r>
            <a:r>
              <a:rPr lang="fr-BE" sz="1800" i="1" dirty="0">
                <a:solidFill>
                  <a:schemeClr val="tx1"/>
                </a:solidFill>
                <a:latin typeface="Arial"/>
              </a:rPr>
              <a:t> van de </a:t>
            </a:r>
            <a:r>
              <a:rPr lang="fr-BE" sz="1800" i="1" dirty="0" err="1">
                <a:solidFill>
                  <a:schemeClr val="tx1"/>
                </a:solidFill>
                <a:latin typeface="Arial"/>
              </a:rPr>
              <a:t>gebouwen</a:t>
            </a:r>
            <a:r>
              <a:rPr lang="fr-BE" sz="1800" i="1" dirty="0">
                <a:solidFill>
                  <a:schemeClr val="tx1"/>
                </a:solidFill>
                <a:latin typeface="Arial"/>
              </a:rPr>
              <a:t>) – </a:t>
            </a:r>
            <a:r>
              <a:rPr lang="fr-BE" sz="1800" i="1" dirty="0" err="1">
                <a:solidFill>
                  <a:schemeClr val="tx1"/>
                </a:solidFill>
                <a:latin typeface="Arial"/>
              </a:rPr>
              <a:t>Bewijs</a:t>
            </a:r>
            <a:r>
              <a:rPr lang="fr-BE" sz="1800" i="1" dirty="0">
                <a:solidFill>
                  <a:schemeClr val="tx1"/>
                </a:solidFill>
                <a:latin typeface="Arial"/>
              </a:rPr>
              <a:t>: </a:t>
            </a:r>
            <a:r>
              <a:rPr lang="fr-BE" sz="1800" i="1" dirty="0" err="1">
                <a:solidFill>
                  <a:schemeClr val="tx1"/>
                </a:solidFill>
                <a:latin typeface="Arial"/>
              </a:rPr>
              <a:t>Factuur</a:t>
            </a:r>
            <a:r>
              <a:rPr lang="fr-BE" sz="1800" i="1" dirty="0">
                <a:solidFill>
                  <a:schemeClr val="tx1"/>
                </a:solidFill>
                <a:latin typeface="Arial"/>
              </a:rPr>
              <a:t>, </a:t>
            </a:r>
            <a:r>
              <a:rPr lang="fr-BE" sz="1800" i="1" dirty="0" err="1">
                <a:solidFill>
                  <a:schemeClr val="tx1"/>
                </a:solidFill>
                <a:latin typeface="Arial"/>
              </a:rPr>
              <a:t>betalingsbewijs</a:t>
            </a:r>
            <a:r>
              <a:rPr lang="fr-BE" sz="1800" i="1" dirty="0">
                <a:solidFill>
                  <a:schemeClr val="tx1"/>
                </a:solidFill>
                <a:latin typeface="Arial"/>
              </a:rPr>
              <a:t> en Alle </a:t>
            </a:r>
            <a:r>
              <a:rPr lang="fr-BE" sz="1800" i="1" dirty="0" err="1">
                <a:solidFill>
                  <a:schemeClr val="tx1"/>
                </a:solidFill>
                <a:latin typeface="Arial"/>
              </a:rPr>
              <a:t>documenten</a:t>
            </a:r>
            <a:r>
              <a:rPr lang="fr-BE" sz="1800" i="1" dirty="0">
                <a:solidFill>
                  <a:schemeClr val="tx1"/>
                </a:solidFill>
                <a:latin typeface="Arial"/>
              </a:rPr>
              <a:t> </a:t>
            </a:r>
            <a:r>
              <a:rPr lang="fr-BE" sz="1800" i="1" dirty="0" err="1">
                <a:solidFill>
                  <a:schemeClr val="tx1"/>
                </a:solidFill>
                <a:latin typeface="Arial"/>
              </a:rPr>
              <a:t>Overheidsopdrachten</a:t>
            </a:r>
            <a:endParaRPr lang="fr-BE" sz="1800" i="1" dirty="0">
              <a:solidFill>
                <a:schemeClr val="tx1"/>
              </a:solidFill>
              <a:latin typeface="Arial"/>
            </a:endParaRPr>
          </a:p>
          <a:p>
            <a:pPr marL="342900" indent="-342900">
              <a:buFontTx/>
              <a:buChar char="-"/>
            </a:pPr>
            <a:r>
              <a:rPr lang="fr-BE" sz="1800" i="1" dirty="0">
                <a:solidFill>
                  <a:schemeClr val="tx1"/>
                </a:solidFill>
                <a:latin typeface="Arial"/>
              </a:rPr>
              <a:t>Forfait van 7% </a:t>
            </a:r>
            <a:r>
              <a:rPr lang="fr-BE" sz="1800" i="1" dirty="0" err="1">
                <a:solidFill>
                  <a:schemeClr val="tx1"/>
                </a:solidFill>
                <a:latin typeface="Arial"/>
              </a:rPr>
              <a:t>voor</a:t>
            </a:r>
            <a:r>
              <a:rPr lang="fr-BE" sz="1800" i="1" dirty="0">
                <a:solidFill>
                  <a:schemeClr val="tx1"/>
                </a:solidFill>
                <a:latin typeface="Arial"/>
              </a:rPr>
              <a:t> de indirecte </a:t>
            </a:r>
            <a:r>
              <a:rPr lang="fr-BE" sz="1800" i="1" dirty="0" err="1">
                <a:solidFill>
                  <a:schemeClr val="tx1"/>
                </a:solidFill>
                <a:latin typeface="Arial"/>
              </a:rPr>
              <a:t>kosten</a:t>
            </a:r>
            <a:r>
              <a:rPr lang="fr-BE" sz="1800" i="1" dirty="0">
                <a:solidFill>
                  <a:schemeClr val="tx1"/>
                </a:solidFill>
                <a:latin typeface="Arial"/>
              </a:rPr>
              <a:t> </a:t>
            </a:r>
          </a:p>
          <a:p>
            <a:endParaRPr lang="en-BE" dirty="0"/>
          </a:p>
        </p:txBody>
      </p:sp>
    </p:spTree>
    <p:extLst>
      <p:ext uri="{BB962C8B-B14F-4D97-AF65-F5344CB8AC3E}">
        <p14:creationId xmlns:p14="http://schemas.microsoft.com/office/powerpoint/2010/main" val="3567011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a:bodyPr>
          <a:lstStyle/>
          <a:p>
            <a:r>
              <a:rPr lang="fr-BE" sz="1800" dirty="0"/>
              <a:t>Financement du projet </a:t>
            </a:r>
          </a:p>
          <a:p>
            <a:pPr marL="342900" indent="-342900">
              <a:buFontTx/>
              <a:buChar char="-"/>
            </a:pPr>
            <a:r>
              <a:rPr lang="fr-BE" sz="1800" dirty="0"/>
              <a:t>Budget FEDER: 6.053.219,92 euros </a:t>
            </a:r>
          </a:p>
          <a:p>
            <a:pPr marL="342900" indent="-342900">
              <a:buFontTx/>
              <a:buChar char="-"/>
            </a:pPr>
            <a:r>
              <a:rPr lang="fr-BE" sz="1800" dirty="0"/>
              <a:t>Min. 5% de cofinancement à apporter par le porteur de projet</a:t>
            </a:r>
          </a:p>
          <a:p>
            <a:endParaRPr lang="fr-BE" sz="1800" i="1" dirty="0">
              <a:solidFill>
                <a:schemeClr val="tx1"/>
              </a:solidFill>
              <a:latin typeface="Arial"/>
            </a:endParaRPr>
          </a:p>
          <a:p>
            <a:r>
              <a:rPr lang="fr-BE" sz="1800" i="1" dirty="0" err="1">
                <a:solidFill>
                  <a:schemeClr val="tx1"/>
                </a:solidFill>
                <a:latin typeface="Arial"/>
              </a:rPr>
              <a:t>Financiering</a:t>
            </a:r>
            <a:r>
              <a:rPr lang="fr-BE" sz="1800" i="1" dirty="0">
                <a:solidFill>
                  <a:schemeClr val="tx1"/>
                </a:solidFill>
                <a:latin typeface="Arial"/>
              </a:rPr>
              <a:t> van het </a:t>
            </a:r>
            <a:r>
              <a:rPr lang="fr-BE" sz="1800" i="1" dirty="0" err="1">
                <a:solidFill>
                  <a:schemeClr val="tx1"/>
                </a:solidFill>
                <a:latin typeface="Arial"/>
              </a:rPr>
              <a:t>project</a:t>
            </a:r>
            <a:endParaRPr lang="fr-BE" sz="1800" i="1" dirty="0">
              <a:solidFill>
                <a:schemeClr val="tx1"/>
              </a:solidFill>
              <a:latin typeface="Arial"/>
            </a:endParaRPr>
          </a:p>
          <a:p>
            <a:pPr marL="342900" indent="-342900">
              <a:buFontTx/>
              <a:buChar char="-"/>
            </a:pPr>
            <a:r>
              <a:rPr lang="fr-BE" sz="1800" i="1" dirty="0">
                <a:solidFill>
                  <a:schemeClr val="tx1"/>
                </a:solidFill>
                <a:latin typeface="Arial"/>
              </a:rPr>
              <a:t>Budget EFRO: 6.053.219,92 euro</a:t>
            </a:r>
          </a:p>
          <a:p>
            <a:pPr marL="342900" indent="-342900">
              <a:buFontTx/>
              <a:buChar char="-"/>
            </a:pPr>
            <a:r>
              <a:rPr lang="fr-BE" sz="1800" i="1" dirty="0">
                <a:solidFill>
                  <a:schemeClr val="tx1"/>
                </a:solidFill>
                <a:latin typeface="Arial"/>
              </a:rPr>
              <a:t>Min 5% </a:t>
            </a:r>
            <a:r>
              <a:rPr lang="fr-BE" sz="1800" i="1" dirty="0" err="1">
                <a:solidFill>
                  <a:schemeClr val="tx1"/>
                </a:solidFill>
                <a:latin typeface="Arial"/>
              </a:rPr>
              <a:t>cofinanciering</a:t>
            </a:r>
            <a:r>
              <a:rPr lang="fr-BE" sz="1800" i="1" dirty="0">
                <a:solidFill>
                  <a:schemeClr val="tx1"/>
                </a:solidFill>
                <a:latin typeface="Arial"/>
              </a:rPr>
              <a:t> </a:t>
            </a:r>
            <a:r>
              <a:rPr lang="fr-BE" sz="1800" i="1" dirty="0" err="1">
                <a:solidFill>
                  <a:schemeClr val="tx1"/>
                </a:solidFill>
                <a:latin typeface="Arial"/>
              </a:rPr>
              <a:t>aan</a:t>
            </a:r>
            <a:r>
              <a:rPr lang="fr-BE" sz="1800" i="1" dirty="0">
                <a:solidFill>
                  <a:schemeClr val="tx1"/>
                </a:solidFill>
                <a:latin typeface="Arial"/>
              </a:rPr>
              <a:t> te </a:t>
            </a:r>
            <a:r>
              <a:rPr lang="fr-BE" sz="1800" i="1" dirty="0" err="1">
                <a:solidFill>
                  <a:schemeClr val="tx1"/>
                </a:solidFill>
                <a:latin typeface="Arial"/>
              </a:rPr>
              <a:t>brengen</a:t>
            </a:r>
            <a:r>
              <a:rPr lang="fr-BE" sz="1800" i="1" dirty="0">
                <a:solidFill>
                  <a:schemeClr val="tx1"/>
                </a:solidFill>
                <a:latin typeface="Arial"/>
              </a:rPr>
              <a:t> </a:t>
            </a:r>
            <a:r>
              <a:rPr lang="fr-BE" sz="1800" i="1" dirty="0" err="1">
                <a:solidFill>
                  <a:schemeClr val="tx1"/>
                </a:solidFill>
                <a:latin typeface="Arial"/>
              </a:rPr>
              <a:t>door</a:t>
            </a:r>
            <a:r>
              <a:rPr lang="fr-BE" sz="1800" i="1" dirty="0">
                <a:solidFill>
                  <a:schemeClr val="tx1"/>
                </a:solidFill>
                <a:latin typeface="Arial"/>
              </a:rPr>
              <a:t> de </a:t>
            </a:r>
            <a:r>
              <a:rPr lang="fr-BE" sz="1800" i="1" dirty="0" err="1">
                <a:solidFill>
                  <a:schemeClr val="tx1"/>
                </a:solidFill>
                <a:latin typeface="Arial"/>
              </a:rPr>
              <a:t>projectdrager</a:t>
            </a:r>
            <a:r>
              <a:rPr lang="fr-BE" sz="1800" i="1" dirty="0">
                <a:solidFill>
                  <a:schemeClr val="tx1"/>
                </a:solidFill>
                <a:latin typeface="Arial"/>
              </a:rPr>
              <a:t> </a:t>
            </a:r>
          </a:p>
          <a:p>
            <a:endParaRPr lang="en-BE" dirty="0"/>
          </a:p>
        </p:txBody>
      </p:sp>
    </p:spTree>
    <p:extLst>
      <p:ext uri="{BB962C8B-B14F-4D97-AF65-F5344CB8AC3E}">
        <p14:creationId xmlns:p14="http://schemas.microsoft.com/office/powerpoint/2010/main" val="11227297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dirty="0" err="1"/>
              <a:t>Selectieprocedure</a:t>
            </a:r>
            <a:endParaRPr lang="en-BE" dirty="0"/>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570934232"/>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dirty="0" err="1">
                          <a:effectLst/>
                        </a:rPr>
                        <a:t>Fase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Type score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dirty="0" err="1">
                          <a:effectLst/>
                        </a:rPr>
                        <a:t>Slaagdrempel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dirty="0" err="1">
                          <a:effectLst/>
                        </a:rPr>
                        <a:t>Eindweging</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dirty="0" err="1">
                          <a:effectLst/>
                        </a:rPr>
                        <a:t>Toegangsvoorwaarden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dirty="0" err="1">
                          <a:effectLst/>
                        </a:rPr>
                        <a:t>Binair</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n/a</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dirty="0" err="1">
                          <a:effectLst/>
                        </a:rPr>
                        <a:t>Uitschakelend</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dirty="0" err="1">
                          <a:effectLst/>
                        </a:rPr>
                        <a:t>Technische</a:t>
                      </a:r>
                      <a:r>
                        <a:rPr lang="fr-BE" sz="1100" dirty="0">
                          <a:effectLst/>
                        </a:rPr>
                        <a:t> </a:t>
                      </a:r>
                      <a:r>
                        <a:rPr lang="fr-BE" sz="1100" dirty="0" err="1">
                          <a:effectLst/>
                        </a:rPr>
                        <a:t>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dirty="0" err="1">
                          <a:effectLst/>
                        </a:rPr>
                        <a:t>Uitvoeringscriteria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fontScale="90000"/>
          </a:bodyPr>
          <a:lstStyle/>
          <a:p>
            <a:r>
              <a:rPr lang="fr-BE" dirty="0"/>
              <a:t>Action 6 – Critères techniques / </a:t>
            </a:r>
            <a:r>
              <a:rPr lang="fr-BE" dirty="0" err="1">
                <a:solidFill>
                  <a:schemeClr val="tx1"/>
                </a:solidFill>
              </a:rPr>
              <a:t>Actie</a:t>
            </a:r>
            <a:r>
              <a:rPr lang="fr-BE" dirty="0">
                <a:solidFill>
                  <a:schemeClr val="tx1"/>
                </a:solidFill>
              </a:rPr>
              <a:t> 6 - </a:t>
            </a:r>
            <a:r>
              <a:rPr lang="fr-BE" dirty="0" err="1">
                <a:solidFill>
                  <a:schemeClr val="tx1"/>
                </a:solidFill>
              </a:rPr>
              <a:t>Technische</a:t>
            </a:r>
            <a:r>
              <a:rPr lang="fr-BE" dirty="0">
                <a:solidFill>
                  <a:schemeClr val="tx1"/>
                </a:solidFill>
              </a:rPr>
              <a:t> </a:t>
            </a:r>
            <a:r>
              <a:rPr lang="fr-BE" dirty="0" err="1">
                <a:solidFill>
                  <a:schemeClr val="tx1"/>
                </a:solidFill>
              </a:rPr>
              <a:t>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dirty="0"/>
              <a:t>Développement d’une infrastructure régionale / </a:t>
            </a:r>
            <a:r>
              <a:rPr lang="fr-BE" dirty="0" err="1">
                <a:solidFill>
                  <a:schemeClr val="tx1"/>
                </a:solidFill>
              </a:rPr>
              <a:t>Oprichting</a:t>
            </a:r>
            <a:r>
              <a:rPr lang="fr-BE" dirty="0">
                <a:solidFill>
                  <a:schemeClr val="tx1"/>
                </a:solidFill>
              </a:rPr>
              <a:t> van </a:t>
            </a:r>
            <a:r>
              <a:rPr lang="fr-BE" dirty="0" err="1">
                <a:solidFill>
                  <a:schemeClr val="tx1"/>
                </a:solidFill>
              </a:rPr>
              <a:t>een</a:t>
            </a:r>
            <a:r>
              <a:rPr lang="fr-BE" dirty="0">
                <a:solidFill>
                  <a:schemeClr val="tx1"/>
                </a:solidFill>
              </a:rPr>
              <a:t> </a:t>
            </a:r>
            <a:r>
              <a:rPr lang="fr-BE" dirty="0" err="1">
                <a:solidFill>
                  <a:schemeClr val="tx1"/>
                </a:solidFill>
              </a:rPr>
              <a:t>gewestelijke</a:t>
            </a:r>
            <a:r>
              <a:rPr lang="fr-BE" dirty="0">
                <a:solidFill>
                  <a:schemeClr val="tx1"/>
                </a:solidFill>
              </a:rPr>
              <a:t> </a:t>
            </a:r>
            <a:r>
              <a:rPr lang="fr-BE" dirty="0" err="1">
                <a:solidFill>
                  <a:schemeClr val="tx1"/>
                </a:solidFill>
              </a:rPr>
              <a:t>infrastructuur</a:t>
            </a:r>
            <a:endParaRPr lang="fr-BE" dirty="0">
              <a:solidFill>
                <a:schemeClr val="tx1"/>
              </a:solidFill>
            </a:endParaRPr>
          </a:p>
          <a:p>
            <a:pPr marL="457200" indent="-457200">
              <a:buAutoNum type="arabicParenR"/>
            </a:pPr>
            <a:r>
              <a:rPr lang="fr-BE" dirty="0"/>
              <a:t>Qualité des infrastructures et des installations / </a:t>
            </a:r>
            <a:r>
              <a:rPr lang="fr-BE" dirty="0" err="1">
                <a:solidFill>
                  <a:schemeClr val="tx1"/>
                </a:solidFill>
              </a:rPr>
              <a:t>Kwaliteit</a:t>
            </a:r>
            <a:r>
              <a:rPr lang="fr-BE" dirty="0">
                <a:solidFill>
                  <a:schemeClr val="tx1"/>
                </a:solidFill>
              </a:rPr>
              <a:t> van de </a:t>
            </a:r>
            <a:r>
              <a:rPr lang="fr-BE" dirty="0" err="1">
                <a:solidFill>
                  <a:schemeClr val="tx1"/>
                </a:solidFill>
              </a:rPr>
              <a:t>infrastructuur</a:t>
            </a:r>
            <a:r>
              <a:rPr lang="fr-BE" dirty="0">
                <a:solidFill>
                  <a:schemeClr val="tx1"/>
                </a:solidFill>
              </a:rPr>
              <a:t> en van de </a:t>
            </a:r>
            <a:r>
              <a:rPr lang="fr-BE" dirty="0" err="1">
                <a:solidFill>
                  <a:schemeClr val="tx1"/>
                </a:solidFill>
              </a:rPr>
              <a:t>installaties</a:t>
            </a:r>
            <a:endParaRPr lang="fr-BE" dirty="0"/>
          </a:p>
          <a:p>
            <a:pPr marL="457200" indent="-457200">
              <a:buAutoNum type="arabicParenR"/>
            </a:pPr>
            <a:r>
              <a:rPr lang="fr-BE" dirty="0"/>
              <a:t>Prise en compte de la durabilité environnementale / </a:t>
            </a:r>
            <a:r>
              <a:rPr lang="fr-BE" dirty="0">
                <a:solidFill>
                  <a:schemeClr val="tx1"/>
                </a:solidFill>
              </a:rPr>
              <a:t>In </a:t>
            </a:r>
            <a:r>
              <a:rPr lang="fr-BE" dirty="0" err="1">
                <a:solidFill>
                  <a:schemeClr val="tx1"/>
                </a:solidFill>
              </a:rPr>
              <a:t>aanmerking</a:t>
            </a:r>
            <a:r>
              <a:rPr lang="fr-BE" dirty="0">
                <a:solidFill>
                  <a:schemeClr val="tx1"/>
                </a:solidFill>
              </a:rPr>
              <a:t> </a:t>
            </a:r>
            <a:r>
              <a:rPr lang="fr-BE" dirty="0" err="1">
                <a:solidFill>
                  <a:schemeClr val="tx1"/>
                </a:solidFill>
              </a:rPr>
              <a:t>nemen</a:t>
            </a:r>
            <a:r>
              <a:rPr lang="fr-BE" dirty="0">
                <a:solidFill>
                  <a:schemeClr val="tx1"/>
                </a:solidFill>
              </a:rPr>
              <a:t> van </a:t>
            </a:r>
            <a:r>
              <a:rPr lang="fr-BE" dirty="0" err="1">
                <a:solidFill>
                  <a:schemeClr val="tx1"/>
                </a:solidFill>
              </a:rPr>
              <a:t>milieuduurzaamheid</a:t>
            </a:r>
            <a:endParaRPr lang="fr-BE" dirty="0"/>
          </a:p>
          <a:p>
            <a:pPr marL="457200" indent="-457200">
              <a:buAutoNum type="arabicParenR"/>
            </a:pPr>
            <a:r>
              <a:rPr lang="fr-BE" dirty="0"/>
              <a:t>Pérennité du projet / </a:t>
            </a:r>
            <a:r>
              <a:rPr lang="fr-BE" dirty="0" err="1">
                <a:solidFill>
                  <a:schemeClr val="tx1"/>
                </a:solidFill>
              </a:rPr>
              <a:t>Bestendiging</a:t>
            </a:r>
            <a:r>
              <a:rPr lang="fr-BE" dirty="0">
                <a:solidFill>
                  <a:schemeClr val="tx1"/>
                </a:solidFill>
              </a:rPr>
              <a:t> van het </a:t>
            </a:r>
            <a:r>
              <a:rPr lang="fr-BE" dirty="0" err="1">
                <a:solidFill>
                  <a:schemeClr val="tx1"/>
                </a:solidFill>
              </a:rPr>
              <a:t>project</a:t>
            </a:r>
            <a:endParaRPr lang="fr-BE" dirty="0">
              <a:solidFill>
                <a:schemeClr val="tx1"/>
              </a:solidFill>
            </a:endParaRPr>
          </a:p>
          <a:p>
            <a:pPr marL="457200" indent="-457200">
              <a:buAutoNum type="arabicParenR"/>
            </a:pPr>
            <a:r>
              <a:rPr lang="fr-BE" dirty="0"/>
              <a:t>Planning / </a:t>
            </a:r>
            <a:r>
              <a:rPr lang="fr-BE" dirty="0">
                <a:solidFill>
                  <a:schemeClr val="tx1"/>
                </a:solidFill>
              </a:rPr>
              <a:t>Planning</a:t>
            </a:r>
          </a:p>
          <a:p>
            <a:pPr marL="457200" indent="-457200">
              <a:buAutoNum type="arabicParenR"/>
            </a:pPr>
            <a:r>
              <a:rPr lang="fr-BE" dirty="0"/>
              <a:t>Principes transversaux / </a:t>
            </a:r>
            <a:r>
              <a:rPr lang="fr-BE" dirty="0">
                <a:solidFill>
                  <a:schemeClr val="tx1"/>
                </a:solidFill>
              </a:rPr>
              <a:t>Transversale </a:t>
            </a:r>
            <a:r>
              <a:rPr lang="fr-BE" dirty="0" err="1">
                <a:solidFill>
                  <a:schemeClr val="tx1"/>
                </a:solidFill>
              </a:rPr>
              <a:t>beginselen</a:t>
            </a:r>
            <a:endParaRPr lang="fr-BE" dirty="0">
              <a:solidFill>
                <a:schemeClr val="tx1"/>
              </a:solidFill>
            </a:endParaRPr>
          </a:p>
        </p:txBody>
      </p:sp>
    </p:spTree>
    <p:extLst>
      <p:ext uri="{BB962C8B-B14F-4D97-AF65-F5344CB8AC3E}">
        <p14:creationId xmlns:p14="http://schemas.microsoft.com/office/powerpoint/2010/main" val="19739104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dirty="0"/>
              <a:t>Planning et budget/ </a:t>
            </a:r>
            <a:r>
              <a:rPr lang="fr-BE" dirty="0">
                <a:solidFill>
                  <a:schemeClr val="tx1"/>
                </a:solidFill>
              </a:rPr>
              <a:t>Planning en budget</a:t>
            </a:r>
            <a:endParaRPr lang="fr-BE" dirty="0"/>
          </a:p>
          <a:p>
            <a:pPr marL="457200" indent="-457200">
              <a:buAutoNum type="arabicParenR"/>
            </a:pPr>
            <a:r>
              <a:rPr lang="fr-BE" dirty="0"/>
              <a:t>Structure de gestion, gouvernance, compétence et dynamique partenariale/ </a:t>
            </a:r>
            <a:r>
              <a:rPr lang="fr-BE" dirty="0" err="1">
                <a:solidFill>
                  <a:schemeClr val="tx1"/>
                </a:solidFill>
              </a:rPr>
              <a:t>Beheers</a:t>
            </a:r>
            <a:r>
              <a:rPr lang="fr-BE" dirty="0">
                <a:solidFill>
                  <a:schemeClr val="tx1"/>
                </a:solidFill>
              </a:rPr>
              <a:t>-, </a:t>
            </a:r>
            <a:r>
              <a:rPr lang="fr-BE" dirty="0" err="1">
                <a:solidFill>
                  <a:schemeClr val="tx1"/>
                </a:solidFill>
              </a:rPr>
              <a:t>bestuurs</a:t>
            </a:r>
            <a:r>
              <a:rPr lang="fr-BE" dirty="0">
                <a:solidFill>
                  <a:schemeClr val="tx1"/>
                </a:solidFill>
              </a:rPr>
              <a:t>- en </a:t>
            </a:r>
            <a:r>
              <a:rPr lang="fr-BE" dirty="0" err="1">
                <a:solidFill>
                  <a:schemeClr val="tx1"/>
                </a:solidFill>
              </a:rPr>
              <a:t>bevoegdheidsstructuur</a:t>
            </a:r>
            <a:r>
              <a:rPr lang="fr-BE" dirty="0">
                <a:solidFill>
                  <a:schemeClr val="tx1"/>
                </a:solidFill>
              </a:rPr>
              <a:t> en </a:t>
            </a:r>
            <a:r>
              <a:rPr lang="fr-BE" dirty="0" err="1">
                <a:solidFill>
                  <a:schemeClr val="tx1"/>
                </a:solidFill>
              </a:rPr>
              <a:t>partnerdynamiek</a:t>
            </a:r>
            <a:endParaRPr lang="fr-BE" dirty="0"/>
          </a:p>
          <a:p>
            <a:pPr marL="457200" indent="-457200">
              <a:buAutoNum type="arabicParenR"/>
            </a:pPr>
            <a:r>
              <a:rPr lang="fr-BE" dirty="0"/>
              <a:t>Principe DNSH / </a:t>
            </a:r>
            <a:r>
              <a:rPr lang="fr-BE" dirty="0" err="1">
                <a:solidFill>
                  <a:schemeClr val="tx1"/>
                </a:solidFill>
              </a:rPr>
              <a:t>Beginsel</a:t>
            </a:r>
            <a:r>
              <a:rPr lang="fr-BE" dirty="0">
                <a:solidFill>
                  <a:schemeClr val="tx1"/>
                </a:solidFill>
              </a:rPr>
              <a:t> DNSH</a:t>
            </a:r>
            <a:endParaRPr lang="fr-BE" dirty="0"/>
          </a:p>
          <a:p>
            <a:pPr marL="457200" indent="-457200">
              <a:buAutoNum type="arabicParenR"/>
            </a:pPr>
            <a:r>
              <a:rPr lang="fr-BE" dirty="0"/>
              <a:t>Egalité des chances, inclusions et non-discrimination/ </a:t>
            </a:r>
            <a:r>
              <a:rPr lang="nl-NL" dirty="0">
                <a:solidFill>
                  <a:schemeClr val="tx1"/>
                </a:solidFill>
              </a:rPr>
              <a:t>Gelijke kansen, inclusie en non-discriminatie </a:t>
            </a:r>
            <a:endParaRPr lang="fr-BE" dirty="0">
              <a:solidFill>
                <a:schemeClr val="tx1"/>
              </a:solidFill>
            </a:endParaRPr>
          </a:p>
          <a:p>
            <a:pPr marL="457200" indent="-457200">
              <a:buAutoNum type="arabicParenR"/>
            </a:pPr>
            <a:r>
              <a:rPr lang="fr-BE" dirty="0"/>
              <a:t>Indicateurs / </a:t>
            </a:r>
            <a:r>
              <a:rPr lang="fr-BE" dirty="0" err="1">
                <a:solidFill>
                  <a:schemeClr val="tx1"/>
                </a:solidFill>
              </a:rPr>
              <a:t>Indicatoren</a:t>
            </a:r>
            <a:endParaRPr lang="fr-BE" dirty="0">
              <a:solidFill>
                <a:schemeClr val="tx1"/>
              </a:solidFill>
            </a:endParaRPr>
          </a:p>
        </p:txBody>
      </p:sp>
    </p:spTree>
    <p:extLst>
      <p:ext uri="{BB962C8B-B14F-4D97-AF65-F5344CB8AC3E}">
        <p14:creationId xmlns:p14="http://schemas.microsoft.com/office/powerpoint/2010/main" val="28735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a:t>
            </a:r>
            <a:r>
              <a:rPr lang="fr-FR" dirty="0" err="1"/>
              <a:t>rogramme</a:t>
            </a:r>
            <a:r>
              <a:rPr lang="fr-FR" dirty="0"/>
              <a:t> FEDER 2021-2027 </a:t>
            </a:r>
            <a:r>
              <a:rPr lang="fr-BE" i="1" dirty="0" err="1">
                <a:solidFill>
                  <a:schemeClr val="tx1"/>
                </a:solidFill>
              </a:rPr>
              <a:t>Inleiding</a:t>
            </a:r>
            <a:r>
              <a:rPr lang="fr-BE" i="1" dirty="0">
                <a:solidFill>
                  <a:schemeClr val="tx1"/>
                </a:solidFill>
              </a:rPr>
              <a:t> </a:t>
            </a:r>
            <a:r>
              <a:rPr lang="fr-BE" i="1" dirty="0" err="1">
                <a:solidFill>
                  <a:schemeClr val="tx1"/>
                </a:solidFill>
              </a:rPr>
              <a:t>algemene</a:t>
            </a:r>
            <a:r>
              <a:rPr lang="fr-BE" i="1" dirty="0">
                <a:solidFill>
                  <a:schemeClr val="tx1"/>
                </a:solidFill>
              </a:rPr>
              <a:t> </a:t>
            </a:r>
            <a:r>
              <a:rPr lang="fr-BE" i="1" dirty="0" err="1">
                <a:solidFill>
                  <a:schemeClr val="tx1"/>
                </a:solidFill>
              </a:rPr>
              <a:t>contect</a:t>
            </a:r>
            <a:r>
              <a:rPr lang="fr-BE" i="1" dirty="0">
                <a:solidFill>
                  <a:schemeClr val="tx1"/>
                </a:solidFill>
              </a:rPr>
              <a:t> van het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fontScale="70000" lnSpcReduction="20000"/>
          </a:bodyPr>
          <a:lstStyle/>
          <a:p>
            <a:pPr marL="457200" indent="-457200" algn="just">
              <a:buFont typeface="+mj-lt"/>
              <a:buAutoNum type="arabicPeriod"/>
            </a:pPr>
            <a:r>
              <a:rPr lang="fr-BE" sz="2100" dirty="0"/>
              <a:t>Critères techniques </a:t>
            </a:r>
            <a:r>
              <a:rPr lang="fr-BE" sz="1400" dirty="0"/>
              <a:t>– </a:t>
            </a:r>
            <a:r>
              <a:rPr lang="fr-BE" sz="1900" i="1" dirty="0" err="1">
                <a:solidFill>
                  <a:schemeClr val="tx1"/>
                </a:solidFill>
                <a:latin typeface="Arial"/>
              </a:rPr>
              <a:t>Technische</a:t>
            </a:r>
            <a:r>
              <a:rPr lang="fr-BE" sz="1900" i="1" dirty="0">
                <a:solidFill>
                  <a:schemeClr val="tx1"/>
                </a:solidFill>
                <a:latin typeface="Arial"/>
              </a:rPr>
              <a:t> </a:t>
            </a:r>
            <a:r>
              <a:rPr lang="fr-BE" sz="1900" i="1" dirty="0" err="1">
                <a:solidFill>
                  <a:schemeClr val="tx1"/>
                </a:solidFill>
                <a:latin typeface="Arial"/>
              </a:rPr>
              <a:t>Criteria</a:t>
            </a:r>
            <a:endParaRPr lang="fr-BE" sz="1900" i="1" dirty="0">
              <a:solidFill>
                <a:schemeClr val="tx1"/>
              </a:solidFill>
              <a:latin typeface="Arial"/>
            </a:endParaRPr>
          </a:p>
          <a:p>
            <a:pPr algn="just"/>
            <a:r>
              <a:rPr lang="fr-BE" sz="1400" i="1" dirty="0">
                <a:solidFill>
                  <a:schemeClr val="tx1"/>
                </a:solidFill>
                <a:latin typeface="Arial"/>
              </a:rPr>
              <a:t>	- </a:t>
            </a:r>
            <a:r>
              <a:rPr lang="fr-BE" sz="2100" dirty="0"/>
              <a:t>Décrire le projet – </a:t>
            </a:r>
            <a:r>
              <a:rPr lang="fr-BE" sz="1900" i="1" dirty="0">
                <a:solidFill>
                  <a:schemeClr val="tx1"/>
                </a:solidFill>
                <a:latin typeface="Arial"/>
              </a:rPr>
              <a:t>Het </a:t>
            </a:r>
            <a:r>
              <a:rPr lang="fr-BE" sz="1900" i="1" dirty="0" err="1">
                <a:solidFill>
                  <a:schemeClr val="tx1"/>
                </a:solidFill>
                <a:latin typeface="Arial"/>
              </a:rPr>
              <a:t>project</a:t>
            </a:r>
            <a:r>
              <a:rPr lang="fr-BE" sz="1900" i="1" dirty="0">
                <a:solidFill>
                  <a:schemeClr val="tx1"/>
                </a:solidFill>
                <a:latin typeface="Arial"/>
              </a:rPr>
              <a:t> </a:t>
            </a:r>
            <a:r>
              <a:rPr lang="fr-BE" sz="1900" i="1" dirty="0" err="1">
                <a:solidFill>
                  <a:schemeClr val="tx1"/>
                </a:solidFill>
                <a:latin typeface="Arial"/>
              </a:rPr>
              <a:t>bechrijven</a:t>
            </a:r>
            <a:endParaRPr lang="fr-BE" sz="1900" i="1" dirty="0">
              <a:solidFill>
                <a:schemeClr val="tx1"/>
              </a:solidFill>
              <a:latin typeface="Arial"/>
            </a:endParaRPr>
          </a:p>
          <a:p>
            <a:pPr algn="just"/>
            <a:r>
              <a:rPr lang="fr-BE" sz="2100" dirty="0"/>
              <a:t>		</a:t>
            </a:r>
            <a:r>
              <a:rPr lang="fr-BE" sz="2100" dirty="0">
                <a:sym typeface="Wingdings" panose="05000000000000000000" pitchFamily="2" charset="2"/>
              </a:rPr>
              <a:t> L’investissement doit répondre à toutes les activités décrites dans l’appel</a:t>
            </a:r>
          </a:p>
          <a:p>
            <a:pPr algn="just"/>
            <a:r>
              <a:rPr lang="fr-BE" sz="2100" dirty="0">
                <a:sym typeface="Wingdings" panose="05000000000000000000" pitchFamily="2" charset="2"/>
              </a:rPr>
              <a:t>		 </a:t>
            </a:r>
            <a:r>
              <a:rPr lang="fr-BE" sz="1900" i="1" dirty="0">
                <a:solidFill>
                  <a:schemeClr val="tx1"/>
                </a:solidFill>
                <a:latin typeface="Arial"/>
                <a:sym typeface="Wingdings" panose="05000000000000000000" pitchFamily="2" charset="2"/>
              </a:rPr>
              <a:t>De </a:t>
            </a:r>
            <a:r>
              <a:rPr lang="fr-BE" sz="1900" i="1" dirty="0" err="1">
                <a:solidFill>
                  <a:schemeClr val="tx1"/>
                </a:solidFill>
                <a:latin typeface="Arial"/>
                <a:sym typeface="Wingdings" panose="05000000000000000000" pitchFamily="2" charset="2"/>
              </a:rPr>
              <a:t>investering</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moet</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beantwooorden</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aan</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alle</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beschreven</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activiteiten</a:t>
            </a:r>
            <a:r>
              <a:rPr lang="fr-BE" sz="1900" i="1" dirty="0">
                <a:solidFill>
                  <a:schemeClr val="tx1"/>
                </a:solidFill>
                <a:latin typeface="Arial"/>
                <a:sym typeface="Wingdings" panose="05000000000000000000" pitchFamily="2" charset="2"/>
              </a:rPr>
              <a:t> in 	de </a:t>
            </a:r>
            <a:r>
              <a:rPr lang="fr-BE" sz="1900" i="1" dirty="0" err="1">
                <a:solidFill>
                  <a:schemeClr val="tx1"/>
                </a:solidFill>
                <a:latin typeface="Arial"/>
                <a:sym typeface="Wingdings" panose="05000000000000000000" pitchFamily="2" charset="2"/>
              </a:rPr>
              <a:t>oproep</a:t>
            </a:r>
            <a:endParaRPr lang="fr-BE" sz="1900" i="1" dirty="0">
              <a:solidFill>
                <a:schemeClr val="tx1"/>
              </a:solidFill>
              <a:latin typeface="Arial"/>
              <a:sym typeface="Wingdings" panose="05000000000000000000" pitchFamily="2" charset="2"/>
            </a:endParaRPr>
          </a:p>
          <a:p>
            <a:pPr algn="just"/>
            <a:r>
              <a:rPr lang="fr-BE" sz="1400" i="1" dirty="0">
                <a:solidFill>
                  <a:schemeClr val="tx1"/>
                </a:solidFill>
                <a:latin typeface="Arial"/>
                <a:sym typeface="Wingdings" panose="05000000000000000000" pitchFamily="2" charset="2"/>
              </a:rPr>
              <a:t>	- </a:t>
            </a:r>
            <a:r>
              <a:rPr lang="fr-BE" sz="2100" dirty="0">
                <a:sym typeface="Wingdings" panose="05000000000000000000" pitchFamily="2" charset="2"/>
              </a:rPr>
              <a:t>La qualité des infrastructures (et des installations) – </a:t>
            </a:r>
            <a:r>
              <a:rPr lang="fr-BE" sz="1900" i="1" dirty="0">
                <a:solidFill>
                  <a:schemeClr val="tx1"/>
                </a:solidFill>
                <a:latin typeface="Arial"/>
                <a:sym typeface="Wingdings" panose="05000000000000000000" pitchFamily="2" charset="2"/>
              </a:rPr>
              <a:t>De </a:t>
            </a:r>
            <a:r>
              <a:rPr lang="fr-BE" sz="1900" i="1" dirty="0" err="1">
                <a:solidFill>
                  <a:schemeClr val="tx1"/>
                </a:solidFill>
                <a:latin typeface="Arial"/>
                <a:sym typeface="Wingdings" panose="05000000000000000000" pitchFamily="2" charset="2"/>
              </a:rPr>
              <a:t>kwaliteit</a:t>
            </a:r>
            <a:r>
              <a:rPr lang="fr-BE" sz="1900" i="1" dirty="0">
                <a:solidFill>
                  <a:schemeClr val="tx1"/>
                </a:solidFill>
                <a:latin typeface="Arial"/>
                <a:sym typeface="Wingdings" panose="05000000000000000000" pitchFamily="2" charset="2"/>
              </a:rPr>
              <a:t> van de infrastructure (en 	</a:t>
            </a:r>
            <a:r>
              <a:rPr lang="fr-BE" sz="1900" i="1" dirty="0" err="1">
                <a:solidFill>
                  <a:schemeClr val="tx1"/>
                </a:solidFill>
                <a:latin typeface="Arial"/>
                <a:sym typeface="Wingdings" panose="05000000000000000000" pitchFamily="2" charset="2"/>
              </a:rPr>
              <a:t>installaties</a:t>
            </a:r>
            <a:r>
              <a:rPr lang="fr-BE" sz="1900" i="1" dirty="0">
                <a:solidFill>
                  <a:schemeClr val="tx1"/>
                </a:solidFill>
                <a:latin typeface="Arial"/>
                <a:sym typeface="Wingdings" panose="05000000000000000000" pitchFamily="2" charset="2"/>
              </a:rPr>
              <a:t>)</a:t>
            </a:r>
          </a:p>
          <a:p>
            <a:pPr algn="just"/>
            <a:r>
              <a:rPr lang="fr-BE" sz="2600" i="1" dirty="0">
                <a:solidFill>
                  <a:schemeClr val="tx1"/>
                </a:solidFill>
                <a:latin typeface="Arial"/>
                <a:sym typeface="Wingdings" panose="05000000000000000000" pitchFamily="2" charset="2"/>
              </a:rPr>
              <a:t>		</a:t>
            </a:r>
            <a:r>
              <a:rPr lang="fr-BE" sz="2100" dirty="0">
                <a:sym typeface="Wingdings" panose="05000000000000000000" pitchFamily="2" charset="2"/>
              </a:rPr>
              <a:t> Garanties d’un architecture qualitative, méthodes de construction et 			matériaux, la pertinence des équipements</a:t>
            </a:r>
          </a:p>
          <a:p>
            <a:pPr algn="just"/>
            <a:r>
              <a:rPr lang="fr-BE" sz="2600" i="1" dirty="0">
                <a:solidFill>
                  <a:schemeClr val="tx1"/>
                </a:solidFill>
                <a:latin typeface="Arial"/>
                <a:sym typeface="Wingdings" panose="05000000000000000000" pitchFamily="2" charset="2"/>
              </a:rPr>
              <a:t>		</a:t>
            </a:r>
            <a:r>
              <a:rPr lang="fr-BE" sz="1900" i="1" dirty="0">
                <a:solidFill>
                  <a:schemeClr val="tx1"/>
                </a:solidFill>
                <a:latin typeface="Arial"/>
                <a:sym typeface="Wingdings" panose="05000000000000000000" pitchFamily="2" charset="2"/>
              </a:rPr>
              <a:t> Garanties op </a:t>
            </a:r>
            <a:r>
              <a:rPr lang="fr-BE" sz="1900" i="1" dirty="0" err="1">
                <a:solidFill>
                  <a:schemeClr val="tx1"/>
                </a:solidFill>
                <a:latin typeface="Arial"/>
                <a:sym typeface="Wingdings" panose="05000000000000000000" pitchFamily="2" charset="2"/>
              </a:rPr>
              <a:t>een</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kwalitatieve</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archictectuur</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bouwmethodes</a:t>
            </a:r>
            <a:r>
              <a:rPr lang="fr-BE" sz="1900" i="1" dirty="0">
                <a:solidFill>
                  <a:schemeClr val="tx1"/>
                </a:solidFill>
                <a:latin typeface="Arial"/>
                <a:sym typeface="Wingdings" panose="05000000000000000000" pitchFamily="2" charset="2"/>
              </a:rPr>
              <a:t> en </a:t>
            </a:r>
            <a:r>
              <a:rPr lang="fr-BE" sz="1900" i="1" dirty="0" err="1">
                <a:solidFill>
                  <a:schemeClr val="tx1"/>
                </a:solidFill>
                <a:latin typeface="Arial"/>
                <a:sym typeface="Wingdings" panose="05000000000000000000" pitchFamily="2" charset="2"/>
              </a:rPr>
              <a:t>materialen</a:t>
            </a:r>
            <a:r>
              <a:rPr lang="fr-BE" sz="1900" i="1" dirty="0">
                <a:solidFill>
                  <a:schemeClr val="tx1"/>
                </a:solidFill>
                <a:latin typeface="Arial"/>
                <a:sym typeface="Wingdings" panose="05000000000000000000" pitchFamily="2" charset="2"/>
              </a:rPr>
              <a:t>, </a:t>
            </a:r>
            <a:r>
              <a:rPr lang="fr-BE" sz="1900" i="1" dirty="0" err="1">
                <a:solidFill>
                  <a:schemeClr val="tx1"/>
                </a:solidFill>
                <a:latin typeface="Arial"/>
                <a:sym typeface="Wingdings" panose="05000000000000000000" pitchFamily="2" charset="2"/>
              </a:rPr>
              <a:t>relevantie</a:t>
            </a:r>
            <a:r>
              <a:rPr lang="fr-BE" sz="1900" i="1" dirty="0">
                <a:solidFill>
                  <a:schemeClr val="tx1"/>
                </a:solidFill>
                <a:latin typeface="Arial"/>
                <a:sym typeface="Wingdings" panose="05000000000000000000" pitchFamily="2" charset="2"/>
              </a:rPr>
              <a:t> 		van de </a:t>
            </a:r>
            <a:r>
              <a:rPr lang="fr-BE" sz="1900" i="1" dirty="0" err="1">
                <a:solidFill>
                  <a:schemeClr val="tx1"/>
                </a:solidFill>
                <a:latin typeface="Arial"/>
                <a:sym typeface="Wingdings" panose="05000000000000000000" pitchFamily="2" charset="2"/>
              </a:rPr>
              <a:t>uitrustingen</a:t>
            </a:r>
            <a:endParaRPr lang="fr-BE" sz="1900" i="1" dirty="0">
              <a:solidFill>
                <a:schemeClr val="tx1"/>
              </a:solidFill>
              <a:latin typeface="Arial"/>
              <a:sym typeface="Wingdings" panose="05000000000000000000" pitchFamily="2" charset="2"/>
            </a:endParaRPr>
          </a:p>
          <a:p>
            <a:pPr algn="just"/>
            <a:endParaRPr lang="fr-BE" sz="1400" i="1" dirty="0">
              <a:solidFill>
                <a:schemeClr val="tx1"/>
              </a:solidFill>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895949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a:bodyPr>
          <a:lstStyle/>
          <a:p>
            <a:pPr marL="342900" indent="-342900">
              <a:buFontTx/>
              <a:buChar char="-"/>
            </a:pPr>
            <a:r>
              <a:rPr lang="fr-BE" sz="1900" dirty="0"/>
              <a:t>Durabilité environnementale </a:t>
            </a:r>
            <a:r>
              <a:rPr lang="fr-BE" dirty="0"/>
              <a:t>– </a:t>
            </a:r>
            <a:r>
              <a:rPr lang="fr-BE" sz="1700" i="1" dirty="0" err="1">
                <a:solidFill>
                  <a:schemeClr val="tx1"/>
                </a:solidFill>
                <a:latin typeface="Arial"/>
              </a:rPr>
              <a:t>Duurzaamheid</a:t>
            </a:r>
            <a:r>
              <a:rPr lang="fr-BE" sz="1700" i="1" dirty="0">
                <a:solidFill>
                  <a:schemeClr val="tx1"/>
                </a:solidFill>
                <a:latin typeface="Arial"/>
              </a:rPr>
              <a:t> </a:t>
            </a:r>
            <a:r>
              <a:rPr lang="fr-BE" sz="1700" i="1" dirty="0" err="1">
                <a:solidFill>
                  <a:schemeClr val="tx1"/>
                </a:solidFill>
                <a:latin typeface="Arial"/>
              </a:rPr>
              <a:t>leefmilieu</a:t>
            </a:r>
            <a:endParaRPr lang="fr-BE" sz="1700" i="1" dirty="0">
              <a:solidFill>
                <a:schemeClr val="tx1"/>
              </a:solidFill>
              <a:latin typeface="Arial"/>
            </a:endParaRPr>
          </a:p>
          <a:p>
            <a:pPr marL="342900" lvl="1" indent="-342900">
              <a:buFont typeface="Wingdings" panose="05000000000000000000" pitchFamily="2" charset="2"/>
              <a:buChar char="à"/>
            </a:pPr>
            <a:r>
              <a:rPr lang="fr-BE" sz="1900" dirty="0">
                <a:solidFill>
                  <a:schemeClr val="tx1">
                    <a:lumMod val="50000"/>
                    <a:lumOff val="50000"/>
                  </a:schemeClr>
                </a:solidFill>
                <a:sym typeface="Wingdings" panose="05000000000000000000" pitchFamily="2" charset="2"/>
              </a:rPr>
              <a:t> Circularité, matériaux recyclés/recyclables, impact sur la biodiversité, efficacité énergétique, …</a:t>
            </a:r>
          </a:p>
          <a:p>
            <a:pPr marL="342900" lvl="1" indent="-342900">
              <a:buFont typeface="Wingdings" panose="05000000000000000000" pitchFamily="2" charset="2"/>
              <a:buChar char="à"/>
            </a:pPr>
            <a:r>
              <a:rPr lang="nl-NL" sz="1700" i="1" dirty="0">
                <a:solidFill>
                  <a:schemeClr val="tx1"/>
                </a:solidFill>
                <a:latin typeface="Arial"/>
                <a:sym typeface="Wingdings" panose="05000000000000000000" pitchFamily="2" charset="2"/>
              </a:rPr>
              <a:t> Circulariteit, gerecycleerde/recycleerbare materialen, gevolgen voor de biodiversiteit, aanpassing aan de klimaatverandering, energiezuinigheid</a:t>
            </a:r>
            <a:endParaRPr lang="fr-BE" dirty="0"/>
          </a:p>
          <a:p>
            <a:pPr marL="342900" indent="-342900">
              <a:buFontTx/>
              <a:buChar char="-"/>
            </a:pPr>
            <a:r>
              <a:rPr lang="fr-BE" dirty="0"/>
              <a:t>Pérennité du projet – </a:t>
            </a:r>
            <a:r>
              <a:rPr lang="fr-BE" sz="1700" i="1" dirty="0" err="1">
                <a:solidFill>
                  <a:schemeClr val="tx1"/>
                </a:solidFill>
                <a:latin typeface="Arial"/>
              </a:rPr>
              <a:t>Duurzaamheid</a:t>
            </a:r>
            <a:r>
              <a:rPr lang="fr-BE" sz="1700" i="1" dirty="0">
                <a:solidFill>
                  <a:schemeClr val="tx1"/>
                </a:solidFill>
                <a:latin typeface="Arial"/>
              </a:rPr>
              <a:t> in de </a:t>
            </a:r>
            <a:r>
              <a:rPr lang="fr-BE" sz="1700" i="1" dirty="0" err="1">
                <a:solidFill>
                  <a:schemeClr val="tx1"/>
                </a:solidFill>
                <a:latin typeface="Arial"/>
              </a:rPr>
              <a:t>tijd</a:t>
            </a:r>
            <a:r>
              <a:rPr lang="fr-BE" sz="1700" i="1" dirty="0">
                <a:solidFill>
                  <a:schemeClr val="tx1"/>
                </a:solidFill>
                <a:latin typeface="Arial"/>
              </a:rPr>
              <a:t> van het </a:t>
            </a:r>
            <a:r>
              <a:rPr lang="fr-BE" sz="1700" i="1" dirty="0" err="1">
                <a:solidFill>
                  <a:schemeClr val="tx1"/>
                </a:solidFill>
                <a:latin typeface="Arial"/>
              </a:rPr>
              <a:t>project</a:t>
            </a:r>
            <a:endParaRPr lang="fr-BE" sz="1700" i="1" dirty="0">
              <a:solidFill>
                <a:schemeClr val="tx1"/>
              </a:solidFill>
              <a:latin typeface="Arial"/>
            </a:endParaRPr>
          </a:p>
          <a:p>
            <a:r>
              <a:rPr lang="fr-BE" dirty="0"/>
              <a:t>--&gt; </a:t>
            </a:r>
            <a:r>
              <a:rPr lang="fr-BE" sz="1900" dirty="0">
                <a:sym typeface="Wingdings" panose="05000000000000000000" pitchFamily="2" charset="2"/>
              </a:rPr>
              <a:t>Garanties sur l’utilisation à longue terme</a:t>
            </a:r>
          </a:p>
          <a:p>
            <a:pPr marL="342900" indent="-342900">
              <a:buFont typeface="Wingdings" panose="05000000000000000000" pitchFamily="2" charset="2"/>
              <a:buChar char="à"/>
            </a:pPr>
            <a:r>
              <a:rPr lang="fr-BE" sz="1700" i="1" dirty="0">
                <a:solidFill>
                  <a:schemeClr val="tx1"/>
                </a:solidFill>
                <a:latin typeface="Arial"/>
                <a:sym typeface="Wingdings" panose="05000000000000000000" pitchFamily="2" charset="2"/>
              </a:rPr>
              <a:t>Garanties op </a:t>
            </a:r>
            <a:r>
              <a:rPr lang="fr-BE" sz="1700" i="1" dirty="0" err="1">
                <a:solidFill>
                  <a:schemeClr val="tx1"/>
                </a:solidFill>
                <a:latin typeface="Arial"/>
                <a:sym typeface="Wingdings" panose="05000000000000000000" pitchFamily="2" charset="2"/>
              </a:rPr>
              <a:t>gebruik</a:t>
            </a:r>
            <a:r>
              <a:rPr lang="fr-BE" sz="1700" i="1" dirty="0">
                <a:solidFill>
                  <a:schemeClr val="tx1"/>
                </a:solidFill>
                <a:latin typeface="Arial"/>
                <a:sym typeface="Wingdings" panose="05000000000000000000" pitchFamily="2" charset="2"/>
              </a:rPr>
              <a:t> op lange </a:t>
            </a:r>
            <a:r>
              <a:rPr lang="fr-BE" sz="1700" i="1" dirty="0" err="1">
                <a:solidFill>
                  <a:schemeClr val="tx1"/>
                </a:solidFill>
                <a:latin typeface="Arial"/>
                <a:sym typeface="Wingdings" panose="05000000000000000000" pitchFamily="2" charset="2"/>
              </a:rPr>
              <a:t>termijn</a:t>
            </a:r>
            <a:r>
              <a:rPr lang="fr-BE" sz="1700" i="1" dirty="0">
                <a:solidFill>
                  <a:schemeClr val="tx1"/>
                </a:solidFill>
                <a:latin typeface="Arial"/>
                <a:sym typeface="Wingdings" panose="05000000000000000000" pitchFamily="2" charset="2"/>
              </a:rPr>
              <a:t> </a:t>
            </a:r>
            <a:endParaRPr lang="fr-BE" sz="1700" i="1" dirty="0">
              <a:solidFill>
                <a:schemeClr val="tx1"/>
              </a:solidFill>
              <a:latin typeface="Arial"/>
            </a:endParaRPr>
          </a:p>
        </p:txBody>
      </p:sp>
    </p:spTree>
    <p:extLst>
      <p:ext uri="{BB962C8B-B14F-4D97-AF65-F5344CB8AC3E}">
        <p14:creationId xmlns:p14="http://schemas.microsoft.com/office/powerpoint/2010/main" val="98472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1D5D6B-0F29-737B-A48F-DFEF452F5786}"/>
              </a:ext>
            </a:extLst>
          </p:cNvPr>
          <p:cNvSpPr>
            <a:spLocks noGrp="1"/>
          </p:cNvSpPr>
          <p:nvPr>
            <p:ph type="title"/>
          </p:nvPr>
        </p:nvSpPr>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DC771485-8B4B-F699-3D14-62C3956FBB67}"/>
              </a:ext>
            </a:extLst>
          </p:cNvPr>
          <p:cNvSpPr>
            <a:spLocks noGrp="1"/>
          </p:cNvSpPr>
          <p:nvPr>
            <p:ph type="body" sz="quarter" idx="10"/>
          </p:nvPr>
        </p:nvSpPr>
        <p:spPr/>
        <p:txBody>
          <a:bodyPr>
            <a:normAutofit fontScale="92500" lnSpcReduction="20000"/>
          </a:bodyPr>
          <a:lstStyle/>
          <a:p>
            <a:pPr marL="342900" indent="-342900">
              <a:buFontTx/>
              <a:buChar char="-"/>
            </a:pPr>
            <a:r>
              <a:rPr lang="fr-BE" sz="1900" dirty="0"/>
              <a:t>P</a:t>
            </a:r>
            <a:r>
              <a:rPr lang="fr-BE" dirty="0"/>
              <a:t>lanning</a:t>
            </a:r>
            <a:r>
              <a:rPr lang="fr-BE" sz="1900" dirty="0"/>
              <a:t>/ </a:t>
            </a:r>
            <a:r>
              <a:rPr lang="fr-BE" sz="1700" i="1" dirty="0">
                <a:solidFill>
                  <a:schemeClr val="tx1"/>
                </a:solidFill>
                <a:latin typeface="Arial"/>
              </a:rPr>
              <a:t>Planning </a:t>
            </a:r>
          </a:p>
          <a:p>
            <a:r>
              <a:rPr lang="fr-BE" sz="1700" i="1" dirty="0">
                <a:solidFill>
                  <a:schemeClr val="tx1"/>
                </a:solidFill>
                <a:latin typeface="Arial"/>
              </a:rPr>
              <a:t>	</a:t>
            </a:r>
            <a:r>
              <a:rPr lang="fr-BE" sz="1700" i="1" dirty="0">
                <a:solidFill>
                  <a:schemeClr val="tx1"/>
                </a:solidFill>
                <a:latin typeface="Arial"/>
                <a:sym typeface="Wingdings" panose="05000000000000000000" pitchFamily="2" charset="2"/>
              </a:rPr>
              <a:t> </a:t>
            </a:r>
            <a:r>
              <a:rPr lang="fr-BE" dirty="0">
                <a:sym typeface="Wingdings" panose="05000000000000000000" pitchFamily="2" charset="2"/>
              </a:rPr>
              <a:t> </a:t>
            </a:r>
            <a:r>
              <a:rPr lang="fr-FR" dirty="0">
                <a:sym typeface="Wingdings" panose="05000000000000000000" pitchFamily="2" charset="2"/>
              </a:rPr>
              <a:t>Mise en œuvre des opérations au regard des délais de la 	Programmation (réalisme du calendrier) </a:t>
            </a:r>
          </a:p>
          <a:p>
            <a:r>
              <a:rPr lang="fr-FR" dirty="0">
                <a:sym typeface="Wingdings" panose="05000000000000000000" pitchFamily="2" charset="2"/>
              </a:rPr>
              <a:t>	</a:t>
            </a:r>
            <a:r>
              <a:rPr lang="fr-FR" sz="1700" i="1" dirty="0">
                <a:solidFill>
                  <a:schemeClr val="tx1"/>
                </a:solidFill>
                <a:latin typeface="Arial"/>
                <a:sym typeface="Wingdings" panose="05000000000000000000" pitchFamily="2" charset="2"/>
              </a:rPr>
              <a:t></a:t>
            </a:r>
            <a:r>
              <a:rPr lang="fr-FR" dirty="0">
                <a:sym typeface="Wingdings" panose="05000000000000000000" pitchFamily="2" charset="2"/>
              </a:rPr>
              <a:t> </a:t>
            </a:r>
            <a:r>
              <a:rPr lang="nl-NL" sz="1700" i="1" dirty="0">
                <a:solidFill>
                  <a:schemeClr val="tx1"/>
                </a:solidFill>
                <a:latin typeface="Arial"/>
                <a:sym typeface="Wingdings" panose="05000000000000000000" pitchFamily="2" charset="2"/>
              </a:rPr>
              <a:t>Uitvoering van de werkzaamheden ten opzichte van de 	programmeringstermijnen (realisme van het tijdschema) </a:t>
            </a:r>
          </a:p>
          <a:p>
            <a:pPr marL="342900" indent="-342900">
              <a:buFontTx/>
              <a:buChar char="-"/>
            </a:pPr>
            <a:r>
              <a:rPr lang="nl-NL" dirty="0">
                <a:sym typeface="Wingdings" panose="05000000000000000000" pitchFamily="2" charset="2"/>
              </a:rPr>
              <a:t>Principes </a:t>
            </a:r>
            <a:r>
              <a:rPr lang="nl-NL" dirty="0" err="1">
                <a:sym typeface="Wingdings" panose="05000000000000000000" pitchFamily="2" charset="2"/>
              </a:rPr>
              <a:t>transversaux</a:t>
            </a:r>
            <a:r>
              <a:rPr lang="nl-NL" dirty="0">
                <a:sym typeface="Wingdings" panose="05000000000000000000" pitchFamily="2" charset="2"/>
              </a:rPr>
              <a:t>/ </a:t>
            </a:r>
            <a:r>
              <a:rPr lang="nl-NL" sz="1700" i="1" dirty="0">
                <a:solidFill>
                  <a:schemeClr val="tx1"/>
                </a:solidFill>
                <a:latin typeface="Arial"/>
                <a:sym typeface="Wingdings" panose="05000000000000000000" pitchFamily="2" charset="2"/>
              </a:rPr>
              <a:t>Transversale principes </a:t>
            </a:r>
          </a:p>
          <a:p>
            <a:pPr lvl="1" indent="0"/>
            <a:r>
              <a:rPr lang="nl-NL" sz="1700" i="1" dirty="0">
                <a:solidFill>
                  <a:schemeClr val="tx1"/>
                </a:solidFill>
                <a:latin typeface="Arial"/>
                <a:sym typeface="Wingdings" panose="05000000000000000000" pitchFamily="2" charset="2"/>
              </a:rPr>
              <a:t>	</a:t>
            </a:r>
            <a:r>
              <a:rPr lang="nl-NL" sz="2100" dirty="0">
                <a:solidFill>
                  <a:schemeClr val="tx1">
                    <a:lumMod val="50000"/>
                    <a:lumOff val="50000"/>
                  </a:schemeClr>
                </a:solidFill>
                <a:sym typeface="Wingdings" panose="05000000000000000000" pitchFamily="2" charset="2"/>
              </a:rPr>
              <a:t> </a:t>
            </a:r>
            <a:r>
              <a:rPr lang="fr-FR" dirty="0">
                <a:solidFill>
                  <a:schemeClr val="tx1">
                    <a:lumMod val="50000"/>
                    <a:lumOff val="50000"/>
                  </a:schemeClr>
                </a:solidFill>
                <a:sym typeface="Wingdings" panose="05000000000000000000" pitchFamily="2" charset="2"/>
              </a:rPr>
              <a:t>égalité hommes-femmes, le principe de non discrimination et 	d’inclusion, accessibilité (mise en œuvre et utilisation)</a:t>
            </a:r>
          </a:p>
          <a:p>
            <a:pPr lvl="1" indent="0"/>
            <a:r>
              <a:rPr lang="fr-FR" dirty="0">
                <a:solidFill>
                  <a:schemeClr val="tx1">
                    <a:lumMod val="50000"/>
                    <a:lumOff val="50000"/>
                  </a:schemeClr>
                </a:solidFill>
                <a:sym typeface="Wingdings" panose="05000000000000000000" pitchFamily="2" charset="2"/>
              </a:rPr>
              <a:t>	</a:t>
            </a:r>
            <a:r>
              <a:rPr lang="fr-FR" sz="1700" i="1" dirty="0">
                <a:solidFill>
                  <a:schemeClr val="tx1"/>
                </a:solidFill>
                <a:latin typeface="Arial"/>
                <a:sym typeface="Wingdings" panose="05000000000000000000" pitchFamily="2" charset="2"/>
              </a:rPr>
              <a:t></a:t>
            </a:r>
            <a:r>
              <a:rPr lang="fr-FR" dirty="0">
                <a:solidFill>
                  <a:schemeClr val="tx1">
                    <a:lumMod val="50000"/>
                    <a:lumOff val="50000"/>
                  </a:schemeClr>
                </a:solidFill>
                <a:sym typeface="Wingdings" panose="05000000000000000000" pitchFamily="2" charset="2"/>
              </a:rPr>
              <a:t> </a:t>
            </a:r>
            <a:r>
              <a:rPr lang="fr-FR" sz="1700" i="1" dirty="0" err="1">
                <a:solidFill>
                  <a:schemeClr val="tx1"/>
                </a:solidFill>
                <a:latin typeface="Arial"/>
                <a:sym typeface="Wingdings" panose="05000000000000000000" pitchFamily="2" charset="2"/>
              </a:rPr>
              <a:t>Gelijkheid</a:t>
            </a:r>
            <a:r>
              <a:rPr lang="fr-FR" sz="1700" i="1" dirty="0">
                <a:solidFill>
                  <a:schemeClr val="tx1"/>
                </a:solidFill>
                <a:latin typeface="Arial"/>
                <a:sym typeface="Wingdings" panose="05000000000000000000" pitchFamily="2" charset="2"/>
              </a:rPr>
              <a:t> </a:t>
            </a:r>
            <a:r>
              <a:rPr lang="fr-FR" sz="1700" i="1" dirty="0" err="1">
                <a:solidFill>
                  <a:schemeClr val="tx1"/>
                </a:solidFill>
                <a:latin typeface="Arial"/>
                <a:sym typeface="Wingdings" panose="05000000000000000000" pitchFamily="2" charset="2"/>
              </a:rPr>
              <a:t>mannen</a:t>
            </a:r>
            <a:r>
              <a:rPr lang="fr-FR" sz="1700" i="1" dirty="0">
                <a:solidFill>
                  <a:schemeClr val="tx1"/>
                </a:solidFill>
                <a:latin typeface="Arial"/>
                <a:sym typeface="Wingdings" panose="05000000000000000000" pitchFamily="2" charset="2"/>
              </a:rPr>
              <a:t> en </a:t>
            </a:r>
            <a:r>
              <a:rPr lang="fr-FR" sz="1700" i="1" dirty="0" err="1">
                <a:solidFill>
                  <a:schemeClr val="tx1"/>
                </a:solidFill>
                <a:latin typeface="Arial"/>
                <a:sym typeface="Wingdings" panose="05000000000000000000" pitchFamily="2" charset="2"/>
              </a:rPr>
              <a:t>vrouwen</a:t>
            </a:r>
            <a:r>
              <a:rPr lang="fr-FR" sz="1700" i="1" dirty="0">
                <a:solidFill>
                  <a:schemeClr val="tx1"/>
                </a:solidFill>
                <a:latin typeface="Arial"/>
                <a:sym typeface="Wingdings" panose="05000000000000000000" pitchFamily="2" charset="2"/>
              </a:rPr>
              <a:t>, non </a:t>
            </a:r>
            <a:r>
              <a:rPr lang="fr-FR" sz="1700" i="1" dirty="0" err="1">
                <a:solidFill>
                  <a:schemeClr val="tx1"/>
                </a:solidFill>
                <a:latin typeface="Arial"/>
                <a:sym typeface="Wingdings" panose="05000000000000000000" pitchFamily="2" charset="2"/>
              </a:rPr>
              <a:t>discriminatie</a:t>
            </a:r>
            <a:r>
              <a:rPr lang="fr-FR" sz="1700" i="1" dirty="0">
                <a:solidFill>
                  <a:schemeClr val="tx1"/>
                </a:solidFill>
                <a:latin typeface="Arial"/>
                <a:sym typeface="Wingdings" panose="05000000000000000000" pitchFamily="2" charset="2"/>
              </a:rPr>
              <a:t> en </a:t>
            </a:r>
            <a:r>
              <a:rPr lang="fr-FR" sz="1700" i="1" dirty="0" err="1">
                <a:solidFill>
                  <a:schemeClr val="tx1"/>
                </a:solidFill>
                <a:latin typeface="Arial"/>
                <a:sym typeface="Wingdings" panose="05000000000000000000" pitchFamily="2" charset="2"/>
              </a:rPr>
              <a:t>inclusie</a:t>
            </a:r>
            <a:r>
              <a:rPr lang="fr-FR" sz="1700" i="1" dirty="0">
                <a:solidFill>
                  <a:schemeClr val="tx1"/>
                </a:solidFill>
                <a:latin typeface="Arial"/>
                <a:sym typeface="Wingdings" panose="05000000000000000000" pitchFamily="2" charset="2"/>
              </a:rPr>
              <a:t>, </a:t>
            </a:r>
            <a:r>
              <a:rPr lang="fr-FR" sz="1700" i="1" dirty="0" err="1">
                <a:solidFill>
                  <a:schemeClr val="tx1"/>
                </a:solidFill>
                <a:latin typeface="Arial"/>
                <a:sym typeface="Wingdings" panose="05000000000000000000" pitchFamily="2" charset="2"/>
              </a:rPr>
              <a:t>toegankelijkheid</a:t>
            </a:r>
            <a:r>
              <a:rPr lang="fr-FR" sz="1700" i="1" dirty="0">
                <a:solidFill>
                  <a:schemeClr val="tx1"/>
                </a:solidFill>
                <a:latin typeface="Arial"/>
                <a:sym typeface="Wingdings" panose="05000000000000000000" pitchFamily="2" charset="2"/>
              </a:rPr>
              <a:t> 	(</a:t>
            </a:r>
            <a:r>
              <a:rPr lang="fr-FR" sz="1700" i="1" dirty="0" err="1">
                <a:solidFill>
                  <a:schemeClr val="tx1"/>
                </a:solidFill>
                <a:latin typeface="Arial"/>
                <a:sym typeface="Wingdings" panose="05000000000000000000" pitchFamily="2" charset="2"/>
              </a:rPr>
              <a:t>Uitvoering</a:t>
            </a:r>
            <a:r>
              <a:rPr lang="fr-FR" sz="1700" i="1" dirty="0">
                <a:solidFill>
                  <a:schemeClr val="tx1"/>
                </a:solidFill>
                <a:latin typeface="Arial"/>
                <a:sym typeface="Wingdings" panose="05000000000000000000" pitchFamily="2" charset="2"/>
              </a:rPr>
              <a:t> en </a:t>
            </a:r>
            <a:r>
              <a:rPr lang="fr-FR" sz="1700" i="1" dirty="0" err="1">
                <a:solidFill>
                  <a:schemeClr val="tx1"/>
                </a:solidFill>
                <a:latin typeface="Arial"/>
                <a:sym typeface="Wingdings" panose="05000000000000000000" pitchFamily="2" charset="2"/>
              </a:rPr>
              <a:t>gebruik</a:t>
            </a:r>
            <a:r>
              <a:rPr lang="fr-FR" sz="1700" i="1" dirty="0">
                <a:solidFill>
                  <a:schemeClr val="tx1"/>
                </a:solidFill>
                <a:latin typeface="Arial"/>
                <a:sym typeface="Wingdings" panose="05000000000000000000" pitchFamily="2" charset="2"/>
              </a:rPr>
              <a:t>)</a:t>
            </a:r>
            <a:endParaRPr lang="fr-BE" sz="1700" i="1" dirty="0">
              <a:solidFill>
                <a:schemeClr val="tx1"/>
              </a:solidFill>
              <a:latin typeface="Arial"/>
            </a:endParaRPr>
          </a:p>
        </p:txBody>
      </p:sp>
    </p:spTree>
    <p:extLst>
      <p:ext uri="{BB962C8B-B14F-4D97-AF65-F5344CB8AC3E}">
        <p14:creationId xmlns:p14="http://schemas.microsoft.com/office/powerpoint/2010/main" val="42253494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fontScale="92500" lnSpcReduction="20000"/>
          </a:bodyPr>
          <a:lstStyle/>
          <a:p>
            <a:pPr marL="457200" indent="-457200">
              <a:buAutoNum type="arabicPeriod"/>
            </a:pPr>
            <a:r>
              <a:rPr lang="fr-BE" dirty="0"/>
              <a:t>Planning et budget/ Planning en budget</a:t>
            </a:r>
          </a:p>
          <a:p>
            <a:pPr lvl="1" indent="0"/>
            <a:r>
              <a:rPr lang="fr-BE" dirty="0"/>
              <a:t>	Voir tableau – </a:t>
            </a:r>
            <a:r>
              <a:rPr lang="fr-BE" dirty="0" err="1"/>
              <a:t>Zie</a:t>
            </a:r>
            <a:r>
              <a:rPr lang="fr-BE" dirty="0"/>
              <a:t> </a:t>
            </a:r>
            <a:r>
              <a:rPr lang="fr-BE" dirty="0" err="1"/>
              <a:t>tabellen</a:t>
            </a:r>
            <a:endParaRPr lang="fr-BE" dirty="0"/>
          </a:p>
          <a:p>
            <a:pPr marL="457200" indent="-457200">
              <a:buAutoNum type="arabicPeriod"/>
            </a:pPr>
            <a:r>
              <a:rPr lang="fr-FR" dirty="0"/>
              <a:t>Structure de gestion, gouvernance, compétence et dynamique partenariale/ </a:t>
            </a:r>
            <a:r>
              <a:rPr lang="nl-NL" sz="16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600" dirty="0" err="1"/>
              <a:t>Organisation</a:t>
            </a:r>
            <a:r>
              <a:rPr lang="nl-NL" sz="1600" dirty="0"/>
              <a:t> (interne – </a:t>
            </a:r>
            <a:r>
              <a:rPr lang="nl-NL" sz="1600" dirty="0" err="1"/>
              <a:t>partnerariat</a:t>
            </a:r>
            <a:r>
              <a:rPr lang="nl-NL" sz="1600" dirty="0"/>
              <a:t>)/ </a:t>
            </a:r>
            <a:r>
              <a:rPr lang="nl-NL" sz="1600" i="1" dirty="0">
                <a:solidFill>
                  <a:schemeClr val="tx1"/>
                </a:solidFill>
                <a:latin typeface="Arial"/>
              </a:rPr>
              <a:t>Organisatie</a:t>
            </a:r>
          </a:p>
          <a:p>
            <a:r>
              <a:rPr lang="nl-NL" sz="1600" dirty="0"/>
              <a:t>	- </a:t>
            </a:r>
            <a:r>
              <a:rPr lang="nl-NL" sz="1600" dirty="0" err="1"/>
              <a:t>Marchés</a:t>
            </a:r>
            <a:r>
              <a:rPr lang="nl-NL" sz="1600" dirty="0"/>
              <a:t> </a:t>
            </a:r>
            <a:r>
              <a:rPr lang="nl-NL" sz="1600" dirty="0" err="1"/>
              <a:t>publics</a:t>
            </a:r>
            <a:r>
              <a:rPr lang="nl-NL" sz="1600" dirty="0"/>
              <a:t>/ </a:t>
            </a:r>
            <a:r>
              <a:rPr lang="nl-NL" sz="1600" i="1" dirty="0">
                <a:solidFill>
                  <a:schemeClr val="tx1"/>
                </a:solidFill>
                <a:latin typeface="Arial"/>
              </a:rPr>
              <a:t>Overheidsopdrachten</a:t>
            </a:r>
          </a:p>
          <a:p>
            <a:r>
              <a:rPr lang="nl-NL" sz="1600" dirty="0"/>
              <a:t>	- Stratégie de </a:t>
            </a:r>
            <a:r>
              <a:rPr lang="nl-NL" sz="1600" dirty="0" err="1"/>
              <a:t>communication</a:t>
            </a:r>
            <a:r>
              <a:rPr lang="nl-NL" sz="1600" dirty="0"/>
              <a:t>/ </a:t>
            </a:r>
            <a:r>
              <a:rPr lang="nl-NL" sz="1600" i="1" dirty="0">
                <a:solidFill>
                  <a:schemeClr val="tx1"/>
                </a:solidFill>
                <a:latin typeface="Arial"/>
              </a:rPr>
              <a:t>Communicatie</a:t>
            </a:r>
          </a:p>
          <a:p>
            <a:r>
              <a:rPr lang="nl-NL" sz="1600" dirty="0"/>
              <a:t>	- </a:t>
            </a:r>
            <a:r>
              <a:rPr lang="nl-NL" sz="1600" dirty="0" err="1"/>
              <a:t>Organisation</a:t>
            </a:r>
            <a:r>
              <a:rPr lang="nl-NL" sz="1600" dirty="0"/>
              <a:t> </a:t>
            </a:r>
            <a:r>
              <a:rPr lang="nl-NL" sz="1600" dirty="0" err="1"/>
              <a:t>financière</a:t>
            </a:r>
            <a:r>
              <a:rPr lang="nl-NL" sz="1600" dirty="0"/>
              <a:t>/ </a:t>
            </a:r>
            <a:r>
              <a:rPr lang="nl-NL" sz="1600" i="1" dirty="0">
                <a:solidFill>
                  <a:schemeClr val="tx1"/>
                </a:solidFill>
                <a:latin typeface="Arial"/>
              </a:rPr>
              <a:t>Financiële organisatie</a:t>
            </a:r>
          </a:p>
          <a:p>
            <a:pPr lvl="1" indent="0"/>
            <a:r>
              <a:rPr lang="nl-NL" dirty="0"/>
              <a:t>	</a:t>
            </a:r>
          </a:p>
          <a:p>
            <a:pPr lvl="1" indent="0"/>
            <a:endParaRPr lang="fr-BE" dirty="0"/>
          </a:p>
          <a:p>
            <a:pPr lvl="1" indent="0"/>
            <a:endParaRPr lang="fr-BE" dirty="0"/>
          </a:p>
        </p:txBody>
      </p:sp>
    </p:spTree>
    <p:extLst>
      <p:ext uri="{BB962C8B-B14F-4D97-AF65-F5344CB8AC3E}">
        <p14:creationId xmlns:p14="http://schemas.microsoft.com/office/powerpoint/2010/main" val="484850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r>
              <a:rPr lang="fr-BE" dirty="0"/>
              <a:t>3. </a:t>
            </a:r>
            <a:r>
              <a:rPr lang="fr-BE"/>
              <a:t>Principe </a:t>
            </a:r>
            <a:r>
              <a:rPr lang="fr-BE" dirty="0"/>
              <a:t>Do No </a:t>
            </a:r>
            <a:r>
              <a:rPr lang="fr-BE" dirty="0" err="1"/>
              <a:t>Significant</a:t>
            </a:r>
            <a:r>
              <a:rPr lang="fr-BE" dirty="0"/>
              <a:t> </a:t>
            </a:r>
            <a:r>
              <a:rPr lang="fr-BE" dirty="0" err="1"/>
              <a:t>Harm</a:t>
            </a:r>
            <a:r>
              <a:rPr lang="fr-BE" dirty="0"/>
              <a:t>/ </a:t>
            </a:r>
            <a:r>
              <a:rPr lang="fr-BE" sz="1700" i="1" dirty="0">
                <a:solidFill>
                  <a:schemeClr val="tx1"/>
                </a:solidFill>
                <a:latin typeface="Arial"/>
              </a:rPr>
              <a:t>Principe van Do No </a:t>
            </a:r>
            <a:r>
              <a:rPr lang="fr-BE" sz="1700" i="1" dirty="0" err="1">
                <a:solidFill>
                  <a:schemeClr val="tx1"/>
                </a:solidFill>
                <a:latin typeface="Arial"/>
              </a:rPr>
              <a:t>Significant</a:t>
            </a:r>
            <a:r>
              <a:rPr lang="fr-BE" sz="1700" i="1" dirty="0">
                <a:solidFill>
                  <a:schemeClr val="tx1"/>
                </a:solidFill>
                <a:latin typeface="Arial"/>
              </a:rPr>
              <a:t> </a:t>
            </a:r>
            <a:r>
              <a:rPr lang="fr-BE" sz="1700" i="1" dirty="0" err="1">
                <a:solidFill>
                  <a:schemeClr val="tx1"/>
                </a:solidFill>
                <a:latin typeface="Arial"/>
              </a:rPr>
              <a:t>Harm</a:t>
            </a:r>
            <a:endParaRPr lang="fr-BE" sz="1700" i="1" dirty="0">
              <a:solidFill>
                <a:schemeClr val="tx1"/>
              </a:solidFill>
              <a:latin typeface="Arial"/>
            </a:endParaRPr>
          </a:p>
          <a:p>
            <a:endParaRPr lang="fr-BE" dirty="0"/>
          </a:p>
          <a:p>
            <a:r>
              <a:rPr lang="fr-BE" dirty="0"/>
              <a:t>Voir tableau/ </a:t>
            </a:r>
            <a:r>
              <a:rPr lang="fr-BE" dirty="0" err="1"/>
              <a:t>Tabel</a:t>
            </a:r>
            <a:endParaRPr lang="fr-BE" dirty="0"/>
          </a:p>
          <a:p>
            <a:endParaRPr lang="fr-BE" dirty="0"/>
          </a:p>
          <a:p>
            <a:r>
              <a:rPr lang="fr-BE" dirty="0"/>
              <a:t>4. Indicateurs / </a:t>
            </a:r>
            <a:r>
              <a:rPr lang="fr-BE" sz="1500" i="1" dirty="0" err="1">
                <a:solidFill>
                  <a:schemeClr val="tx1"/>
                </a:solidFill>
                <a:latin typeface="Arial"/>
              </a:rPr>
              <a:t>Indicatoren</a:t>
            </a:r>
            <a:endParaRPr lang="fr-BE" sz="1500" i="1" dirty="0">
              <a:solidFill>
                <a:schemeClr val="tx1"/>
              </a:solidFill>
              <a:latin typeface="Arial"/>
            </a:endParaRPr>
          </a:p>
          <a:p>
            <a:r>
              <a:rPr lang="fr-BE" dirty="0"/>
              <a:t>La valeur cible, méthode de calcul, pièces justificatives lors de la mise en œuvre</a:t>
            </a:r>
          </a:p>
          <a:p>
            <a:r>
              <a:rPr lang="fr-BE" sz="1700" i="1" dirty="0" err="1">
                <a:solidFill>
                  <a:schemeClr val="tx1"/>
                </a:solidFill>
                <a:latin typeface="Arial"/>
              </a:rPr>
              <a:t>Doelwaarde</a:t>
            </a:r>
            <a:r>
              <a:rPr lang="fr-BE" sz="1700" i="1" dirty="0">
                <a:solidFill>
                  <a:schemeClr val="tx1"/>
                </a:solidFill>
                <a:latin typeface="Arial"/>
              </a:rPr>
              <a:t>, </a:t>
            </a:r>
            <a:r>
              <a:rPr lang="fr-BE" sz="1700" i="1" dirty="0" err="1">
                <a:solidFill>
                  <a:schemeClr val="tx1"/>
                </a:solidFill>
                <a:latin typeface="Arial"/>
              </a:rPr>
              <a:t>berekeningsmethode</a:t>
            </a:r>
            <a:r>
              <a:rPr lang="fr-BE" sz="1700" i="1" dirty="0">
                <a:solidFill>
                  <a:schemeClr val="tx1"/>
                </a:solidFill>
                <a:latin typeface="Arial"/>
              </a:rPr>
              <a:t>, </a:t>
            </a:r>
            <a:r>
              <a:rPr lang="fr-BE" sz="1700" i="1" dirty="0" err="1">
                <a:solidFill>
                  <a:schemeClr val="tx1"/>
                </a:solidFill>
                <a:latin typeface="Arial"/>
              </a:rPr>
              <a:t>verantwoordingsstukken</a:t>
            </a:r>
            <a:endParaRPr lang="fr-BE" sz="17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1645692"/>
          </a:xfrm>
        </p:spPr>
        <p:txBody>
          <a:bodyPr>
            <a:normAutofit fontScale="90000"/>
          </a:bodyPr>
          <a:lstStyle/>
          <a:p>
            <a:r>
              <a:rPr lang="fr-BE" sz="2400" b="1" dirty="0"/>
              <a:t>Introduction d'une candidature dans le système électronique </a:t>
            </a:r>
            <a:r>
              <a:rPr lang="fr-BE" sz="2400" b="1" dirty="0" err="1"/>
              <a:t>salesforce</a:t>
            </a:r>
            <a:r>
              <a:rPr lang="fr-BE" sz="2400" b="1" dirty="0"/>
              <a:t>  / </a:t>
            </a:r>
            <a:r>
              <a:rPr lang="fr-BE" sz="2400" b="1" i="1" dirty="0" err="1">
                <a:solidFill>
                  <a:schemeClr val="tx1">
                    <a:lumMod val="65000"/>
                    <a:lumOff val="35000"/>
                  </a:schemeClr>
                </a:solidFill>
              </a:rPr>
              <a:t>Indiening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br>
              <a:rPr lang="fr-BE" sz="2400" b="1" i="1" dirty="0">
                <a:solidFill>
                  <a:schemeClr val="tx1">
                    <a:lumMod val="65000"/>
                    <a:lumOff val="35000"/>
                  </a:schemeClr>
                </a:solidFill>
              </a:rPr>
            </a:b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p:txBody>
          <a:bodyPr>
            <a:normAutofit/>
          </a:bodyPr>
          <a:lstStyle/>
          <a:p>
            <a:pPr marL="457200" indent="-457200" algn="just">
              <a:buFont typeface="+mj-lt"/>
              <a:buAutoNum type="arabicPeriod" startAt="5"/>
            </a:pPr>
            <a:endParaRPr lang="fr-BE" sz="1800" dirty="0"/>
          </a:p>
          <a:p>
            <a:pPr algn="just"/>
            <a:endParaRPr lang="fr-BE" dirty="0"/>
          </a:p>
          <a:p>
            <a:pPr marL="342900" indent="-342900" algn="just">
              <a:buFont typeface="Arial" panose="020B0604020202020204" pitchFamily="34" charset="0"/>
              <a:buChar char="•"/>
            </a:pPr>
            <a:r>
              <a:rPr lang="fr-BE" dirty="0"/>
              <a:t>A partir de février </a:t>
            </a:r>
            <a:r>
              <a:rPr lang="fr-BE" dirty="0">
                <a:solidFill>
                  <a:schemeClr val="tx1">
                    <a:lumMod val="65000"/>
                    <a:lumOff val="35000"/>
                  </a:schemeClr>
                </a:solidFill>
              </a:rPr>
              <a:t>/ </a:t>
            </a:r>
            <a:r>
              <a:rPr lang="fr-BE" dirty="0" err="1">
                <a:solidFill>
                  <a:schemeClr val="tx1"/>
                </a:solidFill>
              </a:rPr>
              <a:t>Vanaf</a:t>
            </a:r>
            <a:r>
              <a:rPr lang="fr-BE" dirty="0">
                <a:solidFill>
                  <a:schemeClr val="tx1"/>
                </a:solidFill>
              </a:rPr>
              <a:t> </a:t>
            </a:r>
            <a:r>
              <a:rPr lang="fr-BE" dirty="0" err="1">
                <a:solidFill>
                  <a:schemeClr val="tx1"/>
                </a:solidFill>
              </a:rPr>
              <a:t>februari</a:t>
            </a:r>
            <a:endParaRPr lang="fr-BE" dirty="0">
              <a:solidFill>
                <a:schemeClr val="tx1"/>
              </a:solidFill>
            </a:endParaRPr>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28 avril 2023 / </a:t>
            </a:r>
            <a:r>
              <a:rPr lang="fr-BE" dirty="0" err="1">
                <a:solidFill>
                  <a:schemeClr val="tx1"/>
                </a:solidFill>
              </a:rPr>
              <a:t>Indiening</a:t>
            </a:r>
            <a:r>
              <a:rPr lang="fr-BE" dirty="0">
                <a:solidFill>
                  <a:schemeClr val="tx1"/>
                </a:solidFill>
              </a:rPr>
              <a:t>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28 </a:t>
            </a:r>
            <a:r>
              <a:rPr lang="fr-BE" dirty="0" err="1">
                <a:solidFill>
                  <a:schemeClr val="tx1"/>
                </a:solidFill>
              </a:rPr>
              <a:t>april</a:t>
            </a:r>
            <a:r>
              <a:rPr lang="fr-BE" dirty="0">
                <a:solidFill>
                  <a:schemeClr val="tx1"/>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t>abillouez@sprb.brussels</a:t>
            </a:r>
            <a:endParaRPr lang="fr-BE" dirty="0"/>
          </a:p>
          <a:p>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4"/>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95486"/>
            <a:ext cx="8389689" cy="3239814"/>
          </a:xfrm>
        </p:spPr>
        <p:txBody>
          <a:bodyPr>
            <a:normAutofit/>
          </a:bodyPr>
          <a:lstStyle/>
          <a:p>
            <a:pPr marL="342900" indent="-342900" algn="just">
              <a:buFontTx/>
              <a:buChar char="-"/>
            </a:pPr>
            <a:endParaRPr lang="fr-BE" b="1" dirty="0"/>
          </a:p>
          <a:p>
            <a:pPr marL="342900" indent="-342900">
              <a:buFontTx/>
              <a:buChar char="-"/>
            </a:pPr>
            <a:r>
              <a:rPr lang="fr-BE" b="1" dirty="0"/>
              <a:t>Le projet de programme approuvé par le Gouvernement de la Région de Bruxelles-Capitale est soumis pour adoption auprès des services de la Commission Européenne / </a:t>
            </a:r>
            <a:r>
              <a:rPr lang="nl-BE" b="1" i="1" dirty="0">
                <a:solidFill>
                  <a:schemeClr val="tx1"/>
                </a:solidFill>
                <a:latin typeface="Arial"/>
              </a:rPr>
              <a:t>Het </a:t>
            </a:r>
            <a:r>
              <a:rPr lang="nl-BE" b="1" i="1" dirty="0" err="1">
                <a:solidFill>
                  <a:schemeClr val="tx1"/>
                </a:solidFill>
                <a:latin typeface="Arial"/>
              </a:rPr>
              <a:t>ontwperp</a:t>
            </a:r>
            <a:r>
              <a:rPr lang="nl-BE" b="1" i="1" dirty="0">
                <a:solidFill>
                  <a:schemeClr val="tx1"/>
                </a:solidFill>
                <a:latin typeface="Arial"/>
              </a:rPr>
              <a:t> van programma goedgekeurd door de Brusselse Hoofdstedelijke Regering is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dirty="0">
                <a:solidFill>
                  <a:schemeClr val="bg1">
                    <a:lumMod val="50000"/>
                  </a:schemeClr>
                </a:solidFill>
              </a:rPr>
              <a:t>Objectif Spécifique 1.1 - En développant et en améliorant les capacités de recherche et d’innovation </a:t>
            </a:r>
          </a:p>
          <a:p>
            <a:r>
              <a:rPr lang="fr-BE" sz="1400" b="1" dirty="0">
                <a:solidFill>
                  <a:srgbClr val="7CA2D6"/>
                </a:solidFill>
              </a:rPr>
              <a:t>Action 1 : </a:t>
            </a:r>
            <a:r>
              <a:rPr lang="fr-FR" sz="1400" b="1" dirty="0">
                <a:solidFill>
                  <a:srgbClr val="7CA2D6"/>
                </a:solidFill>
              </a:rPr>
              <a:t>Soutenir et développer les infrastructures de RDI et permettre l’investissement nécessaire à un saut qualitatif régional</a:t>
            </a:r>
          </a:p>
          <a:p>
            <a:r>
              <a:rPr lang="fr-FR" sz="1400" dirty="0"/>
              <a:t>Action 2 : Renforcer le soutien aux projets de recherche appliquée coopératifs et </a:t>
            </a:r>
            <a:r>
              <a:rPr lang="fr-FR" sz="1400" dirty="0" err="1"/>
              <a:t>co</a:t>
            </a:r>
            <a:r>
              <a:rPr lang="fr-FR" sz="1400" dirty="0"/>
              <a:t>-créatifs</a:t>
            </a:r>
          </a:p>
          <a:p>
            <a:r>
              <a:rPr lang="fr-FR" sz="1400" dirty="0"/>
              <a:t>Action 3 : Soutenir les projets d’accompagnement et de soutien à l’innovation sociale</a:t>
            </a:r>
          </a:p>
          <a:p>
            <a:r>
              <a:rPr lang="fr-FR" sz="1400" dirty="0"/>
              <a:t>Action 4 : Soutenir les projets d’accompagnement et de soutien à l’innovation favorisant l'exemplarité environnementale des PME</a:t>
            </a:r>
            <a:endParaRPr lang="fr-BE" sz="1400" dirty="0">
              <a:solidFill>
                <a:schemeClr val="bg1">
                  <a:lumMod val="50000"/>
                </a:schemeClr>
              </a:solidFill>
            </a:endParaRPr>
          </a:p>
          <a:p>
            <a:r>
              <a:rPr lang="fr-FR" sz="1400" dirty="0"/>
              <a:t>Action 5 : Soutenir la mobilisation et la mise en œuvre au sein des politiques publiques des résultats de la recherche</a:t>
            </a:r>
          </a:p>
          <a:p>
            <a:r>
              <a:rPr lang="fr-FR" sz="1400" b="1" dirty="0">
                <a:solidFill>
                  <a:srgbClr val="7CA2D6"/>
                </a:solidFill>
              </a:rPr>
              <a:t>Action 6 : Soutenir la mise en place d’une infrastructure régionale dédiée à l’encouragement à l’esprit scientifique, de recherche et d’innovation</a:t>
            </a:r>
            <a:endParaRPr lang="fr-BE" sz="1400" b="1" u="sng" dirty="0">
              <a:solidFill>
                <a:srgbClr val="7CA2D6"/>
              </a:solidFill>
            </a:endParaRPr>
          </a:p>
        </p:txBody>
      </p:sp>
    </p:spTree>
    <p:extLst>
      <p:ext uri="{BB962C8B-B14F-4D97-AF65-F5344CB8AC3E}">
        <p14:creationId xmlns:p14="http://schemas.microsoft.com/office/powerpoint/2010/main" val="363745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600" b="1" dirty="0">
                <a:solidFill>
                  <a:schemeClr val="tx1"/>
                </a:solidFill>
              </a:rPr>
              <a:t>Specifieke doelstelling 1.1 - Door de onderzoeks- en innovatiecapaciteit te ontwikkelen en te versterken</a:t>
            </a:r>
          </a:p>
          <a:p>
            <a:r>
              <a:rPr lang="fr-BE" sz="2300" b="1" dirty="0" err="1">
                <a:solidFill>
                  <a:srgbClr val="7CA2D6"/>
                </a:solidFill>
              </a:rPr>
              <a:t>Actie</a:t>
            </a:r>
            <a:r>
              <a:rPr lang="fr-BE" sz="2300" b="1" dirty="0">
                <a:solidFill>
                  <a:srgbClr val="7CA2D6"/>
                </a:solidFill>
              </a:rPr>
              <a:t> 1: </a:t>
            </a:r>
            <a:r>
              <a:rPr lang="nl-NL" sz="2300" b="1" dirty="0">
                <a:solidFill>
                  <a:srgbClr val="7CA2D6"/>
                </a:solidFill>
              </a:rPr>
              <a:t>De OOI-infrastructuur ondersteunen en ontwikkelen en de investeringen mogelijk maken die nodig zijn voor een gewestelijke kwaliteitssprong</a:t>
            </a:r>
            <a:endParaRPr lang="fr-BE" sz="2300" b="1" dirty="0">
              <a:solidFill>
                <a:srgbClr val="7CA2D6"/>
              </a:solidFill>
            </a:endParaRPr>
          </a:p>
          <a:p>
            <a:r>
              <a:rPr lang="fr-BE" sz="2300" dirty="0" err="1">
                <a:solidFill>
                  <a:schemeClr val="tx1"/>
                </a:solidFill>
              </a:rPr>
              <a:t>Actie</a:t>
            </a:r>
            <a:r>
              <a:rPr lang="fr-BE" sz="2300" dirty="0">
                <a:solidFill>
                  <a:schemeClr val="tx1"/>
                </a:solidFill>
              </a:rPr>
              <a:t> 2: </a:t>
            </a:r>
            <a:r>
              <a:rPr lang="nl-NL" sz="2300" dirty="0">
                <a:solidFill>
                  <a:schemeClr val="tx1"/>
                </a:solidFill>
              </a:rPr>
              <a:t>De steun voor coöperatieve en </a:t>
            </a:r>
            <a:r>
              <a:rPr lang="nl-NL" sz="2300" dirty="0" err="1">
                <a:solidFill>
                  <a:schemeClr val="tx1"/>
                </a:solidFill>
              </a:rPr>
              <a:t>cocreatieve</a:t>
            </a:r>
            <a:r>
              <a:rPr lang="nl-NL" sz="2300" dirty="0">
                <a:solidFill>
                  <a:schemeClr val="tx1"/>
                </a:solidFill>
              </a:rPr>
              <a:t> projecten voor toegepast onderzoek versterken</a:t>
            </a:r>
            <a:endParaRPr lang="fr-BE" sz="2300" dirty="0">
              <a:solidFill>
                <a:schemeClr val="tx1"/>
              </a:solidFill>
            </a:endParaRPr>
          </a:p>
          <a:p>
            <a:r>
              <a:rPr lang="fr-BE" sz="2300" dirty="0" err="1">
                <a:solidFill>
                  <a:schemeClr val="tx1"/>
                </a:solidFill>
              </a:rPr>
              <a:t>Actie</a:t>
            </a:r>
            <a:r>
              <a:rPr lang="fr-BE" sz="2300" dirty="0">
                <a:solidFill>
                  <a:schemeClr val="tx1"/>
                </a:solidFill>
              </a:rPr>
              <a:t> 3: </a:t>
            </a:r>
            <a:r>
              <a:rPr lang="nl-NL" sz="2300" dirty="0">
                <a:solidFill>
                  <a:schemeClr val="tx1"/>
                </a:solidFill>
              </a:rPr>
              <a:t>De projecten voor de begeleiding en ondersteuning van sociale vernieuwing ondersteunen</a:t>
            </a:r>
            <a:endParaRPr lang="fr-BE" sz="2300" dirty="0">
              <a:solidFill>
                <a:schemeClr val="tx1"/>
              </a:solidFill>
            </a:endParaRPr>
          </a:p>
          <a:p>
            <a:r>
              <a:rPr lang="fr-BE" sz="2300" dirty="0" err="1">
                <a:solidFill>
                  <a:schemeClr val="tx1"/>
                </a:solidFill>
              </a:rPr>
              <a:t>Actie</a:t>
            </a:r>
            <a:r>
              <a:rPr lang="fr-BE" sz="2300" dirty="0">
                <a:solidFill>
                  <a:schemeClr val="tx1"/>
                </a:solidFill>
              </a:rPr>
              <a:t> 4: </a:t>
            </a:r>
            <a:r>
              <a:rPr lang="nl-NL" sz="2300" dirty="0">
                <a:solidFill>
                  <a:schemeClr val="tx1"/>
                </a:solidFill>
              </a:rPr>
              <a:t>De projecten steunen voor de begeleiding en ondersteuning van vernieuwing die de milieuvoorbeeldigheid van kmo's bevordert</a:t>
            </a:r>
            <a:endParaRPr lang="fr-BE" sz="2300" dirty="0">
              <a:solidFill>
                <a:schemeClr val="tx1"/>
              </a:solidFill>
            </a:endParaRPr>
          </a:p>
          <a:p>
            <a:r>
              <a:rPr lang="fr-BE" sz="2300" dirty="0" err="1">
                <a:solidFill>
                  <a:schemeClr val="tx1"/>
                </a:solidFill>
              </a:rPr>
              <a:t>Actie</a:t>
            </a:r>
            <a:r>
              <a:rPr lang="fr-BE" sz="2300" dirty="0">
                <a:solidFill>
                  <a:schemeClr val="tx1"/>
                </a:solidFill>
              </a:rPr>
              <a:t> 5: </a:t>
            </a:r>
            <a:r>
              <a:rPr lang="nl-NL" sz="2300" dirty="0">
                <a:solidFill>
                  <a:schemeClr val="tx1"/>
                </a:solidFill>
              </a:rPr>
              <a:t>De gebruikmaking van en verwezenlijking in het overheidsbeleid van onderzoeksresultaten ondersteunen</a:t>
            </a:r>
            <a:endParaRPr lang="fr-BE" sz="2300" dirty="0">
              <a:solidFill>
                <a:schemeClr val="tx1"/>
              </a:solidFill>
            </a:endParaRPr>
          </a:p>
          <a:p>
            <a:r>
              <a:rPr lang="fr-BE" sz="2300" b="1" dirty="0" err="1">
                <a:solidFill>
                  <a:srgbClr val="7CA2D6"/>
                </a:solidFill>
              </a:rPr>
              <a:t>Actie</a:t>
            </a:r>
            <a:r>
              <a:rPr lang="fr-BE" sz="2300" b="1" dirty="0">
                <a:solidFill>
                  <a:srgbClr val="7CA2D6"/>
                </a:solidFill>
              </a:rPr>
              <a:t> 6: </a:t>
            </a:r>
            <a:r>
              <a:rPr lang="nl-NL" sz="2300" b="1" dirty="0">
                <a:solidFill>
                  <a:srgbClr val="7CA2D6"/>
                </a:solidFill>
              </a:rPr>
              <a:t>De oprichting ondersteunen van een gewestelijke infrastructuur gericht op het versterken van bewustwording rond wetenschap, onderzoek en innovatie</a:t>
            </a:r>
            <a:endParaRPr lang="fr-BE" sz="2300" b="1" dirty="0">
              <a:solidFill>
                <a:srgbClr val="7CA2D6"/>
              </a:solidFill>
            </a:endParaRPr>
          </a:p>
        </p:txBody>
      </p:sp>
    </p:spTree>
    <p:extLst>
      <p:ext uri="{BB962C8B-B14F-4D97-AF65-F5344CB8AC3E}">
        <p14:creationId xmlns:p14="http://schemas.microsoft.com/office/powerpoint/2010/main" val="223967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a:t>
            </a:r>
            <a:r>
              <a:rPr lang="en-US" b="0" dirty="0" err="1"/>
              <a:t>concrète</a:t>
            </a:r>
            <a:r>
              <a:rPr lang="en-US" b="0" dirty="0"/>
              <a:t>/</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923679"/>
            <a:ext cx="7560840" cy="1152128"/>
          </a:xfrm>
        </p:spPr>
        <p:txBody>
          <a:bodyPr/>
          <a:lstStyle/>
          <a:p>
            <a:r>
              <a:rPr kumimoji="0" lang="fr-FR" sz="2000" b="1" i="0" u="none" strike="noStrike" kern="1200" cap="all" spc="0" normalizeH="0" baseline="0" noProof="0" dirty="0">
                <a:ln>
                  <a:noFill/>
                </a:ln>
                <a:effectLst/>
                <a:uLnTx/>
                <a:uFillTx/>
              </a:rPr>
              <a:t>(Action 1) Soutenir et développer les infrastructures de RDI et permettre un saut qualitatif régional</a:t>
            </a:r>
          </a:p>
          <a:p>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a:t>
            </a:r>
            <a:r>
              <a:rPr lang="fr-FR" sz="2000" dirty="0" err="1">
                <a:solidFill>
                  <a:srgbClr val="1F497D">
                    <a:lumMod val="75000"/>
                  </a:srgbClr>
                </a:solidFill>
              </a:rPr>
              <a:t>Actie</a:t>
            </a:r>
            <a:r>
              <a:rPr lang="fr-FR" sz="2000" dirty="0">
                <a:solidFill>
                  <a:srgbClr val="1F497D">
                    <a:lumMod val="75000"/>
                  </a:srgbClr>
                </a:solidFill>
              </a:rPr>
              <a:t> 1) </a:t>
            </a:r>
            <a:r>
              <a:rPr lang="nl-NL" sz="2000" cap="all" dirty="0">
                <a:solidFill>
                  <a:srgbClr val="1F497D">
                    <a:lumMod val="75000"/>
                  </a:srgbClr>
                </a:solidFill>
              </a:rPr>
              <a:t>De OOI-infrastructuur ondersteunen en ontwikkelen en de investeringen mogelijk maken die nodig zijn voor een gewestelijke kwaliteitssprong</a:t>
            </a:r>
            <a:endParaRPr kumimoji="0" lang="fr-FR" sz="2000" b="1" i="0" u="none" strike="noStrike" kern="1200" cap="all" spc="0" normalizeH="0" baseline="0" noProof="0" dirty="0">
              <a:ln>
                <a:noFill/>
              </a:ln>
              <a:solidFill>
                <a:srgbClr val="1F497D">
                  <a:lumMod val="75000"/>
                </a:srgbClr>
              </a:solidFill>
              <a:effectLst/>
              <a:uLnTx/>
              <a:uFillTx/>
            </a:endParaRPr>
          </a:p>
          <a:p>
            <a:endParaRPr lang="en-BE" dirty="0"/>
          </a:p>
        </p:txBody>
      </p:sp>
    </p:spTree>
    <p:extLst>
      <p:ext uri="{BB962C8B-B14F-4D97-AF65-F5344CB8AC3E}">
        <p14:creationId xmlns:p14="http://schemas.microsoft.com/office/powerpoint/2010/main" val="4279162508"/>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7FDBD2-A37C-452B-B852-DEF265E709AA}">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docProps/app.xml><?xml version="1.0" encoding="utf-8"?>
<Properties xmlns="http://schemas.openxmlformats.org/officeDocument/2006/extended-properties" xmlns:vt="http://schemas.openxmlformats.org/officeDocument/2006/docPropsVTypes">
  <TotalTime>8245</TotalTime>
  <Words>3307</Words>
  <Application>Microsoft Office PowerPoint</Application>
  <PresentationFormat>Affichage à l'écran (16:9)</PresentationFormat>
  <Paragraphs>288</Paragraphs>
  <Slides>38</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38</vt:i4>
      </vt:variant>
    </vt:vector>
  </HeadingPairs>
  <TitlesOfParts>
    <vt:vector size="45" baseType="lpstr">
      <vt:lpstr>Aller Light</vt:lpstr>
      <vt:lpstr>Arial</vt:lpstr>
      <vt:lpstr>Calibri</vt:lpstr>
      <vt:lpstr>Courier New</vt:lpstr>
      <vt:lpstr>Symbol</vt:lpstr>
      <vt:lpstr>Wingdings</vt:lpstr>
      <vt:lpstr>Thème Office</vt:lpstr>
      <vt:lpstr>Présentation PowerPoint</vt:lpstr>
      <vt:lpstr>AGENDA</vt:lpstr>
      <vt:lpstr>I. Introduction au contexte général du rogramme FEDER 2021-2027 Inleiding algemene contect van het EFRO programma 2021 -2027 </vt:lpstr>
      <vt:lpstr>Présentation PowerPoint</vt:lpstr>
      <vt:lpstr>Présentation PowerPoint</vt:lpstr>
      <vt:lpstr>Présentation PowerPoint</vt:lpstr>
      <vt:lpstr>Présentation PowerPoint</vt:lpstr>
      <vt:lpstr>Présentation PowerPoint</vt:lpstr>
      <vt:lpstr>Présentation PowerPoint</vt:lpstr>
      <vt:lpstr>1. Les actions de l’appel/ De acties van de projectoproep</vt:lpstr>
      <vt:lpstr>DIS - SVD</vt:lpstr>
      <vt:lpstr>2. Les résultats attendus/ De verwachte resultaten </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4. Procédure de sélection / Selectieprocedure</vt:lpstr>
      <vt:lpstr>Action 1 – Critères techniques / Actie 1 - Technische criteria</vt:lpstr>
      <vt:lpstr>Critères de mise en œuvre / Uitvoeringscriteria</vt:lpstr>
      <vt:lpstr>Présentation PowerPoint</vt:lpstr>
      <vt:lpstr>1. Les actions de l’appel/ De acties van de projectoproep</vt:lpstr>
      <vt:lpstr>1. Les actions de l’appel/ De acties van de projectoproep</vt:lpstr>
      <vt:lpstr>1. Les actions de l’appel/ De acties van de projectoproep</vt:lpstr>
      <vt:lpstr>2. Les résultats attendus/ De verwachte resultaten </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4. Procédure de sélection / Selectieprocedure</vt:lpstr>
      <vt:lpstr>Action 6 – Critères techniques / Actie 6 - Technische criteria</vt:lpstr>
      <vt:lpstr>Critères de mise en œuvre / Uitvoeringscriteria</vt:lpstr>
      <vt:lpstr>Préparation du dossier de candidature   Voorbereiding van het kandidatuurdossier </vt:lpstr>
      <vt:lpstr>Préparation du dossier de candidature   Voorbereiding van het kandidatuurdossier</vt:lpstr>
      <vt:lpstr>Préparation du dossier de candidature   Voorbereiding van het kandidatuurdossier</vt:lpstr>
      <vt:lpstr>Préparation du dossier de candidature   Voorbereiding van het kandidatuurdossier</vt:lpstr>
      <vt:lpstr>Préparation du dossier de candidature   Voorbereiding van het kandidatuurdossier</vt:lpstr>
      <vt:lpstr>Introduction d'une candidature dans le système électronique salesforce  / Indiening van het projectvoorstel in het elektronisch systeem Salesforce  </vt:lpstr>
      <vt:lpstr>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Aurélie BILLOUEZ</cp:lastModifiedBy>
  <cp:revision>262</cp:revision>
  <cp:lastPrinted>2020-03-03T16:21:53Z</cp:lastPrinted>
  <dcterms:created xsi:type="dcterms:W3CDTF">2013-10-17T10:19:39Z</dcterms:created>
  <dcterms:modified xsi:type="dcterms:W3CDTF">2023-01-23T14:37:02Z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