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5" r:id="rId2"/>
    <p:sldId id="307" r:id="rId3"/>
    <p:sldId id="308" r:id="rId4"/>
    <p:sldId id="277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hyperlink" Target="http://www.garance.be/IMG/pdf/feuille_de_route_pdf_.pdf" TargetMode="External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hyperlink" Target="http://www.garance.be/IMG/pdf/feuille_de_route_pdf_.pdf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C7A3CC7-E714-48CF-B38D-1928E28C351C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BE"/>
        </a:p>
      </dgm:t>
    </dgm:pt>
    <dgm:pt modelId="{C0A94E97-62FF-460B-BB91-6FE3F42F40D3}">
      <dgm:prSet phldrT="[Texte]" custT="1"/>
      <dgm:spPr>
        <a:solidFill>
          <a:schemeClr val="accent5"/>
        </a:solidFill>
        <a:ln>
          <a:solidFill>
            <a:schemeClr val="accent5"/>
          </a:solidFill>
        </a:ln>
      </dgm:spPr>
      <dgm:t>
        <a:bodyPr/>
        <a:lstStyle/>
        <a:p>
          <a:pPr>
            <a:buFont typeface="Arial" panose="020B0604020202020204" pitchFamily="34" charset="0"/>
            <a:buNone/>
          </a:pPr>
          <a:r>
            <a:rPr lang="fr-BE" sz="1800" dirty="0"/>
            <a:t>Et concernant le genre?  </a:t>
          </a:r>
          <a:endParaRPr lang="en-BE" sz="1800" dirty="0"/>
        </a:p>
      </dgm:t>
    </dgm:pt>
    <dgm:pt modelId="{FD802959-BC61-4CFF-B5D1-3A7B147222E1}" type="parTrans" cxnId="{3E453E46-0117-4361-A820-984C59D8B3D2}">
      <dgm:prSet/>
      <dgm:spPr/>
      <dgm:t>
        <a:bodyPr/>
        <a:lstStyle/>
        <a:p>
          <a:endParaRPr lang="en-BE"/>
        </a:p>
      </dgm:t>
    </dgm:pt>
    <dgm:pt modelId="{6325496A-96A1-4F9B-8C3F-DE82B0CEF68B}" type="sibTrans" cxnId="{3E453E46-0117-4361-A820-984C59D8B3D2}">
      <dgm:prSet/>
      <dgm:spPr/>
      <dgm:t>
        <a:bodyPr/>
        <a:lstStyle/>
        <a:p>
          <a:endParaRPr lang="en-BE"/>
        </a:p>
      </dgm:t>
    </dgm:pt>
    <dgm:pt modelId="{91C9BBFD-2D7E-4110-A70D-FAC685C851A3}">
      <dgm:prSet phldrT="[Texte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fr-BE" sz="1400" dirty="0"/>
            <a:t>Analyser le bénéfice et l’usage des équipements déjà en place selon le genre dans les diagnostics territoriaux.</a:t>
          </a:r>
          <a:endParaRPr lang="en-BE" sz="1400" dirty="0"/>
        </a:p>
      </dgm:t>
    </dgm:pt>
    <dgm:pt modelId="{3643E22D-D8C8-4486-943F-A93B859477BC}" type="parTrans" cxnId="{51CA416A-DE10-41A6-B5EB-6F548D98602F}">
      <dgm:prSet/>
      <dgm:spPr/>
      <dgm:t>
        <a:bodyPr/>
        <a:lstStyle/>
        <a:p>
          <a:endParaRPr lang="en-BE"/>
        </a:p>
      </dgm:t>
    </dgm:pt>
    <dgm:pt modelId="{FEFDC795-ED02-495B-8C62-97B296F3E9BD}" type="sibTrans" cxnId="{51CA416A-DE10-41A6-B5EB-6F548D98602F}">
      <dgm:prSet/>
      <dgm:spPr/>
      <dgm:t>
        <a:bodyPr/>
        <a:lstStyle/>
        <a:p>
          <a:endParaRPr lang="en-BE"/>
        </a:p>
      </dgm:t>
    </dgm:pt>
    <dgm:pt modelId="{6875C806-E772-4C46-8EE1-F6B65B38A82B}">
      <dgm:prSet phldrT="[Texte]"/>
      <dgm:spPr/>
      <dgm:t>
        <a:bodyPr/>
        <a:lstStyle/>
        <a:p>
          <a:pPr>
            <a:buFont typeface="Arial" panose="020B0604020202020204" pitchFamily="34" charset="0"/>
            <a:buChar char="•"/>
          </a:pPr>
          <a:endParaRPr lang="en-BE" sz="1000" dirty="0"/>
        </a:p>
      </dgm:t>
    </dgm:pt>
    <dgm:pt modelId="{01A1FD02-2404-481B-9D56-9A8F5EF1F969}" type="parTrans" cxnId="{2954B268-5C7B-47E1-8B1F-A9A8E0DA626A}">
      <dgm:prSet/>
      <dgm:spPr/>
      <dgm:t>
        <a:bodyPr/>
        <a:lstStyle/>
        <a:p>
          <a:endParaRPr lang="en-BE"/>
        </a:p>
      </dgm:t>
    </dgm:pt>
    <dgm:pt modelId="{C76E34F8-6DB6-46DB-9212-746611BB5B67}" type="sibTrans" cxnId="{2954B268-5C7B-47E1-8B1F-A9A8E0DA626A}">
      <dgm:prSet/>
      <dgm:spPr/>
      <dgm:t>
        <a:bodyPr/>
        <a:lstStyle/>
        <a:p>
          <a:endParaRPr lang="en-BE"/>
        </a:p>
      </dgm:t>
    </dgm:pt>
    <dgm:pt modelId="{DF7C44DC-2CC9-4997-9156-55CC3B06FD50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fr-BE" sz="1400" dirty="0"/>
            <a:t>Favoriser la participation des femmes dans les processus de participation citoyenne voués à définir les besoins : </a:t>
          </a:r>
          <a:r>
            <a:rPr lang="fr-BE" sz="1400" dirty="0">
              <a:hlinkClick xmlns:r="http://schemas.openxmlformats.org/officeDocument/2006/relationships" r:id="rId1"/>
            </a:rPr>
            <a:t>feuille de route pour l’intégration du genre dans les dispositifs de contrats de quartier – Garance</a:t>
          </a:r>
          <a:endParaRPr lang="en-BE" sz="1400" dirty="0"/>
        </a:p>
      </dgm:t>
    </dgm:pt>
    <dgm:pt modelId="{EEE1A6CA-7229-46D2-B042-52ECC5E5E031}" type="parTrans" cxnId="{FDAF73BF-08F7-4D9C-B932-082AD66465A8}">
      <dgm:prSet/>
      <dgm:spPr/>
      <dgm:t>
        <a:bodyPr/>
        <a:lstStyle/>
        <a:p>
          <a:endParaRPr lang="en-BE"/>
        </a:p>
      </dgm:t>
    </dgm:pt>
    <dgm:pt modelId="{EAA4BFC4-2B79-4A51-B900-FD2905936BE8}" type="sibTrans" cxnId="{FDAF73BF-08F7-4D9C-B932-082AD66465A8}">
      <dgm:prSet/>
      <dgm:spPr/>
      <dgm:t>
        <a:bodyPr/>
        <a:lstStyle/>
        <a:p>
          <a:endParaRPr lang="en-BE"/>
        </a:p>
      </dgm:t>
    </dgm:pt>
    <dgm:pt modelId="{1AFE3437-45AA-4F82-87AE-A084C7FAFFC6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fr-BE" sz="1400" dirty="0"/>
            <a:t>Prendre en compte les freins de toute nature dans l’usage des équipements collectifs selon le genre et intégrer dans le projet des mesures de nature à lever ces freins et encourager la mixité. </a:t>
          </a:r>
          <a:endParaRPr lang="en-BE" sz="1400" dirty="0"/>
        </a:p>
      </dgm:t>
    </dgm:pt>
    <dgm:pt modelId="{953AF55E-8EFF-4951-9753-03528304523A}" type="parTrans" cxnId="{382DAC90-0531-404C-91D1-B3DDEF68750C}">
      <dgm:prSet/>
      <dgm:spPr/>
      <dgm:t>
        <a:bodyPr/>
        <a:lstStyle/>
        <a:p>
          <a:endParaRPr lang="en-BE"/>
        </a:p>
      </dgm:t>
    </dgm:pt>
    <dgm:pt modelId="{9232A635-50D3-42FE-BECF-E8D41BFF3BE7}" type="sibTrans" cxnId="{382DAC90-0531-404C-91D1-B3DDEF68750C}">
      <dgm:prSet/>
      <dgm:spPr/>
      <dgm:t>
        <a:bodyPr/>
        <a:lstStyle/>
        <a:p>
          <a:endParaRPr lang="en-BE"/>
        </a:p>
      </dgm:t>
    </dgm:pt>
    <dgm:pt modelId="{D1EBD741-DDCF-4DEC-922E-9F18EDAEEA50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fr-BE" sz="1400" dirty="0"/>
            <a:t>Penser les interactions entre les infrastructures, notamment pour lever des freins (ex: culture + garde d’enfant).</a:t>
          </a:r>
          <a:endParaRPr lang="en-BE" sz="1400" dirty="0"/>
        </a:p>
      </dgm:t>
    </dgm:pt>
    <dgm:pt modelId="{CAED3096-EAEE-4AC4-93E3-AA90172D3C28}" type="parTrans" cxnId="{B368716C-4607-4C2D-AF5F-15A7EB703DFA}">
      <dgm:prSet/>
      <dgm:spPr/>
      <dgm:t>
        <a:bodyPr/>
        <a:lstStyle/>
        <a:p>
          <a:endParaRPr lang="en-BE"/>
        </a:p>
      </dgm:t>
    </dgm:pt>
    <dgm:pt modelId="{A646661F-1303-4D7F-AD65-64C35321F777}" type="sibTrans" cxnId="{B368716C-4607-4C2D-AF5F-15A7EB703DFA}">
      <dgm:prSet/>
      <dgm:spPr/>
      <dgm:t>
        <a:bodyPr/>
        <a:lstStyle/>
        <a:p>
          <a:endParaRPr lang="en-BE"/>
        </a:p>
      </dgm:t>
    </dgm:pt>
    <dgm:pt modelId="{716CA5EB-7226-477F-8601-73169CC93DDC}">
      <dgm:prSet custT="1"/>
      <dgm:spPr/>
      <dgm:t>
        <a:bodyPr/>
        <a:lstStyle/>
        <a:p>
          <a:pPr>
            <a:buFont typeface="Arial" panose="020B0604020202020204" pitchFamily="34" charset="0"/>
            <a:buNone/>
          </a:pPr>
          <a:endParaRPr lang="en-BE" sz="500" dirty="0"/>
        </a:p>
      </dgm:t>
    </dgm:pt>
    <dgm:pt modelId="{AE348D6A-4FD9-4B84-B638-B128DCEEA674}" type="parTrans" cxnId="{B00A2ED0-E823-415A-9F10-C55367D694A8}">
      <dgm:prSet/>
      <dgm:spPr/>
      <dgm:t>
        <a:bodyPr/>
        <a:lstStyle/>
        <a:p>
          <a:endParaRPr lang="en-BE"/>
        </a:p>
      </dgm:t>
    </dgm:pt>
    <dgm:pt modelId="{C3CC12F0-8603-4FCB-828B-308F6513B952}" type="sibTrans" cxnId="{B00A2ED0-E823-415A-9F10-C55367D694A8}">
      <dgm:prSet/>
      <dgm:spPr/>
      <dgm:t>
        <a:bodyPr/>
        <a:lstStyle/>
        <a:p>
          <a:endParaRPr lang="en-BE"/>
        </a:p>
      </dgm:t>
    </dgm:pt>
    <dgm:pt modelId="{41056BCD-82BD-4BD7-B3BC-70AED6409C16}">
      <dgm:prSet custT="1"/>
      <dgm:spPr/>
      <dgm:t>
        <a:bodyPr/>
        <a:lstStyle/>
        <a:p>
          <a:pPr>
            <a:buFont typeface="Arial" panose="020B0604020202020204" pitchFamily="34" charset="0"/>
            <a:buNone/>
          </a:pPr>
          <a:endParaRPr lang="en-BE" sz="500" dirty="0"/>
        </a:p>
      </dgm:t>
    </dgm:pt>
    <dgm:pt modelId="{5F6184F8-4201-47B3-BB1C-553BEA9DF8C2}" type="parTrans" cxnId="{C6D4E170-F2B6-48B7-BC65-9B0131BBD49E}">
      <dgm:prSet/>
      <dgm:spPr/>
      <dgm:t>
        <a:bodyPr/>
        <a:lstStyle/>
        <a:p>
          <a:endParaRPr lang="en-BE"/>
        </a:p>
      </dgm:t>
    </dgm:pt>
    <dgm:pt modelId="{4F5A6C7B-17E1-4EFC-83C0-24C862669A6F}" type="sibTrans" cxnId="{C6D4E170-F2B6-48B7-BC65-9B0131BBD49E}">
      <dgm:prSet/>
      <dgm:spPr/>
      <dgm:t>
        <a:bodyPr/>
        <a:lstStyle/>
        <a:p>
          <a:endParaRPr lang="en-BE"/>
        </a:p>
      </dgm:t>
    </dgm:pt>
    <dgm:pt modelId="{EB8CC89A-1E93-45A0-AD10-86069AF251CE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fr-BE" sz="1400" dirty="0"/>
            <a:t>Selon le projet d’infrastructure ou d’aménagement (un parc, un aménagement urbain, une dispositif de mobilité) : il existe plusieurs outils et guidelines d’intégration du genre. Les projets doivent les intégrer et vous pouvez vous en inspirer. </a:t>
          </a:r>
          <a:endParaRPr lang="en-BE" sz="1400" dirty="0"/>
        </a:p>
      </dgm:t>
    </dgm:pt>
    <dgm:pt modelId="{4C4B059F-4D6B-4883-939A-E2331281E37C}" type="parTrans" cxnId="{2B6BC623-89AB-45A7-90D6-FF2FED918D1F}">
      <dgm:prSet/>
      <dgm:spPr/>
      <dgm:t>
        <a:bodyPr/>
        <a:lstStyle/>
        <a:p>
          <a:endParaRPr lang="en-BE"/>
        </a:p>
      </dgm:t>
    </dgm:pt>
    <dgm:pt modelId="{04C3F0F7-6AF3-49F2-9BD8-72112FFF84F6}" type="sibTrans" cxnId="{2B6BC623-89AB-45A7-90D6-FF2FED918D1F}">
      <dgm:prSet/>
      <dgm:spPr/>
      <dgm:t>
        <a:bodyPr/>
        <a:lstStyle/>
        <a:p>
          <a:endParaRPr lang="en-BE"/>
        </a:p>
      </dgm:t>
    </dgm:pt>
    <dgm:pt modelId="{4DB74E91-B259-4642-B298-886C074E7CA6}">
      <dgm:prSet custT="1"/>
      <dgm:spPr/>
      <dgm:t>
        <a:bodyPr/>
        <a:lstStyle/>
        <a:p>
          <a:pPr>
            <a:buFont typeface="Arial" panose="020B0604020202020204" pitchFamily="34" charset="0"/>
            <a:buNone/>
          </a:pPr>
          <a:endParaRPr lang="en-BE" sz="500" dirty="0"/>
        </a:p>
      </dgm:t>
    </dgm:pt>
    <dgm:pt modelId="{08BF0C66-6CCF-4E7C-90A4-30B0F9CA244F}" type="parTrans" cxnId="{9F06920B-562F-4CC5-A2B5-2C1D850A4EBF}">
      <dgm:prSet/>
      <dgm:spPr/>
      <dgm:t>
        <a:bodyPr/>
        <a:lstStyle/>
        <a:p>
          <a:endParaRPr lang="en-BE"/>
        </a:p>
      </dgm:t>
    </dgm:pt>
    <dgm:pt modelId="{993770D1-5504-4463-8979-D5EB660EE93B}" type="sibTrans" cxnId="{9F06920B-562F-4CC5-A2B5-2C1D850A4EBF}">
      <dgm:prSet/>
      <dgm:spPr/>
      <dgm:t>
        <a:bodyPr/>
        <a:lstStyle/>
        <a:p>
          <a:endParaRPr lang="en-BE"/>
        </a:p>
      </dgm:t>
    </dgm:pt>
    <dgm:pt modelId="{8441630D-74F7-4947-9063-4550740060DB}">
      <dgm:prSet phldrT="[Texte]" custT="1"/>
      <dgm:spPr/>
      <dgm:t>
        <a:bodyPr/>
        <a:lstStyle/>
        <a:p>
          <a:pPr>
            <a:buFont typeface="Arial" panose="020B0604020202020204" pitchFamily="34" charset="0"/>
            <a:buNone/>
          </a:pPr>
          <a:endParaRPr lang="en-BE" sz="500" dirty="0"/>
        </a:p>
      </dgm:t>
    </dgm:pt>
    <dgm:pt modelId="{F6B763D5-9BAD-4623-8664-3D06F69E6C34}" type="parTrans" cxnId="{EC7FF911-8658-4A07-9427-434A74A4B52D}">
      <dgm:prSet/>
      <dgm:spPr/>
      <dgm:t>
        <a:bodyPr/>
        <a:lstStyle/>
        <a:p>
          <a:endParaRPr lang="fr-BE"/>
        </a:p>
      </dgm:t>
    </dgm:pt>
    <dgm:pt modelId="{CB324A16-0E89-4E43-9709-5DD396C44329}" type="sibTrans" cxnId="{EC7FF911-8658-4A07-9427-434A74A4B52D}">
      <dgm:prSet/>
      <dgm:spPr/>
      <dgm:t>
        <a:bodyPr/>
        <a:lstStyle/>
        <a:p>
          <a:endParaRPr lang="fr-BE"/>
        </a:p>
      </dgm:t>
    </dgm:pt>
    <dgm:pt modelId="{6F059AC7-06CE-4D1A-A330-DA6BDEFD97AC}">
      <dgm:prSet phldrT="[Texte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endParaRPr lang="en-BE" sz="1400" dirty="0"/>
        </a:p>
      </dgm:t>
    </dgm:pt>
    <dgm:pt modelId="{50A86B2D-2EC7-493C-BDBB-06092A567DB3}" type="parTrans" cxnId="{F66640E1-C442-42F4-8D95-2CFCAE456433}">
      <dgm:prSet/>
      <dgm:spPr/>
      <dgm:t>
        <a:bodyPr/>
        <a:lstStyle/>
        <a:p>
          <a:endParaRPr lang="fr-BE"/>
        </a:p>
      </dgm:t>
    </dgm:pt>
    <dgm:pt modelId="{C661E11B-90D7-4FF0-AE23-C4CB34487CA1}" type="sibTrans" cxnId="{F66640E1-C442-42F4-8D95-2CFCAE456433}">
      <dgm:prSet/>
      <dgm:spPr/>
      <dgm:t>
        <a:bodyPr/>
        <a:lstStyle/>
        <a:p>
          <a:endParaRPr lang="fr-BE"/>
        </a:p>
      </dgm:t>
    </dgm:pt>
    <dgm:pt modelId="{0A6B45D8-8217-44BA-9CAC-C9BD1397F3D3}" type="pres">
      <dgm:prSet presAssocID="{FC7A3CC7-E714-48CF-B38D-1928E28C351C}" presName="linear" presStyleCnt="0">
        <dgm:presLayoutVars>
          <dgm:animLvl val="lvl"/>
          <dgm:resizeHandles val="exact"/>
        </dgm:presLayoutVars>
      </dgm:prSet>
      <dgm:spPr/>
    </dgm:pt>
    <dgm:pt modelId="{E5B07828-A34F-4D30-A5FC-064F006764C0}" type="pres">
      <dgm:prSet presAssocID="{C0A94E97-62FF-460B-BB91-6FE3F42F40D3}" presName="parentText" presStyleLbl="node1" presStyleIdx="0" presStyleCnt="1" custLinFactNeighborX="-5263" custLinFactNeighborY="441">
        <dgm:presLayoutVars>
          <dgm:chMax val="0"/>
          <dgm:bulletEnabled val="1"/>
        </dgm:presLayoutVars>
      </dgm:prSet>
      <dgm:spPr/>
    </dgm:pt>
    <dgm:pt modelId="{0D37903A-68A2-4050-9BED-6B90D04914B5}" type="pres">
      <dgm:prSet presAssocID="{C0A94E97-62FF-460B-BB91-6FE3F42F40D3}" presName="childText" presStyleLbl="revTx" presStyleIdx="0" presStyleCnt="1" custScaleY="108160">
        <dgm:presLayoutVars>
          <dgm:bulletEnabled val="1"/>
        </dgm:presLayoutVars>
      </dgm:prSet>
      <dgm:spPr/>
    </dgm:pt>
  </dgm:ptLst>
  <dgm:cxnLst>
    <dgm:cxn modelId="{9F06920B-562F-4CC5-A2B5-2C1D850A4EBF}" srcId="{C0A94E97-62FF-460B-BB91-6FE3F42F40D3}" destId="{4DB74E91-B259-4642-B298-886C074E7CA6}" srcOrd="8" destOrd="0" parTransId="{08BF0C66-6CCF-4E7C-90A4-30B0F9CA244F}" sibTransId="{993770D1-5504-4463-8979-D5EB660EE93B}"/>
    <dgm:cxn modelId="{EC7FF911-8658-4A07-9427-434A74A4B52D}" srcId="{C0A94E97-62FF-460B-BB91-6FE3F42F40D3}" destId="{8441630D-74F7-4947-9063-4550740060DB}" srcOrd="2" destOrd="0" parTransId="{F6B763D5-9BAD-4623-8664-3D06F69E6C34}" sibTransId="{CB324A16-0E89-4E43-9709-5DD396C44329}"/>
    <dgm:cxn modelId="{D947E822-C6A3-4067-A8EE-1DE083B7850B}" type="presOf" srcId="{91C9BBFD-2D7E-4110-A70D-FAC685C851A3}" destId="{0D37903A-68A2-4050-9BED-6B90D04914B5}" srcOrd="0" destOrd="1" presId="urn:microsoft.com/office/officeart/2005/8/layout/vList2"/>
    <dgm:cxn modelId="{2B6BC623-89AB-45A7-90D6-FF2FED918D1F}" srcId="{C0A94E97-62FF-460B-BB91-6FE3F42F40D3}" destId="{EB8CC89A-1E93-45A0-AD10-86069AF251CE}" srcOrd="9" destOrd="0" parTransId="{4C4B059F-4D6B-4883-939A-E2331281E37C}" sibTransId="{04C3F0F7-6AF3-49F2-9BD8-72112FFF84F6}"/>
    <dgm:cxn modelId="{DD9ED127-2131-4FF3-9E06-BFF8E037286F}" type="presOf" srcId="{4DB74E91-B259-4642-B298-886C074E7CA6}" destId="{0D37903A-68A2-4050-9BED-6B90D04914B5}" srcOrd="0" destOrd="8" presId="urn:microsoft.com/office/officeart/2005/8/layout/vList2"/>
    <dgm:cxn modelId="{FA888E3D-9C50-4CC5-9B91-BD2B32D5E4D8}" type="presOf" srcId="{716CA5EB-7226-477F-8601-73169CC93DDC}" destId="{0D37903A-68A2-4050-9BED-6B90D04914B5}" srcOrd="0" destOrd="4" presId="urn:microsoft.com/office/officeart/2005/8/layout/vList2"/>
    <dgm:cxn modelId="{84637D5C-EB86-4769-BF84-545DCF7A7647}" type="presOf" srcId="{FC7A3CC7-E714-48CF-B38D-1928E28C351C}" destId="{0A6B45D8-8217-44BA-9CAC-C9BD1397F3D3}" srcOrd="0" destOrd="0" presId="urn:microsoft.com/office/officeart/2005/8/layout/vList2"/>
    <dgm:cxn modelId="{3E453E46-0117-4361-A820-984C59D8B3D2}" srcId="{FC7A3CC7-E714-48CF-B38D-1928E28C351C}" destId="{C0A94E97-62FF-460B-BB91-6FE3F42F40D3}" srcOrd="0" destOrd="0" parTransId="{FD802959-BC61-4CFF-B5D1-3A7B147222E1}" sibTransId="{6325496A-96A1-4F9B-8C3F-DE82B0CEF68B}"/>
    <dgm:cxn modelId="{2954B268-5C7B-47E1-8B1F-A9A8E0DA626A}" srcId="{C0A94E97-62FF-460B-BB91-6FE3F42F40D3}" destId="{6875C806-E772-4C46-8EE1-F6B65B38A82B}" srcOrd="10" destOrd="0" parTransId="{01A1FD02-2404-481B-9D56-9A8F5EF1F969}" sibTransId="{C76E34F8-6DB6-46DB-9212-746611BB5B67}"/>
    <dgm:cxn modelId="{51CA416A-DE10-41A6-B5EB-6F548D98602F}" srcId="{C0A94E97-62FF-460B-BB91-6FE3F42F40D3}" destId="{91C9BBFD-2D7E-4110-A70D-FAC685C851A3}" srcOrd="1" destOrd="0" parTransId="{3643E22D-D8C8-4486-943F-A93B859477BC}" sibTransId="{FEFDC795-ED02-495B-8C62-97B296F3E9BD}"/>
    <dgm:cxn modelId="{B368716C-4607-4C2D-AF5F-15A7EB703DFA}" srcId="{C0A94E97-62FF-460B-BB91-6FE3F42F40D3}" destId="{D1EBD741-DDCF-4DEC-922E-9F18EDAEEA50}" srcOrd="7" destOrd="0" parTransId="{CAED3096-EAEE-4AC4-93E3-AA90172D3C28}" sibTransId="{A646661F-1303-4D7F-AD65-64C35321F777}"/>
    <dgm:cxn modelId="{DD850F70-C046-492A-94E6-30295B4C4B91}" type="presOf" srcId="{6875C806-E772-4C46-8EE1-F6B65B38A82B}" destId="{0D37903A-68A2-4050-9BED-6B90D04914B5}" srcOrd="0" destOrd="10" presId="urn:microsoft.com/office/officeart/2005/8/layout/vList2"/>
    <dgm:cxn modelId="{C6D4E170-F2B6-48B7-BC65-9B0131BBD49E}" srcId="{C0A94E97-62FF-460B-BB91-6FE3F42F40D3}" destId="{41056BCD-82BD-4BD7-B3BC-70AED6409C16}" srcOrd="6" destOrd="0" parTransId="{5F6184F8-4201-47B3-BB1C-553BEA9DF8C2}" sibTransId="{4F5A6C7B-17E1-4EFC-83C0-24C862669A6F}"/>
    <dgm:cxn modelId="{B8938052-6E97-4973-B179-864D0C6B9931}" type="presOf" srcId="{DF7C44DC-2CC9-4997-9156-55CC3B06FD50}" destId="{0D37903A-68A2-4050-9BED-6B90D04914B5}" srcOrd="0" destOrd="3" presId="urn:microsoft.com/office/officeart/2005/8/layout/vList2"/>
    <dgm:cxn modelId="{EB48687B-AC72-4894-9F8E-6B56F6DD2B26}" type="presOf" srcId="{6F059AC7-06CE-4D1A-A330-DA6BDEFD97AC}" destId="{0D37903A-68A2-4050-9BED-6B90D04914B5}" srcOrd="0" destOrd="0" presId="urn:microsoft.com/office/officeart/2005/8/layout/vList2"/>
    <dgm:cxn modelId="{382DAC90-0531-404C-91D1-B3DDEF68750C}" srcId="{C0A94E97-62FF-460B-BB91-6FE3F42F40D3}" destId="{1AFE3437-45AA-4F82-87AE-A084C7FAFFC6}" srcOrd="5" destOrd="0" parTransId="{953AF55E-8EFF-4951-9753-03528304523A}" sibTransId="{9232A635-50D3-42FE-BECF-E8D41BFF3BE7}"/>
    <dgm:cxn modelId="{2643C793-29D2-4503-A102-16C00D9B2C64}" type="presOf" srcId="{41056BCD-82BD-4BD7-B3BC-70AED6409C16}" destId="{0D37903A-68A2-4050-9BED-6B90D04914B5}" srcOrd="0" destOrd="6" presId="urn:microsoft.com/office/officeart/2005/8/layout/vList2"/>
    <dgm:cxn modelId="{6E4E30AB-02CC-428C-AB9F-FBE8BEDD03D6}" type="presOf" srcId="{C0A94E97-62FF-460B-BB91-6FE3F42F40D3}" destId="{E5B07828-A34F-4D30-A5FC-064F006764C0}" srcOrd="0" destOrd="0" presId="urn:microsoft.com/office/officeart/2005/8/layout/vList2"/>
    <dgm:cxn modelId="{D48AADAE-F5FE-43DC-BA51-453EC9A3CD12}" type="presOf" srcId="{EB8CC89A-1E93-45A0-AD10-86069AF251CE}" destId="{0D37903A-68A2-4050-9BED-6B90D04914B5}" srcOrd="0" destOrd="9" presId="urn:microsoft.com/office/officeart/2005/8/layout/vList2"/>
    <dgm:cxn modelId="{0140FBB7-02FD-4BFB-9297-577E6790C43E}" type="presOf" srcId="{8441630D-74F7-4947-9063-4550740060DB}" destId="{0D37903A-68A2-4050-9BED-6B90D04914B5}" srcOrd="0" destOrd="2" presId="urn:microsoft.com/office/officeart/2005/8/layout/vList2"/>
    <dgm:cxn modelId="{FDAF73BF-08F7-4D9C-B932-082AD66465A8}" srcId="{C0A94E97-62FF-460B-BB91-6FE3F42F40D3}" destId="{DF7C44DC-2CC9-4997-9156-55CC3B06FD50}" srcOrd="3" destOrd="0" parTransId="{EEE1A6CA-7229-46D2-B042-52ECC5E5E031}" sibTransId="{EAA4BFC4-2B79-4A51-B900-FD2905936BE8}"/>
    <dgm:cxn modelId="{B00A2ED0-E823-415A-9F10-C55367D694A8}" srcId="{C0A94E97-62FF-460B-BB91-6FE3F42F40D3}" destId="{716CA5EB-7226-477F-8601-73169CC93DDC}" srcOrd="4" destOrd="0" parTransId="{AE348D6A-4FD9-4B84-B638-B128DCEEA674}" sibTransId="{C3CC12F0-8603-4FCB-828B-308F6513B952}"/>
    <dgm:cxn modelId="{BF85E6D3-0BDF-427D-ADF4-238CD813150C}" type="presOf" srcId="{1AFE3437-45AA-4F82-87AE-A084C7FAFFC6}" destId="{0D37903A-68A2-4050-9BED-6B90D04914B5}" srcOrd="0" destOrd="5" presId="urn:microsoft.com/office/officeart/2005/8/layout/vList2"/>
    <dgm:cxn modelId="{F66640E1-C442-42F4-8D95-2CFCAE456433}" srcId="{C0A94E97-62FF-460B-BB91-6FE3F42F40D3}" destId="{6F059AC7-06CE-4D1A-A330-DA6BDEFD97AC}" srcOrd="0" destOrd="0" parTransId="{50A86B2D-2EC7-493C-BDBB-06092A567DB3}" sibTransId="{C661E11B-90D7-4FF0-AE23-C4CB34487CA1}"/>
    <dgm:cxn modelId="{6020A3F3-0A4E-445A-8CB3-008BFA1B8965}" type="presOf" srcId="{D1EBD741-DDCF-4DEC-922E-9F18EDAEEA50}" destId="{0D37903A-68A2-4050-9BED-6B90D04914B5}" srcOrd="0" destOrd="7" presId="urn:microsoft.com/office/officeart/2005/8/layout/vList2"/>
    <dgm:cxn modelId="{6C21B735-5D42-463C-86FD-9F5B1F64F771}" type="presParOf" srcId="{0A6B45D8-8217-44BA-9CAC-C9BD1397F3D3}" destId="{E5B07828-A34F-4D30-A5FC-064F006764C0}" srcOrd="0" destOrd="0" presId="urn:microsoft.com/office/officeart/2005/8/layout/vList2"/>
    <dgm:cxn modelId="{12E65D84-9AC1-4106-9A1A-9A6DAFD9CDDF}" type="presParOf" srcId="{0A6B45D8-8217-44BA-9CAC-C9BD1397F3D3}" destId="{0D37903A-68A2-4050-9BED-6B90D04914B5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B07828-A34F-4D30-A5FC-064F006764C0}">
      <dsp:nvSpPr>
        <dsp:cNvPr id="0" name=""/>
        <dsp:cNvSpPr/>
      </dsp:nvSpPr>
      <dsp:spPr>
        <a:xfrm>
          <a:off x="0" y="623473"/>
          <a:ext cx="10945216" cy="1216800"/>
        </a:xfrm>
        <a:prstGeom prst="roundRect">
          <a:avLst/>
        </a:prstGeom>
        <a:solidFill>
          <a:schemeClr val="accent5"/>
        </a:solidFill>
        <a:ln w="12700" cap="flat" cmpd="sng" algn="ctr">
          <a:solidFill>
            <a:schemeClr val="accent5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fr-BE" sz="1800" kern="1200" dirty="0"/>
            <a:t>Et concernant le genre?  </a:t>
          </a:r>
          <a:endParaRPr lang="en-BE" sz="1800" kern="1200" dirty="0"/>
        </a:p>
      </dsp:txBody>
      <dsp:txXfrm>
        <a:off x="59399" y="682872"/>
        <a:ext cx="10826418" cy="1098002"/>
      </dsp:txXfrm>
    </dsp:sp>
    <dsp:sp modelId="{0D37903A-68A2-4050-9BED-6B90D04914B5}">
      <dsp:nvSpPr>
        <dsp:cNvPr id="0" name=""/>
        <dsp:cNvSpPr/>
      </dsp:nvSpPr>
      <dsp:spPr>
        <a:xfrm>
          <a:off x="0" y="1828999"/>
          <a:ext cx="10945216" cy="27650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7511" tIns="17780" rIns="99568" bIns="1778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Arial" panose="020B0604020202020204" pitchFamily="34" charset="0"/>
            <a:buChar char="•"/>
          </a:pPr>
          <a:endParaRPr lang="en-BE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Arial" panose="020B0604020202020204" pitchFamily="34" charset="0"/>
            <a:buChar char="•"/>
          </a:pPr>
          <a:r>
            <a:rPr lang="fr-BE" sz="1400" kern="1200" dirty="0"/>
            <a:t>Analyser le bénéfice et l’usage des équipements déjà en place selon le genre dans les diagnostics territoriaux.</a:t>
          </a:r>
          <a:endParaRPr lang="en-BE" sz="1400" kern="1200" dirty="0"/>
        </a:p>
        <a:p>
          <a:pPr marL="57150" lvl="1" indent="-57150" algn="l" defTabSz="22225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Arial" panose="020B0604020202020204" pitchFamily="34" charset="0"/>
            <a:buNone/>
          </a:pPr>
          <a:endParaRPr lang="en-BE" sz="5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Arial" panose="020B0604020202020204" pitchFamily="34" charset="0"/>
            <a:buChar char="•"/>
          </a:pPr>
          <a:r>
            <a:rPr lang="fr-BE" sz="1400" kern="1200" dirty="0"/>
            <a:t>Favoriser la participation des femmes dans les processus de participation citoyenne voués à définir les besoins : </a:t>
          </a:r>
          <a:r>
            <a:rPr lang="fr-BE" sz="1400" kern="1200" dirty="0">
              <a:hlinkClick xmlns:r="http://schemas.openxmlformats.org/officeDocument/2006/relationships" r:id="rId1"/>
            </a:rPr>
            <a:t>feuille de route pour l’intégration du genre dans les dispositifs de contrats de quartier – Garance</a:t>
          </a:r>
          <a:endParaRPr lang="en-BE" sz="1400" kern="1200" dirty="0"/>
        </a:p>
        <a:p>
          <a:pPr marL="57150" lvl="1" indent="-57150" algn="l" defTabSz="22225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Arial" panose="020B0604020202020204" pitchFamily="34" charset="0"/>
            <a:buNone/>
          </a:pPr>
          <a:endParaRPr lang="en-BE" sz="5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Arial" panose="020B0604020202020204" pitchFamily="34" charset="0"/>
            <a:buChar char="•"/>
          </a:pPr>
          <a:r>
            <a:rPr lang="fr-BE" sz="1400" kern="1200" dirty="0"/>
            <a:t>Prendre en compte les freins de toute nature dans l’usage des équipements collectifs selon le genre et intégrer dans le projet des mesures de nature à lever ces freins et encourager la mixité. </a:t>
          </a:r>
          <a:endParaRPr lang="en-BE" sz="1400" kern="1200" dirty="0"/>
        </a:p>
        <a:p>
          <a:pPr marL="57150" lvl="1" indent="-57150" algn="l" defTabSz="22225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Arial" panose="020B0604020202020204" pitchFamily="34" charset="0"/>
            <a:buNone/>
          </a:pPr>
          <a:endParaRPr lang="en-BE" sz="5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Arial" panose="020B0604020202020204" pitchFamily="34" charset="0"/>
            <a:buChar char="•"/>
          </a:pPr>
          <a:r>
            <a:rPr lang="fr-BE" sz="1400" kern="1200" dirty="0"/>
            <a:t>Penser les interactions entre les infrastructures, notamment pour lever des freins (ex: culture + garde d’enfant).</a:t>
          </a:r>
          <a:endParaRPr lang="en-BE" sz="1400" kern="1200" dirty="0"/>
        </a:p>
        <a:p>
          <a:pPr marL="57150" lvl="1" indent="-57150" algn="l" defTabSz="22225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Arial" panose="020B0604020202020204" pitchFamily="34" charset="0"/>
            <a:buNone/>
          </a:pPr>
          <a:endParaRPr lang="en-BE" sz="5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Arial" panose="020B0604020202020204" pitchFamily="34" charset="0"/>
            <a:buChar char="•"/>
          </a:pPr>
          <a:r>
            <a:rPr lang="fr-BE" sz="1400" kern="1200" dirty="0"/>
            <a:t>Selon le projet d’infrastructure ou d’aménagement (un parc, un aménagement urbain, une dispositif de mobilité) : il existe plusieurs outils et guidelines d’intégration du genre. Les projets doivent les intégrer et vous pouvez vous en inspirer. </a:t>
          </a:r>
          <a:endParaRPr lang="en-BE" sz="14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Arial" panose="020B0604020202020204" pitchFamily="34" charset="0"/>
            <a:buChar char="•"/>
          </a:pPr>
          <a:endParaRPr lang="en-BE" sz="1000" kern="1200" dirty="0"/>
        </a:p>
      </dsp:txBody>
      <dsp:txXfrm>
        <a:off x="0" y="1828999"/>
        <a:ext cx="10945216" cy="27650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0E15473-AA52-C136-B5F3-7846F7939B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CDC3E13-9B67-A1C3-068D-0ABEADA509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652B382-F9BE-14A7-C582-F97863F77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EA70D-1B5B-4930-8F5F-36EB5870435F}" type="datetimeFigureOut">
              <a:rPr lang="fr-BE" smtClean="0"/>
              <a:t>28-10-22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E7AE765-7F41-CAD0-1670-1D348AD750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BA1AF7F-D81A-B41F-F69F-DA1D864C9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1429C-AB7B-460F-A406-EAFCA413174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5374715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D74CCE0-39A5-6262-DE54-A023766C36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A2967E9-B5EC-D4E8-41FB-6C5DE59B07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FBCCDF4-4A88-45E5-8EC4-26BD7B8B95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EA70D-1B5B-4930-8F5F-36EB5870435F}" type="datetimeFigureOut">
              <a:rPr lang="fr-BE" smtClean="0"/>
              <a:t>28-10-22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360D2C8-0D6B-AFC3-B4AA-CF4FF3B458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B5EBF15-7DE0-B068-00B4-8437DC947E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1429C-AB7B-460F-A406-EAFCA413174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816072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0396D1DB-7504-1E34-88A3-E6D891835E5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03D90E3-0A03-0470-BE32-4186A45D6D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F61F335-B172-8B72-86A8-C4F411DF82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EA70D-1B5B-4930-8F5F-36EB5870435F}" type="datetimeFigureOut">
              <a:rPr lang="fr-BE" smtClean="0"/>
              <a:t>28-10-22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FCCDEEF-126B-DFE3-E146-81B8195B96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BFEE8ED-DB7D-FE72-511E-D84B895A9B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1429C-AB7B-460F-A406-EAFCA413174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0528971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numéro de diapositive 5"/>
          <p:cNvSpPr txBox="1">
            <a:spLocks/>
          </p:cNvSpPr>
          <p:nvPr userDrawn="1"/>
        </p:nvSpPr>
        <p:spPr>
          <a:xfrm>
            <a:off x="10896533" y="6345282"/>
            <a:ext cx="960107" cy="509623"/>
          </a:xfrm>
          <a:prstGeom prst="rect">
            <a:avLst/>
          </a:prstGeom>
        </p:spPr>
        <p:txBody>
          <a:bodyPr vert="horz" lIns="121920" tIns="60960" rIns="121920" bIns="6096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83F8EE3-3B50-4017-B2E3-81E7FAC0BB79}" type="slidenum">
              <a:rPr kumimoji="0" lang="fr-BE" sz="1333" b="0" i="0" u="none" strike="noStrike" kern="1200" cap="none" spc="0" normalizeH="0" baseline="0" noProof="0" smtClean="0">
                <a:ln>
                  <a:noFill/>
                </a:ln>
                <a:solidFill>
                  <a:schemeClr val="bg1">
                    <a:lumMod val="65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r>
              <a:rPr kumimoji="0" lang="fr-BE" sz="1467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65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endParaRPr kumimoji="0" lang="fr-BE" sz="1333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" name="Titre 1"/>
          <p:cNvSpPr>
            <a:spLocks noGrp="1"/>
          </p:cNvSpPr>
          <p:nvPr>
            <p:ph type="title" hasCustomPrompt="1"/>
          </p:nvPr>
        </p:nvSpPr>
        <p:spPr>
          <a:xfrm>
            <a:off x="527381" y="274637"/>
            <a:ext cx="11329259" cy="850107"/>
          </a:xfrm>
        </p:spPr>
        <p:txBody>
          <a:bodyPr anchor="ctr">
            <a:normAutofit/>
          </a:bodyPr>
          <a:lstStyle>
            <a:lvl1pPr algn="l">
              <a:defRPr sz="3200" b="1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fr-FR" dirty="0"/>
              <a:t>CLIQUEZ POUR MODIFIER LE STYLE DU TITRE - </a:t>
            </a:r>
            <a:r>
              <a:rPr lang="nl-NL" dirty="0"/>
              <a:t>KLIK OM DE STIJL VAN DE TITEL TE WIJZIGEN</a:t>
            </a:r>
            <a:endParaRPr lang="fr-BE" dirty="0"/>
          </a:p>
        </p:txBody>
      </p:sp>
      <p:sp>
        <p:nvSpPr>
          <p:cNvPr id="19" name="Espace réservé du texte 4"/>
          <p:cNvSpPr>
            <a:spLocks noGrp="1"/>
          </p:cNvSpPr>
          <p:nvPr>
            <p:ph type="body" sz="quarter" idx="10" hasCustomPrompt="1"/>
          </p:nvPr>
        </p:nvSpPr>
        <p:spPr>
          <a:xfrm>
            <a:off x="479376" y="1316765"/>
            <a:ext cx="11233248" cy="4128459"/>
          </a:xfrm>
        </p:spPr>
        <p:txBody>
          <a:bodyPr/>
          <a:lstStyle>
            <a:lvl1pPr marL="0" indent="0">
              <a:lnSpc>
                <a:spcPts val="2933"/>
              </a:lnSpc>
              <a:buFont typeface="Arial" pitchFamily="34" charset="0"/>
              <a:buNone/>
              <a:defRPr sz="2667" b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0" indent="-95998">
              <a:spcBef>
                <a:spcPts val="400"/>
              </a:spcBef>
              <a:spcAft>
                <a:spcPts val="1333"/>
              </a:spcAft>
              <a:buFont typeface="+mj-lt"/>
              <a:buNone/>
              <a:defRPr sz="2667" b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defRPr>
            </a:lvl2pPr>
            <a:lvl3pPr marL="719982">
              <a:spcBef>
                <a:spcPts val="400"/>
              </a:spcBef>
              <a:buFont typeface="Aller Light" pitchFamily="2" charset="0"/>
              <a:buNone/>
              <a:defRPr sz="2667" b="1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defRPr>
            </a:lvl3pPr>
            <a:lvl4pPr marL="719982">
              <a:spcBef>
                <a:spcPts val="400"/>
              </a:spcBef>
              <a:buClr>
                <a:srgbClr val="7CA2D6"/>
              </a:buClr>
              <a:buFont typeface="Arial" pitchFamily="34" charset="0"/>
              <a:buNone/>
              <a:defRPr sz="240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defRPr>
            </a:lvl4pPr>
            <a:lvl5pPr marL="1103972">
              <a:spcBef>
                <a:spcPts val="4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  <a:defRPr sz="240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fr-FR" dirty="0"/>
              <a:t>Cliquez pour modifier les styles du texte - </a:t>
            </a:r>
            <a:r>
              <a:rPr lang="nl-NL" dirty="0"/>
              <a:t>Klik om de stijlen van de tekst te wijzigen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fr-BE" dirty="0"/>
          </a:p>
        </p:txBody>
      </p:sp>
      <p:pic>
        <p:nvPicPr>
          <p:cNvPr id="2" name="Imag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4" y="0"/>
            <a:ext cx="1218117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51112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5F6EC76-0418-01E5-E282-870B71527B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98565F0-9559-D7C4-1173-8104BE0288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0D5414E-B8A1-C753-10DB-ACC88C658B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EA70D-1B5B-4930-8F5F-36EB5870435F}" type="datetimeFigureOut">
              <a:rPr lang="fr-BE" smtClean="0"/>
              <a:t>28-10-22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261605F-948A-0FF5-28CA-833FE6DA45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DC59DB2-90F3-018A-2309-3915C7DE80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1429C-AB7B-460F-A406-EAFCA413174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610110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E08DA63-AA35-0FF7-7A3B-3756568DE3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239120C-FDEC-0298-5A9A-AE742204AF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AD54824-3CD8-4422-F3A1-3BE1F6FE32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EA70D-1B5B-4930-8F5F-36EB5870435F}" type="datetimeFigureOut">
              <a:rPr lang="fr-BE" smtClean="0"/>
              <a:t>28-10-22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D4ADBC0-FF6F-8F9E-9628-A35266E524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3A14520-460C-D446-B76A-D43DBE2435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1429C-AB7B-460F-A406-EAFCA413174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531950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0602339-17ED-7F7E-2E50-2F02B75317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7C99A50-E362-CFF5-B388-E7D963ABE6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AF5A41F-844A-0B12-88C1-D50BBEC53B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70F5DF4-7141-00D4-A8C9-FBAAB9CA0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EA70D-1B5B-4930-8F5F-36EB5870435F}" type="datetimeFigureOut">
              <a:rPr lang="fr-BE" smtClean="0"/>
              <a:t>28-10-22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F5F8104-30B3-19C2-3745-92E8E8B68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CB91B82-2F75-3097-3F89-32A46FAD95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1429C-AB7B-460F-A406-EAFCA413174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007399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204356C-ECCB-5B04-823F-E3A94C6216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BD4A4FA-51FD-AC19-9ADF-B43355085F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BCCB878-298C-8046-DF79-BE066F84F1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F819140-C3E2-76DE-9BF7-501AF78567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F2D14891-97E7-FF26-83E3-F5B01A56D83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72880287-816A-464B-6F9E-4B5EF53F46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EA70D-1B5B-4930-8F5F-36EB5870435F}" type="datetimeFigureOut">
              <a:rPr lang="fr-BE" smtClean="0"/>
              <a:t>28-10-22</a:t>
            </a:fld>
            <a:endParaRPr lang="fr-BE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F5D11E53-D10A-779B-C4AD-CF207E218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1CCC5B0E-05B1-91D4-BBAA-2924A296B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1429C-AB7B-460F-A406-EAFCA413174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5547132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0CD805D-E552-118E-2C1F-37E9611F5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4901598-4079-0ECA-27D7-16A2C35316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EA70D-1B5B-4930-8F5F-36EB5870435F}" type="datetimeFigureOut">
              <a:rPr lang="fr-BE" smtClean="0"/>
              <a:t>28-10-22</a:t>
            </a:fld>
            <a:endParaRPr lang="fr-BE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399BCB4-ABE6-3979-2A47-2BFA047A62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3E23D58-78A0-6BA7-164F-3B7CD64B8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1429C-AB7B-460F-A406-EAFCA413174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937724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5F340FF9-B769-FB98-7779-FD7E798AD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EA70D-1B5B-4930-8F5F-36EB5870435F}" type="datetimeFigureOut">
              <a:rPr lang="fr-BE" smtClean="0"/>
              <a:t>28-10-22</a:t>
            </a:fld>
            <a:endParaRPr lang="fr-BE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00B6E247-F372-1C03-DE2D-ECFF9DAE8A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A69E3A0-51DB-D28B-8E35-C51D96E427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1429C-AB7B-460F-A406-EAFCA413174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5203184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5E8476-231A-0B5F-2991-7E6A840752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ED79EBD-3004-5CB6-C011-80DDA0AA59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CFCD2B0-BF16-660D-30FA-BC0590F3E6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EF5EDDE-E461-6BDC-5333-F4D558A52A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EA70D-1B5B-4930-8F5F-36EB5870435F}" type="datetimeFigureOut">
              <a:rPr lang="fr-BE" smtClean="0"/>
              <a:t>28-10-22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7F0F6A6-EF1A-E660-161D-D4CA7A63FB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C36907C-FC33-F440-9C5A-CFFE25A999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1429C-AB7B-460F-A406-EAFCA413174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1113128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3BC4BC4-9B96-B650-4707-B94E56009D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115C5879-09A9-B5ED-2860-8B6327A4AC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6B76AC0-80AC-569E-BA8B-7A8F2F5D76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60C06E5-EAEF-6A89-5499-75ACAE0DD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EA70D-1B5B-4930-8F5F-36EB5870435F}" type="datetimeFigureOut">
              <a:rPr lang="fr-BE" smtClean="0"/>
              <a:t>28-10-22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7C13307-B9A1-CB8D-45BF-D0B0B10178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6D06E48-D174-CFFE-9870-20988914C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1429C-AB7B-460F-A406-EAFCA413174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9649884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C6388B38-7445-BE12-4FB1-B1A38A49C0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043FB26-2FB2-F85F-D465-20DB1FA707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4484894-CD41-E38C-128A-23C017DBDB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9EA70D-1B5B-4930-8F5F-36EB5870435F}" type="datetimeFigureOut">
              <a:rPr lang="fr-BE" smtClean="0"/>
              <a:t>28-10-22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04550D0-0067-02B0-E243-08E973A4FA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EC1EFB5-8D9D-CE51-3B03-3081788DAC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81429C-AB7B-460F-A406-EAFCA413174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1436322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7167B4E-99B5-691A-46CA-FD62A216B4F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endParaRPr lang="fr-BE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fr-BE" sz="3200" b="1" cap="all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fr-FR" sz="3200" b="1" cap="all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OS5.1 </a:t>
            </a:r>
          </a:p>
          <a:p>
            <a:pPr algn="ctr"/>
            <a:endParaRPr lang="fr-FR" sz="3200" b="1" cap="all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fr-FR" sz="3200" b="1" cap="all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Prendre des mesures en faveur d’un développement social, économique et environnemental intégré, du patrimoine culturel et de la sécurité dans les zones urbaines</a:t>
            </a:r>
            <a:endParaRPr lang="en-BE" sz="3200" b="1" cap="all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" name="Picture 2" descr="Afficher l’image source">
            <a:extLst>
              <a:ext uri="{FF2B5EF4-FFF2-40B4-BE49-F238E27FC236}">
                <a16:creationId xmlns:a16="http://schemas.microsoft.com/office/drawing/2014/main" id="{AD0AB2B3-D699-DF00-03CF-6559FB9294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1425" y="740702"/>
            <a:ext cx="1475663" cy="13441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129219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e 4">
            <a:extLst>
              <a:ext uri="{FF2B5EF4-FFF2-40B4-BE49-F238E27FC236}">
                <a16:creationId xmlns:a16="http://schemas.microsoft.com/office/drawing/2014/main" id="{C757DE93-5076-7527-A215-31ECBDD6DFA6}"/>
              </a:ext>
            </a:extLst>
          </p:cNvPr>
          <p:cNvGrpSpPr/>
          <p:nvPr/>
        </p:nvGrpSpPr>
        <p:grpSpPr>
          <a:xfrm>
            <a:off x="959429" y="1129107"/>
            <a:ext cx="10513168" cy="571701"/>
            <a:chOff x="0" y="1221912"/>
            <a:chExt cx="7884876" cy="428776"/>
          </a:xfrm>
        </p:grpSpPr>
        <p:sp>
          <p:nvSpPr>
            <p:cNvPr id="6" name="Rectangle : coins arrondis 5">
              <a:extLst>
                <a:ext uri="{FF2B5EF4-FFF2-40B4-BE49-F238E27FC236}">
                  <a16:creationId xmlns:a16="http://schemas.microsoft.com/office/drawing/2014/main" id="{A9E7B69A-0975-17C7-FF2B-EA69D978BE2B}"/>
                </a:ext>
              </a:extLst>
            </p:cNvPr>
            <p:cNvSpPr/>
            <p:nvPr/>
          </p:nvSpPr>
          <p:spPr>
            <a:xfrm>
              <a:off x="0" y="1221912"/>
              <a:ext cx="7884876" cy="428776"/>
            </a:xfrm>
            <a:prstGeom prst="roundRect">
              <a:avLst/>
            </a:prstGeom>
            <a:solidFill>
              <a:schemeClr val="accent4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4">
                <a:hueOff val="-4464770"/>
                <a:satOff val="26899"/>
                <a:lumOff val="2156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Rectangle : coins arrondis 4">
              <a:extLst>
                <a:ext uri="{FF2B5EF4-FFF2-40B4-BE49-F238E27FC236}">
                  <a16:creationId xmlns:a16="http://schemas.microsoft.com/office/drawing/2014/main" id="{93E8FE1E-D41F-D21F-EB1F-7D75D505064E}"/>
                </a:ext>
              </a:extLst>
            </p:cNvPr>
            <p:cNvSpPr txBox="1"/>
            <p:nvPr/>
          </p:nvSpPr>
          <p:spPr>
            <a:xfrm>
              <a:off x="20931" y="1242843"/>
              <a:ext cx="7843014" cy="38691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6520" tIns="96520" rIns="96520" bIns="96520" numCol="1" spcCol="1270" anchor="ctr" anchorCtr="0">
              <a:noAutofit/>
            </a:bodyPr>
            <a:lstStyle/>
            <a:p>
              <a:pPr lvl="0">
                <a:buFont typeface="Arial" panose="020B0604020202020204" pitchFamily="34" charset="0"/>
                <a:buNone/>
              </a:pPr>
              <a:r>
                <a:rPr lang="fr-BE" sz="2667" dirty="0"/>
                <a:t>Constats relatifs au handicap</a:t>
              </a:r>
              <a:endParaRPr lang="en-BE" sz="2667" dirty="0"/>
            </a:p>
          </p:txBody>
        </p:sp>
      </p:grpSp>
      <p:sp>
        <p:nvSpPr>
          <p:cNvPr id="8" name="Forme libre : forme 7">
            <a:extLst>
              <a:ext uri="{FF2B5EF4-FFF2-40B4-BE49-F238E27FC236}">
                <a16:creationId xmlns:a16="http://schemas.microsoft.com/office/drawing/2014/main" id="{64C95D7F-F6EF-1FEE-4721-5213D104E687}"/>
              </a:ext>
            </a:extLst>
          </p:cNvPr>
          <p:cNvSpPr/>
          <p:nvPr/>
        </p:nvSpPr>
        <p:spPr>
          <a:xfrm>
            <a:off x="1007435" y="1700809"/>
            <a:ext cx="10513168" cy="4404471"/>
          </a:xfrm>
          <a:custGeom>
            <a:avLst/>
            <a:gdLst>
              <a:gd name="connsiteX0" fmla="*/ 0 w 7884876"/>
              <a:gd name="connsiteY0" fmla="*/ 0 h 3303353"/>
              <a:gd name="connsiteX1" fmla="*/ 7884876 w 7884876"/>
              <a:gd name="connsiteY1" fmla="*/ 0 h 3303353"/>
              <a:gd name="connsiteX2" fmla="*/ 7884876 w 7884876"/>
              <a:gd name="connsiteY2" fmla="*/ 3303353 h 3303353"/>
              <a:gd name="connsiteX3" fmla="*/ 0 w 7884876"/>
              <a:gd name="connsiteY3" fmla="*/ 3303353 h 3303353"/>
              <a:gd name="connsiteX4" fmla="*/ 0 w 7884876"/>
              <a:gd name="connsiteY4" fmla="*/ 0 h 33033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84876" h="3303353">
                <a:moveTo>
                  <a:pt x="0" y="0"/>
                </a:moveTo>
                <a:lnTo>
                  <a:pt x="7884876" y="0"/>
                </a:lnTo>
                <a:lnTo>
                  <a:pt x="7884876" y="3303353"/>
                </a:lnTo>
                <a:lnTo>
                  <a:pt x="0" y="3303353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33793" tIns="27093" rIns="151723" bIns="27093" numCol="1" spcCol="1270" anchor="t" anchorCtr="0">
            <a:noAutofit/>
          </a:bodyPr>
          <a:lstStyle/>
          <a:p>
            <a:pPr marL="228594" lvl="1" indent="-228594" defTabSz="948243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</a:pPr>
            <a:endParaRPr lang="fr-BE" sz="1867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/>
            </a:endParaRPr>
          </a:p>
        </p:txBody>
      </p:sp>
      <p:sp>
        <p:nvSpPr>
          <p:cNvPr id="9" name="Forme libre : forme 8">
            <a:extLst>
              <a:ext uri="{FF2B5EF4-FFF2-40B4-BE49-F238E27FC236}">
                <a16:creationId xmlns:a16="http://schemas.microsoft.com/office/drawing/2014/main" id="{EC96B4FC-06B0-3A94-A916-D667F39F16EF}"/>
              </a:ext>
            </a:extLst>
          </p:cNvPr>
          <p:cNvSpPr/>
          <p:nvPr/>
        </p:nvSpPr>
        <p:spPr>
          <a:xfrm>
            <a:off x="737261" y="1892830"/>
            <a:ext cx="10513168" cy="4404471"/>
          </a:xfrm>
          <a:custGeom>
            <a:avLst/>
            <a:gdLst>
              <a:gd name="connsiteX0" fmla="*/ 0 w 7884876"/>
              <a:gd name="connsiteY0" fmla="*/ 0 h 3303353"/>
              <a:gd name="connsiteX1" fmla="*/ 7884876 w 7884876"/>
              <a:gd name="connsiteY1" fmla="*/ 0 h 3303353"/>
              <a:gd name="connsiteX2" fmla="*/ 7884876 w 7884876"/>
              <a:gd name="connsiteY2" fmla="*/ 3303353 h 3303353"/>
              <a:gd name="connsiteX3" fmla="*/ 0 w 7884876"/>
              <a:gd name="connsiteY3" fmla="*/ 3303353 h 3303353"/>
              <a:gd name="connsiteX4" fmla="*/ 0 w 7884876"/>
              <a:gd name="connsiteY4" fmla="*/ 0 h 33033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84876" h="3303353">
                <a:moveTo>
                  <a:pt x="0" y="0"/>
                </a:moveTo>
                <a:lnTo>
                  <a:pt x="7884876" y="0"/>
                </a:lnTo>
                <a:lnTo>
                  <a:pt x="7884876" y="3303353"/>
                </a:lnTo>
                <a:lnTo>
                  <a:pt x="0" y="3303353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33793" tIns="27093" rIns="151723" bIns="27093" numCol="1" spcCol="1270" anchor="t" anchorCtr="0">
            <a:noAutofit/>
          </a:bodyPr>
          <a:lstStyle/>
          <a:p>
            <a:pPr lvl="0">
              <a:buFont typeface="Arial" panose="020B0604020202020204" pitchFamily="34" charset="0"/>
              <a:buNone/>
            </a:pPr>
            <a:r>
              <a:rPr lang="fr-BE" sz="1867" dirty="0"/>
              <a:t>Thématiques et enjeux importants ! (mobilité, espaces publics,..)</a:t>
            </a:r>
            <a:endParaRPr lang="en-BE" sz="1867" dirty="0"/>
          </a:p>
          <a:p>
            <a:pPr lvl="0">
              <a:buFont typeface="Arial" panose="020B0604020202020204" pitchFamily="34" charset="0"/>
              <a:buNone/>
            </a:pPr>
            <a:endParaRPr lang="en-BE" sz="1867" dirty="0"/>
          </a:p>
          <a:p>
            <a:pPr lvl="0">
              <a:buFont typeface="Arial" panose="020B0604020202020204" pitchFamily="34" charset="0"/>
              <a:buNone/>
            </a:pPr>
            <a:r>
              <a:rPr lang="fr-BE" sz="1867" dirty="0"/>
              <a:t>Conception universelle : permet d’englober TOUS les besoins spécifiques</a:t>
            </a:r>
            <a:endParaRPr lang="en-BE" sz="1867" dirty="0"/>
          </a:p>
          <a:p>
            <a:pPr lvl="0">
              <a:buFont typeface="Arial" panose="020B0604020202020204" pitchFamily="34" charset="0"/>
              <a:buNone/>
            </a:pPr>
            <a:endParaRPr lang="fr-BE" sz="1867" dirty="0"/>
          </a:p>
          <a:p>
            <a:pPr lvl="0">
              <a:buFont typeface="Arial" panose="020B0604020202020204" pitchFamily="34" charset="0"/>
              <a:buNone/>
            </a:pPr>
            <a:endParaRPr lang="fr-BE" sz="1867" dirty="0"/>
          </a:p>
          <a:p>
            <a:pPr lvl="0">
              <a:buFont typeface="Arial" panose="020B0604020202020204" pitchFamily="34" charset="0"/>
              <a:buNone/>
            </a:pPr>
            <a:endParaRPr lang="fr-BE" sz="1867" dirty="0"/>
          </a:p>
          <a:p>
            <a:pPr lvl="0">
              <a:buFont typeface="Arial" panose="020B0604020202020204" pitchFamily="34" charset="0"/>
              <a:buNone/>
            </a:pPr>
            <a:endParaRPr lang="fr-BE" sz="1867" dirty="0"/>
          </a:p>
          <a:p>
            <a:pPr marL="380990" indent="-380990">
              <a:buFont typeface="Arial" panose="020B0604020202020204" pitchFamily="34" charset="0"/>
              <a:buChar char="•"/>
            </a:pPr>
            <a:r>
              <a:rPr lang="fr-BE" sz="1867" dirty="0"/>
              <a:t>Contrats de quartier durables et contrats de rénovation urbaine: tenir compte des problématiques rencontrées par les personnes en situation de handicap</a:t>
            </a:r>
            <a:endParaRPr lang="en-BE" sz="1867" dirty="0"/>
          </a:p>
          <a:p>
            <a:pPr marL="380990" indent="-380990">
              <a:buFont typeface="Arial" panose="020B0604020202020204" pitchFamily="34" charset="0"/>
              <a:buChar char="•"/>
            </a:pPr>
            <a:r>
              <a:rPr lang="fr-BE" sz="1867" dirty="0"/>
              <a:t>Favoriser la consultation des personnes en situation de handicap dans les processus de participation citoyenne</a:t>
            </a:r>
          </a:p>
          <a:p>
            <a:pPr marL="380990" indent="-380990">
              <a:buFont typeface="Arial" panose="020B0604020202020204" pitchFamily="34" charset="0"/>
              <a:buChar char="•"/>
            </a:pPr>
            <a:r>
              <a:rPr lang="fr-BE" sz="1867" dirty="0"/>
              <a:t>Garantir l’accessibilité = pas que financière !</a:t>
            </a:r>
          </a:p>
          <a:p>
            <a:pPr lvl="0"/>
            <a:endParaRPr lang="fr-BE" sz="1867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60B1CC22-2F1B-D9AB-9614-4F8AE06957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4724" y="345768"/>
            <a:ext cx="10033115" cy="850107"/>
          </a:xfrm>
        </p:spPr>
        <p:txBody>
          <a:bodyPr>
            <a:normAutofit/>
          </a:bodyPr>
          <a:lstStyle/>
          <a:p>
            <a:pPr algn="r"/>
            <a:r>
              <a:rPr lang="fr-BE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OS5.1 Equipements collectifs et revitalisation urbaine</a:t>
            </a:r>
            <a:br>
              <a:rPr lang="en-BE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BE" sz="2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3" name="Groupe 2">
            <a:extLst>
              <a:ext uri="{FF2B5EF4-FFF2-40B4-BE49-F238E27FC236}">
                <a16:creationId xmlns:a16="http://schemas.microsoft.com/office/drawing/2014/main" id="{9E0F0782-FEF3-E3D5-3726-EAC57EB93311}"/>
              </a:ext>
            </a:extLst>
          </p:cNvPr>
          <p:cNvGrpSpPr/>
          <p:nvPr/>
        </p:nvGrpSpPr>
        <p:grpSpPr>
          <a:xfrm>
            <a:off x="969479" y="3112259"/>
            <a:ext cx="10513168" cy="571701"/>
            <a:chOff x="0" y="1221912"/>
            <a:chExt cx="7884876" cy="428776"/>
          </a:xfrm>
        </p:grpSpPr>
        <p:sp>
          <p:nvSpPr>
            <p:cNvPr id="4" name="Rectangle : coins arrondis 3">
              <a:extLst>
                <a:ext uri="{FF2B5EF4-FFF2-40B4-BE49-F238E27FC236}">
                  <a16:creationId xmlns:a16="http://schemas.microsoft.com/office/drawing/2014/main" id="{F5131A0D-27FC-4EE7-1C3D-9CA91AFE8E9D}"/>
                </a:ext>
              </a:extLst>
            </p:cNvPr>
            <p:cNvSpPr/>
            <p:nvPr/>
          </p:nvSpPr>
          <p:spPr>
            <a:xfrm>
              <a:off x="0" y="1221912"/>
              <a:ext cx="7884876" cy="428776"/>
            </a:xfrm>
            <a:prstGeom prst="roundRect">
              <a:avLst/>
            </a:prstGeom>
            <a:solidFill>
              <a:schemeClr val="accent4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4">
                <a:hueOff val="-4464770"/>
                <a:satOff val="26899"/>
                <a:lumOff val="2156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Rectangle : coins arrondis 4">
              <a:extLst>
                <a:ext uri="{FF2B5EF4-FFF2-40B4-BE49-F238E27FC236}">
                  <a16:creationId xmlns:a16="http://schemas.microsoft.com/office/drawing/2014/main" id="{F033D4D5-2D74-8FF2-290E-49CC3FD704B7}"/>
                </a:ext>
              </a:extLst>
            </p:cNvPr>
            <p:cNvSpPr txBox="1"/>
            <p:nvPr/>
          </p:nvSpPr>
          <p:spPr>
            <a:xfrm>
              <a:off x="20931" y="1242843"/>
              <a:ext cx="7843014" cy="38691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6520" tIns="96520" rIns="96520" bIns="96520" numCol="1" spcCol="1270" anchor="ctr" anchorCtr="0">
              <a:noAutofit/>
            </a:bodyPr>
            <a:lstStyle/>
            <a:p>
              <a:pPr lvl="0"/>
              <a:r>
                <a:rPr lang="fr-BE" sz="2667" dirty="0"/>
                <a:t>Comment intégrer le handicap dans ces projets et leur sélection?  (1/2)</a:t>
              </a:r>
              <a:endParaRPr lang="en-BE" sz="2667" dirty="0"/>
            </a:p>
          </p:txBody>
        </p:sp>
      </p:grpSp>
    </p:spTree>
    <p:extLst>
      <p:ext uri="{BB962C8B-B14F-4D97-AF65-F5344CB8AC3E}">
        <p14:creationId xmlns:p14="http://schemas.microsoft.com/office/powerpoint/2010/main" val="2117398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e 4">
            <a:extLst>
              <a:ext uri="{FF2B5EF4-FFF2-40B4-BE49-F238E27FC236}">
                <a16:creationId xmlns:a16="http://schemas.microsoft.com/office/drawing/2014/main" id="{C757DE93-5076-7527-A215-31ECBDD6DFA6}"/>
              </a:ext>
            </a:extLst>
          </p:cNvPr>
          <p:cNvGrpSpPr/>
          <p:nvPr/>
        </p:nvGrpSpPr>
        <p:grpSpPr>
          <a:xfrm>
            <a:off x="959429" y="1129107"/>
            <a:ext cx="10513168" cy="571701"/>
            <a:chOff x="0" y="1221912"/>
            <a:chExt cx="7884876" cy="428776"/>
          </a:xfrm>
        </p:grpSpPr>
        <p:sp>
          <p:nvSpPr>
            <p:cNvPr id="6" name="Rectangle : coins arrondis 5">
              <a:extLst>
                <a:ext uri="{FF2B5EF4-FFF2-40B4-BE49-F238E27FC236}">
                  <a16:creationId xmlns:a16="http://schemas.microsoft.com/office/drawing/2014/main" id="{A9E7B69A-0975-17C7-FF2B-EA69D978BE2B}"/>
                </a:ext>
              </a:extLst>
            </p:cNvPr>
            <p:cNvSpPr/>
            <p:nvPr/>
          </p:nvSpPr>
          <p:spPr>
            <a:xfrm>
              <a:off x="0" y="1221912"/>
              <a:ext cx="7884876" cy="428776"/>
            </a:xfrm>
            <a:prstGeom prst="roundRect">
              <a:avLst/>
            </a:prstGeom>
            <a:solidFill>
              <a:schemeClr val="accent4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4">
                <a:hueOff val="-4464770"/>
                <a:satOff val="26899"/>
                <a:lumOff val="2156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Rectangle : coins arrondis 4">
              <a:extLst>
                <a:ext uri="{FF2B5EF4-FFF2-40B4-BE49-F238E27FC236}">
                  <a16:creationId xmlns:a16="http://schemas.microsoft.com/office/drawing/2014/main" id="{93E8FE1E-D41F-D21F-EB1F-7D75D505064E}"/>
                </a:ext>
              </a:extLst>
            </p:cNvPr>
            <p:cNvSpPr txBox="1"/>
            <p:nvPr/>
          </p:nvSpPr>
          <p:spPr>
            <a:xfrm>
              <a:off x="20931" y="1242843"/>
              <a:ext cx="7843014" cy="38691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6520" tIns="96520" rIns="96520" bIns="96520" numCol="1" spcCol="1270" anchor="ctr" anchorCtr="0">
              <a:noAutofit/>
            </a:bodyPr>
            <a:lstStyle/>
            <a:p>
              <a:pPr lvl="0"/>
              <a:r>
                <a:rPr lang="fr-BE" sz="2667" dirty="0"/>
                <a:t>Comment intégrer le handicap dans ces projets  ? (2/2)</a:t>
              </a:r>
              <a:endParaRPr lang="en-BE" sz="2667" dirty="0"/>
            </a:p>
          </p:txBody>
        </p:sp>
      </p:grpSp>
      <p:sp>
        <p:nvSpPr>
          <p:cNvPr id="8" name="Forme libre : forme 7">
            <a:extLst>
              <a:ext uri="{FF2B5EF4-FFF2-40B4-BE49-F238E27FC236}">
                <a16:creationId xmlns:a16="http://schemas.microsoft.com/office/drawing/2014/main" id="{64C95D7F-F6EF-1FEE-4721-5213D104E687}"/>
              </a:ext>
            </a:extLst>
          </p:cNvPr>
          <p:cNvSpPr/>
          <p:nvPr/>
        </p:nvSpPr>
        <p:spPr>
          <a:xfrm>
            <a:off x="1007435" y="1700809"/>
            <a:ext cx="10513168" cy="4404471"/>
          </a:xfrm>
          <a:custGeom>
            <a:avLst/>
            <a:gdLst>
              <a:gd name="connsiteX0" fmla="*/ 0 w 7884876"/>
              <a:gd name="connsiteY0" fmla="*/ 0 h 3303353"/>
              <a:gd name="connsiteX1" fmla="*/ 7884876 w 7884876"/>
              <a:gd name="connsiteY1" fmla="*/ 0 h 3303353"/>
              <a:gd name="connsiteX2" fmla="*/ 7884876 w 7884876"/>
              <a:gd name="connsiteY2" fmla="*/ 3303353 h 3303353"/>
              <a:gd name="connsiteX3" fmla="*/ 0 w 7884876"/>
              <a:gd name="connsiteY3" fmla="*/ 3303353 h 3303353"/>
              <a:gd name="connsiteX4" fmla="*/ 0 w 7884876"/>
              <a:gd name="connsiteY4" fmla="*/ 0 h 33033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84876" h="3303353">
                <a:moveTo>
                  <a:pt x="0" y="0"/>
                </a:moveTo>
                <a:lnTo>
                  <a:pt x="7884876" y="0"/>
                </a:lnTo>
                <a:lnTo>
                  <a:pt x="7884876" y="3303353"/>
                </a:lnTo>
                <a:lnTo>
                  <a:pt x="0" y="3303353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33793" tIns="27093" rIns="151723" bIns="27093" numCol="1" spcCol="1270" anchor="t" anchorCtr="0">
            <a:noAutofit/>
          </a:bodyPr>
          <a:lstStyle/>
          <a:p>
            <a:pPr marL="228594" lvl="1" indent="-228594" defTabSz="948243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</a:pPr>
            <a:endParaRPr lang="fr-BE" sz="1867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/>
            </a:endParaRPr>
          </a:p>
        </p:txBody>
      </p:sp>
      <p:sp>
        <p:nvSpPr>
          <p:cNvPr id="9" name="Forme libre : forme 8">
            <a:extLst>
              <a:ext uri="{FF2B5EF4-FFF2-40B4-BE49-F238E27FC236}">
                <a16:creationId xmlns:a16="http://schemas.microsoft.com/office/drawing/2014/main" id="{EC96B4FC-06B0-3A94-A916-D667F39F16EF}"/>
              </a:ext>
            </a:extLst>
          </p:cNvPr>
          <p:cNvSpPr/>
          <p:nvPr/>
        </p:nvSpPr>
        <p:spPr>
          <a:xfrm>
            <a:off x="737261" y="1892830"/>
            <a:ext cx="10513168" cy="4404471"/>
          </a:xfrm>
          <a:custGeom>
            <a:avLst/>
            <a:gdLst>
              <a:gd name="connsiteX0" fmla="*/ 0 w 7884876"/>
              <a:gd name="connsiteY0" fmla="*/ 0 h 3303353"/>
              <a:gd name="connsiteX1" fmla="*/ 7884876 w 7884876"/>
              <a:gd name="connsiteY1" fmla="*/ 0 h 3303353"/>
              <a:gd name="connsiteX2" fmla="*/ 7884876 w 7884876"/>
              <a:gd name="connsiteY2" fmla="*/ 3303353 h 3303353"/>
              <a:gd name="connsiteX3" fmla="*/ 0 w 7884876"/>
              <a:gd name="connsiteY3" fmla="*/ 3303353 h 3303353"/>
              <a:gd name="connsiteX4" fmla="*/ 0 w 7884876"/>
              <a:gd name="connsiteY4" fmla="*/ 0 h 33033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84876" h="3303353">
                <a:moveTo>
                  <a:pt x="0" y="0"/>
                </a:moveTo>
                <a:lnTo>
                  <a:pt x="7884876" y="0"/>
                </a:lnTo>
                <a:lnTo>
                  <a:pt x="7884876" y="3303353"/>
                </a:lnTo>
                <a:lnTo>
                  <a:pt x="0" y="3303353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33793" tIns="27093" rIns="151723" bIns="27093" numCol="1" spcCol="1270" anchor="t" anchorCtr="0">
            <a:noAutofit/>
          </a:bodyPr>
          <a:lstStyle/>
          <a:p>
            <a:pPr marL="380990" indent="-380990">
              <a:buFont typeface="Arial" panose="020B0604020202020204" pitchFamily="34" charset="0"/>
              <a:buChar char="•"/>
            </a:pPr>
            <a:r>
              <a:rPr lang="fr-BE" sz="1867" dirty="0"/>
              <a:t>Examen des besoins et choix des investissements soutenus et des équipements collectifs: inclure une réflexion sur les besoins spécifiques des personnes en situation de handicap et garantir l’accessibilité à </a:t>
            </a:r>
            <a:r>
              <a:rPr lang="fr-BE" sz="1867" dirty="0" err="1"/>
              <a:t>tous.tes</a:t>
            </a:r>
            <a:r>
              <a:rPr lang="fr-BE" sz="1867" dirty="0"/>
              <a:t>, y compris ce public</a:t>
            </a:r>
            <a:endParaRPr lang="en-BE" sz="1867" dirty="0"/>
          </a:p>
          <a:p>
            <a:pPr lvl="0">
              <a:buFont typeface="Arial" panose="020B0604020202020204" pitchFamily="34" charset="0"/>
              <a:buNone/>
            </a:pPr>
            <a:endParaRPr lang="en-BE" sz="1867" dirty="0"/>
          </a:p>
          <a:p>
            <a:pPr marL="380990" indent="-380990">
              <a:buFont typeface="Arial" panose="020B0604020202020204" pitchFamily="34" charset="0"/>
              <a:buChar char="•"/>
            </a:pPr>
            <a:r>
              <a:rPr lang="fr-BE" sz="1867" dirty="0"/>
              <a:t>Usage des équipements collectifs : attention aux obstacles selon le handicap + approche inclusive</a:t>
            </a:r>
          </a:p>
          <a:p>
            <a:pPr lvl="0"/>
            <a:endParaRPr lang="fr-BE" sz="1867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60B1CC22-2F1B-D9AB-9614-4F8AE06957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1548" y="327668"/>
            <a:ext cx="10033115" cy="850107"/>
          </a:xfrm>
        </p:spPr>
        <p:txBody>
          <a:bodyPr>
            <a:normAutofit/>
          </a:bodyPr>
          <a:lstStyle/>
          <a:p>
            <a:pPr algn="r"/>
            <a:r>
              <a:rPr lang="fr-BE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OS5.1 Equipements collectifs et revitalisation urbaine</a:t>
            </a:r>
            <a:br>
              <a:rPr lang="en-BE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BE" sz="2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07422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me 5">
            <a:extLst>
              <a:ext uri="{FF2B5EF4-FFF2-40B4-BE49-F238E27FC236}">
                <a16:creationId xmlns:a16="http://schemas.microsoft.com/office/drawing/2014/main" id="{E198722E-8C61-4811-9FC6-F32F48B0BAF6}"/>
              </a:ext>
            </a:extLst>
          </p:cNvPr>
          <p:cNvGraphicFramePr/>
          <p:nvPr/>
        </p:nvGraphicFramePr>
        <p:xfrm>
          <a:off x="815413" y="1007053"/>
          <a:ext cx="10945216" cy="52062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itre 1">
            <a:extLst>
              <a:ext uri="{FF2B5EF4-FFF2-40B4-BE49-F238E27FC236}">
                <a16:creationId xmlns:a16="http://schemas.microsoft.com/office/drawing/2014/main" id="{E66304FF-C51E-4FC5-E466-95632E4D65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1548" y="327668"/>
            <a:ext cx="10033115" cy="850107"/>
          </a:xfrm>
        </p:spPr>
        <p:txBody>
          <a:bodyPr>
            <a:normAutofit/>
          </a:bodyPr>
          <a:lstStyle/>
          <a:p>
            <a:pPr algn="r"/>
            <a:r>
              <a:rPr lang="fr-BE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OS5.1 Equipements collectifs et revitalisation urbaine</a:t>
            </a:r>
            <a:br>
              <a:rPr lang="en-BE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BE" sz="2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278129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344</Words>
  <Application>Microsoft Office PowerPoint</Application>
  <PresentationFormat>Grand écran</PresentationFormat>
  <Paragraphs>30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9" baseType="lpstr">
      <vt:lpstr>Aller Light</vt:lpstr>
      <vt:lpstr>Arial</vt:lpstr>
      <vt:lpstr>Calibri</vt:lpstr>
      <vt:lpstr>Calibri Light</vt:lpstr>
      <vt:lpstr>Thème Office</vt:lpstr>
      <vt:lpstr>Présentation PowerPoint</vt:lpstr>
      <vt:lpstr>OS5.1 Equipements collectifs et revitalisation urbaine </vt:lpstr>
      <vt:lpstr>OS5.1 Equipements collectifs et revitalisation urbaine </vt:lpstr>
      <vt:lpstr>OS5.1 Equipements collectifs et revitalisation urbaine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Beatrijs COMER</dc:creator>
  <cp:lastModifiedBy>Beatrijs COMER</cp:lastModifiedBy>
  <cp:revision>1</cp:revision>
  <dcterms:created xsi:type="dcterms:W3CDTF">2022-10-28T14:35:12Z</dcterms:created>
  <dcterms:modified xsi:type="dcterms:W3CDTF">2022-10-28T14:35:27Z</dcterms:modified>
</cp:coreProperties>
</file>