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44"/>
  </p:notesMasterIdLst>
  <p:handoutMasterIdLst>
    <p:handoutMasterId r:id="rId45"/>
  </p:handoutMasterIdLst>
  <p:sldIdLst>
    <p:sldId id="259" r:id="rId5"/>
    <p:sldId id="367" r:id="rId6"/>
    <p:sldId id="368" r:id="rId7"/>
    <p:sldId id="369" r:id="rId8"/>
    <p:sldId id="383" r:id="rId9"/>
    <p:sldId id="384" r:id="rId10"/>
    <p:sldId id="294" r:id="rId11"/>
    <p:sldId id="394" r:id="rId12"/>
    <p:sldId id="326" r:id="rId13"/>
    <p:sldId id="347" r:id="rId14"/>
    <p:sldId id="295" r:id="rId15"/>
    <p:sldId id="311" r:id="rId16"/>
    <p:sldId id="297" r:id="rId17"/>
    <p:sldId id="328" r:id="rId18"/>
    <p:sldId id="331" r:id="rId19"/>
    <p:sldId id="332" r:id="rId20"/>
    <p:sldId id="330" r:id="rId21"/>
    <p:sldId id="333" r:id="rId22"/>
    <p:sldId id="298" r:id="rId23"/>
    <p:sldId id="334" r:id="rId24"/>
    <p:sldId id="348" r:id="rId25"/>
    <p:sldId id="308" r:id="rId26"/>
    <p:sldId id="335" r:id="rId27"/>
    <p:sldId id="299" r:id="rId28"/>
    <p:sldId id="346" r:id="rId29"/>
    <p:sldId id="349" r:id="rId30"/>
    <p:sldId id="300" r:id="rId31"/>
    <p:sldId id="302" r:id="rId32"/>
    <p:sldId id="336" r:id="rId33"/>
    <p:sldId id="385" r:id="rId34"/>
    <p:sldId id="387" r:id="rId35"/>
    <p:sldId id="388" r:id="rId36"/>
    <p:sldId id="389" r:id="rId37"/>
    <p:sldId id="391" r:id="rId38"/>
    <p:sldId id="392" r:id="rId39"/>
    <p:sldId id="395" r:id="rId40"/>
    <p:sldId id="393" r:id="rId41"/>
    <p:sldId id="382" r:id="rId42"/>
    <p:sldId id="273" r:id="rId43"/>
  </p:sldIdLst>
  <p:sldSz cx="9144000" cy="5143500" type="screen16x9"/>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AM Dounia" initials="CD" lastIdx="1" clrIdx="0">
    <p:extLst>
      <p:ext uri="{19B8F6BF-5375-455C-9EA6-DF929625EA0E}">
        <p15:presenceInfo xmlns:p15="http://schemas.microsoft.com/office/powerpoint/2012/main" userId="S::dcham@sprb.brussels::2003f032-a2a5-4597-a8e5-3a6972b854c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B8A"/>
    <a:srgbClr val="FFF203"/>
    <a:srgbClr val="0B00BE"/>
    <a:srgbClr val="7CA2D6"/>
    <a:srgbClr val="B7B7B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6357" autoAdjust="0"/>
  </p:normalViewPr>
  <p:slideViewPr>
    <p:cSldViewPr>
      <p:cViewPr varScale="1">
        <p:scale>
          <a:sx n="113" d="100"/>
          <a:sy n="113" d="100"/>
        </p:scale>
        <p:origin x="586" y="91"/>
      </p:cViewPr>
      <p:guideLst>
        <p:guide orient="horz" pos="1620"/>
        <p:guide pos="2880"/>
      </p:guideLst>
    </p:cSldViewPr>
  </p:slideViewPr>
  <p:notesTextViewPr>
    <p:cViewPr>
      <p:scale>
        <a:sx n="100" d="100"/>
        <a:sy n="100" d="100"/>
      </p:scale>
      <p:origin x="0" y="0"/>
    </p:cViewPr>
  </p:notesTextViewPr>
  <p:notesViewPr>
    <p:cSldViewPr>
      <p:cViewPr varScale="1">
        <p:scale>
          <a:sx n="83" d="100"/>
          <a:sy n="83" d="100"/>
        </p:scale>
        <p:origin x="-3156"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viewProps" Target="viewProps.xml"/><Relationship Id="rId8"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BE"/>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FC8D81E-DE7C-4382-8F1A-401577778493}" type="datetimeFigureOut">
              <a:rPr lang="fr-BE" smtClean="0"/>
              <a:pPr/>
              <a:t>18-11-22</a:t>
            </a:fld>
            <a:endParaRPr lang="fr-BE"/>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BE"/>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337564D-E952-4EC1-B75D-0DA23DC0CF12}" type="slidenum">
              <a:rPr lang="fr-BE" smtClean="0"/>
              <a:pPr/>
              <a:t>‹#›</a:t>
            </a:fld>
            <a:endParaRPr lang="fr-BE"/>
          </a:p>
        </p:txBody>
      </p:sp>
    </p:spTree>
    <p:extLst>
      <p:ext uri="{BB962C8B-B14F-4D97-AF65-F5344CB8AC3E}">
        <p14:creationId xmlns:p14="http://schemas.microsoft.com/office/powerpoint/2010/main" val="11295785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BE"/>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58D0604-D0C7-4319-B045-8F563F9C8141}" type="datetimeFigureOut">
              <a:rPr lang="fr-BE" smtClean="0"/>
              <a:t>18-11-22</a:t>
            </a:fld>
            <a:endParaRPr lang="fr-BE"/>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BE"/>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BE"/>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DD4ACC6-E18E-4F9E-B1BC-6F01A0255BE9}" type="slidenum">
              <a:rPr lang="fr-BE" smtClean="0"/>
              <a:t>‹#›</a:t>
            </a:fld>
            <a:endParaRPr lang="fr-BE"/>
          </a:p>
        </p:txBody>
      </p:sp>
    </p:spTree>
    <p:extLst>
      <p:ext uri="{BB962C8B-B14F-4D97-AF65-F5344CB8AC3E}">
        <p14:creationId xmlns:p14="http://schemas.microsoft.com/office/powerpoint/2010/main" val="26670140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FF22293-E8AC-419C-B85C-5304DCBA151F}" type="slidenum">
              <a:rPr kumimoji="0" lang="fr-B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fr-BE"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012546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ACCUEIL">
    <p:spTree>
      <p:nvGrpSpPr>
        <p:cNvPr id="1" name=""/>
        <p:cNvGrpSpPr/>
        <p:nvPr/>
      </p:nvGrpSpPr>
      <p:grpSpPr>
        <a:xfrm>
          <a:off x="0" y="0"/>
          <a:ext cx="0" cy="0"/>
          <a:chOff x="0" y="0"/>
          <a:chExt cx="0" cy="0"/>
        </a:xfrm>
      </p:grpSpPr>
      <p:sp>
        <p:nvSpPr>
          <p:cNvPr id="11" name="Espace réservé du numéro de diapositive 5"/>
          <p:cNvSpPr txBox="1">
            <a:spLocks/>
          </p:cNvSpPr>
          <p:nvPr userDrawn="1"/>
        </p:nvSpPr>
        <p:spPr>
          <a:xfrm>
            <a:off x="8172400" y="4758961"/>
            <a:ext cx="720080" cy="382217"/>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83F8EE3-3B50-4017-B2E3-81E7FAC0BB79}" type="slidenum">
              <a:rPr kumimoji="0" lang="fr-BE" sz="1000" b="0" i="0" u="none" strike="noStrike" kern="1200" cap="none" spc="0" normalizeH="0" baseline="0" noProof="0" smtClean="0">
                <a:ln>
                  <a:noFill/>
                </a:ln>
                <a:solidFill>
                  <a:schemeClr val="bg1">
                    <a:lumMod val="65000"/>
                  </a:schemeClr>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r>
              <a:rPr kumimoji="0" lang="fr-BE" sz="11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rPr>
              <a:t> </a:t>
            </a:r>
            <a:endParaRPr kumimoji="0" lang="fr-BE" sz="10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endParaRPr>
          </a:p>
        </p:txBody>
      </p:sp>
      <p:pic>
        <p:nvPicPr>
          <p:cNvPr id="4" name="Image 3">
            <a:extLst>
              <a:ext uri="{FF2B5EF4-FFF2-40B4-BE49-F238E27FC236}">
                <a16:creationId xmlns:a16="http://schemas.microsoft.com/office/drawing/2014/main" id="{8807826C-B842-4437-AD53-E7E4F487EF5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RE +SS TITRE">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894D9A55-CEC1-4476-8478-647A731A0C6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13" name="Espace réservé du numéro de diapositive 5"/>
          <p:cNvSpPr txBox="1">
            <a:spLocks/>
          </p:cNvSpPr>
          <p:nvPr userDrawn="1"/>
        </p:nvSpPr>
        <p:spPr>
          <a:xfrm>
            <a:off x="8172400" y="4758961"/>
            <a:ext cx="720080" cy="382217"/>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83F8EE3-3B50-4017-B2E3-81E7FAC0BB79}" type="slidenum">
              <a:rPr kumimoji="0" lang="fr-BE" sz="1000" b="0" i="0" u="none" strike="noStrike" kern="1200" cap="none" spc="0" normalizeH="0" baseline="0" noProof="0" smtClean="0">
                <a:ln>
                  <a:noFill/>
                </a:ln>
                <a:solidFill>
                  <a:schemeClr val="bg1">
                    <a:lumMod val="65000"/>
                  </a:schemeClr>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r>
              <a:rPr kumimoji="0" lang="fr-BE" sz="11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rPr>
              <a:t> </a:t>
            </a:r>
            <a:endParaRPr kumimoji="0" lang="fr-BE" sz="10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endParaRPr>
          </a:p>
        </p:txBody>
      </p:sp>
      <p:sp>
        <p:nvSpPr>
          <p:cNvPr id="14" name="Espace réservé du texte 4">
            <a:extLst>
              <a:ext uri="{FF2B5EF4-FFF2-40B4-BE49-F238E27FC236}">
                <a16:creationId xmlns:a16="http://schemas.microsoft.com/office/drawing/2014/main" id="{6275DC74-2EB7-4214-A2D2-66007B8F1D75}"/>
              </a:ext>
            </a:extLst>
          </p:cNvPr>
          <p:cNvSpPr>
            <a:spLocks noGrp="1"/>
          </p:cNvSpPr>
          <p:nvPr>
            <p:ph type="body" sz="quarter" idx="10" hasCustomPrompt="1"/>
          </p:nvPr>
        </p:nvSpPr>
        <p:spPr>
          <a:xfrm>
            <a:off x="1475656" y="2117525"/>
            <a:ext cx="7560840" cy="958281"/>
          </a:xfrm>
        </p:spPr>
        <p:txBody>
          <a:bodyPr>
            <a:noAutofit/>
          </a:bodyPr>
          <a:lstStyle>
            <a:lvl1pPr marL="0" indent="0">
              <a:lnSpc>
                <a:spcPts val="2200"/>
              </a:lnSpc>
              <a:buFont typeface="Arial" pitchFamily="34" charset="0"/>
              <a:buNone/>
              <a:defRPr sz="2400" b="1" cap="all" baseline="0">
                <a:solidFill>
                  <a:schemeClr val="bg1">
                    <a:lumMod val="50000"/>
                  </a:schemeClr>
                </a:solidFill>
                <a:latin typeface="Arial" pitchFamily="34" charset="0"/>
                <a:cs typeface="Arial" pitchFamily="34" charset="0"/>
              </a:defRPr>
            </a:lvl1pPr>
            <a:lvl2pPr marL="0" indent="-108000">
              <a:spcBef>
                <a:spcPts val="300"/>
              </a:spcBef>
              <a:buFont typeface="+mj-lt"/>
              <a:buNone/>
              <a:defRPr sz="1600" b="0">
                <a:solidFill>
                  <a:schemeClr val="bg1">
                    <a:lumMod val="50000"/>
                  </a:schemeClr>
                </a:solidFill>
                <a:latin typeface="Arial" pitchFamily="34" charset="0"/>
                <a:cs typeface="Arial" pitchFamily="34" charset="0"/>
              </a:defRPr>
            </a:lvl2pPr>
            <a:lvl3pPr marL="0">
              <a:spcBef>
                <a:spcPts val="300"/>
              </a:spcBef>
              <a:buFont typeface="Aller Light" pitchFamily="2" charset="0"/>
              <a:buNone/>
              <a:defRPr sz="1800" b="1">
                <a:solidFill>
                  <a:schemeClr val="bg1">
                    <a:lumMod val="50000"/>
                  </a:schemeClr>
                </a:solidFill>
                <a:latin typeface="Arial" pitchFamily="34" charset="0"/>
                <a:cs typeface="Arial" pitchFamily="34" charset="0"/>
              </a:defRPr>
            </a:lvl3pPr>
            <a:lvl4pPr marL="0" indent="-108000">
              <a:spcBef>
                <a:spcPts val="300"/>
              </a:spcBef>
              <a:buClr>
                <a:srgbClr val="7CA2D6"/>
              </a:buClr>
              <a:buFont typeface="Arial" pitchFamily="34" charset="0"/>
              <a:buNone/>
              <a:defRPr sz="1800">
                <a:solidFill>
                  <a:schemeClr val="bg1">
                    <a:lumMod val="50000"/>
                  </a:schemeClr>
                </a:solidFill>
                <a:latin typeface="Arial" pitchFamily="34" charset="0"/>
                <a:cs typeface="Arial" pitchFamily="34" charset="0"/>
              </a:defRPr>
            </a:lvl4pPr>
            <a:lvl5pPr marL="828000" indent="-228600">
              <a:spcBef>
                <a:spcPts val="300"/>
              </a:spcBef>
              <a:buFont typeface="Arial" panose="020B0604020202020204" pitchFamily="34" charset="0"/>
              <a:buChar char="•"/>
              <a:defRPr sz="1800">
                <a:solidFill>
                  <a:schemeClr val="bg1">
                    <a:lumMod val="50000"/>
                  </a:schemeClr>
                </a:solidFill>
                <a:latin typeface="Arial" panose="020B0604020202020204" pitchFamily="34" charset="0"/>
                <a:cs typeface="Arial" panose="020B0604020202020204" pitchFamily="34" charset="0"/>
              </a:defRPr>
            </a:lvl5pPr>
          </a:lstStyle>
          <a:p>
            <a:pPr lvl="0"/>
            <a:r>
              <a:rPr lang="fr-FR" dirty="0"/>
              <a:t>Click to </a:t>
            </a:r>
            <a:r>
              <a:rPr lang="fr-FR" dirty="0" err="1"/>
              <a:t>modify</a:t>
            </a:r>
            <a:r>
              <a:rPr lang="fr-FR" dirty="0"/>
              <a:t> the </a:t>
            </a:r>
            <a:r>
              <a:rPr lang="fr-FR" dirty="0" err="1"/>
              <a:t>presentation</a:t>
            </a:r>
            <a:r>
              <a:rPr lang="fr-FR" dirty="0"/>
              <a:t> </a:t>
            </a:r>
            <a:r>
              <a:rPr lang="fr-FR" dirty="0" err="1"/>
              <a:t>heading</a:t>
            </a:r>
            <a:endParaRPr lang="fr-FR" dirty="0"/>
          </a:p>
        </p:txBody>
      </p:sp>
      <p:sp>
        <p:nvSpPr>
          <p:cNvPr id="16" name="Espace réservé du texte 4">
            <a:extLst>
              <a:ext uri="{FF2B5EF4-FFF2-40B4-BE49-F238E27FC236}">
                <a16:creationId xmlns:a16="http://schemas.microsoft.com/office/drawing/2014/main" id="{7242E0CF-D65B-4B72-AB77-CAFADB97DFF1}"/>
              </a:ext>
            </a:extLst>
          </p:cNvPr>
          <p:cNvSpPr>
            <a:spLocks noGrp="1"/>
          </p:cNvSpPr>
          <p:nvPr>
            <p:ph type="body" sz="quarter" idx="11" hasCustomPrompt="1"/>
          </p:nvPr>
        </p:nvSpPr>
        <p:spPr>
          <a:xfrm>
            <a:off x="1475656" y="3053629"/>
            <a:ext cx="7560840" cy="382217"/>
          </a:xfrm>
        </p:spPr>
        <p:txBody>
          <a:bodyPr>
            <a:normAutofit/>
          </a:bodyPr>
          <a:lstStyle>
            <a:lvl1pPr marL="0" indent="0">
              <a:lnSpc>
                <a:spcPts val="2200"/>
              </a:lnSpc>
              <a:buFont typeface="Arial" pitchFamily="34" charset="0"/>
              <a:buNone/>
              <a:defRPr sz="1800" b="1">
                <a:solidFill>
                  <a:schemeClr val="bg1">
                    <a:lumMod val="50000"/>
                  </a:schemeClr>
                </a:solidFill>
                <a:latin typeface="Arial" pitchFamily="34" charset="0"/>
                <a:cs typeface="Arial" pitchFamily="34" charset="0"/>
              </a:defRPr>
            </a:lvl1pPr>
            <a:lvl2pPr marL="0" indent="-108000">
              <a:spcBef>
                <a:spcPts val="300"/>
              </a:spcBef>
              <a:buFont typeface="+mj-lt"/>
              <a:buNone/>
              <a:defRPr sz="2000" b="0">
                <a:solidFill>
                  <a:schemeClr val="bg1">
                    <a:lumMod val="50000"/>
                  </a:schemeClr>
                </a:solidFill>
                <a:latin typeface="Arial" pitchFamily="34" charset="0"/>
                <a:cs typeface="Arial" pitchFamily="34" charset="0"/>
              </a:defRPr>
            </a:lvl2pPr>
            <a:lvl3pPr marL="0">
              <a:spcBef>
                <a:spcPts val="300"/>
              </a:spcBef>
              <a:buFont typeface="Aller Light" pitchFamily="2" charset="0"/>
              <a:buNone/>
              <a:defRPr sz="1800" b="1">
                <a:solidFill>
                  <a:schemeClr val="bg1">
                    <a:lumMod val="50000"/>
                  </a:schemeClr>
                </a:solidFill>
                <a:latin typeface="Arial" pitchFamily="34" charset="0"/>
                <a:cs typeface="Arial" pitchFamily="34" charset="0"/>
              </a:defRPr>
            </a:lvl3pPr>
            <a:lvl4pPr marL="0" indent="-108000">
              <a:spcBef>
                <a:spcPts val="300"/>
              </a:spcBef>
              <a:buClr>
                <a:srgbClr val="7CA2D6"/>
              </a:buClr>
              <a:buFont typeface="Arial" pitchFamily="34" charset="0"/>
              <a:buNone/>
              <a:defRPr sz="1800">
                <a:solidFill>
                  <a:schemeClr val="bg1">
                    <a:lumMod val="50000"/>
                  </a:schemeClr>
                </a:solidFill>
                <a:latin typeface="Arial" pitchFamily="34" charset="0"/>
                <a:cs typeface="Arial" pitchFamily="34" charset="0"/>
              </a:defRPr>
            </a:lvl4pPr>
            <a:lvl5pPr marL="828000" indent="-228600">
              <a:spcBef>
                <a:spcPts val="300"/>
              </a:spcBef>
              <a:buFont typeface="Arial" panose="020B0604020202020204" pitchFamily="34" charset="0"/>
              <a:buChar char="•"/>
              <a:defRPr sz="1800">
                <a:solidFill>
                  <a:schemeClr val="bg1">
                    <a:lumMod val="50000"/>
                  </a:schemeClr>
                </a:solidFill>
                <a:latin typeface="Arial" panose="020B0604020202020204" pitchFamily="34" charset="0"/>
                <a:cs typeface="Arial" panose="020B0604020202020204" pitchFamily="34" charset="0"/>
              </a:defRPr>
            </a:lvl5pPr>
          </a:lstStyle>
          <a:p>
            <a:pPr lvl="0"/>
            <a:r>
              <a:rPr lang="fr-FR" dirty="0"/>
              <a:t>Click to </a:t>
            </a:r>
            <a:r>
              <a:rPr lang="fr-FR" dirty="0" err="1"/>
              <a:t>modify</a:t>
            </a:r>
            <a:r>
              <a:rPr lang="fr-FR" dirty="0"/>
              <a:t> the </a:t>
            </a:r>
            <a:r>
              <a:rPr lang="fr-FR" dirty="0" err="1"/>
              <a:t>subtitle</a:t>
            </a:r>
            <a:endParaRPr lang="fr-F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7E8FDFC3-14B9-4B0E-A8D1-626A95764AA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14" name="Espace réservé du numéro de diapositive 5"/>
          <p:cNvSpPr txBox="1">
            <a:spLocks/>
          </p:cNvSpPr>
          <p:nvPr userDrawn="1"/>
        </p:nvSpPr>
        <p:spPr>
          <a:xfrm>
            <a:off x="8172400" y="4758961"/>
            <a:ext cx="720080" cy="382217"/>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83F8EE3-3B50-4017-B2E3-81E7FAC0BB79}" type="slidenum">
              <a:rPr kumimoji="0" lang="fr-BE" sz="1000" b="0" i="0" u="none" strike="noStrike" kern="1200" cap="none" spc="0" normalizeH="0" baseline="0" noProof="0" smtClean="0">
                <a:ln>
                  <a:noFill/>
                </a:ln>
                <a:solidFill>
                  <a:schemeClr val="bg1">
                    <a:lumMod val="65000"/>
                  </a:schemeClr>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r>
              <a:rPr kumimoji="0" lang="fr-BE" sz="11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rPr>
              <a:t> </a:t>
            </a:r>
            <a:endParaRPr kumimoji="0" lang="fr-BE" sz="10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endParaRPr>
          </a:p>
        </p:txBody>
      </p:sp>
      <p:sp>
        <p:nvSpPr>
          <p:cNvPr id="16" name="Espace réservé du texte 4"/>
          <p:cNvSpPr>
            <a:spLocks noGrp="1"/>
          </p:cNvSpPr>
          <p:nvPr>
            <p:ph type="body" sz="quarter" idx="14" hasCustomPrompt="1"/>
          </p:nvPr>
        </p:nvSpPr>
        <p:spPr>
          <a:xfrm>
            <a:off x="1677770" y="1534986"/>
            <a:ext cx="7200800" cy="3197004"/>
          </a:xfrm>
        </p:spPr>
        <p:txBody>
          <a:bodyPr/>
          <a:lstStyle>
            <a:lvl1pPr marL="0" indent="0">
              <a:lnSpc>
                <a:spcPts val="2200"/>
              </a:lnSpc>
              <a:buFont typeface="Arial" pitchFamily="34" charset="0"/>
              <a:buNone/>
              <a:defRPr sz="2400" b="1">
                <a:solidFill>
                  <a:schemeClr val="bg1">
                    <a:lumMod val="50000"/>
                  </a:schemeClr>
                </a:solidFill>
                <a:latin typeface="Arial" pitchFamily="34" charset="0"/>
                <a:cs typeface="Arial" pitchFamily="34" charset="0"/>
              </a:defRPr>
            </a:lvl1pPr>
            <a:lvl2pPr marL="273050" indent="-255588">
              <a:buFont typeface="Arial" panose="020B0604020202020204" pitchFamily="34" charset="0"/>
              <a:buChar char="•"/>
              <a:defRPr sz="1800">
                <a:solidFill>
                  <a:schemeClr val="bg1">
                    <a:lumMod val="50000"/>
                  </a:schemeClr>
                </a:solidFill>
                <a:latin typeface="Arial" panose="020B0604020202020204" pitchFamily="34" charset="0"/>
                <a:cs typeface="Arial" panose="020B0604020202020204" pitchFamily="34" charset="0"/>
              </a:defRPr>
            </a:lvl2pPr>
            <a:lvl3pPr marL="454025" indent="-228600">
              <a:buFont typeface="Arial" panose="020B0604020202020204" pitchFamily="34" charset="0"/>
              <a:buChar char="-"/>
              <a:defRPr sz="1600">
                <a:solidFill>
                  <a:schemeClr val="bg1">
                    <a:lumMod val="50000"/>
                  </a:schemeClr>
                </a:solidFill>
                <a:latin typeface="Arial" panose="020B0604020202020204" pitchFamily="34" charset="0"/>
                <a:cs typeface="Arial" panose="020B0604020202020204" pitchFamily="34" charset="0"/>
              </a:defRPr>
            </a:lvl3pPr>
            <a:lvl4pPr marL="539750" indent="0">
              <a:buFont typeface="Courier New" panose="02070309020205020404" pitchFamily="49" charset="0"/>
              <a:buNone/>
              <a:defRPr sz="1600" i="1">
                <a:solidFill>
                  <a:schemeClr val="bg1">
                    <a:lumMod val="50000"/>
                  </a:schemeClr>
                </a:solidFill>
                <a:latin typeface="Arial" panose="020B0604020202020204" pitchFamily="34" charset="0"/>
                <a:cs typeface="Arial" panose="020B0604020202020204" pitchFamily="34" charset="0"/>
              </a:defRPr>
            </a:lvl4pPr>
            <a:lvl5pPr>
              <a:defRPr>
                <a:solidFill>
                  <a:schemeClr val="tx1">
                    <a:lumMod val="75000"/>
                    <a:lumOff val="25000"/>
                  </a:schemeClr>
                </a:solidFill>
              </a:defRPr>
            </a:lvl5pPr>
          </a:lstStyle>
          <a:p>
            <a:pPr lvl="0"/>
            <a:r>
              <a:rPr lang="fr-FR" dirty="0"/>
              <a:t>Click to </a:t>
            </a:r>
            <a:r>
              <a:rPr lang="fr-FR" dirty="0" err="1"/>
              <a:t>modify</a:t>
            </a:r>
            <a:r>
              <a:rPr lang="fr-FR" dirty="0"/>
              <a:t> the </a:t>
            </a:r>
            <a:r>
              <a:rPr lang="fr-FR" dirty="0" err="1"/>
              <a:t>presentation</a:t>
            </a:r>
            <a:r>
              <a:rPr lang="fr-FR" dirty="0"/>
              <a:t> </a:t>
            </a:r>
            <a:r>
              <a:rPr lang="fr-FR" dirty="0" err="1"/>
              <a:t>summary</a:t>
            </a:r>
            <a:endParaRPr lang="fr-FR" dirty="0"/>
          </a:p>
          <a:p>
            <a:pPr lvl="1"/>
            <a:r>
              <a:rPr lang="fr-FR" dirty="0"/>
              <a:t>Second </a:t>
            </a:r>
            <a:r>
              <a:rPr lang="fr-FR" dirty="0" err="1"/>
              <a:t>level</a:t>
            </a:r>
            <a:r>
              <a:rPr lang="fr-FR" dirty="0"/>
              <a:t> </a:t>
            </a:r>
          </a:p>
          <a:p>
            <a:pPr lvl="2"/>
            <a:r>
              <a:rPr lang="fr-FR" dirty="0" err="1"/>
              <a:t>Third</a:t>
            </a:r>
            <a:r>
              <a:rPr lang="fr-FR" dirty="0"/>
              <a:t> </a:t>
            </a:r>
            <a:r>
              <a:rPr lang="fr-FR" dirty="0" err="1"/>
              <a:t>level</a:t>
            </a:r>
            <a:endParaRPr lang="fr-FR" dirty="0"/>
          </a:p>
          <a:p>
            <a:pPr lvl="3"/>
            <a:r>
              <a:rPr lang="fr-FR" dirty="0" err="1"/>
              <a:t>Fourth</a:t>
            </a:r>
            <a:r>
              <a:rPr lang="fr-FR" dirty="0"/>
              <a:t> </a:t>
            </a:r>
            <a:r>
              <a:rPr lang="fr-FR" dirty="0" err="1"/>
              <a:t>level</a:t>
            </a:r>
            <a:r>
              <a:rPr lang="fr-FR" dirty="0"/>
              <a:t> </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U">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947BE8E0-CE13-4872-8114-FB78A1E29BEB}"/>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10" name="Espace réservé du numéro de diapositive 5"/>
          <p:cNvSpPr txBox="1">
            <a:spLocks/>
          </p:cNvSpPr>
          <p:nvPr userDrawn="1"/>
        </p:nvSpPr>
        <p:spPr>
          <a:xfrm>
            <a:off x="8172400" y="4758961"/>
            <a:ext cx="720080" cy="382217"/>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83F8EE3-3B50-4017-B2E3-81E7FAC0BB79}" type="slidenum">
              <a:rPr kumimoji="0" lang="fr-BE" sz="1000" b="0" i="0" u="none" strike="noStrike" kern="1200" cap="none" spc="0" normalizeH="0" baseline="0" noProof="0" smtClean="0">
                <a:ln>
                  <a:noFill/>
                </a:ln>
                <a:solidFill>
                  <a:schemeClr val="bg1">
                    <a:lumMod val="65000"/>
                  </a:schemeClr>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r>
              <a:rPr kumimoji="0" lang="fr-BE" sz="11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rPr>
              <a:t> </a:t>
            </a:r>
            <a:endParaRPr kumimoji="0" lang="fr-BE" sz="10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endParaRPr>
          </a:p>
        </p:txBody>
      </p:sp>
      <p:sp>
        <p:nvSpPr>
          <p:cNvPr id="17" name="Titre 1"/>
          <p:cNvSpPr>
            <a:spLocks noGrp="1"/>
          </p:cNvSpPr>
          <p:nvPr>
            <p:ph type="title" hasCustomPrompt="1"/>
          </p:nvPr>
        </p:nvSpPr>
        <p:spPr>
          <a:xfrm>
            <a:off x="395536" y="205978"/>
            <a:ext cx="8424936" cy="583574"/>
          </a:xfrm>
        </p:spPr>
        <p:txBody>
          <a:bodyPr anchor="ctr">
            <a:normAutofit/>
          </a:bodyPr>
          <a:lstStyle>
            <a:lvl1pPr algn="l">
              <a:defRPr sz="2400" b="1">
                <a:solidFill>
                  <a:schemeClr val="bg1">
                    <a:lumMod val="50000"/>
                  </a:schemeClr>
                </a:solidFill>
                <a:latin typeface="Arial" pitchFamily="34" charset="0"/>
                <a:cs typeface="Arial" pitchFamily="34" charset="0"/>
              </a:defRPr>
            </a:lvl1pPr>
          </a:lstStyle>
          <a:p>
            <a:r>
              <a:rPr lang="fr-FR" dirty="0"/>
              <a:t>Click to </a:t>
            </a:r>
            <a:r>
              <a:rPr lang="fr-FR" dirty="0" err="1"/>
              <a:t>modify</a:t>
            </a:r>
            <a:r>
              <a:rPr lang="fr-FR" dirty="0"/>
              <a:t> the </a:t>
            </a:r>
            <a:r>
              <a:rPr lang="fr-FR" dirty="0" err="1"/>
              <a:t>heading</a:t>
            </a:r>
            <a:r>
              <a:rPr lang="fr-FR" dirty="0"/>
              <a:t> style</a:t>
            </a:r>
            <a:endParaRPr lang="fr-BE" dirty="0"/>
          </a:p>
        </p:txBody>
      </p:sp>
      <p:sp>
        <p:nvSpPr>
          <p:cNvPr id="19" name="Espace réservé du texte 4"/>
          <p:cNvSpPr>
            <a:spLocks noGrp="1"/>
          </p:cNvSpPr>
          <p:nvPr>
            <p:ph type="body" sz="quarter" idx="10" hasCustomPrompt="1"/>
          </p:nvPr>
        </p:nvSpPr>
        <p:spPr>
          <a:xfrm>
            <a:off x="359532" y="987574"/>
            <a:ext cx="8424936" cy="3096344"/>
          </a:xfrm>
        </p:spPr>
        <p:txBody>
          <a:bodyPr/>
          <a:lstStyle>
            <a:lvl1pPr marL="0" indent="0">
              <a:lnSpc>
                <a:spcPts val="2200"/>
              </a:lnSpc>
              <a:buFont typeface="Arial" pitchFamily="34" charset="0"/>
              <a:buNone/>
              <a:defRPr sz="2000" b="0">
                <a:solidFill>
                  <a:schemeClr val="tx1">
                    <a:lumMod val="50000"/>
                    <a:lumOff val="50000"/>
                  </a:schemeClr>
                </a:solidFill>
                <a:latin typeface="Arial" pitchFamily="34" charset="0"/>
                <a:cs typeface="Arial" pitchFamily="34" charset="0"/>
              </a:defRPr>
            </a:lvl1pPr>
            <a:lvl2pPr marL="0" indent="-72000">
              <a:spcBef>
                <a:spcPts val="300"/>
              </a:spcBef>
              <a:spcAft>
                <a:spcPts val="1000"/>
              </a:spcAft>
              <a:buFont typeface="+mj-lt"/>
              <a:buNone/>
              <a:defRPr sz="2000" b="0">
                <a:solidFill>
                  <a:schemeClr val="bg1">
                    <a:lumMod val="50000"/>
                  </a:schemeClr>
                </a:solidFill>
                <a:latin typeface="Arial" pitchFamily="34" charset="0"/>
                <a:cs typeface="Arial" pitchFamily="34" charset="0"/>
              </a:defRPr>
            </a:lvl2pPr>
            <a:lvl3pPr marL="540000">
              <a:spcBef>
                <a:spcPts val="300"/>
              </a:spcBef>
              <a:buFont typeface="Aller Light" pitchFamily="2" charset="0"/>
              <a:buNone/>
              <a:defRPr sz="2000" b="1">
                <a:solidFill>
                  <a:schemeClr val="tx1">
                    <a:lumMod val="50000"/>
                    <a:lumOff val="50000"/>
                  </a:schemeClr>
                </a:solidFill>
                <a:latin typeface="Arial" pitchFamily="34" charset="0"/>
                <a:cs typeface="Arial" pitchFamily="34" charset="0"/>
              </a:defRPr>
            </a:lvl3pPr>
            <a:lvl4pPr marL="540000">
              <a:spcBef>
                <a:spcPts val="300"/>
              </a:spcBef>
              <a:buClr>
                <a:srgbClr val="7CA2D6"/>
              </a:buClr>
              <a:buFont typeface="Arial" pitchFamily="34" charset="0"/>
              <a:buNone/>
              <a:defRPr sz="1800">
                <a:solidFill>
                  <a:schemeClr val="bg1">
                    <a:lumMod val="50000"/>
                  </a:schemeClr>
                </a:solidFill>
                <a:latin typeface="Arial" pitchFamily="34" charset="0"/>
                <a:cs typeface="Arial" pitchFamily="34" charset="0"/>
              </a:defRPr>
            </a:lvl4pPr>
            <a:lvl5pPr marL="828000">
              <a:spcBef>
                <a:spcPts val="300"/>
              </a:spcBef>
              <a:buClr>
                <a:schemeClr val="tx1">
                  <a:lumMod val="65000"/>
                  <a:lumOff val="35000"/>
                </a:schemeClr>
              </a:buClr>
              <a:buFont typeface="Arial" pitchFamily="34" charset="0"/>
              <a:buChar char="•"/>
              <a:defRPr sz="1800">
                <a:solidFill>
                  <a:schemeClr val="bg1">
                    <a:lumMod val="50000"/>
                  </a:schemeClr>
                </a:solidFill>
                <a:latin typeface="Arial" pitchFamily="34" charset="0"/>
                <a:cs typeface="Arial" pitchFamily="34" charset="0"/>
              </a:defRPr>
            </a:lvl5pPr>
          </a:lstStyle>
          <a:p>
            <a:pPr lvl="0"/>
            <a:r>
              <a:rPr lang="fr-FR" dirty="0"/>
              <a:t>Click to </a:t>
            </a:r>
            <a:r>
              <a:rPr lang="fr-FR" dirty="0" err="1"/>
              <a:t>modify</a:t>
            </a:r>
            <a:r>
              <a:rPr lang="fr-FR" dirty="0"/>
              <a:t> the </a:t>
            </a:r>
            <a:r>
              <a:rPr lang="fr-FR" dirty="0" err="1"/>
              <a:t>text</a:t>
            </a:r>
            <a:r>
              <a:rPr lang="fr-FR" dirty="0"/>
              <a:t> styles</a:t>
            </a:r>
          </a:p>
          <a:p>
            <a:pPr lvl="1"/>
            <a:r>
              <a:rPr lang="fr-FR" dirty="0"/>
              <a:t>Second </a:t>
            </a:r>
            <a:r>
              <a:rPr lang="fr-FR" dirty="0" err="1"/>
              <a:t>level</a:t>
            </a:r>
            <a:r>
              <a:rPr lang="fr-FR" dirty="0"/>
              <a:t> </a:t>
            </a:r>
          </a:p>
          <a:p>
            <a:pPr lvl="2"/>
            <a:r>
              <a:rPr lang="fr-FR" dirty="0" err="1"/>
              <a:t>Third</a:t>
            </a:r>
            <a:r>
              <a:rPr lang="fr-FR" dirty="0"/>
              <a:t> </a:t>
            </a:r>
            <a:r>
              <a:rPr lang="fr-FR" dirty="0" err="1"/>
              <a:t>level</a:t>
            </a:r>
            <a:endParaRPr lang="fr-FR" dirty="0"/>
          </a:p>
          <a:p>
            <a:pPr lvl="3"/>
            <a:r>
              <a:rPr lang="fr-FR" dirty="0" err="1"/>
              <a:t>Fourth</a:t>
            </a:r>
            <a:r>
              <a:rPr lang="fr-FR" dirty="0"/>
              <a:t> </a:t>
            </a:r>
            <a:r>
              <a:rPr lang="fr-FR" dirty="0" err="1"/>
              <a:t>level</a:t>
            </a:r>
            <a:r>
              <a:rPr lang="fr-FR" dirty="0"/>
              <a:t> </a:t>
            </a:r>
          </a:p>
          <a:p>
            <a:pPr lvl="4"/>
            <a:r>
              <a:rPr lang="fr-FR" dirty="0" err="1"/>
              <a:t>Fifth</a:t>
            </a:r>
            <a:r>
              <a:rPr lang="fr-FR" dirty="0"/>
              <a:t> </a:t>
            </a:r>
            <a:r>
              <a:rPr lang="fr-FR" dirty="0" err="1"/>
              <a:t>level</a:t>
            </a:r>
            <a:r>
              <a:rPr lang="fr-FR" dirty="0"/>
              <a:t> </a:t>
            </a:r>
            <a:endParaRPr lang="fr-BE"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fr-FR" dirty="0"/>
              <a:t>Cliquez pour modifier le style du titre</a:t>
            </a:r>
            <a:endParaRPr lang="fr-BE" dirty="0"/>
          </a:p>
        </p:txBody>
      </p:sp>
      <p:sp>
        <p:nvSpPr>
          <p:cNvPr id="3" name="Espace réservé du texte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A2D6E5D8-0C96-4723-8AB9-AAB0724C9E48}" type="datetimeFigureOut">
              <a:rPr lang="fr-BE" smtClean="0"/>
              <a:pPr/>
              <a:t>18-11-22</a:t>
            </a:fld>
            <a:endParaRPr lang="fr-BE"/>
          </a:p>
        </p:txBody>
      </p:sp>
      <p:sp>
        <p:nvSpPr>
          <p:cNvPr id="5" name="Espace réservé du pied de page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683F8EE3-3B50-4017-B2E3-81E7FAC0BB79}" type="slidenum">
              <a:rPr lang="fr-BE" smtClean="0"/>
              <a:pPr/>
              <a:t>‹#›</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60" r:id="rId2"/>
    <p:sldLayoutId id="2147483663" r:id="rId3"/>
    <p:sldLayoutId id="2147483651" r:id="rId4"/>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3" Type="http://schemas.openxmlformats.org/officeDocument/2006/relationships/hyperlink" Target="http://www.efro.brussels/" TargetMode="External"/><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3" Type="http://schemas.openxmlformats.org/officeDocument/2006/relationships/hyperlink" Target="http://efro.brussels/" TargetMode="External"/><Relationship Id="rId2" Type="http://schemas.openxmlformats.org/officeDocument/2006/relationships/hyperlink" Target="http://feder.brussels/" TargetMode="External"/><Relationship Id="rId1" Type="http://schemas.openxmlformats.org/officeDocument/2006/relationships/slideLayout" Target="../slideLayouts/slideLayout3.xml"/><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11CA16AA-7B05-47D9-BE8D-7FB2B2D65377}"/>
              </a:ext>
            </a:extLst>
          </p:cNvPr>
          <p:cNvSpPr>
            <a:spLocks noGrp="1"/>
          </p:cNvSpPr>
          <p:nvPr>
            <p:ph type="body" sz="quarter" idx="14"/>
          </p:nvPr>
        </p:nvSpPr>
        <p:spPr>
          <a:xfrm>
            <a:off x="755576" y="699542"/>
            <a:ext cx="7200800" cy="3701060"/>
          </a:xfrm>
        </p:spPr>
        <p:txBody>
          <a:bodyPr>
            <a:normAutofit/>
          </a:bodyPr>
          <a:lstStyle/>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endParaRPr kumimoji="0" lang="fr-FR" sz="1600" b="1" i="0" u="none" strike="noStrike" kern="1200" cap="all" spc="0" normalizeH="0" baseline="0" noProof="0" dirty="0">
              <a:ln>
                <a:noFill/>
              </a:ln>
              <a:solidFill>
                <a:srgbClr val="1F497D">
                  <a:lumMod val="75000"/>
                </a:srgbClr>
              </a:solidFill>
              <a:effectLst/>
              <a:uLnTx/>
              <a:uFillTx/>
              <a:latin typeface="Arial" pitchFamily="34" charset="0"/>
              <a:ea typeface="+mn-ea"/>
              <a:cs typeface="Arial" pitchFamily="34" charset="0"/>
            </a:endParaRP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r>
              <a:rPr kumimoji="0" lang="fr-FR" sz="2000" b="1" i="0" u="none" strike="noStrike" kern="1200" cap="all" spc="0" normalizeH="0" baseline="0" noProof="0" dirty="0">
                <a:ln>
                  <a:noFill/>
                </a:ln>
                <a:solidFill>
                  <a:srgbClr val="002060"/>
                </a:solidFill>
                <a:effectLst/>
                <a:uLnTx/>
                <a:uFillTx/>
              </a:rPr>
              <a:t>LANCEMENT Programme FEDER 2021-2027</a:t>
            </a: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endParaRPr kumimoji="0" lang="fr-FR" sz="2000" b="1" i="0" u="none" strike="noStrike" kern="1200" cap="all" spc="0" normalizeH="0" baseline="0" noProof="0" dirty="0">
              <a:ln>
                <a:noFill/>
              </a:ln>
              <a:solidFill>
                <a:srgbClr val="002060"/>
              </a:solidFill>
              <a:effectLst/>
              <a:uLnTx/>
              <a:uFillTx/>
            </a:endParaRP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r>
              <a:rPr lang="nl-NL" sz="2000" dirty="0">
                <a:solidFill>
                  <a:srgbClr val="002060"/>
                </a:solidFill>
                <a:effectLst/>
                <a:latin typeface="Arial" panose="020B0604020202020204" pitchFamily="34" charset="0"/>
                <a:ea typeface="Times New Roman" panose="02020603050405020304" pitchFamily="18" charset="0"/>
              </a:rPr>
              <a:t>LANCERING VAN HET EFRO-PROGRAMMA 2021-2027 </a:t>
            </a:r>
          </a:p>
          <a:p>
            <a:pPr algn="ctr">
              <a:defRPr/>
            </a:pPr>
            <a:endParaRPr lang="nl-NL" sz="2000" cap="all" dirty="0">
              <a:solidFill>
                <a:srgbClr val="002060"/>
              </a:solidFill>
            </a:endParaRPr>
          </a:p>
          <a:p>
            <a:pPr algn="ctr">
              <a:defRPr/>
            </a:pPr>
            <a:r>
              <a:rPr lang="nl-NL" sz="2000" cap="all" dirty="0">
                <a:solidFill>
                  <a:srgbClr val="002060"/>
                </a:solidFill>
              </a:rPr>
              <a:t>23/11/2022</a:t>
            </a:r>
            <a:endParaRPr lang="fr-FR" sz="2000" cap="all" dirty="0">
              <a:solidFill>
                <a:srgbClr val="002060"/>
              </a:solidFill>
            </a:endParaRP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endParaRPr kumimoji="0" lang="nl-NL" sz="2000" i="0" u="none" strike="noStrike" kern="1200" cap="all" spc="0" normalizeH="0" baseline="0" noProof="0" dirty="0">
              <a:ln>
                <a:noFill/>
              </a:ln>
              <a:solidFill>
                <a:srgbClr val="002060"/>
              </a:solidFill>
              <a:uLnTx/>
              <a:uFillTx/>
            </a:endParaRP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r>
              <a:rPr lang="nl-NL" sz="2000" cap="all" dirty="0">
                <a:solidFill>
                  <a:srgbClr val="002060"/>
                </a:solidFill>
                <a:effectLst/>
              </a:rPr>
              <a:t>THE FACULTY </a:t>
            </a:r>
          </a:p>
          <a:p>
            <a:pPr lvl="0" algn="ctr">
              <a:lnSpc>
                <a:spcPct val="120000"/>
              </a:lnSpc>
              <a:spcBef>
                <a:spcPts val="0"/>
              </a:spcBef>
              <a:defRPr/>
            </a:pPr>
            <a:r>
              <a:rPr lang="nl-NL" sz="1100" cap="all" dirty="0" err="1">
                <a:solidFill>
                  <a:srgbClr val="002060"/>
                </a:solidFill>
                <a:effectLst/>
              </a:rPr>
              <a:t>ProjeT</a:t>
            </a:r>
            <a:r>
              <a:rPr lang="nl-NL" sz="1100" cap="all" dirty="0">
                <a:solidFill>
                  <a:srgbClr val="002060"/>
                </a:solidFill>
                <a:effectLst/>
              </a:rPr>
              <a:t> </a:t>
            </a:r>
            <a:r>
              <a:rPr lang="nl-NL" sz="1100" cap="all" dirty="0">
                <a:solidFill>
                  <a:srgbClr val="002060"/>
                </a:solidFill>
              </a:rPr>
              <a:t>FEDER 2007-2013 “ </a:t>
            </a:r>
            <a:r>
              <a:rPr lang="nl-NL" sz="1100" cap="all" dirty="0" err="1">
                <a:solidFill>
                  <a:srgbClr val="002060"/>
                </a:solidFill>
                <a:effectLst/>
              </a:rPr>
              <a:t>Ecole</a:t>
            </a:r>
            <a:r>
              <a:rPr lang="nl-NL" sz="1100" cap="all" dirty="0">
                <a:solidFill>
                  <a:srgbClr val="002060"/>
                </a:solidFill>
                <a:effectLst/>
              </a:rPr>
              <a:t> des </a:t>
            </a:r>
            <a:r>
              <a:rPr lang="nl-NL" sz="1100" cap="all" dirty="0" err="1">
                <a:solidFill>
                  <a:srgbClr val="002060"/>
                </a:solidFill>
                <a:effectLst/>
              </a:rPr>
              <a:t>vétérinaires</a:t>
            </a:r>
            <a:r>
              <a:rPr lang="nl-NL" sz="1100" cap="all" dirty="0">
                <a:solidFill>
                  <a:srgbClr val="002060"/>
                </a:solidFill>
                <a:effectLst/>
              </a:rPr>
              <a:t> ” </a:t>
            </a:r>
          </a:p>
          <a:p>
            <a:pPr lvl="0" algn="ctr">
              <a:lnSpc>
                <a:spcPct val="120000"/>
              </a:lnSpc>
              <a:spcBef>
                <a:spcPts val="0"/>
              </a:spcBef>
              <a:defRPr/>
            </a:pPr>
            <a:r>
              <a:rPr lang="nl-NL" sz="1100" cap="all" dirty="0">
                <a:solidFill>
                  <a:srgbClr val="002060"/>
                </a:solidFill>
                <a:effectLst/>
              </a:rPr>
              <a:t>efro-project 2007-2013 “Veeartsenijschool”</a:t>
            </a: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endParaRPr kumimoji="0" lang="fr-FR" sz="1600" b="1" i="0" u="none" strike="noStrike" kern="1200" cap="all" spc="0" normalizeH="0" baseline="0" noProof="0" dirty="0">
              <a:ln>
                <a:noFill/>
              </a:ln>
              <a:solidFill>
                <a:srgbClr val="002060"/>
              </a:solidFill>
              <a:effectLst/>
              <a:uLnTx/>
              <a:uFillTx/>
            </a:endParaRP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endParaRPr kumimoji="0" lang="fr-FR" sz="1600" b="1" i="0" u="none" strike="noStrike" kern="1200" cap="all" spc="0" normalizeH="0" baseline="0" noProof="0" dirty="0">
              <a:ln>
                <a:noFill/>
              </a:ln>
              <a:solidFill>
                <a:srgbClr val="1F497D">
                  <a:lumMod val="75000"/>
                </a:srgbClr>
              </a:solidFill>
              <a:effectLst/>
              <a:uLnTx/>
              <a:uFillTx/>
            </a:endParaRPr>
          </a:p>
          <a:p>
            <a:endParaRPr lang="fr-BE" dirty="0"/>
          </a:p>
        </p:txBody>
      </p:sp>
      <p:pic>
        <p:nvPicPr>
          <p:cNvPr id="3" name="Image 2">
            <a:extLst>
              <a:ext uri="{FF2B5EF4-FFF2-40B4-BE49-F238E27FC236}">
                <a16:creationId xmlns:a16="http://schemas.microsoft.com/office/drawing/2014/main" id="{C32810DA-6472-A2A9-A5A7-A695995D3C2C}"/>
              </a:ext>
            </a:extLst>
          </p:cNvPr>
          <p:cNvPicPr>
            <a:picLocks noChangeAspect="1"/>
          </p:cNvPicPr>
          <p:nvPr/>
        </p:nvPicPr>
        <p:blipFill>
          <a:blip r:embed="rId2"/>
          <a:stretch>
            <a:fillRect/>
          </a:stretch>
        </p:blipFill>
        <p:spPr>
          <a:xfrm>
            <a:off x="3707904" y="4447118"/>
            <a:ext cx="4392488" cy="573167"/>
          </a:xfrm>
          <a:prstGeom prst="rect">
            <a:avLst/>
          </a:prstGeom>
        </p:spPr>
      </p:pic>
    </p:spTree>
    <p:extLst>
      <p:ext uri="{BB962C8B-B14F-4D97-AF65-F5344CB8AC3E}">
        <p14:creationId xmlns:p14="http://schemas.microsoft.com/office/powerpoint/2010/main" val="28291823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sz="quarter" idx="10"/>
          </p:nvPr>
        </p:nvSpPr>
        <p:spPr>
          <a:xfrm>
            <a:off x="251520" y="339502"/>
            <a:ext cx="8532948" cy="4320480"/>
          </a:xfrm>
        </p:spPr>
        <p:txBody>
          <a:bodyPr>
            <a:normAutofit/>
          </a:bodyPr>
          <a:lstStyle/>
          <a:p>
            <a:pPr marL="457200" indent="-457200" algn="just">
              <a:buFont typeface="+mj-lt"/>
              <a:buAutoNum type="arabicPeriod" startAt="5"/>
            </a:pPr>
            <a:r>
              <a:rPr lang="fr-BE" sz="2300" dirty="0"/>
              <a:t>Soutenir la mobilisation et la mise en œuvre au sein des politiques publiques des résultats de la recherche / </a:t>
            </a:r>
            <a:r>
              <a:rPr lang="nl-NL" sz="2300" i="1" dirty="0">
                <a:solidFill>
                  <a:schemeClr val="tx1"/>
                </a:solidFill>
              </a:rPr>
              <a:t>ondersteuning bieden aan de mobilisatie en uitwerking in het kader van de beleidslijnen van de resultaten van onderzoek</a:t>
            </a:r>
            <a:endParaRPr lang="fr-BE" sz="2300" b="1" dirty="0">
              <a:solidFill>
                <a:schemeClr val="accent1"/>
              </a:solidFill>
            </a:endParaRPr>
          </a:p>
          <a:p>
            <a:pPr algn="just"/>
            <a:r>
              <a:rPr lang="fr-BE" b="1" dirty="0">
                <a:solidFill>
                  <a:schemeClr val="accent1"/>
                </a:solidFill>
              </a:rPr>
              <a:t>Actions / </a:t>
            </a:r>
            <a:r>
              <a:rPr lang="fr-BE" b="1" dirty="0" err="1">
                <a:solidFill>
                  <a:schemeClr val="accent1"/>
                </a:solidFill>
              </a:rPr>
              <a:t>acties</a:t>
            </a:r>
            <a:r>
              <a:rPr lang="fr-BE" b="1" dirty="0">
                <a:solidFill>
                  <a:schemeClr val="accent1"/>
                </a:solidFill>
              </a:rPr>
              <a:t> 2+3+4+5 : </a:t>
            </a:r>
            <a:r>
              <a:rPr lang="fr-BE" sz="2300" b="1" dirty="0">
                <a:solidFill>
                  <a:schemeClr val="accent1"/>
                </a:solidFill>
              </a:rPr>
              <a:t>14,12 M </a:t>
            </a:r>
            <a:r>
              <a:rPr lang="fr-BE" sz="1700" b="1" dirty="0">
                <a:solidFill>
                  <a:schemeClr val="accent1"/>
                </a:solidFill>
              </a:rPr>
              <a:t>(FEDER+RBC) (EFRO+BHG)</a:t>
            </a:r>
          </a:p>
          <a:p>
            <a:pPr algn="just"/>
            <a:endParaRPr lang="fr-BE" sz="2300" b="1" dirty="0">
              <a:solidFill>
                <a:schemeClr val="accent1"/>
              </a:solidFill>
            </a:endParaRPr>
          </a:p>
          <a:p>
            <a:pPr marL="457200" indent="-457200" algn="just">
              <a:buFont typeface="+mj-lt"/>
              <a:buAutoNum type="arabicPeriod" startAt="6"/>
            </a:pPr>
            <a:r>
              <a:rPr lang="fr-BE" sz="2400" dirty="0"/>
              <a:t>Soutenir la mise en place d’une infrastructure régionale dédiée à la sensibilisation des jeunes aux sciences / </a:t>
            </a:r>
            <a:r>
              <a:rPr lang="nl-NL" sz="2400" i="1" dirty="0">
                <a:solidFill>
                  <a:schemeClr val="tx1"/>
                </a:solidFill>
              </a:rPr>
              <a:t>het ondersteunen van de ontwikkeling van een gewestelijke infrastructuur die jongeren bewust moet maken van wetenschap en een wetenschappelijke geest moet stimuleren </a:t>
            </a:r>
          </a:p>
          <a:p>
            <a:pPr algn="just"/>
            <a:r>
              <a:rPr lang="fr-BE" sz="2400" b="1" dirty="0">
                <a:solidFill>
                  <a:schemeClr val="accent1"/>
                </a:solidFill>
              </a:rPr>
              <a:t>6,05 M </a:t>
            </a:r>
            <a:r>
              <a:rPr lang="fr-BE" sz="1600" b="1" dirty="0">
                <a:solidFill>
                  <a:schemeClr val="accent1"/>
                </a:solidFill>
              </a:rPr>
              <a:t>(FEDER+RBC) (EFRO+BHG)</a:t>
            </a:r>
          </a:p>
          <a:p>
            <a:pPr algn="just"/>
            <a:endParaRPr lang="fr-BE" sz="2300" b="1" dirty="0">
              <a:solidFill>
                <a:schemeClr val="accent1"/>
              </a:solidFill>
            </a:endParaRPr>
          </a:p>
          <a:p>
            <a:pPr algn="just"/>
            <a:endParaRPr lang="fr-BE" dirty="0"/>
          </a:p>
          <a:p>
            <a:pPr algn="just"/>
            <a:endParaRPr lang="fr-BE" dirty="0"/>
          </a:p>
        </p:txBody>
      </p:sp>
      <p:pic>
        <p:nvPicPr>
          <p:cNvPr id="2" name="Image 3">
            <a:extLst>
              <a:ext uri="{FF2B5EF4-FFF2-40B4-BE49-F238E27FC236}">
                <a16:creationId xmlns:a16="http://schemas.microsoft.com/office/drawing/2014/main" id="{D5990DA2-240F-F940-B3D2-EB2097EA3FDF}"/>
              </a:ext>
            </a:extLst>
          </p:cNvPr>
          <p:cNvPicPr>
            <a:picLocks noChangeAspect="1"/>
          </p:cNvPicPr>
          <p:nvPr/>
        </p:nvPicPr>
        <p:blipFill>
          <a:blip r:embed="rId2"/>
          <a:stretch>
            <a:fillRect/>
          </a:stretch>
        </p:blipFill>
        <p:spPr>
          <a:xfrm>
            <a:off x="4139952" y="4376641"/>
            <a:ext cx="4322439" cy="560881"/>
          </a:xfrm>
          <a:prstGeom prst="rect">
            <a:avLst/>
          </a:prstGeom>
        </p:spPr>
      </p:pic>
    </p:spTree>
    <p:extLst>
      <p:ext uri="{BB962C8B-B14F-4D97-AF65-F5344CB8AC3E}">
        <p14:creationId xmlns:p14="http://schemas.microsoft.com/office/powerpoint/2010/main" val="21134632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sz="quarter" idx="10"/>
          </p:nvPr>
        </p:nvSpPr>
        <p:spPr>
          <a:xfrm>
            <a:off x="323528" y="267494"/>
            <a:ext cx="8460940" cy="3960440"/>
          </a:xfrm>
        </p:spPr>
        <p:txBody>
          <a:bodyPr>
            <a:normAutofit/>
          </a:bodyPr>
          <a:lstStyle/>
          <a:p>
            <a:pPr marL="457200" indent="-457200" algn="just">
              <a:buFont typeface="+mj-lt"/>
              <a:buAutoNum type="arabicPeriod" startAt="6"/>
            </a:pPr>
            <a:endParaRPr lang="fr-BE" dirty="0"/>
          </a:p>
          <a:p>
            <a:pPr algn="just"/>
            <a:r>
              <a:rPr lang="fr-BE" sz="2300" dirty="0"/>
              <a:t>Instrument financier : valorisation de la recherche et de l’innovation, et sa commercialisation, spécifiquement via le soutien aux jeunes entreprises</a:t>
            </a:r>
          </a:p>
          <a:p>
            <a:pPr algn="just"/>
            <a:r>
              <a:rPr lang="fr-BE" sz="2300" i="1" dirty="0">
                <a:solidFill>
                  <a:schemeClr val="tx1"/>
                </a:solidFill>
              </a:rPr>
              <a:t>F</a:t>
            </a:r>
            <a:r>
              <a:rPr lang="nl-NL" sz="2300" i="1" dirty="0" err="1">
                <a:solidFill>
                  <a:schemeClr val="tx1"/>
                </a:solidFill>
              </a:rPr>
              <a:t>inancieringsinstrument</a:t>
            </a:r>
            <a:r>
              <a:rPr lang="fr-BE" sz="2300" i="1" dirty="0">
                <a:solidFill>
                  <a:schemeClr val="tx1"/>
                </a:solidFill>
              </a:rPr>
              <a:t>: v</a:t>
            </a:r>
            <a:r>
              <a:rPr lang="nl-NL" sz="2300" i="1" dirty="0" err="1">
                <a:solidFill>
                  <a:schemeClr val="tx1"/>
                </a:solidFill>
              </a:rPr>
              <a:t>alorisatie</a:t>
            </a:r>
            <a:r>
              <a:rPr lang="nl-NL" sz="2300" i="1" dirty="0">
                <a:solidFill>
                  <a:schemeClr val="tx1"/>
                </a:solidFill>
              </a:rPr>
              <a:t> van onderzoek en innovatie en de commercialisering ervan, met name door steun aan startende ondernemingen</a:t>
            </a:r>
          </a:p>
          <a:p>
            <a:pPr algn="just"/>
            <a:endParaRPr lang="fr-BE" sz="2300" i="1" dirty="0">
              <a:solidFill>
                <a:schemeClr val="tx1"/>
              </a:solidFill>
            </a:endParaRPr>
          </a:p>
          <a:p>
            <a:pPr algn="just"/>
            <a:r>
              <a:rPr lang="fr-BE" sz="2300" b="1" dirty="0">
                <a:solidFill>
                  <a:schemeClr val="accent1"/>
                </a:solidFill>
              </a:rPr>
              <a:t>4,035 M </a:t>
            </a:r>
            <a:r>
              <a:rPr lang="fr-BE" b="1" dirty="0">
                <a:solidFill>
                  <a:schemeClr val="accent1"/>
                </a:solidFill>
              </a:rPr>
              <a:t>(FEDER+RBC) (EFRO+BHG)</a:t>
            </a:r>
          </a:p>
          <a:p>
            <a:pPr algn="just"/>
            <a:endParaRPr lang="fr-BE" dirty="0"/>
          </a:p>
        </p:txBody>
      </p:sp>
      <p:pic>
        <p:nvPicPr>
          <p:cNvPr id="2" name="Image 3">
            <a:extLst>
              <a:ext uri="{FF2B5EF4-FFF2-40B4-BE49-F238E27FC236}">
                <a16:creationId xmlns:a16="http://schemas.microsoft.com/office/drawing/2014/main" id="{86ABB841-1A6A-5CBB-C96D-E8C44F807539}"/>
              </a:ext>
            </a:extLst>
          </p:cNvPr>
          <p:cNvPicPr>
            <a:picLocks noChangeAspect="1"/>
          </p:cNvPicPr>
          <p:nvPr/>
        </p:nvPicPr>
        <p:blipFill>
          <a:blip r:embed="rId2"/>
          <a:stretch>
            <a:fillRect/>
          </a:stretch>
        </p:blipFill>
        <p:spPr>
          <a:xfrm>
            <a:off x="4139952" y="4376641"/>
            <a:ext cx="4322439" cy="560881"/>
          </a:xfrm>
          <a:prstGeom prst="rect">
            <a:avLst/>
          </a:prstGeom>
        </p:spPr>
      </p:pic>
    </p:spTree>
    <p:extLst>
      <p:ext uri="{BB962C8B-B14F-4D97-AF65-F5344CB8AC3E}">
        <p14:creationId xmlns:p14="http://schemas.microsoft.com/office/powerpoint/2010/main" val="16522019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BE" dirty="0"/>
              <a:t>OS1.2. Numérisation</a:t>
            </a:r>
            <a:r>
              <a:rPr lang="fr-BE" i="1" dirty="0"/>
              <a:t> / </a:t>
            </a:r>
            <a:r>
              <a:rPr lang="fr-BE" i="1" dirty="0">
                <a:solidFill>
                  <a:schemeClr val="tx1"/>
                </a:solidFill>
              </a:rPr>
              <a:t>SD 1.2 </a:t>
            </a:r>
            <a:r>
              <a:rPr lang="fr-BE" i="1" dirty="0" err="1">
                <a:solidFill>
                  <a:schemeClr val="tx1"/>
                </a:solidFill>
              </a:rPr>
              <a:t>Digitalisering</a:t>
            </a:r>
            <a:endParaRPr lang="fr-BE" dirty="0"/>
          </a:p>
        </p:txBody>
      </p:sp>
      <p:sp>
        <p:nvSpPr>
          <p:cNvPr id="3" name="Espace réservé du texte 2"/>
          <p:cNvSpPr>
            <a:spLocks noGrp="1"/>
          </p:cNvSpPr>
          <p:nvPr>
            <p:ph type="body" sz="quarter" idx="10"/>
          </p:nvPr>
        </p:nvSpPr>
        <p:spPr>
          <a:xfrm>
            <a:off x="323528" y="789552"/>
            <a:ext cx="8460940" cy="3510390"/>
          </a:xfrm>
        </p:spPr>
        <p:txBody>
          <a:bodyPr>
            <a:normAutofit fontScale="55000" lnSpcReduction="20000"/>
          </a:bodyPr>
          <a:lstStyle/>
          <a:p>
            <a:pPr marL="457200" lvl="1" indent="-457200" algn="just">
              <a:lnSpc>
                <a:spcPts val="2200"/>
              </a:lnSpc>
              <a:spcBef>
                <a:spcPct val="20000"/>
              </a:spcBef>
              <a:buFont typeface="+mj-lt"/>
              <a:buAutoNum type="arabicPeriod"/>
            </a:pPr>
            <a:r>
              <a:rPr lang="fr-BE" sz="3600" dirty="0">
                <a:latin typeface="Calibri" panose="020F0502020204030204" pitchFamily="34" charset="0"/>
                <a:ea typeface="Calibri" panose="020F0502020204030204" pitchFamily="34" charset="0"/>
                <a:cs typeface="Times New Roman" panose="02020603050405020304" pitchFamily="18" charset="0"/>
              </a:rPr>
              <a:t>Développement numérique par les services publics de services et produits en lien avec les thématiques identifiées par le Programme / </a:t>
            </a:r>
            <a:r>
              <a:rPr lang="nl-NL" sz="360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Digitale ontwikkeling door de overheidsdiensten van diensten en producten die verband houden met de thema's uit het programma</a:t>
            </a:r>
            <a:endParaRPr lang="fr-BE" sz="3600" i="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a:p>
            <a:pPr lvl="1" indent="0" algn="just">
              <a:lnSpc>
                <a:spcPts val="2200"/>
              </a:lnSpc>
              <a:spcBef>
                <a:spcPct val="20000"/>
              </a:spcBef>
            </a:pPr>
            <a:r>
              <a:rPr lang="fr-BE" sz="3600" b="1" dirty="0">
                <a:solidFill>
                  <a:schemeClr val="accent1"/>
                </a:solidFill>
              </a:rPr>
              <a:t>29,22 M </a:t>
            </a:r>
            <a:r>
              <a:rPr lang="fr-BE" sz="2900" b="1" dirty="0">
                <a:solidFill>
                  <a:schemeClr val="accent1"/>
                </a:solidFill>
              </a:rPr>
              <a:t>(FEDER+RBC) (EFRO+BHG)</a:t>
            </a:r>
            <a:endParaRPr lang="fr-BE" sz="2900" b="1" dirty="0">
              <a:solidFill>
                <a:schemeClr val="tx1">
                  <a:lumMod val="50000"/>
                  <a:lumOff val="50000"/>
                </a:schemeClr>
              </a:solidFill>
            </a:endParaRPr>
          </a:p>
          <a:p>
            <a:pPr marL="457200" lvl="1" indent="-457200" algn="just">
              <a:lnSpc>
                <a:spcPts val="2200"/>
              </a:lnSpc>
              <a:spcBef>
                <a:spcPct val="20000"/>
              </a:spcBef>
              <a:buFont typeface="+mj-lt"/>
              <a:buAutoNum type="arabicPeriod" startAt="2"/>
            </a:pPr>
            <a:r>
              <a:rPr lang="fr-BE" sz="3600" dirty="0">
                <a:latin typeface="Calibri" panose="020F0502020204030204" pitchFamily="34" charset="0"/>
                <a:ea typeface="Calibri" panose="020F0502020204030204" pitchFamily="34" charset="0"/>
                <a:cs typeface="Times New Roman" panose="02020603050405020304" pitchFamily="18" charset="0"/>
              </a:rPr>
              <a:t>Initiatives liées à l’appropriation numérique par des publics en difficulté et en priorité dans les quartiers fragilisés </a:t>
            </a:r>
            <a:r>
              <a:rPr lang="fr-BE" sz="3600" b="1" dirty="0">
                <a:solidFill>
                  <a:schemeClr val="tx1">
                    <a:lumMod val="50000"/>
                    <a:lumOff val="50000"/>
                  </a:schemeClr>
                </a:solidFill>
              </a:rPr>
              <a:t>/ </a:t>
            </a:r>
            <a:r>
              <a:rPr lang="nl-NL" sz="360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Initiatieven in verband met digitale toe-eigening door doelgroepen in moeilijkheden en bij voorrang in achtergestelde wijken</a:t>
            </a:r>
            <a:endParaRPr lang="fr-BE" sz="3600" i="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a:p>
            <a:pPr algn="just"/>
            <a:r>
              <a:rPr lang="fr-BE" sz="3600" b="1" dirty="0">
                <a:solidFill>
                  <a:schemeClr val="accent1"/>
                </a:solidFill>
              </a:rPr>
              <a:t>12,52 M </a:t>
            </a:r>
            <a:r>
              <a:rPr lang="fr-BE" sz="2900" b="1" dirty="0">
                <a:solidFill>
                  <a:schemeClr val="accent1"/>
                </a:solidFill>
              </a:rPr>
              <a:t>(FEDER+RBC) (EFRO+BHG)</a:t>
            </a:r>
            <a:endParaRPr lang="fr-BE" sz="2900" b="1" dirty="0"/>
          </a:p>
          <a:p>
            <a:pPr algn="just"/>
            <a:endParaRPr lang="fr-BE" sz="3600" b="1" dirty="0">
              <a:solidFill>
                <a:schemeClr val="accent1"/>
              </a:solidFill>
            </a:endParaRPr>
          </a:p>
          <a:p>
            <a:pPr algn="just"/>
            <a:endParaRPr lang="fr-BE" dirty="0"/>
          </a:p>
        </p:txBody>
      </p:sp>
      <p:pic>
        <p:nvPicPr>
          <p:cNvPr id="4" name="Image 3">
            <a:extLst>
              <a:ext uri="{FF2B5EF4-FFF2-40B4-BE49-F238E27FC236}">
                <a16:creationId xmlns:a16="http://schemas.microsoft.com/office/drawing/2014/main" id="{E176A2C8-5308-B82D-EF35-08446824DF95}"/>
              </a:ext>
            </a:extLst>
          </p:cNvPr>
          <p:cNvPicPr>
            <a:picLocks noChangeAspect="1"/>
          </p:cNvPicPr>
          <p:nvPr/>
        </p:nvPicPr>
        <p:blipFill>
          <a:blip r:embed="rId3"/>
          <a:stretch>
            <a:fillRect/>
          </a:stretch>
        </p:blipFill>
        <p:spPr>
          <a:xfrm>
            <a:off x="4139952" y="4376641"/>
            <a:ext cx="4322439" cy="560881"/>
          </a:xfrm>
          <a:prstGeom prst="rect">
            <a:avLst/>
          </a:prstGeom>
        </p:spPr>
      </p:pic>
    </p:spTree>
    <p:extLst>
      <p:ext uri="{BB962C8B-B14F-4D97-AF65-F5344CB8AC3E}">
        <p14:creationId xmlns:p14="http://schemas.microsoft.com/office/powerpoint/2010/main" val="40605440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205978"/>
            <a:ext cx="8424936" cy="1285652"/>
          </a:xfrm>
        </p:spPr>
        <p:txBody>
          <a:bodyPr>
            <a:noAutofit/>
          </a:bodyPr>
          <a:lstStyle/>
          <a:p>
            <a:r>
              <a:rPr lang="fr-BE" sz="2000" dirty="0"/>
              <a:t>OS1.3. Renforcer la croissance et la compétitivité des </a:t>
            </a:r>
            <a:r>
              <a:rPr lang="fr-BE" sz="2000" i="1" u="sng" dirty="0"/>
              <a:t>PME</a:t>
            </a:r>
            <a:r>
              <a:rPr lang="fr-BE" sz="2000" dirty="0"/>
              <a:t> et la création d’emploi dans les PME / </a:t>
            </a:r>
            <a:r>
              <a:rPr lang="fr-BE" sz="2000" i="1" dirty="0">
                <a:solidFill>
                  <a:schemeClr val="tx1"/>
                </a:solidFill>
              </a:rPr>
              <a:t>S.D. 1.3 </a:t>
            </a:r>
            <a:r>
              <a:rPr lang="nl-BE" sz="2000" b="1" i="1" u="none" strike="noStrike" cap="none" baseline="0" dirty="0">
                <a:solidFill>
                  <a:schemeClr val="tx1"/>
                </a:solidFill>
                <a:effectLst/>
                <a:uFillTx/>
                <a:latin typeface="Arial"/>
              </a:rPr>
              <a:t>Versterken van duurzame groei en het concurrentievermogen van </a:t>
            </a:r>
            <a:r>
              <a:rPr lang="nl-BE" sz="2000" b="1" i="1" u="sng" strike="noStrike" cap="none" baseline="0" dirty="0">
                <a:solidFill>
                  <a:schemeClr val="tx1"/>
                </a:solidFill>
                <a:effectLst/>
                <a:uFillTx/>
                <a:latin typeface="Arial"/>
              </a:rPr>
              <a:t>kmo</a:t>
            </a:r>
            <a:r>
              <a:rPr lang="nl-BE" sz="2000" b="1" i="1" u="none" strike="noStrike" cap="none" baseline="0" dirty="0">
                <a:solidFill>
                  <a:schemeClr val="tx1"/>
                </a:solidFill>
                <a:effectLst/>
                <a:uFillTx/>
                <a:latin typeface="Arial"/>
              </a:rPr>
              <a:t>’s en het creëren van banen in kmo’s </a:t>
            </a:r>
            <a:endParaRPr lang="fr-BE" sz="2000" i="1" dirty="0">
              <a:solidFill>
                <a:schemeClr val="tx1"/>
              </a:solidFill>
            </a:endParaRPr>
          </a:p>
        </p:txBody>
      </p:sp>
      <p:sp>
        <p:nvSpPr>
          <p:cNvPr id="3" name="Espace réservé du texte 2"/>
          <p:cNvSpPr>
            <a:spLocks noGrp="1"/>
          </p:cNvSpPr>
          <p:nvPr>
            <p:ph type="body" sz="quarter" idx="10"/>
          </p:nvPr>
        </p:nvSpPr>
        <p:spPr>
          <a:xfrm>
            <a:off x="323528" y="1491629"/>
            <a:ext cx="8460940" cy="2885011"/>
          </a:xfrm>
        </p:spPr>
        <p:txBody>
          <a:bodyPr>
            <a:normAutofit/>
          </a:bodyPr>
          <a:lstStyle/>
          <a:p>
            <a:pPr marL="457200" lvl="1" indent="-457200" algn="just">
              <a:lnSpc>
                <a:spcPts val="2200"/>
              </a:lnSpc>
              <a:spcBef>
                <a:spcPct val="20000"/>
              </a:spcBef>
              <a:buFont typeface="+mj-lt"/>
              <a:buAutoNum type="arabicPeriod"/>
            </a:pPr>
            <a:r>
              <a:rPr lang="fr-BE" sz="1800" dirty="0">
                <a:ea typeface="Calibri" panose="020F0502020204030204" pitchFamily="34" charset="0"/>
              </a:rPr>
              <a:t>Actions contribuant à l’accompagnement des PME / </a:t>
            </a:r>
            <a:r>
              <a:rPr lang="nl-NL" sz="1800" i="1" dirty="0">
                <a:solidFill>
                  <a:schemeClr val="tx1"/>
                </a:solidFill>
                <a:ea typeface="Calibri" panose="020F0502020204030204" pitchFamily="34" charset="0"/>
              </a:rPr>
              <a:t>Acties die bijdragen tot de begeleiding van kmo’s</a:t>
            </a:r>
          </a:p>
          <a:p>
            <a:pPr lvl="1" indent="0" algn="just">
              <a:lnSpc>
                <a:spcPts val="2200"/>
              </a:lnSpc>
              <a:spcBef>
                <a:spcPct val="20000"/>
              </a:spcBef>
            </a:pPr>
            <a:r>
              <a:rPr lang="fr-BE" sz="1800" b="1" dirty="0">
                <a:solidFill>
                  <a:schemeClr val="accent1"/>
                </a:solidFill>
              </a:rPr>
              <a:t>6,67 M </a:t>
            </a:r>
            <a:r>
              <a:rPr lang="fr-BE" sz="1200" b="1" dirty="0">
                <a:solidFill>
                  <a:schemeClr val="accent1"/>
                </a:solidFill>
              </a:rPr>
              <a:t>(FEDER+RBC) (EFRO+BHG)</a:t>
            </a:r>
            <a:endParaRPr lang="nl-NL" sz="1200" i="1" dirty="0">
              <a:solidFill>
                <a:schemeClr val="tx1"/>
              </a:solidFill>
              <a:ea typeface="Calibri" panose="020F0502020204030204" pitchFamily="34" charset="0"/>
            </a:endParaRPr>
          </a:p>
          <a:p>
            <a:pPr marL="514350" lvl="1" indent="-514350" algn="just">
              <a:lnSpc>
                <a:spcPts val="2200"/>
              </a:lnSpc>
              <a:spcBef>
                <a:spcPct val="20000"/>
              </a:spcBef>
              <a:buFont typeface="+mj-lt"/>
              <a:buAutoNum type="arabicPeriod" startAt="2"/>
            </a:pPr>
            <a:r>
              <a:rPr lang="fr-BE" sz="1800" dirty="0">
                <a:ea typeface="Calibri" panose="020F0502020204030204" pitchFamily="34" charset="0"/>
              </a:rPr>
              <a:t>Investissement et hébergement (en ce compris la construction / rénovation d'infrastructures) au profit des PME /</a:t>
            </a:r>
            <a:r>
              <a:rPr lang="fr-BE" sz="1800" i="1" dirty="0">
                <a:solidFill>
                  <a:schemeClr val="tx1"/>
                </a:solidFill>
                <a:ea typeface="Calibri" panose="020F0502020204030204" pitchFamily="34" charset="0"/>
              </a:rPr>
              <a:t> </a:t>
            </a:r>
            <a:r>
              <a:rPr lang="nl-NL" sz="1800" i="1" dirty="0">
                <a:solidFill>
                  <a:schemeClr val="tx1"/>
                </a:solidFill>
                <a:ea typeface="Calibri" panose="020F0502020204030204" pitchFamily="34" charset="0"/>
              </a:rPr>
              <a:t>Investering en onderdak (met inbegrip van de bouw/renovatie van infrastructuur) voor kmo’s</a:t>
            </a:r>
          </a:p>
          <a:p>
            <a:pPr lvl="1" indent="0" algn="just">
              <a:lnSpc>
                <a:spcPts val="2200"/>
              </a:lnSpc>
              <a:spcBef>
                <a:spcPct val="20000"/>
              </a:spcBef>
            </a:pPr>
            <a:r>
              <a:rPr lang="fr-BE" sz="1800" b="1" dirty="0">
                <a:solidFill>
                  <a:schemeClr val="accent1"/>
                </a:solidFill>
              </a:rPr>
              <a:t>15,02 M </a:t>
            </a:r>
            <a:r>
              <a:rPr lang="fr-BE" sz="1200" b="1" dirty="0">
                <a:solidFill>
                  <a:schemeClr val="accent1"/>
                </a:solidFill>
              </a:rPr>
              <a:t>(FEDER+RBC) (EFRO+BHG)</a:t>
            </a:r>
            <a:endParaRPr lang="nl-NL" sz="1200" i="1" dirty="0">
              <a:solidFill>
                <a:schemeClr val="tx1"/>
              </a:solidFill>
              <a:ea typeface="Calibri" panose="020F0502020204030204" pitchFamily="34" charset="0"/>
            </a:endParaRPr>
          </a:p>
        </p:txBody>
      </p:sp>
      <p:pic>
        <p:nvPicPr>
          <p:cNvPr id="4" name="Image 3">
            <a:extLst>
              <a:ext uri="{FF2B5EF4-FFF2-40B4-BE49-F238E27FC236}">
                <a16:creationId xmlns:a16="http://schemas.microsoft.com/office/drawing/2014/main" id="{44378D52-AEB9-79AC-8976-C6FD72B3DF16}"/>
              </a:ext>
            </a:extLst>
          </p:cNvPr>
          <p:cNvPicPr>
            <a:picLocks noChangeAspect="1"/>
          </p:cNvPicPr>
          <p:nvPr/>
        </p:nvPicPr>
        <p:blipFill>
          <a:blip r:embed="rId2"/>
          <a:stretch>
            <a:fillRect/>
          </a:stretch>
        </p:blipFill>
        <p:spPr>
          <a:xfrm>
            <a:off x="4139952" y="4376641"/>
            <a:ext cx="4322439" cy="560881"/>
          </a:xfrm>
          <a:prstGeom prst="rect">
            <a:avLst/>
          </a:prstGeom>
        </p:spPr>
      </p:pic>
    </p:spTree>
    <p:extLst>
      <p:ext uri="{BB962C8B-B14F-4D97-AF65-F5344CB8AC3E}">
        <p14:creationId xmlns:p14="http://schemas.microsoft.com/office/powerpoint/2010/main" val="10932014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sz="quarter" idx="10"/>
          </p:nvPr>
        </p:nvSpPr>
        <p:spPr>
          <a:xfrm>
            <a:off x="323528" y="699542"/>
            <a:ext cx="8460940" cy="3528392"/>
          </a:xfrm>
        </p:spPr>
        <p:txBody>
          <a:bodyPr>
            <a:normAutofit/>
          </a:bodyPr>
          <a:lstStyle/>
          <a:p>
            <a:pPr lvl="1" indent="0" algn="just">
              <a:lnSpc>
                <a:spcPts val="2200"/>
              </a:lnSpc>
              <a:spcBef>
                <a:spcPct val="20000"/>
              </a:spcBef>
            </a:pPr>
            <a:r>
              <a:rPr lang="fr-BE" sz="3100" u="sng" dirty="0">
                <a:latin typeface="Calibri" panose="020F0502020204030204" pitchFamily="34" charset="0"/>
                <a:ea typeface="Calibri" panose="020F0502020204030204" pitchFamily="34" charset="0"/>
                <a:cs typeface="Times New Roman" panose="02020603050405020304" pitchFamily="18" charset="0"/>
              </a:rPr>
              <a:t>Finalités/</a:t>
            </a:r>
            <a:r>
              <a:rPr lang="fr-BE" sz="3100" i="1" u="sng" dirty="0" err="1">
                <a:solidFill>
                  <a:schemeClr val="tx1"/>
                </a:solidFill>
                <a:latin typeface="Calibri" panose="020F0502020204030204" pitchFamily="34" charset="0"/>
                <a:ea typeface="Calibri" panose="020F0502020204030204" pitchFamily="34" charset="0"/>
                <a:cs typeface="Times New Roman" panose="02020603050405020304" pitchFamily="18" charset="0"/>
              </a:rPr>
              <a:t>Doeleinden</a:t>
            </a:r>
            <a:r>
              <a:rPr lang="fr-BE" sz="3100" u="sng" dirty="0">
                <a:latin typeface="Calibri" panose="020F0502020204030204" pitchFamily="34" charset="0"/>
                <a:ea typeface="Calibri" panose="020F0502020204030204" pitchFamily="34" charset="0"/>
                <a:cs typeface="Times New Roman" panose="02020603050405020304" pitchFamily="18" charset="0"/>
              </a:rPr>
              <a:t> </a:t>
            </a:r>
            <a:r>
              <a:rPr lang="fr-BE" sz="3100" dirty="0">
                <a:latin typeface="Calibri" panose="020F0502020204030204" pitchFamily="34" charset="0"/>
                <a:ea typeface="Calibri" panose="020F0502020204030204" pitchFamily="34" charset="0"/>
                <a:cs typeface="Times New Roman" panose="02020603050405020304" pitchFamily="18" charset="0"/>
              </a:rPr>
              <a:t>:</a:t>
            </a:r>
          </a:p>
          <a:p>
            <a:r>
              <a:rPr lang="fr-BE" sz="2300" dirty="0"/>
              <a:t>·favoriser la création de PME / </a:t>
            </a:r>
            <a:r>
              <a:rPr lang="nl-NL" sz="2300" i="1" dirty="0">
                <a:solidFill>
                  <a:schemeClr val="tx1"/>
                </a:solidFill>
              </a:rPr>
              <a:t>de oprichting van kmo's bevorderen</a:t>
            </a:r>
            <a:endParaRPr lang="nl-NL" sz="2300" dirty="0"/>
          </a:p>
          <a:p>
            <a:endParaRPr lang="fr-BE" sz="2300" dirty="0"/>
          </a:p>
          <a:p>
            <a:pPr lvl="0"/>
            <a:r>
              <a:rPr lang="fr-BE" sz="2300" dirty="0"/>
              <a:t>·favoriser la transition écologique de PME /</a:t>
            </a:r>
            <a:r>
              <a:rPr lang="nl-NL" sz="2300" i="1" dirty="0">
                <a:solidFill>
                  <a:schemeClr val="tx1"/>
                </a:solidFill>
              </a:rPr>
              <a:t> de ecologische transitie van kmo's bevorderen</a:t>
            </a:r>
            <a:endParaRPr lang="fr-BE" sz="2300" i="1" dirty="0">
              <a:solidFill>
                <a:schemeClr val="tx1"/>
              </a:solidFill>
            </a:endParaRPr>
          </a:p>
          <a:p>
            <a:endParaRPr lang="fr-BE" sz="2300" dirty="0"/>
          </a:p>
          <a:p>
            <a:r>
              <a:rPr lang="fr-BE" sz="2300" dirty="0"/>
              <a:t>·favoriser l’augmentation de l’emploi au sein de PME / </a:t>
            </a:r>
            <a:r>
              <a:rPr lang="nl-NL" sz="2300" i="1" dirty="0">
                <a:solidFill>
                  <a:schemeClr val="tx1"/>
                </a:solidFill>
              </a:rPr>
              <a:t>de groei van tewerkstelling in kmo's bevorderen</a:t>
            </a:r>
            <a:endParaRPr lang="fr-BE" sz="2300" i="1" dirty="0">
              <a:solidFill>
                <a:schemeClr val="tx1"/>
              </a:solidFill>
            </a:endParaRPr>
          </a:p>
          <a:p>
            <a:endParaRPr lang="fr-BE" dirty="0"/>
          </a:p>
          <a:p>
            <a:pPr lvl="1" indent="0" algn="just">
              <a:lnSpc>
                <a:spcPts val="2200"/>
              </a:lnSpc>
              <a:spcBef>
                <a:spcPct val="20000"/>
              </a:spcBef>
            </a:pPr>
            <a:endParaRPr lang="nl-NL" sz="3100" i="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pic>
        <p:nvPicPr>
          <p:cNvPr id="2" name="Image 3">
            <a:extLst>
              <a:ext uri="{FF2B5EF4-FFF2-40B4-BE49-F238E27FC236}">
                <a16:creationId xmlns:a16="http://schemas.microsoft.com/office/drawing/2014/main" id="{C14DF039-FEAA-916C-9D53-284FE6B3963D}"/>
              </a:ext>
            </a:extLst>
          </p:cNvPr>
          <p:cNvPicPr>
            <a:picLocks noChangeAspect="1"/>
          </p:cNvPicPr>
          <p:nvPr/>
        </p:nvPicPr>
        <p:blipFill>
          <a:blip r:embed="rId2"/>
          <a:stretch>
            <a:fillRect/>
          </a:stretch>
        </p:blipFill>
        <p:spPr>
          <a:xfrm>
            <a:off x="4139952" y="4376641"/>
            <a:ext cx="4322439" cy="560881"/>
          </a:xfrm>
          <a:prstGeom prst="rect">
            <a:avLst/>
          </a:prstGeom>
        </p:spPr>
      </p:pic>
    </p:spTree>
    <p:extLst>
      <p:ext uri="{BB962C8B-B14F-4D97-AF65-F5344CB8AC3E}">
        <p14:creationId xmlns:p14="http://schemas.microsoft.com/office/powerpoint/2010/main" val="20463459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sz="quarter" idx="10"/>
          </p:nvPr>
        </p:nvSpPr>
        <p:spPr>
          <a:xfrm>
            <a:off x="323528" y="339501"/>
            <a:ext cx="8460940" cy="4037139"/>
          </a:xfrm>
        </p:spPr>
        <p:txBody>
          <a:bodyPr>
            <a:normAutofit fontScale="62500" lnSpcReduction="20000"/>
          </a:bodyPr>
          <a:lstStyle/>
          <a:p>
            <a:pPr lvl="1" indent="0" algn="just">
              <a:lnSpc>
                <a:spcPts val="2200"/>
              </a:lnSpc>
              <a:spcBef>
                <a:spcPct val="20000"/>
              </a:spcBef>
            </a:pPr>
            <a:r>
              <a:rPr lang="fr-BE" sz="3500" u="sng" dirty="0">
                <a:latin typeface="Calibri" panose="020F0502020204030204" pitchFamily="34" charset="0"/>
                <a:ea typeface="Calibri" panose="020F0502020204030204" pitchFamily="34" charset="0"/>
                <a:cs typeface="Times New Roman" panose="02020603050405020304" pitchFamily="18" charset="0"/>
              </a:rPr>
              <a:t>Approche sectorielle / </a:t>
            </a:r>
            <a:r>
              <a:rPr lang="fr-BE" sz="3500" i="1" u="sng" dirty="0" err="1">
                <a:solidFill>
                  <a:schemeClr val="tx1"/>
                </a:solidFill>
                <a:latin typeface="Calibri" panose="020F0502020204030204" pitchFamily="34" charset="0"/>
                <a:ea typeface="Calibri" panose="020F0502020204030204" pitchFamily="34" charset="0"/>
                <a:cs typeface="Times New Roman" panose="02020603050405020304" pitchFamily="18" charset="0"/>
              </a:rPr>
              <a:t>Sectoriële</a:t>
            </a:r>
            <a:r>
              <a:rPr lang="fr-BE" sz="3500" i="1" u="sng" dirty="0">
                <a:solidFill>
                  <a:schemeClr val="tx1"/>
                </a:solidFill>
                <a:latin typeface="Calibri" panose="020F0502020204030204" pitchFamily="34" charset="0"/>
                <a:ea typeface="Calibri" panose="020F0502020204030204" pitchFamily="34" charset="0"/>
                <a:cs typeface="Times New Roman" panose="02020603050405020304" pitchFamily="18" charset="0"/>
              </a:rPr>
              <a:t> </a:t>
            </a:r>
            <a:r>
              <a:rPr lang="fr-BE" sz="3500" i="1" u="sng" dirty="0" err="1">
                <a:solidFill>
                  <a:schemeClr val="tx1"/>
                </a:solidFill>
                <a:latin typeface="Calibri" panose="020F0502020204030204" pitchFamily="34" charset="0"/>
                <a:ea typeface="Calibri" panose="020F0502020204030204" pitchFamily="34" charset="0"/>
                <a:cs typeface="Times New Roman" panose="02020603050405020304" pitchFamily="18" charset="0"/>
              </a:rPr>
              <a:t>benadering</a:t>
            </a:r>
            <a:r>
              <a:rPr lang="fr-BE" sz="3500" u="sng" dirty="0">
                <a:latin typeface="Calibri" panose="020F0502020204030204" pitchFamily="34" charset="0"/>
                <a:ea typeface="Calibri" panose="020F0502020204030204" pitchFamily="34" charset="0"/>
                <a:cs typeface="Times New Roman" panose="02020603050405020304" pitchFamily="18" charset="0"/>
              </a:rPr>
              <a:t> </a:t>
            </a:r>
            <a:r>
              <a:rPr lang="fr-BE" sz="3500" dirty="0">
                <a:latin typeface="Calibri" panose="020F0502020204030204" pitchFamily="34" charset="0"/>
                <a:ea typeface="Calibri" panose="020F0502020204030204" pitchFamily="34" charset="0"/>
                <a:cs typeface="Times New Roman" panose="02020603050405020304" pitchFamily="18" charset="0"/>
              </a:rPr>
              <a:t>:</a:t>
            </a:r>
          </a:p>
          <a:p>
            <a:r>
              <a:rPr lang="fr-BE" sz="3400" dirty="0"/>
              <a:t>Développement d’un (ou plusieurs) des secteurs, d’une (ou plusieurs) des filières ou des démarches suivants / </a:t>
            </a:r>
            <a:r>
              <a:rPr lang="nl-NL" sz="3400" i="1" dirty="0">
                <a:solidFill>
                  <a:schemeClr val="tx1"/>
                </a:solidFill>
              </a:rPr>
              <a:t>ontwikkeling van één (of meerdere) van de volgende sectoren, industrieën of benaderingen</a:t>
            </a:r>
          </a:p>
          <a:p>
            <a:endParaRPr lang="fr-BE" sz="3400" i="1" dirty="0">
              <a:solidFill>
                <a:schemeClr val="tx1"/>
              </a:solidFill>
            </a:endParaRPr>
          </a:p>
          <a:p>
            <a:r>
              <a:rPr lang="fr-BE" sz="3400" dirty="0"/>
              <a:t>·filières d’économie circulaire (en ce compris filières de valorisation des déchets et des ressources) /</a:t>
            </a:r>
            <a:r>
              <a:rPr lang="nl-NL" sz="3400" i="1" dirty="0">
                <a:solidFill>
                  <a:schemeClr val="tx1"/>
                </a:solidFill>
              </a:rPr>
              <a:t> sectoren van de circulaire economie (inclusief de sectoren voor het hergebruik van afval en hulpbronnen)</a:t>
            </a:r>
          </a:p>
          <a:p>
            <a:endParaRPr lang="nl-NL" sz="3400" i="1" dirty="0">
              <a:solidFill>
                <a:schemeClr val="tx1"/>
              </a:solidFill>
            </a:endParaRPr>
          </a:p>
          <a:p>
            <a:r>
              <a:rPr lang="fr-BE" sz="3400" dirty="0"/>
              <a:t>·écosystème numérique et digital / </a:t>
            </a:r>
            <a:r>
              <a:rPr lang="nl-NL" sz="3400" dirty="0"/>
              <a:t> </a:t>
            </a:r>
            <a:r>
              <a:rPr lang="nl-NL" sz="3400" i="1" dirty="0">
                <a:solidFill>
                  <a:schemeClr val="tx1"/>
                </a:solidFill>
              </a:rPr>
              <a:t>digitaal ecosysteem</a:t>
            </a:r>
          </a:p>
          <a:p>
            <a:endParaRPr lang="nl-NL" sz="3400" i="1" dirty="0">
              <a:solidFill>
                <a:schemeClr val="tx1"/>
              </a:solidFill>
            </a:endParaRPr>
          </a:p>
          <a:p>
            <a:r>
              <a:rPr lang="fr-BE" sz="3400" dirty="0"/>
              <a:t>·économie sociale / </a:t>
            </a:r>
            <a:r>
              <a:rPr lang="nl-NL" sz="3400" i="1" dirty="0">
                <a:solidFill>
                  <a:schemeClr val="tx1"/>
                </a:solidFill>
              </a:rPr>
              <a:t>sociale economie</a:t>
            </a:r>
            <a:endParaRPr lang="nl-NL" sz="3400" i="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pic>
        <p:nvPicPr>
          <p:cNvPr id="2" name="Image 3">
            <a:extLst>
              <a:ext uri="{FF2B5EF4-FFF2-40B4-BE49-F238E27FC236}">
                <a16:creationId xmlns:a16="http://schemas.microsoft.com/office/drawing/2014/main" id="{CED90B4B-B70A-3273-CAAB-9C47914849E7}"/>
              </a:ext>
            </a:extLst>
          </p:cNvPr>
          <p:cNvPicPr>
            <a:picLocks noChangeAspect="1"/>
          </p:cNvPicPr>
          <p:nvPr/>
        </p:nvPicPr>
        <p:blipFill>
          <a:blip r:embed="rId2"/>
          <a:stretch>
            <a:fillRect/>
          </a:stretch>
        </p:blipFill>
        <p:spPr>
          <a:xfrm>
            <a:off x="4139952" y="4376641"/>
            <a:ext cx="4322439" cy="560881"/>
          </a:xfrm>
          <a:prstGeom prst="rect">
            <a:avLst/>
          </a:prstGeom>
        </p:spPr>
      </p:pic>
    </p:spTree>
    <p:extLst>
      <p:ext uri="{BB962C8B-B14F-4D97-AF65-F5344CB8AC3E}">
        <p14:creationId xmlns:p14="http://schemas.microsoft.com/office/powerpoint/2010/main" val="36363549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sz="quarter" idx="10"/>
          </p:nvPr>
        </p:nvSpPr>
        <p:spPr>
          <a:xfrm>
            <a:off x="323528" y="555526"/>
            <a:ext cx="8460940" cy="3672408"/>
          </a:xfrm>
        </p:spPr>
        <p:txBody>
          <a:bodyPr>
            <a:normAutofit/>
          </a:bodyPr>
          <a:lstStyle/>
          <a:p>
            <a:r>
              <a:rPr lang="fr-BE" dirty="0"/>
              <a:t>·HORECA, agriculture urbaine et circuits courts / </a:t>
            </a:r>
            <a:r>
              <a:rPr lang="nl-NL" i="1" dirty="0">
                <a:solidFill>
                  <a:schemeClr val="tx1"/>
                </a:solidFill>
              </a:rPr>
              <a:t>horeca, stadslandbouw en korte ketens</a:t>
            </a:r>
            <a:r>
              <a:rPr lang="nl-NL" dirty="0"/>
              <a:t> </a:t>
            </a:r>
          </a:p>
          <a:p>
            <a:endParaRPr lang="nl-NL" dirty="0"/>
          </a:p>
          <a:p>
            <a:r>
              <a:rPr lang="fr-BE" dirty="0"/>
              <a:t>·commerce, artisanat et industrie urbaine / </a:t>
            </a:r>
            <a:r>
              <a:rPr lang="nl-NL" i="1" dirty="0">
                <a:solidFill>
                  <a:schemeClr val="tx1"/>
                </a:solidFill>
              </a:rPr>
              <a:t>handel, ambachten en stadsindustrie</a:t>
            </a:r>
          </a:p>
          <a:p>
            <a:endParaRPr lang="fr-BE" dirty="0"/>
          </a:p>
          <a:p>
            <a:r>
              <a:rPr lang="fr-BE" dirty="0"/>
              <a:t>·média, culture, tourisme de loisir et d’affaires (MICE) /</a:t>
            </a:r>
            <a:r>
              <a:rPr lang="nl-NL" i="1" dirty="0">
                <a:solidFill>
                  <a:schemeClr val="tx1"/>
                </a:solidFill>
              </a:rPr>
              <a:t>media, cultuur, recreatief en zakelijk toerisme (MICE)</a:t>
            </a:r>
          </a:p>
          <a:p>
            <a:endParaRPr lang="fr-BE" dirty="0"/>
          </a:p>
          <a:p>
            <a:r>
              <a:rPr lang="fr-BE" dirty="0"/>
              <a:t>·soutien à la mobilité et à logistique urbaine durable / </a:t>
            </a:r>
            <a:r>
              <a:rPr lang="nl-NL" i="1" dirty="0">
                <a:solidFill>
                  <a:schemeClr val="tx1"/>
                </a:solidFill>
              </a:rPr>
              <a:t>ondersteuning van duurzame mobiliteit en stedelijke logistiek</a:t>
            </a:r>
          </a:p>
          <a:p>
            <a:pPr lvl="1" indent="0" algn="just">
              <a:lnSpc>
                <a:spcPts val="2200"/>
              </a:lnSpc>
              <a:spcBef>
                <a:spcPct val="20000"/>
              </a:spcBef>
            </a:pPr>
            <a:endParaRPr lang="nl-NL" sz="3100" i="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pic>
        <p:nvPicPr>
          <p:cNvPr id="2" name="Image 3">
            <a:extLst>
              <a:ext uri="{FF2B5EF4-FFF2-40B4-BE49-F238E27FC236}">
                <a16:creationId xmlns:a16="http://schemas.microsoft.com/office/drawing/2014/main" id="{B375BD55-F909-3394-EE5E-D94660AE22F6}"/>
              </a:ext>
            </a:extLst>
          </p:cNvPr>
          <p:cNvPicPr>
            <a:picLocks noChangeAspect="1"/>
          </p:cNvPicPr>
          <p:nvPr/>
        </p:nvPicPr>
        <p:blipFill>
          <a:blip r:embed="rId2"/>
          <a:stretch>
            <a:fillRect/>
          </a:stretch>
        </p:blipFill>
        <p:spPr>
          <a:xfrm>
            <a:off x="4139952" y="4376641"/>
            <a:ext cx="4322439" cy="560881"/>
          </a:xfrm>
          <a:prstGeom prst="rect">
            <a:avLst/>
          </a:prstGeom>
        </p:spPr>
      </p:pic>
    </p:spTree>
    <p:extLst>
      <p:ext uri="{BB962C8B-B14F-4D97-AF65-F5344CB8AC3E}">
        <p14:creationId xmlns:p14="http://schemas.microsoft.com/office/powerpoint/2010/main" val="20434831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F15BB4B-F361-4FF2-948E-098A0418B726}"/>
              </a:ext>
            </a:extLst>
          </p:cNvPr>
          <p:cNvSpPr>
            <a:spLocks noGrp="1"/>
          </p:cNvSpPr>
          <p:nvPr>
            <p:ph type="title"/>
          </p:nvPr>
        </p:nvSpPr>
        <p:spPr>
          <a:xfrm>
            <a:off x="395536" y="339502"/>
            <a:ext cx="8424936" cy="576064"/>
          </a:xfrm>
        </p:spPr>
        <p:txBody>
          <a:bodyPr>
            <a:normAutofit/>
          </a:bodyPr>
          <a:lstStyle/>
          <a:p>
            <a:r>
              <a:rPr lang="fr-BE" dirty="0"/>
              <a:t>Instruments financiers / </a:t>
            </a:r>
            <a:r>
              <a:rPr lang="nl-NL" i="1" dirty="0">
                <a:solidFill>
                  <a:schemeClr val="tx1"/>
                </a:solidFill>
              </a:rPr>
              <a:t>financieringsinstrumenten</a:t>
            </a:r>
            <a:r>
              <a:rPr lang="nl-NL" dirty="0"/>
              <a:t> </a:t>
            </a:r>
            <a:endParaRPr lang="fr-BE" dirty="0"/>
          </a:p>
        </p:txBody>
      </p:sp>
      <p:sp>
        <p:nvSpPr>
          <p:cNvPr id="4" name="Espace réservé du texte 2">
            <a:extLst>
              <a:ext uri="{FF2B5EF4-FFF2-40B4-BE49-F238E27FC236}">
                <a16:creationId xmlns:a16="http://schemas.microsoft.com/office/drawing/2014/main" id="{D9631F34-F7E0-4633-9664-5D00E0614074}"/>
              </a:ext>
            </a:extLst>
          </p:cNvPr>
          <p:cNvSpPr>
            <a:spLocks noGrp="1"/>
          </p:cNvSpPr>
          <p:nvPr>
            <p:ph type="body" sz="quarter" idx="10"/>
          </p:nvPr>
        </p:nvSpPr>
        <p:spPr>
          <a:xfrm>
            <a:off x="358775" y="987425"/>
            <a:ext cx="8426450" cy="3389216"/>
          </a:xfrm>
        </p:spPr>
        <p:txBody>
          <a:bodyPr>
            <a:normAutofit fontScale="70000" lnSpcReduction="20000"/>
          </a:bodyPr>
          <a:lstStyle/>
          <a:p>
            <a:pPr marL="457200" lvl="1" indent="-457200" algn="just">
              <a:lnSpc>
                <a:spcPts val="2200"/>
              </a:lnSpc>
              <a:spcBef>
                <a:spcPct val="20000"/>
              </a:spcBef>
              <a:buFont typeface="+mj-lt"/>
              <a:buAutoNum type="arabicPeriod"/>
            </a:pPr>
            <a:r>
              <a:rPr lang="fr-BE" sz="3100" dirty="0">
                <a:latin typeface="Calibri" panose="020F0502020204030204" pitchFamily="34" charset="0"/>
                <a:ea typeface="Calibri" panose="020F0502020204030204" pitchFamily="34" charset="0"/>
                <a:cs typeface="Times New Roman" panose="02020603050405020304" pitchFamily="18" charset="0"/>
              </a:rPr>
              <a:t>soutien à la création et au développement de TPE : encourager l’autocréation et le développement de TPE auprès de publics plus défavorisés et de publics ayant des difficultés d’accès au crédit bancaire classique via l’octroi de micro-crédits et de crédits, pouvant être adossé à des mesures d’accompagnement / </a:t>
            </a:r>
            <a:r>
              <a:rPr lang="nl-NL" sz="310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steun voor de oprichting en ontwikkeling van </a:t>
            </a:r>
            <a:r>
              <a:rPr lang="nl-NL" sz="3100" i="1" dirty="0" err="1">
                <a:solidFill>
                  <a:schemeClr val="tx1"/>
                </a:solidFill>
                <a:latin typeface="Calibri" panose="020F0502020204030204" pitchFamily="34" charset="0"/>
                <a:ea typeface="Calibri" panose="020F0502020204030204" pitchFamily="34" charset="0"/>
                <a:cs typeface="Times New Roman" panose="02020603050405020304" pitchFamily="18" charset="0"/>
              </a:rPr>
              <a:t>ZKO’s</a:t>
            </a:r>
            <a:r>
              <a:rPr lang="nl-NL" sz="310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 de zelfcreatie en ontwikkeling van </a:t>
            </a:r>
            <a:r>
              <a:rPr lang="nl-NL" sz="3100" i="1" dirty="0" err="1">
                <a:solidFill>
                  <a:schemeClr val="tx1"/>
                </a:solidFill>
                <a:latin typeface="Calibri" panose="020F0502020204030204" pitchFamily="34" charset="0"/>
                <a:ea typeface="Calibri" panose="020F0502020204030204" pitchFamily="34" charset="0"/>
                <a:cs typeface="Times New Roman" panose="02020603050405020304" pitchFamily="18" charset="0"/>
              </a:rPr>
              <a:t>ZKO’s</a:t>
            </a:r>
            <a:r>
              <a:rPr lang="nl-NL" sz="310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 aan te moedigen bij meer kansarme doelgroepen en doelgroepen die moeite hebben om toegang te krijgen tot conventioneel bankkrediet door het verstrekken van microkredieten en kredieten, die kunnen worden ondersteund door begeleidende maatregelen</a:t>
            </a:r>
          </a:p>
        </p:txBody>
      </p:sp>
      <p:pic>
        <p:nvPicPr>
          <p:cNvPr id="3" name="Image 3">
            <a:extLst>
              <a:ext uri="{FF2B5EF4-FFF2-40B4-BE49-F238E27FC236}">
                <a16:creationId xmlns:a16="http://schemas.microsoft.com/office/drawing/2014/main" id="{3FDA8BAA-9949-9C91-21E5-C52D76DCFB5F}"/>
              </a:ext>
            </a:extLst>
          </p:cNvPr>
          <p:cNvPicPr>
            <a:picLocks noChangeAspect="1"/>
          </p:cNvPicPr>
          <p:nvPr/>
        </p:nvPicPr>
        <p:blipFill>
          <a:blip r:embed="rId2"/>
          <a:stretch>
            <a:fillRect/>
          </a:stretch>
        </p:blipFill>
        <p:spPr>
          <a:xfrm>
            <a:off x="4139952" y="4376641"/>
            <a:ext cx="4322439" cy="560881"/>
          </a:xfrm>
          <a:prstGeom prst="rect">
            <a:avLst/>
          </a:prstGeom>
        </p:spPr>
      </p:pic>
    </p:spTree>
    <p:extLst>
      <p:ext uri="{BB962C8B-B14F-4D97-AF65-F5344CB8AC3E}">
        <p14:creationId xmlns:p14="http://schemas.microsoft.com/office/powerpoint/2010/main" val="40482822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texte 2">
            <a:extLst>
              <a:ext uri="{FF2B5EF4-FFF2-40B4-BE49-F238E27FC236}">
                <a16:creationId xmlns:a16="http://schemas.microsoft.com/office/drawing/2014/main" id="{D9631F34-F7E0-4633-9664-5D00E0614074}"/>
              </a:ext>
            </a:extLst>
          </p:cNvPr>
          <p:cNvSpPr>
            <a:spLocks noGrp="1"/>
          </p:cNvSpPr>
          <p:nvPr>
            <p:ph type="body" sz="quarter" idx="10"/>
          </p:nvPr>
        </p:nvSpPr>
        <p:spPr>
          <a:xfrm>
            <a:off x="358775" y="987425"/>
            <a:ext cx="8426450" cy="3097213"/>
          </a:xfrm>
        </p:spPr>
        <p:txBody>
          <a:bodyPr>
            <a:normAutofit/>
          </a:bodyPr>
          <a:lstStyle/>
          <a:p>
            <a:pPr marL="514350" lvl="1" indent="-514350" algn="just">
              <a:lnSpc>
                <a:spcPts val="2200"/>
              </a:lnSpc>
              <a:spcBef>
                <a:spcPct val="20000"/>
              </a:spcBef>
              <a:buFont typeface="+mj-lt"/>
              <a:buAutoNum type="arabicPeriod" startAt="2"/>
            </a:pPr>
            <a:r>
              <a:rPr lang="fr-BE" sz="2400" dirty="0">
                <a:latin typeface="Calibri" panose="020F0502020204030204" pitchFamily="34" charset="0"/>
                <a:ea typeface="Calibri" panose="020F0502020204030204" pitchFamily="34" charset="0"/>
                <a:cs typeface="Times New Roman" panose="02020603050405020304" pitchFamily="18" charset="0"/>
              </a:rPr>
              <a:t>soutien à la création et au développement de coopératives et d'entreprises sociales, adossé à des mesures d’accompagnement / </a:t>
            </a:r>
            <a:r>
              <a:rPr lang="nl-NL" sz="240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steun voor de oprichting en ontwikkeling van coöperaties en sociale ondernemingen, ondersteund door begeleidende maatregelen</a:t>
            </a:r>
          </a:p>
          <a:p>
            <a:pPr lvl="1" indent="0" algn="just">
              <a:lnSpc>
                <a:spcPts val="2200"/>
              </a:lnSpc>
              <a:spcBef>
                <a:spcPct val="20000"/>
              </a:spcBef>
            </a:pPr>
            <a:endParaRPr lang="fr-BE" sz="2400" b="1" dirty="0">
              <a:solidFill>
                <a:schemeClr val="accent1"/>
              </a:solidFill>
            </a:endParaRPr>
          </a:p>
          <a:p>
            <a:pPr lvl="1" indent="0" algn="just">
              <a:lnSpc>
                <a:spcPts val="2200"/>
              </a:lnSpc>
              <a:spcBef>
                <a:spcPct val="20000"/>
              </a:spcBef>
            </a:pPr>
            <a:r>
              <a:rPr lang="fr-BE" sz="2400" b="1" dirty="0">
                <a:solidFill>
                  <a:schemeClr val="accent1"/>
                </a:solidFill>
              </a:rPr>
              <a:t>Instruments financiers / </a:t>
            </a:r>
            <a:r>
              <a:rPr lang="fr-BE" sz="2400" b="1" dirty="0" err="1">
                <a:solidFill>
                  <a:schemeClr val="accent1"/>
                </a:solidFill>
              </a:rPr>
              <a:t>financieringsinstrumenten</a:t>
            </a:r>
            <a:endParaRPr lang="fr-BE" sz="2400" b="1" dirty="0">
              <a:solidFill>
                <a:schemeClr val="accent1"/>
              </a:solidFill>
            </a:endParaRPr>
          </a:p>
          <a:p>
            <a:pPr lvl="1" indent="0" algn="just">
              <a:lnSpc>
                <a:spcPts val="2200"/>
              </a:lnSpc>
              <a:spcBef>
                <a:spcPct val="20000"/>
              </a:spcBef>
            </a:pPr>
            <a:r>
              <a:rPr lang="fr-BE" sz="2400" b="1" dirty="0">
                <a:solidFill>
                  <a:schemeClr val="accent1"/>
                </a:solidFill>
              </a:rPr>
              <a:t>11,68 M </a:t>
            </a:r>
            <a:r>
              <a:rPr lang="fr-BE" sz="1600" b="1" dirty="0">
                <a:solidFill>
                  <a:schemeClr val="accent1"/>
                </a:solidFill>
              </a:rPr>
              <a:t>(FEDER+RBC) (EFRO+BHG)</a:t>
            </a:r>
            <a:endParaRPr lang="fr-BE" sz="1600" i="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pic>
        <p:nvPicPr>
          <p:cNvPr id="2" name="Image 3">
            <a:extLst>
              <a:ext uri="{FF2B5EF4-FFF2-40B4-BE49-F238E27FC236}">
                <a16:creationId xmlns:a16="http://schemas.microsoft.com/office/drawing/2014/main" id="{F2F57611-CCC9-BC24-215F-3668668A3FA9}"/>
              </a:ext>
            </a:extLst>
          </p:cNvPr>
          <p:cNvPicPr>
            <a:picLocks noChangeAspect="1"/>
          </p:cNvPicPr>
          <p:nvPr/>
        </p:nvPicPr>
        <p:blipFill>
          <a:blip r:embed="rId2"/>
          <a:stretch>
            <a:fillRect/>
          </a:stretch>
        </p:blipFill>
        <p:spPr>
          <a:xfrm>
            <a:off x="4139952" y="4376641"/>
            <a:ext cx="4322439" cy="560881"/>
          </a:xfrm>
          <a:prstGeom prst="rect">
            <a:avLst/>
          </a:prstGeom>
        </p:spPr>
      </p:pic>
    </p:spTree>
    <p:extLst>
      <p:ext uri="{BB962C8B-B14F-4D97-AF65-F5344CB8AC3E}">
        <p14:creationId xmlns:p14="http://schemas.microsoft.com/office/powerpoint/2010/main" val="39084672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205978"/>
            <a:ext cx="8424936" cy="781596"/>
          </a:xfrm>
        </p:spPr>
        <p:txBody>
          <a:bodyPr>
            <a:normAutofit fontScale="90000"/>
          </a:bodyPr>
          <a:lstStyle/>
          <a:p>
            <a:pPr algn="just"/>
            <a:r>
              <a:rPr lang="fr-BE" dirty="0"/>
              <a:t>OS2.1. Favoriser les mesures en matière d’efficacité énergétique / </a:t>
            </a:r>
            <a:r>
              <a:rPr lang="nl-BE" sz="2400" b="1" i="1" u="none" strike="noStrike" cap="none" baseline="0" dirty="0">
                <a:solidFill>
                  <a:schemeClr val="tx1"/>
                </a:solidFill>
                <a:effectLst/>
                <a:uFillTx/>
                <a:latin typeface="Arial"/>
              </a:rPr>
              <a:t>SD 2.1. Bevorderen van energie-efficiëntie </a:t>
            </a:r>
            <a:endParaRPr lang="fr-BE" i="1" dirty="0">
              <a:solidFill>
                <a:schemeClr val="tx1"/>
              </a:solidFill>
            </a:endParaRPr>
          </a:p>
        </p:txBody>
      </p:sp>
      <p:sp>
        <p:nvSpPr>
          <p:cNvPr id="3" name="Espace réservé du texte 2"/>
          <p:cNvSpPr>
            <a:spLocks noGrp="1"/>
          </p:cNvSpPr>
          <p:nvPr>
            <p:ph type="body" sz="quarter" idx="10"/>
          </p:nvPr>
        </p:nvSpPr>
        <p:spPr>
          <a:xfrm>
            <a:off x="359532" y="1131590"/>
            <a:ext cx="8424936" cy="3384376"/>
          </a:xfrm>
        </p:spPr>
        <p:txBody>
          <a:bodyPr>
            <a:noAutofit/>
          </a:bodyPr>
          <a:lstStyle/>
          <a:p>
            <a:pPr marL="457200" lvl="1" indent="-457200" algn="just">
              <a:lnSpc>
                <a:spcPts val="2200"/>
              </a:lnSpc>
              <a:spcBef>
                <a:spcPct val="20000"/>
              </a:spcBef>
              <a:buFont typeface="+mj-lt"/>
              <a:buAutoNum type="arabicPeriod"/>
            </a:pPr>
            <a:r>
              <a:rPr lang="fr-BE" b="1" dirty="0">
                <a:solidFill>
                  <a:schemeClr val="tx1">
                    <a:lumMod val="50000"/>
                    <a:lumOff val="50000"/>
                  </a:schemeClr>
                </a:solidFill>
              </a:rPr>
              <a:t>La rénovation énergétique des infrastructures des pouvoirs publics régionaux et locaux / </a:t>
            </a:r>
            <a:r>
              <a:rPr lang="nl-NL" b="1" i="1" dirty="0">
                <a:solidFill>
                  <a:schemeClr val="tx1"/>
                </a:solidFill>
              </a:rPr>
              <a:t>De energierenovatie van de infrastructuur van de gewestelijke en lokale overheden </a:t>
            </a:r>
          </a:p>
          <a:p>
            <a:pPr lvl="1" indent="0" algn="just">
              <a:lnSpc>
                <a:spcPts val="2200"/>
              </a:lnSpc>
              <a:spcBef>
                <a:spcPct val="20000"/>
              </a:spcBef>
            </a:pPr>
            <a:r>
              <a:rPr lang="nl-NL" b="1" dirty="0">
                <a:solidFill>
                  <a:schemeClr val="accent1"/>
                </a:solidFill>
              </a:rPr>
              <a:t>26,1 M </a:t>
            </a:r>
            <a:r>
              <a:rPr lang="nl-NL" sz="1600" b="1" dirty="0">
                <a:solidFill>
                  <a:schemeClr val="accent1"/>
                </a:solidFill>
              </a:rPr>
              <a:t>(FEDER+RBC) (EFRO+BHG)</a:t>
            </a:r>
          </a:p>
          <a:p>
            <a:pPr lvl="1" indent="0" algn="just">
              <a:lnSpc>
                <a:spcPts val="2200"/>
              </a:lnSpc>
              <a:spcBef>
                <a:spcPct val="20000"/>
              </a:spcBef>
            </a:pPr>
            <a:r>
              <a:rPr lang="nl-NL" b="1" dirty="0">
                <a:solidFill>
                  <a:schemeClr val="tx1">
                    <a:lumMod val="50000"/>
                    <a:lumOff val="50000"/>
                  </a:schemeClr>
                </a:solidFill>
              </a:rPr>
              <a:t>1bis. </a:t>
            </a:r>
            <a:r>
              <a:rPr lang="fr-BE" b="1" dirty="0">
                <a:solidFill>
                  <a:schemeClr val="tx1">
                    <a:lumMod val="50000"/>
                    <a:lumOff val="50000"/>
                  </a:schemeClr>
                </a:solidFill>
              </a:rPr>
              <a:t>Mission d’accompagnement spécifique, opérationnel et individualisé par le gestionnaire du réseau de distribution / </a:t>
            </a:r>
            <a:r>
              <a:rPr lang="nl-NL" b="1" i="1" dirty="0">
                <a:solidFill>
                  <a:schemeClr val="tx1"/>
                </a:solidFill>
              </a:rPr>
              <a:t>Specifieke, operationele en geïndividualiseerde begeleidings-opdracht</a:t>
            </a:r>
          </a:p>
          <a:p>
            <a:pPr lvl="1" indent="0" algn="just">
              <a:lnSpc>
                <a:spcPts val="2200"/>
              </a:lnSpc>
              <a:spcBef>
                <a:spcPct val="20000"/>
              </a:spcBef>
            </a:pPr>
            <a:r>
              <a:rPr lang="nl-NL" b="1" dirty="0">
                <a:solidFill>
                  <a:schemeClr val="accent1"/>
                </a:solidFill>
              </a:rPr>
              <a:t>1,9 M </a:t>
            </a:r>
            <a:r>
              <a:rPr lang="nl-NL" sz="1600" b="1" dirty="0">
                <a:solidFill>
                  <a:schemeClr val="accent1"/>
                </a:solidFill>
              </a:rPr>
              <a:t>(FEDER+RBC) (EFRO+BHG)</a:t>
            </a:r>
          </a:p>
          <a:p>
            <a:pPr lvl="1" indent="0" algn="just">
              <a:lnSpc>
                <a:spcPts val="2200"/>
              </a:lnSpc>
              <a:spcBef>
                <a:spcPct val="20000"/>
              </a:spcBef>
            </a:pPr>
            <a:endParaRPr lang="nl-NL" b="1" dirty="0">
              <a:solidFill>
                <a:schemeClr val="accent1"/>
              </a:solidFill>
            </a:endParaRPr>
          </a:p>
        </p:txBody>
      </p:sp>
      <p:pic>
        <p:nvPicPr>
          <p:cNvPr id="4" name="Image 3">
            <a:extLst>
              <a:ext uri="{FF2B5EF4-FFF2-40B4-BE49-F238E27FC236}">
                <a16:creationId xmlns:a16="http://schemas.microsoft.com/office/drawing/2014/main" id="{A58F2E0F-7F74-2023-12AF-DD97645FEE3D}"/>
              </a:ext>
            </a:extLst>
          </p:cNvPr>
          <p:cNvPicPr>
            <a:picLocks noChangeAspect="1"/>
          </p:cNvPicPr>
          <p:nvPr/>
        </p:nvPicPr>
        <p:blipFill>
          <a:blip r:embed="rId2"/>
          <a:stretch>
            <a:fillRect/>
          </a:stretch>
        </p:blipFill>
        <p:spPr>
          <a:xfrm>
            <a:off x="4139952" y="4376641"/>
            <a:ext cx="4322439" cy="560881"/>
          </a:xfrm>
          <a:prstGeom prst="rect">
            <a:avLst/>
          </a:prstGeom>
        </p:spPr>
      </p:pic>
    </p:spTree>
    <p:extLst>
      <p:ext uri="{BB962C8B-B14F-4D97-AF65-F5344CB8AC3E}">
        <p14:creationId xmlns:p14="http://schemas.microsoft.com/office/powerpoint/2010/main" val="30722605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11CA16AA-7B05-47D9-BE8D-7FB2B2D65377}"/>
              </a:ext>
            </a:extLst>
          </p:cNvPr>
          <p:cNvSpPr>
            <a:spLocks noGrp="1"/>
          </p:cNvSpPr>
          <p:nvPr>
            <p:ph type="body" sz="quarter" idx="14"/>
          </p:nvPr>
        </p:nvSpPr>
        <p:spPr>
          <a:xfrm>
            <a:off x="395536" y="1203598"/>
            <a:ext cx="7560840" cy="3197004"/>
          </a:xfrm>
        </p:spPr>
        <p:txBody>
          <a:bodyPr/>
          <a:lstStyle/>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endParaRPr kumimoji="0" lang="fr-FR" sz="1600" b="1" i="0" u="none" strike="noStrike" kern="1200" cap="all" spc="0" normalizeH="0" baseline="0" noProof="0" dirty="0">
              <a:ln>
                <a:noFill/>
              </a:ln>
              <a:solidFill>
                <a:srgbClr val="1F497D">
                  <a:lumMod val="75000"/>
                </a:srgbClr>
              </a:solidFill>
              <a:effectLst/>
              <a:uLnTx/>
              <a:uFillTx/>
              <a:latin typeface="Arial" pitchFamily="34" charset="0"/>
              <a:ea typeface="+mn-ea"/>
              <a:cs typeface="Arial" pitchFamily="34" charset="0"/>
            </a:endParaRP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endParaRPr kumimoji="0" lang="fr-FR" sz="1600" b="1" i="0" u="none" strike="noStrike" kern="1200" cap="all" spc="0" normalizeH="0" baseline="0" noProof="0" dirty="0">
              <a:ln>
                <a:noFill/>
              </a:ln>
              <a:solidFill>
                <a:srgbClr val="002060"/>
              </a:solidFill>
              <a:effectLst/>
              <a:uLnTx/>
              <a:uFillTx/>
            </a:endParaRP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r>
              <a:rPr kumimoji="0" lang="fr-FR" sz="2000" b="1" i="0" u="none" strike="noStrike" kern="1200" cap="all" spc="0" normalizeH="0" baseline="0" noProof="0" dirty="0">
                <a:ln>
                  <a:noFill/>
                </a:ln>
                <a:solidFill>
                  <a:srgbClr val="003B8A"/>
                </a:solidFill>
                <a:effectLst/>
                <a:uLnTx/>
                <a:uFillTx/>
              </a:rPr>
              <a:t>R</a:t>
            </a:r>
            <a:r>
              <a:rPr kumimoji="0" lang="fr-FR" sz="2000" b="1" i="0" u="none" strike="noStrike" kern="1200" spc="0" normalizeH="0" noProof="0" dirty="0">
                <a:ln>
                  <a:noFill/>
                </a:ln>
                <a:solidFill>
                  <a:srgbClr val="003B8A"/>
                </a:solidFill>
                <a:effectLst/>
                <a:uLnTx/>
                <a:uFillTx/>
              </a:rPr>
              <a:t>udi</a:t>
            </a:r>
            <a:r>
              <a:rPr kumimoji="0" lang="fr-FR" sz="2000" b="1" i="0" u="none" strike="noStrike" kern="1200" cap="all" spc="0" normalizeH="0" baseline="0" noProof="0" dirty="0">
                <a:ln>
                  <a:noFill/>
                </a:ln>
                <a:solidFill>
                  <a:srgbClr val="003B8A"/>
                </a:solidFill>
                <a:effectLst/>
                <a:uLnTx/>
                <a:uFillTx/>
              </a:rPr>
              <a:t> VERVOORT</a:t>
            </a: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endParaRPr kumimoji="0" lang="fr-FR" sz="2000" b="1" i="0" u="none" strike="noStrike" kern="1200" cap="all" spc="0" normalizeH="0" baseline="0" noProof="0" dirty="0">
              <a:ln>
                <a:noFill/>
              </a:ln>
              <a:solidFill>
                <a:srgbClr val="002060"/>
              </a:solidFill>
              <a:effectLst/>
              <a:uLnTx/>
              <a:uFillTx/>
            </a:endParaRP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r>
              <a:rPr lang="fr-FR" sz="1600" cap="all" dirty="0">
                <a:solidFill>
                  <a:srgbClr val="002060"/>
                </a:solidFill>
              </a:rPr>
              <a:t>MINISTRE-PRESIDENT DE LA région de Bruxelles-Capitale</a:t>
            </a: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r>
              <a:rPr kumimoji="0" lang="nl-NL" sz="1600" b="1" i="0" u="none" strike="noStrike" kern="1200" cap="all" spc="0" normalizeH="0" baseline="0" noProof="0" dirty="0">
                <a:ln>
                  <a:noFill/>
                </a:ln>
                <a:solidFill>
                  <a:srgbClr val="002060"/>
                </a:solidFill>
                <a:effectLst/>
                <a:uLnTx/>
                <a:uFillTx/>
              </a:rPr>
              <a:t>Minister-President van het Brussels Hoofdstedelijk Gewest</a:t>
            </a:r>
            <a:endParaRPr kumimoji="0" lang="fr-FR" sz="1600" b="1" i="0" u="none" strike="noStrike" kern="1200" cap="all" spc="0" normalizeH="0" baseline="0" noProof="0" dirty="0">
              <a:ln>
                <a:noFill/>
              </a:ln>
              <a:solidFill>
                <a:srgbClr val="002060"/>
              </a:solidFill>
              <a:effectLst/>
              <a:uLnTx/>
              <a:uFillTx/>
            </a:endParaRP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endParaRPr kumimoji="0" lang="fr-FR" sz="2000" b="1" i="0" u="none" strike="noStrike" kern="1200" cap="all" spc="0" normalizeH="0" baseline="0" noProof="0" dirty="0">
              <a:ln>
                <a:noFill/>
              </a:ln>
              <a:solidFill>
                <a:srgbClr val="1F497D">
                  <a:lumMod val="75000"/>
                </a:srgbClr>
              </a:solidFill>
              <a:effectLst/>
              <a:uLnTx/>
              <a:uFillTx/>
            </a:endParaRPr>
          </a:p>
          <a:p>
            <a:endParaRPr lang="fr-BE" dirty="0"/>
          </a:p>
        </p:txBody>
      </p:sp>
      <p:pic>
        <p:nvPicPr>
          <p:cNvPr id="3" name="Image 2">
            <a:extLst>
              <a:ext uri="{FF2B5EF4-FFF2-40B4-BE49-F238E27FC236}">
                <a16:creationId xmlns:a16="http://schemas.microsoft.com/office/drawing/2014/main" id="{C32810DA-6472-A2A9-A5A7-A695995D3C2C}"/>
              </a:ext>
            </a:extLst>
          </p:cNvPr>
          <p:cNvPicPr>
            <a:picLocks noChangeAspect="1"/>
          </p:cNvPicPr>
          <p:nvPr/>
        </p:nvPicPr>
        <p:blipFill>
          <a:blip r:embed="rId2"/>
          <a:stretch>
            <a:fillRect/>
          </a:stretch>
        </p:blipFill>
        <p:spPr>
          <a:xfrm>
            <a:off x="3779912" y="4428790"/>
            <a:ext cx="4536504" cy="591959"/>
          </a:xfrm>
          <a:prstGeom prst="rect">
            <a:avLst/>
          </a:prstGeom>
        </p:spPr>
      </p:pic>
    </p:spTree>
    <p:extLst>
      <p:ext uri="{BB962C8B-B14F-4D97-AF65-F5344CB8AC3E}">
        <p14:creationId xmlns:p14="http://schemas.microsoft.com/office/powerpoint/2010/main" val="37541861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sz="quarter" idx="10"/>
          </p:nvPr>
        </p:nvSpPr>
        <p:spPr>
          <a:xfrm>
            <a:off x="341530" y="627534"/>
            <a:ext cx="8460940" cy="3672408"/>
          </a:xfrm>
        </p:spPr>
        <p:txBody>
          <a:bodyPr>
            <a:normAutofit fontScale="85000" lnSpcReduction="10000"/>
          </a:bodyPr>
          <a:lstStyle/>
          <a:p>
            <a:pPr marL="457200" lvl="1" indent="-457200" algn="just">
              <a:lnSpc>
                <a:spcPts val="2200"/>
              </a:lnSpc>
              <a:spcBef>
                <a:spcPct val="20000"/>
              </a:spcBef>
              <a:buFont typeface="+mj-lt"/>
              <a:buAutoNum type="arabicPeriod" startAt="2"/>
            </a:pPr>
            <a:r>
              <a:rPr lang="fr-BE" sz="2400" b="1" dirty="0">
                <a:solidFill>
                  <a:schemeClr val="tx1">
                    <a:lumMod val="50000"/>
                    <a:lumOff val="50000"/>
                  </a:schemeClr>
                </a:solidFill>
              </a:rPr>
              <a:t>La rénovation énergétique des équipements collectifs organisés par les pouvoirs publics / </a:t>
            </a:r>
            <a:r>
              <a:rPr lang="nl-NL" sz="2400" b="1" i="1" dirty="0">
                <a:solidFill>
                  <a:schemeClr val="tx1"/>
                </a:solidFill>
              </a:rPr>
              <a:t>De energierenovatie van de door de overheid georganiseerde collectieve voorzieningen</a:t>
            </a:r>
          </a:p>
          <a:p>
            <a:pPr lvl="1" indent="0" algn="just">
              <a:lnSpc>
                <a:spcPts val="2200"/>
              </a:lnSpc>
              <a:spcBef>
                <a:spcPct val="20000"/>
              </a:spcBef>
            </a:pPr>
            <a:r>
              <a:rPr lang="fr-BE" sz="2400" b="1" dirty="0">
                <a:solidFill>
                  <a:schemeClr val="accent1"/>
                </a:solidFill>
              </a:rPr>
              <a:t>13,13 M </a:t>
            </a:r>
            <a:r>
              <a:rPr lang="fr-BE" sz="1900" b="1" dirty="0">
                <a:solidFill>
                  <a:schemeClr val="accent1"/>
                </a:solidFill>
              </a:rPr>
              <a:t>(FEDER+RBC) (EFRO+BHG)</a:t>
            </a:r>
          </a:p>
          <a:p>
            <a:pPr lvl="1" indent="0" algn="just">
              <a:lnSpc>
                <a:spcPts val="2200"/>
              </a:lnSpc>
              <a:spcBef>
                <a:spcPct val="20000"/>
              </a:spcBef>
            </a:pPr>
            <a:endParaRPr lang="fr-BE" sz="2100" b="1" dirty="0">
              <a:solidFill>
                <a:schemeClr val="tx1">
                  <a:lumMod val="50000"/>
                  <a:lumOff val="50000"/>
                </a:schemeClr>
              </a:solidFill>
            </a:endParaRPr>
          </a:p>
          <a:p>
            <a:pPr marL="457200" lvl="1" indent="-457200" algn="just">
              <a:lnSpc>
                <a:spcPts val="2200"/>
              </a:lnSpc>
              <a:spcBef>
                <a:spcPct val="20000"/>
              </a:spcBef>
              <a:buFont typeface="+mj-lt"/>
              <a:buAutoNum type="arabicPeriod" startAt="3"/>
            </a:pPr>
            <a:r>
              <a:rPr lang="fr-BE" sz="2100" b="1" dirty="0">
                <a:solidFill>
                  <a:schemeClr val="tx1">
                    <a:lumMod val="50000"/>
                    <a:lumOff val="50000"/>
                  </a:schemeClr>
                </a:solidFill>
              </a:rPr>
              <a:t>L’amélioration de la performance énergétique du parc de logement locatif social et modéré existant / </a:t>
            </a:r>
            <a:r>
              <a:rPr lang="nl-NL" sz="2100" b="1" i="1" dirty="0">
                <a:solidFill>
                  <a:schemeClr val="tx1"/>
                </a:solidFill>
              </a:rPr>
              <a:t>De verbetering van de energieprestaties van het bestaande bestand van sociale en bescheiden huurwoningen</a:t>
            </a:r>
            <a:endParaRPr lang="fr-BE" sz="2100" b="1" i="1" dirty="0">
              <a:solidFill>
                <a:schemeClr val="tx1"/>
              </a:solidFill>
            </a:endParaRPr>
          </a:p>
          <a:p>
            <a:pPr lvl="1" indent="0" algn="just">
              <a:lnSpc>
                <a:spcPts val="2200"/>
              </a:lnSpc>
              <a:spcBef>
                <a:spcPct val="20000"/>
              </a:spcBef>
            </a:pPr>
            <a:r>
              <a:rPr lang="fr-BE" sz="2400" b="1" dirty="0">
                <a:solidFill>
                  <a:schemeClr val="accent1"/>
                </a:solidFill>
              </a:rPr>
              <a:t>25,65 M </a:t>
            </a:r>
            <a:r>
              <a:rPr lang="fr-BE" sz="1900" b="1" dirty="0">
                <a:solidFill>
                  <a:schemeClr val="accent1"/>
                </a:solidFill>
              </a:rPr>
              <a:t>(FEDER+RBC) (EFRO+BHG)</a:t>
            </a:r>
          </a:p>
        </p:txBody>
      </p:sp>
      <p:pic>
        <p:nvPicPr>
          <p:cNvPr id="2" name="Image 3">
            <a:extLst>
              <a:ext uri="{FF2B5EF4-FFF2-40B4-BE49-F238E27FC236}">
                <a16:creationId xmlns:a16="http://schemas.microsoft.com/office/drawing/2014/main" id="{769AAA3F-16F0-7324-43A2-D8B982580685}"/>
              </a:ext>
            </a:extLst>
          </p:cNvPr>
          <p:cNvPicPr>
            <a:picLocks noChangeAspect="1"/>
          </p:cNvPicPr>
          <p:nvPr/>
        </p:nvPicPr>
        <p:blipFill>
          <a:blip r:embed="rId2"/>
          <a:stretch>
            <a:fillRect/>
          </a:stretch>
        </p:blipFill>
        <p:spPr>
          <a:xfrm>
            <a:off x="4139952" y="4376641"/>
            <a:ext cx="4322439" cy="560881"/>
          </a:xfrm>
          <a:prstGeom prst="rect">
            <a:avLst/>
          </a:prstGeom>
        </p:spPr>
      </p:pic>
    </p:spTree>
    <p:extLst>
      <p:ext uri="{BB962C8B-B14F-4D97-AF65-F5344CB8AC3E}">
        <p14:creationId xmlns:p14="http://schemas.microsoft.com/office/powerpoint/2010/main" val="29881874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sz="quarter" idx="10"/>
          </p:nvPr>
        </p:nvSpPr>
        <p:spPr>
          <a:xfrm>
            <a:off x="341530" y="267494"/>
            <a:ext cx="8460940" cy="4032448"/>
          </a:xfrm>
        </p:spPr>
        <p:txBody>
          <a:bodyPr>
            <a:normAutofit/>
          </a:bodyPr>
          <a:lstStyle/>
          <a:p>
            <a:pPr marL="457200" lvl="1" indent="-457200" algn="just">
              <a:lnSpc>
                <a:spcPts val="2200"/>
              </a:lnSpc>
              <a:spcBef>
                <a:spcPct val="20000"/>
              </a:spcBef>
              <a:buFont typeface="+mj-lt"/>
              <a:buAutoNum type="arabicPeriod" startAt="4"/>
            </a:pPr>
            <a:r>
              <a:rPr lang="fr-BE" sz="2100" b="1" dirty="0">
                <a:solidFill>
                  <a:schemeClr val="tx1">
                    <a:lumMod val="50000"/>
                    <a:lumOff val="50000"/>
                  </a:schemeClr>
                </a:solidFill>
              </a:rPr>
              <a:t>Les projets pilotes visant la rénovation de logements collectifs ou la rénovation groupée à l’échelle d’un quartier de logements privés / </a:t>
            </a:r>
            <a:r>
              <a:rPr lang="nl-NL" sz="2100" b="1" i="1" dirty="0">
                <a:solidFill>
                  <a:schemeClr val="tx1"/>
                </a:solidFill>
              </a:rPr>
              <a:t>Proefprojecten voor de renovatie van collectieve woningen of de gegroepeerde renovatie van privéwoningen op wijkschaal</a:t>
            </a:r>
          </a:p>
          <a:p>
            <a:pPr lvl="1" indent="0" algn="just">
              <a:lnSpc>
                <a:spcPts val="2200"/>
              </a:lnSpc>
              <a:spcBef>
                <a:spcPct val="20000"/>
              </a:spcBef>
            </a:pPr>
            <a:r>
              <a:rPr lang="fr-BE" sz="2100" b="1" dirty="0">
                <a:solidFill>
                  <a:schemeClr val="accent1"/>
                </a:solidFill>
              </a:rPr>
              <a:t>9,5 M </a:t>
            </a:r>
            <a:r>
              <a:rPr lang="fr-BE" sz="1600" b="1" dirty="0">
                <a:solidFill>
                  <a:schemeClr val="accent1"/>
                </a:solidFill>
              </a:rPr>
              <a:t>(FEDER+RBC) (EFRO+BHG)</a:t>
            </a:r>
            <a:endParaRPr lang="fr-BE" sz="1600" b="1" dirty="0">
              <a:solidFill>
                <a:schemeClr val="tx1">
                  <a:lumMod val="50000"/>
                  <a:lumOff val="50000"/>
                </a:schemeClr>
              </a:solidFill>
            </a:endParaRPr>
          </a:p>
          <a:p>
            <a:pPr marL="457200" lvl="1" indent="-457200" algn="just">
              <a:lnSpc>
                <a:spcPts val="2200"/>
              </a:lnSpc>
              <a:spcBef>
                <a:spcPct val="20000"/>
              </a:spcBef>
              <a:buFont typeface="+mj-lt"/>
              <a:buAutoNum type="arabicPeriod" startAt="5"/>
            </a:pPr>
            <a:r>
              <a:rPr lang="fr-BE" sz="2100" b="1" dirty="0">
                <a:solidFill>
                  <a:schemeClr val="tx1">
                    <a:lumMod val="50000"/>
                    <a:lumOff val="50000"/>
                  </a:schemeClr>
                </a:solidFill>
              </a:rPr>
              <a:t>Le soutien financier à l’équipement en réseaux de chaleurs sur des sites d’intérêt collectif majeur, en construction ou en rénovation / </a:t>
            </a:r>
            <a:r>
              <a:rPr lang="nl-NL" sz="2200" b="1" i="1" dirty="0">
                <a:solidFill>
                  <a:schemeClr val="tx1"/>
                </a:solidFill>
              </a:rPr>
              <a:t>Financiële ondersteuning om sites van groot algemeen belang, die in opbouw zijn of een renovatie ondergaan, uit te rusten met warmtenetten</a:t>
            </a:r>
          </a:p>
          <a:p>
            <a:pPr lvl="1" indent="0" algn="just">
              <a:lnSpc>
                <a:spcPts val="2200"/>
              </a:lnSpc>
              <a:spcBef>
                <a:spcPct val="20000"/>
              </a:spcBef>
            </a:pPr>
            <a:r>
              <a:rPr lang="fr-BE" sz="2400" b="1" dirty="0">
                <a:solidFill>
                  <a:schemeClr val="accent1"/>
                </a:solidFill>
              </a:rPr>
              <a:t>7,16 M </a:t>
            </a:r>
            <a:r>
              <a:rPr lang="fr-BE" sz="1600" b="1" dirty="0">
                <a:solidFill>
                  <a:schemeClr val="accent1"/>
                </a:solidFill>
              </a:rPr>
              <a:t>(FEDER+RBC) (EFRO+BHG)</a:t>
            </a:r>
            <a:endParaRPr lang="fr-BE" sz="1600" b="1" dirty="0">
              <a:solidFill>
                <a:schemeClr val="tx1">
                  <a:lumMod val="50000"/>
                  <a:lumOff val="50000"/>
                </a:schemeClr>
              </a:solidFill>
            </a:endParaRPr>
          </a:p>
        </p:txBody>
      </p:sp>
      <p:pic>
        <p:nvPicPr>
          <p:cNvPr id="2" name="Image 3">
            <a:extLst>
              <a:ext uri="{FF2B5EF4-FFF2-40B4-BE49-F238E27FC236}">
                <a16:creationId xmlns:a16="http://schemas.microsoft.com/office/drawing/2014/main" id="{769AAA3F-16F0-7324-43A2-D8B982580685}"/>
              </a:ext>
            </a:extLst>
          </p:cNvPr>
          <p:cNvPicPr>
            <a:picLocks noChangeAspect="1"/>
          </p:cNvPicPr>
          <p:nvPr/>
        </p:nvPicPr>
        <p:blipFill>
          <a:blip r:embed="rId2"/>
          <a:stretch>
            <a:fillRect/>
          </a:stretch>
        </p:blipFill>
        <p:spPr>
          <a:xfrm>
            <a:off x="4139952" y="4376641"/>
            <a:ext cx="4322439" cy="560881"/>
          </a:xfrm>
          <a:prstGeom prst="rect">
            <a:avLst/>
          </a:prstGeom>
        </p:spPr>
      </p:pic>
    </p:spTree>
    <p:extLst>
      <p:ext uri="{BB962C8B-B14F-4D97-AF65-F5344CB8AC3E}">
        <p14:creationId xmlns:p14="http://schemas.microsoft.com/office/powerpoint/2010/main" val="20734213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1">
            <a:extLst>
              <a:ext uri="{FF2B5EF4-FFF2-40B4-BE49-F238E27FC236}">
                <a16:creationId xmlns:a16="http://schemas.microsoft.com/office/drawing/2014/main" id="{6552EA13-A597-4FA5-8208-C26DEB75CE2B}"/>
              </a:ext>
            </a:extLst>
          </p:cNvPr>
          <p:cNvSpPr>
            <a:spLocks noGrp="1"/>
          </p:cNvSpPr>
          <p:nvPr>
            <p:ph type="title"/>
          </p:nvPr>
        </p:nvSpPr>
        <p:spPr>
          <a:xfrm>
            <a:off x="323528" y="483518"/>
            <a:ext cx="8424936" cy="504056"/>
          </a:xfrm>
        </p:spPr>
        <p:txBody>
          <a:bodyPr>
            <a:normAutofit fontScale="90000"/>
          </a:bodyPr>
          <a:lstStyle/>
          <a:p>
            <a:r>
              <a:rPr lang="fr-BE" dirty="0"/>
              <a:t>OS2.6. Favoriser la transition vers une </a:t>
            </a:r>
            <a:r>
              <a:rPr lang="fr-BE" i="1" u="sng" dirty="0"/>
              <a:t>économie circulaire</a:t>
            </a:r>
            <a:r>
              <a:rPr lang="fr-BE" i="1" dirty="0"/>
              <a:t> / </a:t>
            </a:r>
            <a:r>
              <a:rPr lang="nl-BE" sz="2400" b="1" i="1" u="none" strike="noStrike" cap="none" baseline="0" dirty="0">
                <a:solidFill>
                  <a:schemeClr val="tx1"/>
                </a:solidFill>
                <a:effectLst/>
                <a:uFillTx/>
                <a:latin typeface="Arial"/>
              </a:rPr>
              <a:t>SD 2.6. Bevorderen van de overgang naar een </a:t>
            </a:r>
            <a:r>
              <a:rPr lang="nl-BE" sz="2400" b="1" i="1" u="sng" strike="noStrike" cap="none" baseline="0" dirty="0">
                <a:solidFill>
                  <a:schemeClr val="tx1"/>
                </a:solidFill>
                <a:effectLst/>
                <a:uFillTx/>
                <a:latin typeface="Arial"/>
              </a:rPr>
              <a:t>circulaire economie </a:t>
            </a:r>
            <a:endParaRPr lang="fr-BE" i="1" u="sng" dirty="0">
              <a:solidFill>
                <a:schemeClr val="tx1"/>
              </a:solidFill>
            </a:endParaRPr>
          </a:p>
        </p:txBody>
      </p:sp>
      <p:sp>
        <p:nvSpPr>
          <p:cNvPr id="5" name="Espace réservé du texte 2">
            <a:extLst>
              <a:ext uri="{FF2B5EF4-FFF2-40B4-BE49-F238E27FC236}">
                <a16:creationId xmlns:a16="http://schemas.microsoft.com/office/drawing/2014/main" id="{3AE7642C-2CDE-44FB-BA36-2BB87C8EE7C1}"/>
              </a:ext>
            </a:extLst>
          </p:cNvPr>
          <p:cNvSpPr>
            <a:spLocks noGrp="1"/>
          </p:cNvSpPr>
          <p:nvPr>
            <p:ph type="body" sz="quarter" idx="10"/>
          </p:nvPr>
        </p:nvSpPr>
        <p:spPr>
          <a:xfrm>
            <a:off x="359532" y="1275606"/>
            <a:ext cx="8424936" cy="3024336"/>
          </a:xfrm>
        </p:spPr>
        <p:txBody>
          <a:bodyPr>
            <a:normAutofit/>
          </a:bodyPr>
          <a:lstStyle/>
          <a:p>
            <a:pPr marL="457200" indent="-457200">
              <a:buFont typeface="+mj-lt"/>
              <a:buAutoNum type="arabicPeriod"/>
            </a:pPr>
            <a:r>
              <a:rPr lang="fr-BE" dirty="0"/>
              <a:t>Renforcement des chaînons logistiques en termes de collecte, de tri et de regroupement ainsi que de recyclage et de réemploi / </a:t>
            </a:r>
            <a:r>
              <a:rPr lang="nl-NL" i="1" dirty="0">
                <a:solidFill>
                  <a:schemeClr val="tx1"/>
                </a:solidFill>
              </a:rPr>
              <a:t>Versterking van de logistieke schakels inzake inzameling, sorteren en groepering, alsook recyclage en hergebruik </a:t>
            </a:r>
          </a:p>
          <a:p>
            <a:pPr marL="457200" indent="-457200">
              <a:buAutoNum type="arabicPeriod"/>
            </a:pPr>
            <a:endParaRPr lang="nl-NL" dirty="0"/>
          </a:p>
          <a:p>
            <a:pPr marL="457200" indent="-457200">
              <a:buFont typeface="Arial" pitchFamily="34" charset="0"/>
              <a:buAutoNum type="arabicPeriod"/>
            </a:pPr>
            <a:r>
              <a:rPr lang="fr-BE" dirty="0"/>
              <a:t>Investissements dans le développement du réseau des parcs de recyclage ainsi que de ressourceries / recycleries / matériauthèques / </a:t>
            </a:r>
            <a:r>
              <a:rPr lang="nl-NL" i="1" dirty="0">
                <a:solidFill>
                  <a:schemeClr val="tx1"/>
                </a:solidFill>
              </a:rPr>
              <a:t>Investeringen in de ontwikkeling van het netwerk van recyclageparken en gereedschapsbibliotheken / kringwinkels / materialenbibliotheken</a:t>
            </a:r>
            <a:endParaRPr lang="fr-BE" i="1" dirty="0">
              <a:solidFill>
                <a:schemeClr val="tx1"/>
              </a:solidFill>
            </a:endParaRPr>
          </a:p>
        </p:txBody>
      </p:sp>
      <p:pic>
        <p:nvPicPr>
          <p:cNvPr id="2" name="Image 3">
            <a:extLst>
              <a:ext uri="{FF2B5EF4-FFF2-40B4-BE49-F238E27FC236}">
                <a16:creationId xmlns:a16="http://schemas.microsoft.com/office/drawing/2014/main" id="{99B87D2F-C4AB-C624-6C3E-F16849AE32BA}"/>
              </a:ext>
            </a:extLst>
          </p:cNvPr>
          <p:cNvPicPr>
            <a:picLocks noChangeAspect="1"/>
          </p:cNvPicPr>
          <p:nvPr/>
        </p:nvPicPr>
        <p:blipFill>
          <a:blip r:embed="rId2"/>
          <a:stretch>
            <a:fillRect/>
          </a:stretch>
        </p:blipFill>
        <p:spPr>
          <a:xfrm>
            <a:off x="4139952" y="4376641"/>
            <a:ext cx="4322439" cy="560881"/>
          </a:xfrm>
          <a:prstGeom prst="rect">
            <a:avLst/>
          </a:prstGeom>
        </p:spPr>
      </p:pic>
    </p:spTree>
    <p:extLst>
      <p:ext uri="{BB962C8B-B14F-4D97-AF65-F5344CB8AC3E}">
        <p14:creationId xmlns:p14="http://schemas.microsoft.com/office/powerpoint/2010/main" val="11099934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texte 2">
            <a:extLst>
              <a:ext uri="{FF2B5EF4-FFF2-40B4-BE49-F238E27FC236}">
                <a16:creationId xmlns:a16="http://schemas.microsoft.com/office/drawing/2014/main" id="{3AE7642C-2CDE-44FB-BA36-2BB87C8EE7C1}"/>
              </a:ext>
            </a:extLst>
          </p:cNvPr>
          <p:cNvSpPr>
            <a:spLocks noGrp="1"/>
          </p:cNvSpPr>
          <p:nvPr>
            <p:ph type="body" sz="quarter" idx="10"/>
          </p:nvPr>
        </p:nvSpPr>
        <p:spPr>
          <a:xfrm>
            <a:off x="323528" y="339502"/>
            <a:ext cx="8460940" cy="4464496"/>
          </a:xfrm>
        </p:spPr>
        <p:txBody>
          <a:bodyPr>
            <a:normAutofit fontScale="85000" lnSpcReduction="10000"/>
          </a:bodyPr>
          <a:lstStyle/>
          <a:p>
            <a:pPr marL="457200" indent="-457200">
              <a:buFont typeface="+mj-lt"/>
              <a:buAutoNum type="arabicPeriod" startAt="3"/>
            </a:pPr>
            <a:r>
              <a:rPr lang="fr-BE" dirty="0"/>
              <a:t>Création de plateformes de transfert, de rassemblement, de tri, démantèlement, traitement et reconditionnement des ressources / déchets / matériaux (de construction et de déconstruction) en vue de leur réemploi / </a:t>
            </a:r>
            <a:r>
              <a:rPr lang="fr-BE" i="1" dirty="0">
                <a:solidFill>
                  <a:schemeClr val="tx1"/>
                </a:solidFill>
              </a:rPr>
              <a:t>C</a:t>
            </a:r>
            <a:r>
              <a:rPr lang="nl-NL" i="1" dirty="0" err="1">
                <a:solidFill>
                  <a:schemeClr val="tx1"/>
                </a:solidFill>
              </a:rPr>
              <a:t>reatie</a:t>
            </a:r>
            <a:r>
              <a:rPr lang="nl-NL" i="1" dirty="0">
                <a:solidFill>
                  <a:schemeClr val="tx1"/>
                </a:solidFill>
              </a:rPr>
              <a:t> van platformen om grondstoffen, afvalstoffen en (bouw- en afbraak)materiaal over te brengen, te verzamelen, te sorteren, te ontmantelen, te behandelen en te bewerken, zodat dit alles kan worden hergebruikt</a:t>
            </a:r>
            <a:endParaRPr lang="fr-BE" dirty="0"/>
          </a:p>
          <a:p>
            <a:pPr marL="457200" indent="-457200">
              <a:buFont typeface="Arial" pitchFamily="34" charset="0"/>
              <a:buAutoNum type="arabicPeriod" startAt="3"/>
            </a:pPr>
            <a:r>
              <a:rPr lang="fr-BE" dirty="0"/>
              <a:t>Développement d’infrastructures d’ampleur régionale améliorant la valorisation des déchets organiques / </a:t>
            </a:r>
            <a:r>
              <a:rPr lang="nl-NL" i="1" dirty="0">
                <a:solidFill>
                  <a:schemeClr val="tx1"/>
                </a:solidFill>
              </a:rPr>
              <a:t>Ontwikkeling van infrastructuur op gewestelijke schaal om de nuttige toepassing van organisch afval te verbeteren</a:t>
            </a:r>
            <a:endParaRPr lang="fr-BE" dirty="0"/>
          </a:p>
          <a:p>
            <a:pPr marL="457200" indent="-457200">
              <a:buAutoNum type="arabicPeriod" startAt="3"/>
            </a:pPr>
            <a:r>
              <a:rPr lang="fr-BE" dirty="0"/>
              <a:t>Investissements liés aux stratégies locales de circularité liées à la mise en œuvre des pôles de développement / </a:t>
            </a:r>
            <a:r>
              <a:rPr lang="nl-NL" i="1" dirty="0">
                <a:solidFill>
                  <a:schemeClr val="tx1"/>
                </a:solidFill>
              </a:rPr>
              <a:t>Investeringen in de lokale kringloopstrategieën voor de implementatie van de ontwikkelingspolen</a:t>
            </a:r>
          </a:p>
          <a:p>
            <a:endParaRPr lang="nl-NL" i="1" dirty="0">
              <a:solidFill>
                <a:schemeClr val="tx1"/>
              </a:solidFill>
            </a:endParaRPr>
          </a:p>
          <a:p>
            <a:pPr algn="ctr"/>
            <a:r>
              <a:rPr lang="nl-NL" dirty="0">
                <a:solidFill>
                  <a:schemeClr val="accent1"/>
                </a:solidFill>
              </a:rPr>
              <a:t>Actions / Acties 1+2+3+4+5 : </a:t>
            </a:r>
            <a:r>
              <a:rPr lang="nl-NL" b="1" dirty="0">
                <a:solidFill>
                  <a:schemeClr val="accent1"/>
                </a:solidFill>
              </a:rPr>
              <a:t>27,83 M</a:t>
            </a:r>
            <a:r>
              <a:rPr lang="nl-NL" dirty="0">
                <a:solidFill>
                  <a:schemeClr val="accent1"/>
                </a:solidFill>
              </a:rPr>
              <a:t> </a:t>
            </a:r>
            <a:r>
              <a:rPr lang="nl-NL" sz="1600" dirty="0">
                <a:solidFill>
                  <a:schemeClr val="accent1"/>
                </a:solidFill>
              </a:rPr>
              <a:t>(FEDER+RBC) (EFRO+BHG)</a:t>
            </a:r>
            <a:endParaRPr lang="fr-BE" sz="1600" dirty="0">
              <a:solidFill>
                <a:schemeClr val="accent1"/>
              </a:solidFill>
            </a:endParaRPr>
          </a:p>
        </p:txBody>
      </p:sp>
      <p:pic>
        <p:nvPicPr>
          <p:cNvPr id="2" name="Image 3">
            <a:extLst>
              <a:ext uri="{FF2B5EF4-FFF2-40B4-BE49-F238E27FC236}">
                <a16:creationId xmlns:a16="http://schemas.microsoft.com/office/drawing/2014/main" id="{14818F1D-C8B7-9F44-3EAF-B7999780AE5D}"/>
              </a:ext>
            </a:extLst>
          </p:cNvPr>
          <p:cNvPicPr>
            <a:picLocks noChangeAspect="1"/>
          </p:cNvPicPr>
          <p:nvPr/>
        </p:nvPicPr>
        <p:blipFill>
          <a:blip r:embed="rId2"/>
          <a:stretch>
            <a:fillRect/>
          </a:stretch>
        </p:blipFill>
        <p:spPr>
          <a:xfrm>
            <a:off x="6300192" y="4639415"/>
            <a:ext cx="2378223" cy="308599"/>
          </a:xfrm>
          <a:prstGeom prst="rect">
            <a:avLst/>
          </a:prstGeom>
        </p:spPr>
      </p:pic>
    </p:spTree>
    <p:extLst>
      <p:ext uri="{BB962C8B-B14F-4D97-AF65-F5344CB8AC3E}">
        <p14:creationId xmlns:p14="http://schemas.microsoft.com/office/powerpoint/2010/main" val="40323248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texte 3">
            <a:extLst>
              <a:ext uri="{FF2B5EF4-FFF2-40B4-BE49-F238E27FC236}">
                <a16:creationId xmlns:a16="http://schemas.microsoft.com/office/drawing/2014/main" id="{2EFBE9EC-C3DC-494A-AE8B-5649DDB7AB64}"/>
              </a:ext>
            </a:extLst>
          </p:cNvPr>
          <p:cNvSpPr>
            <a:spLocks noGrp="1"/>
          </p:cNvSpPr>
          <p:nvPr>
            <p:ph type="body" sz="quarter" idx="10"/>
          </p:nvPr>
        </p:nvSpPr>
        <p:spPr>
          <a:xfrm>
            <a:off x="251520" y="1491630"/>
            <a:ext cx="8640960" cy="3204356"/>
          </a:xfrm>
        </p:spPr>
        <p:txBody>
          <a:bodyPr>
            <a:normAutofit/>
          </a:bodyPr>
          <a:lstStyle/>
          <a:p>
            <a:pPr marL="457200" indent="-457200">
              <a:buFont typeface="+mj-lt"/>
              <a:buAutoNum type="arabicPeriod"/>
            </a:pPr>
            <a:r>
              <a:rPr lang="fr-BE" dirty="0"/>
              <a:t>La réhabilitation de terrains contaminés dans les pôles de développement en vue de les rendre disponibles comme espaces verts ou pour des activités pour la collectivité / </a:t>
            </a:r>
            <a:r>
              <a:rPr lang="nl-NL" i="1" dirty="0">
                <a:solidFill>
                  <a:schemeClr val="tx1"/>
                </a:solidFill>
              </a:rPr>
              <a:t>Sanering van vervuilde gronden in de ontwikkelingspolen om ze beschikbaar te stellen als groene ruimte of voor activiteiten voor de gemeenschap</a:t>
            </a:r>
          </a:p>
          <a:p>
            <a:pPr marL="457200" indent="-457200">
              <a:buFont typeface="+mj-lt"/>
              <a:buAutoNum type="arabicPeriod"/>
            </a:pPr>
            <a:endParaRPr lang="nl-NL" i="1" dirty="0">
              <a:solidFill>
                <a:schemeClr val="tx1"/>
              </a:solidFill>
            </a:endParaRPr>
          </a:p>
          <a:p>
            <a:r>
              <a:rPr lang="fr-BE" dirty="0">
                <a:solidFill>
                  <a:schemeClr val="accent1"/>
                </a:solidFill>
              </a:rPr>
              <a:t>4,17 M </a:t>
            </a:r>
            <a:r>
              <a:rPr lang="fr-BE" sz="1600" dirty="0">
                <a:solidFill>
                  <a:schemeClr val="accent1"/>
                </a:solidFill>
              </a:rPr>
              <a:t>(FEDER+RBC) (EFRO+BHG)</a:t>
            </a:r>
          </a:p>
        </p:txBody>
      </p:sp>
      <p:sp>
        <p:nvSpPr>
          <p:cNvPr id="6" name="Titre 1">
            <a:extLst>
              <a:ext uri="{FF2B5EF4-FFF2-40B4-BE49-F238E27FC236}">
                <a16:creationId xmlns:a16="http://schemas.microsoft.com/office/drawing/2014/main" id="{3A1112F4-A90B-4215-8351-E4CDFE286908}"/>
              </a:ext>
            </a:extLst>
          </p:cNvPr>
          <p:cNvSpPr txBox="1">
            <a:spLocks/>
          </p:cNvSpPr>
          <p:nvPr/>
        </p:nvSpPr>
        <p:spPr>
          <a:xfrm>
            <a:off x="539552" y="411508"/>
            <a:ext cx="8424936" cy="720081"/>
          </a:xfrm>
          <a:prstGeom prst="rect">
            <a:avLst/>
          </a:prstGeom>
        </p:spPr>
        <p:txBody>
          <a:bodyPr vert="horz" lIns="91440" tIns="45720" rIns="91440" bIns="45720" rtlCol="0" anchor="ctr">
            <a:normAutofit fontScale="97500" lnSpcReduction="10000"/>
          </a:bodyPr>
          <a:lstStyle>
            <a:lvl1pPr algn="l" defTabSz="914400" rtl="0" eaLnBrk="1" latinLnBrk="0" hangingPunct="1">
              <a:spcBef>
                <a:spcPct val="0"/>
              </a:spcBef>
              <a:buNone/>
              <a:defRPr sz="2400" b="1" kern="1200">
                <a:solidFill>
                  <a:srgbClr val="2F3E8B"/>
                </a:solidFill>
                <a:latin typeface="Arial" pitchFamily="34" charset="0"/>
                <a:ea typeface="+mj-ea"/>
                <a:cs typeface="Arial" pitchFamily="34" charset="0"/>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fr-BE" sz="2200" b="1" i="0" u="none" strike="noStrike" kern="1200" cap="none" spc="0" normalizeH="0" baseline="0" noProof="0" dirty="0">
                <a:ln>
                  <a:noFill/>
                </a:ln>
                <a:solidFill>
                  <a:schemeClr val="bg1">
                    <a:lumMod val="50000"/>
                  </a:schemeClr>
                </a:solidFill>
                <a:effectLst/>
                <a:uLnTx/>
                <a:uFillTx/>
                <a:latin typeface="Arial" pitchFamily="34" charset="0"/>
                <a:ea typeface="+mj-ea"/>
                <a:cs typeface="Arial" pitchFamily="34" charset="0"/>
              </a:rPr>
              <a:t>OS2.7. Infrastructures vertes et dépollution </a:t>
            </a:r>
            <a:endParaRPr lang="fr-BE" sz="2200" i="1" dirty="0">
              <a:solidFill>
                <a:schemeClr val="tx1"/>
              </a:solidFill>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fr-BE" sz="2200" b="1" i="1" u="none" strike="noStrike" kern="1200" cap="none" spc="0" normalizeH="0" baseline="0" noProof="0" dirty="0">
                <a:ln>
                  <a:noFill/>
                </a:ln>
                <a:solidFill>
                  <a:schemeClr val="tx1"/>
                </a:solidFill>
                <a:effectLst/>
                <a:uLnTx/>
                <a:uFillTx/>
                <a:latin typeface="Arial" pitchFamily="34" charset="0"/>
                <a:ea typeface="+mj-ea"/>
                <a:cs typeface="Arial" pitchFamily="34" charset="0"/>
              </a:rPr>
              <a:t>SD 2.7</a:t>
            </a:r>
            <a:r>
              <a:rPr kumimoji="0" lang="fr-BE" sz="2200" b="1" i="1" u="none" strike="noStrike" kern="1200" cap="none" spc="0" normalizeH="0" noProof="0" dirty="0">
                <a:ln>
                  <a:noFill/>
                </a:ln>
                <a:solidFill>
                  <a:schemeClr val="tx1"/>
                </a:solidFill>
                <a:effectLst/>
                <a:uLnTx/>
                <a:uFillTx/>
                <a:latin typeface="Arial" pitchFamily="34" charset="0"/>
                <a:ea typeface="+mj-ea"/>
                <a:cs typeface="Arial" pitchFamily="34" charset="0"/>
              </a:rPr>
              <a:t> </a:t>
            </a:r>
            <a:r>
              <a:rPr kumimoji="0" lang="fr-BE" sz="2200" b="1" i="1" u="none" strike="noStrike" kern="1200" cap="none" spc="0" normalizeH="0" noProof="0" dirty="0" err="1">
                <a:ln>
                  <a:noFill/>
                </a:ln>
                <a:solidFill>
                  <a:schemeClr val="tx1"/>
                </a:solidFill>
                <a:effectLst/>
                <a:uLnTx/>
                <a:uFillTx/>
                <a:latin typeface="Arial" pitchFamily="34" charset="0"/>
                <a:ea typeface="+mj-ea"/>
                <a:cs typeface="Arial" pitchFamily="34" charset="0"/>
              </a:rPr>
              <a:t>Groene</a:t>
            </a:r>
            <a:r>
              <a:rPr kumimoji="0" lang="fr-BE" sz="2200" b="1" i="1" u="none" strike="noStrike" kern="1200" cap="none" spc="0" normalizeH="0" noProof="0" dirty="0">
                <a:ln>
                  <a:noFill/>
                </a:ln>
                <a:solidFill>
                  <a:schemeClr val="tx1"/>
                </a:solidFill>
                <a:effectLst/>
                <a:uLnTx/>
                <a:uFillTx/>
                <a:latin typeface="Arial" pitchFamily="34" charset="0"/>
                <a:ea typeface="+mj-ea"/>
                <a:cs typeface="Arial" pitchFamily="34" charset="0"/>
              </a:rPr>
              <a:t> </a:t>
            </a:r>
            <a:r>
              <a:rPr kumimoji="0" lang="fr-BE" sz="2200" b="1" i="1" u="none" strike="noStrike" kern="1200" cap="none" spc="0" normalizeH="0" noProof="0" dirty="0" err="1">
                <a:ln>
                  <a:noFill/>
                </a:ln>
                <a:solidFill>
                  <a:schemeClr val="tx1"/>
                </a:solidFill>
                <a:effectLst/>
                <a:uLnTx/>
                <a:uFillTx/>
                <a:latin typeface="Arial" pitchFamily="34" charset="0"/>
                <a:ea typeface="+mj-ea"/>
                <a:cs typeface="Arial" pitchFamily="34" charset="0"/>
              </a:rPr>
              <a:t>infrastructuur</a:t>
            </a:r>
            <a:r>
              <a:rPr kumimoji="0" lang="fr-BE" sz="2200" b="1" i="1" u="none" strike="noStrike" kern="1200" cap="none" spc="0" normalizeH="0" noProof="0" dirty="0">
                <a:ln>
                  <a:noFill/>
                </a:ln>
                <a:solidFill>
                  <a:schemeClr val="tx1"/>
                </a:solidFill>
                <a:effectLst/>
                <a:uLnTx/>
                <a:uFillTx/>
                <a:latin typeface="Arial" pitchFamily="34" charset="0"/>
                <a:ea typeface="+mj-ea"/>
                <a:cs typeface="Arial" pitchFamily="34" charset="0"/>
              </a:rPr>
              <a:t> en </a:t>
            </a:r>
            <a:r>
              <a:rPr kumimoji="0" lang="fr-BE" sz="2200" b="1" i="1" u="none" strike="noStrike" kern="1200" cap="none" spc="0" normalizeH="0" noProof="0" dirty="0" err="1">
                <a:ln>
                  <a:noFill/>
                </a:ln>
                <a:solidFill>
                  <a:schemeClr val="tx1"/>
                </a:solidFill>
                <a:effectLst/>
                <a:uLnTx/>
                <a:uFillTx/>
                <a:latin typeface="Arial" pitchFamily="34" charset="0"/>
                <a:ea typeface="+mj-ea"/>
                <a:cs typeface="Arial" pitchFamily="34" charset="0"/>
              </a:rPr>
              <a:t>verontreiniging</a:t>
            </a:r>
            <a:endParaRPr kumimoji="0" lang="fr-BE" sz="2200" b="1" i="1" u="none" strike="noStrike" kern="1200" cap="none" spc="0" normalizeH="0" baseline="0" noProof="0" dirty="0">
              <a:ln>
                <a:noFill/>
              </a:ln>
              <a:solidFill>
                <a:schemeClr val="tx1"/>
              </a:solidFill>
              <a:effectLst/>
              <a:uLnTx/>
              <a:uFillTx/>
              <a:latin typeface="Arial" pitchFamily="34" charset="0"/>
              <a:ea typeface="+mj-ea"/>
              <a:cs typeface="Arial" pitchFamily="34" charset="0"/>
            </a:endParaRPr>
          </a:p>
        </p:txBody>
      </p:sp>
      <p:pic>
        <p:nvPicPr>
          <p:cNvPr id="2" name="Image 3">
            <a:extLst>
              <a:ext uri="{FF2B5EF4-FFF2-40B4-BE49-F238E27FC236}">
                <a16:creationId xmlns:a16="http://schemas.microsoft.com/office/drawing/2014/main" id="{E5655D6D-2333-D362-8A04-FBF083C97DA9}"/>
              </a:ext>
            </a:extLst>
          </p:cNvPr>
          <p:cNvPicPr>
            <a:picLocks noChangeAspect="1"/>
          </p:cNvPicPr>
          <p:nvPr/>
        </p:nvPicPr>
        <p:blipFill>
          <a:blip r:embed="rId2"/>
          <a:stretch>
            <a:fillRect/>
          </a:stretch>
        </p:blipFill>
        <p:spPr>
          <a:xfrm>
            <a:off x="6084168" y="4563752"/>
            <a:ext cx="2844316" cy="369079"/>
          </a:xfrm>
          <a:prstGeom prst="rect">
            <a:avLst/>
          </a:prstGeom>
        </p:spPr>
      </p:pic>
    </p:spTree>
    <p:extLst>
      <p:ext uri="{BB962C8B-B14F-4D97-AF65-F5344CB8AC3E}">
        <p14:creationId xmlns:p14="http://schemas.microsoft.com/office/powerpoint/2010/main" val="24961300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texte 3">
            <a:extLst>
              <a:ext uri="{FF2B5EF4-FFF2-40B4-BE49-F238E27FC236}">
                <a16:creationId xmlns:a16="http://schemas.microsoft.com/office/drawing/2014/main" id="{2EFBE9EC-C3DC-494A-AE8B-5649DDB7AB64}"/>
              </a:ext>
            </a:extLst>
          </p:cNvPr>
          <p:cNvSpPr>
            <a:spLocks noGrp="1"/>
          </p:cNvSpPr>
          <p:nvPr>
            <p:ph type="body" sz="quarter" idx="10"/>
          </p:nvPr>
        </p:nvSpPr>
        <p:spPr>
          <a:xfrm>
            <a:off x="107504" y="123478"/>
            <a:ext cx="8820980" cy="4787190"/>
          </a:xfrm>
        </p:spPr>
        <p:txBody>
          <a:bodyPr>
            <a:noAutofit/>
          </a:bodyPr>
          <a:lstStyle/>
          <a:p>
            <a:pPr marL="457200" indent="-457200">
              <a:buFont typeface="+mj-lt"/>
              <a:buAutoNum type="arabicPeriod" startAt="2"/>
            </a:pPr>
            <a:r>
              <a:rPr lang="fr-BE" sz="1600" b="1" dirty="0"/>
              <a:t>La protection de la nature et de la biodiversité, infrastructures vertes sous la forme du soutien / </a:t>
            </a:r>
            <a:r>
              <a:rPr lang="nl-NL" sz="1600" b="1" i="1" dirty="0">
                <a:solidFill>
                  <a:schemeClr val="tx1"/>
                </a:solidFill>
              </a:rPr>
              <a:t>De bescherming van de natuur, de biodiversiteit en groene infrastructuur in de vorm van steun voor de creatie:</a:t>
            </a:r>
            <a:endParaRPr lang="fr-BE" sz="1600" b="1" dirty="0"/>
          </a:p>
          <a:p>
            <a:r>
              <a:rPr lang="fr-BE" sz="1600" dirty="0"/>
              <a:t>	2.1. dans les zones en déficit, les territoires les plus urbanisés et les pôles de 	développement </a:t>
            </a:r>
            <a:r>
              <a:rPr lang="fr-BE" sz="1600" dirty="0">
                <a:solidFill>
                  <a:schemeClr val="tx1"/>
                </a:solidFill>
              </a:rPr>
              <a:t>/ </a:t>
            </a:r>
            <a:r>
              <a:rPr lang="nl-NL" sz="1600" i="1" dirty="0">
                <a:solidFill>
                  <a:schemeClr val="tx1"/>
                </a:solidFill>
              </a:rPr>
              <a:t>in gebieden met een tekort aan groen, de meest verstedelijkte 	gebieden en de ontwikkelingspolen </a:t>
            </a:r>
            <a:endParaRPr lang="fr-BE" sz="1600" dirty="0"/>
          </a:p>
          <a:p>
            <a:r>
              <a:rPr lang="nl-NL" sz="1200" i="1" dirty="0">
                <a:solidFill>
                  <a:schemeClr val="tx1"/>
                </a:solidFill>
              </a:rPr>
              <a:t>	</a:t>
            </a:r>
            <a:r>
              <a:rPr lang="nl-NL" sz="1400" dirty="0"/>
              <a:t>2.1.1. </a:t>
            </a:r>
            <a:r>
              <a:rPr lang="fr-BE" sz="1400" dirty="0"/>
              <a:t>à la création d’espaces verts publics (y compris de proximité) ouverts à un large public et 	intégrés aux dynamiques urbaines spécifiques locales / </a:t>
            </a:r>
            <a:r>
              <a:rPr lang="nl-NL" sz="1400" i="1" dirty="0">
                <a:solidFill>
                  <a:schemeClr val="tx1"/>
                </a:solidFill>
              </a:rPr>
              <a:t>voor de creatie van openbare groene 	ruimtes (ook buurtparken) toegankelijk voor een breed publiek en verweven in de plaatselijke 	specifieke stadsdynamiek</a:t>
            </a:r>
            <a:endParaRPr lang="fr-BE" sz="1400" dirty="0"/>
          </a:p>
          <a:p>
            <a:r>
              <a:rPr lang="fr-BE" sz="1400" i="1" dirty="0">
                <a:solidFill>
                  <a:schemeClr val="tx1"/>
                </a:solidFill>
              </a:rPr>
              <a:t>	</a:t>
            </a:r>
            <a:r>
              <a:rPr lang="fr-BE" sz="1400" dirty="0"/>
              <a:t>2.1.2. à la </a:t>
            </a:r>
            <a:r>
              <a:rPr lang="fr-BE" sz="1400" dirty="0" err="1"/>
              <a:t>verdurisation</a:t>
            </a:r>
            <a:r>
              <a:rPr lang="fr-BE" sz="1400" dirty="0"/>
              <a:t> d’espaces collectifs</a:t>
            </a:r>
            <a:r>
              <a:rPr lang="nl-NL" sz="1400" i="1" dirty="0">
                <a:solidFill>
                  <a:schemeClr val="tx1"/>
                </a:solidFill>
              </a:rPr>
              <a:t> / voor de vergroening van collectieve ruimtes</a:t>
            </a:r>
          </a:p>
          <a:p>
            <a:r>
              <a:rPr lang="nl-NL" sz="1400" i="1" dirty="0">
                <a:solidFill>
                  <a:schemeClr val="tx1"/>
                </a:solidFill>
              </a:rPr>
              <a:t>	</a:t>
            </a:r>
            <a:r>
              <a:rPr lang="nl-NL" sz="1400" dirty="0"/>
              <a:t>2.1.3. </a:t>
            </a:r>
            <a:r>
              <a:rPr lang="fr-BE" sz="1400" dirty="0"/>
              <a:t>à la création d’espaces verts rendus disponibles au terme d’une opération de 		réhabilitation de terrains contaminés / </a:t>
            </a:r>
            <a:r>
              <a:rPr lang="nl-NL" sz="1400" i="1" dirty="0">
                <a:solidFill>
                  <a:schemeClr val="tx1"/>
                </a:solidFill>
              </a:rPr>
              <a:t>voor de creatie van groene ruimtes beschikbaar gesteld na 	de sanering van verontreinigde gronden</a:t>
            </a:r>
            <a:endParaRPr lang="fr-BE" sz="1400" dirty="0"/>
          </a:p>
          <a:p>
            <a:r>
              <a:rPr lang="fr-BE" sz="1200" b="1" dirty="0">
                <a:solidFill>
                  <a:schemeClr val="accent1"/>
                </a:solidFill>
              </a:rPr>
              <a:t>Actions / </a:t>
            </a:r>
            <a:r>
              <a:rPr lang="fr-BE" sz="1200" b="1" dirty="0" err="1">
                <a:solidFill>
                  <a:schemeClr val="accent1"/>
                </a:solidFill>
              </a:rPr>
              <a:t>Acties</a:t>
            </a:r>
            <a:r>
              <a:rPr lang="fr-BE" sz="1200" b="1" dirty="0">
                <a:solidFill>
                  <a:schemeClr val="accent1"/>
                </a:solidFill>
              </a:rPr>
              <a:t> 2.1.1.+2.1.2.+2.1.3. : 6,33 M </a:t>
            </a:r>
            <a:r>
              <a:rPr lang="fr-BE" sz="1200" dirty="0">
                <a:solidFill>
                  <a:schemeClr val="accent1"/>
                </a:solidFill>
              </a:rPr>
              <a:t>(FEDER+RBC) (EFRO+BHG)</a:t>
            </a:r>
          </a:p>
        </p:txBody>
      </p:sp>
      <p:pic>
        <p:nvPicPr>
          <p:cNvPr id="2" name="Image 3">
            <a:extLst>
              <a:ext uri="{FF2B5EF4-FFF2-40B4-BE49-F238E27FC236}">
                <a16:creationId xmlns:a16="http://schemas.microsoft.com/office/drawing/2014/main" id="{E5655D6D-2333-D362-8A04-FBF083C97DA9}"/>
              </a:ext>
            </a:extLst>
          </p:cNvPr>
          <p:cNvPicPr>
            <a:picLocks noChangeAspect="1"/>
          </p:cNvPicPr>
          <p:nvPr/>
        </p:nvPicPr>
        <p:blipFill>
          <a:blip r:embed="rId2"/>
          <a:stretch>
            <a:fillRect/>
          </a:stretch>
        </p:blipFill>
        <p:spPr>
          <a:xfrm>
            <a:off x="6084168" y="4563752"/>
            <a:ext cx="2844316" cy="369079"/>
          </a:xfrm>
          <a:prstGeom prst="rect">
            <a:avLst/>
          </a:prstGeom>
        </p:spPr>
      </p:pic>
    </p:spTree>
    <p:extLst>
      <p:ext uri="{BB962C8B-B14F-4D97-AF65-F5344CB8AC3E}">
        <p14:creationId xmlns:p14="http://schemas.microsoft.com/office/powerpoint/2010/main" val="10270319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texte 3">
            <a:extLst>
              <a:ext uri="{FF2B5EF4-FFF2-40B4-BE49-F238E27FC236}">
                <a16:creationId xmlns:a16="http://schemas.microsoft.com/office/drawing/2014/main" id="{2EFBE9EC-C3DC-494A-AE8B-5649DDB7AB64}"/>
              </a:ext>
            </a:extLst>
          </p:cNvPr>
          <p:cNvSpPr>
            <a:spLocks noGrp="1"/>
          </p:cNvSpPr>
          <p:nvPr>
            <p:ph type="body" sz="quarter" idx="10"/>
          </p:nvPr>
        </p:nvSpPr>
        <p:spPr>
          <a:xfrm>
            <a:off x="215516" y="123478"/>
            <a:ext cx="8676964" cy="4572508"/>
          </a:xfrm>
        </p:spPr>
        <p:txBody>
          <a:bodyPr>
            <a:normAutofit/>
          </a:bodyPr>
          <a:lstStyle/>
          <a:p>
            <a:pPr lvl="1" indent="0"/>
            <a:r>
              <a:rPr lang="fr-BE" dirty="0">
                <a:solidFill>
                  <a:schemeClr val="accent1"/>
                </a:solidFill>
              </a:rPr>
              <a:t>	</a:t>
            </a:r>
          </a:p>
          <a:p>
            <a:pPr lvl="1" indent="0"/>
            <a:r>
              <a:rPr lang="fr-BE" sz="2100" dirty="0"/>
              <a:t>2.2. Création, la revalorisation et la protection d’espaces verts à dimension régionale </a:t>
            </a:r>
          </a:p>
          <a:p>
            <a:pPr lvl="1" indent="0"/>
            <a:r>
              <a:rPr lang="nl-NL" sz="2100" i="1" dirty="0">
                <a:solidFill>
                  <a:schemeClr val="tx1"/>
                </a:solidFill>
              </a:rPr>
              <a:t>Voor de creatie, opwaardering en bescherming van groene ruimtes van gewestelijke afmetingen </a:t>
            </a:r>
          </a:p>
          <a:p>
            <a:pPr lvl="1" indent="0"/>
            <a:endParaRPr lang="nl-NL" sz="2100" i="1" dirty="0">
              <a:solidFill>
                <a:schemeClr val="tx1"/>
              </a:solidFill>
            </a:endParaRPr>
          </a:p>
          <a:p>
            <a:pPr lvl="1" indent="0"/>
            <a:r>
              <a:rPr lang="nl-NL" sz="2100" i="1" dirty="0">
                <a:solidFill>
                  <a:schemeClr val="tx1"/>
                </a:solidFill>
              </a:rPr>
              <a:t>	</a:t>
            </a:r>
            <a:r>
              <a:rPr lang="nl-NL" sz="2100" dirty="0">
                <a:solidFill>
                  <a:schemeClr val="accent1"/>
                </a:solidFill>
              </a:rPr>
              <a:t>3,41 M (FEDER+RBC) (EFRO+BHG)</a:t>
            </a:r>
            <a:endParaRPr lang="fr-BE" sz="2100" dirty="0">
              <a:solidFill>
                <a:schemeClr val="accent1"/>
              </a:solidFill>
            </a:endParaRPr>
          </a:p>
        </p:txBody>
      </p:sp>
      <p:pic>
        <p:nvPicPr>
          <p:cNvPr id="2" name="Image 3">
            <a:extLst>
              <a:ext uri="{FF2B5EF4-FFF2-40B4-BE49-F238E27FC236}">
                <a16:creationId xmlns:a16="http://schemas.microsoft.com/office/drawing/2014/main" id="{E5655D6D-2333-D362-8A04-FBF083C97DA9}"/>
              </a:ext>
            </a:extLst>
          </p:cNvPr>
          <p:cNvPicPr>
            <a:picLocks noChangeAspect="1"/>
          </p:cNvPicPr>
          <p:nvPr/>
        </p:nvPicPr>
        <p:blipFill>
          <a:blip r:embed="rId2"/>
          <a:stretch>
            <a:fillRect/>
          </a:stretch>
        </p:blipFill>
        <p:spPr>
          <a:xfrm>
            <a:off x="6084168" y="4563752"/>
            <a:ext cx="2844316" cy="369079"/>
          </a:xfrm>
          <a:prstGeom prst="rect">
            <a:avLst/>
          </a:prstGeom>
        </p:spPr>
      </p:pic>
    </p:spTree>
    <p:extLst>
      <p:ext uri="{BB962C8B-B14F-4D97-AF65-F5344CB8AC3E}">
        <p14:creationId xmlns:p14="http://schemas.microsoft.com/office/powerpoint/2010/main" val="38672446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483518"/>
            <a:ext cx="8496944" cy="1944216"/>
          </a:xfrm>
        </p:spPr>
        <p:txBody>
          <a:bodyPr>
            <a:normAutofit fontScale="90000"/>
          </a:bodyPr>
          <a:lstStyle/>
          <a:p>
            <a:r>
              <a:rPr lang="fr-BE" sz="2200" dirty="0"/>
              <a:t>OS4.3. Développement de nouvelles places de logement ou d’hébergement destinées à des publics fragilisés / </a:t>
            </a:r>
            <a:r>
              <a:rPr lang="nl-NL" sz="2200" i="1" dirty="0">
                <a:solidFill>
                  <a:schemeClr val="tx1"/>
                </a:solidFill>
              </a:rPr>
              <a:t>nieuwe woon- of opvangplaatsen te ontwikkelen voor kansarme doelgroepen</a:t>
            </a:r>
            <a:r>
              <a:rPr lang="fr-BE" sz="2200" i="1" dirty="0">
                <a:solidFill>
                  <a:schemeClr val="tx1"/>
                </a:solidFill>
              </a:rPr>
              <a:t> </a:t>
            </a:r>
            <a:br>
              <a:rPr lang="fr-BE" sz="2200" dirty="0"/>
            </a:br>
            <a:br>
              <a:rPr lang="fr-BE" sz="2200" dirty="0"/>
            </a:br>
            <a:r>
              <a:rPr lang="fr-BE" sz="2200" b="0" dirty="0">
                <a:solidFill>
                  <a:schemeClr val="accent1"/>
                </a:solidFill>
              </a:rPr>
              <a:t>8,13 M </a:t>
            </a:r>
            <a:r>
              <a:rPr lang="fr-BE" sz="1800" b="0" dirty="0">
                <a:solidFill>
                  <a:schemeClr val="accent1"/>
                </a:solidFill>
              </a:rPr>
              <a:t>(FEDER+RBC) (EFRO+BHG)</a:t>
            </a:r>
            <a:br>
              <a:rPr lang="fr-BE" sz="1800" dirty="0"/>
            </a:br>
            <a:endParaRPr lang="fr-BE" sz="1800" dirty="0"/>
          </a:p>
        </p:txBody>
      </p:sp>
      <p:sp>
        <p:nvSpPr>
          <p:cNvPr id="6" name="Titre 1">
            <a:extLst>
              <a:ext uri="{FF2B5EF4-FFF2-40B4-BE49-F238E27FC236}">
                <a16:creationId xmlns:a16="http://schemas.microsoft.com/office/drawing/2014/main" id="{D48C0D59-AF1D-4CF7-AFDD-19DAB35B6098}"/>
              </a:ext>
            </a:extLst>
          </p:cNvPr>
          <p:cNvSpPr txBox="1">
            <a:spLocks/>
          </p:cNvSpPr>
          <p:nvPr/>
        </p:nvSpPr>
        <p:spPr>
          <a:xfrm>
            <a:off x="323528" y="2499742"/>
            <a:ext cx="8496944" cy="1876899"/>
          </a:xfrm>
          <a:prstGeom prst="rect">
            <a:avLst/>
          </a:prstGeom>
        </p:spPr>
        <p:txBody>
          <a:bodyPr vert="horz" lIns="91440" tIns="45720" rIns="91440" bIns="45720" rtlCol="0" anchor="ctr">
            <a:normAutofit fontScale="82500" lnSpcReduction="10000"/>
          </a:bodyPr>
          <a:lstStyle>
            <a:lvl1pPr algn="l" defTabSz="914400" rtl="0" eaLnBrk="1" latinLnBrk="0" hangingPunct="1">
              <a:spcBef>
                <a:spcPct val="0"/>
              </a:spcBef>
              <a:buNone/>
              <a:defRPr sz="2400" b="1" kern="1200">
                <a:solidFill>
                  <a:schemeClr val="bg1">
                    <a:lumMod val="50000"/>
                  </a:schemeClr>
                </a:solidFill>
                <a:latin typeface="Arial" pitchFamily="34" charset="0"/>
                <a:ea typeface="+mj-ea"/>
                <a:cs typeface="Arial" pitchFamily="34" charset="0"/>
              </a:defRPr>
            </a:lvl1pPr>
          </a:lstStyle>
          <a:p>
            <a:pPr lvl="0">
              <a:defRPr/>
            </a:pPr>
            <a:r>
              <a:rPr kumimoji="0" lang="fr-BE" sz="2400" b="1" i="0" u="none" strike="noStrike" kern="1200" cap="none" spc="0" normalizeH="0" baseline="0" noProof="0" dirty="0">
                <a:ln>
                  <a:noFill/>
                </a:ln>
                <a:solidFill>
                  <a:prstClr val="white">
                    <a:lumMod val="50000"/>
                  </a:prstClr>
                </a:solidFill>
                <a:effectLst/>
                <a:uLnTx/>
                <a:uFillTx/>
                <a:latin typeface="Arial" pitchFamily="34" charset="0"/>
                <a:ea typeface="+mj-ea"/>
                <a:cs typeface="Arial" pitchFamily="34" charset="0"/>
              </a:rPr>
              <a:t>OS4.4. Développement de solutions d’hébergement pour les personnes réfugiées et migrantes sans abris / </a:t>
            </a:r>
            <a:r>
              <a:rPr kumimoji="0" lang="nl-NL" sz="2400" b="1" i="1" u="none" strike="noStrike" kern="1200" cap="none" spc="0" normalizeH="0" baseline="0" noProof="0" dirty="0">
                <a:ln>
                  <a:noFill/>
                </a:ln>
                <a:solidFill>
                  <a:prstClr val="black"/>
                </a:solidFill>
                <a:effectLst/>
                <a:uLnTx/>
                <a:uFillTx/>
                <a:latin typeface="Arial" pitchFamily="34" charset="0"/>
                <a:ea typeface="+mj-ea"/>
                <a:cs typeface="Arial" pitchFamily="34" charset="0"/>
              </a:rPr>
              <a:t>opvangoplossingen te ontwikkelen voor dakloze vluchtelingen en migranten</a:t>
            </a:r>
            <a:br>
              <a:rPr kumimoji="0" lang="fr-BE" sz="2400" b="1" i="0" u="none" strike="noStrike" kern="1200" cap="none" spc="0" normalizeH="0" baseline="0" noProof="0" dirty="0">
                <a:ln>
                  <a:noFill/>
                </a:ln>
                <a:solidFill>
                  <a:prstClr val="white">
                    <a:lumMod val="50000"/>
                  </a:prstClr>
                </a:solidFill>
                <a:effectLst/>
                <a:uLnTx/>
                <a:uFillTx/>
                <a:latin typeface="Arial" pitchFamily="34" charset="0"/>
                <a:ea typeface="+mj-ea"/>
                <a:cs typeface="Arial" pitchFamily="34" charset="0"/>
              </a:rPr>
            </a:br>
            <a:endParaRPr kumimoji="0" lang="fr-BE" sz="2400" b="1" i="0" u="none" strike="noStrike" kern="1200" cap="none" spc="0" normalizeH="0" baseline="0" noProof="0" dirty="0">
              <a:ln>
                <a:noFill/>
              </a:ln>
              <a:solidFill>
                <a:prstClr val="white">
                  <a:lumMod val="50000"/>
                </a:prstClr>
              </a:solidFill>
              <a:effectLst/>
              <a:uLnTx/>
              <a:uFillTx/>
              <a:latin typeface="Arial" pitchFamily="34" charset="0"/>
              <a:ea typeface="+mj-ea"/>
              <a:cs typeface="Arial" pitchFamily="34" charset="0"/>
            </a:endParaRPr>
          </a:p>
          <a:p>
            <a:pPr lvl="0">
              <a:defRPr/>
            </a:pPr>
            <a:r>
              <a:rPr kumimoji="0" lang="fr-BE" sz="2400" b="0" i="0" u="none" strike="noStrike" kern="1200" cap="none" spc="0" normalizeH="0" baseline="0" noProof="0" dirty="0">
                <a:ln>
                  <a:noFill/>
                </a:ln>
                <a:solidFill>
                  <a:srgbClr val="4F81BD"/>
                </a:solidFill>
                <a:effectLst/>
                <a:uLnTx/>
                <a:uFillTx/>
                <a:latin typeface="Arial" pitchFamily="34" charset="0"/>
                <a:ea typeface="+mj-ea"/>
                <a:cs typeface="Arial" pitchFamily="34" charset="0"/>
              </a:rPr>
              <a:t>4,39 M </a:t>
            </a:r>
            <a:r>
              <a:rPr kumimoji="0" lang="fr-BE" sz="1800" b="0" i="0" u="none" strike="noStrike" kern="1200" cap="none" spc="0" normalizeH="0" baseline="0" noProof="0" dirty="0">
                <a:ln>
                  <a:noFill/>
                </a:ln>
                <a:solidFill>
                  <a:srgbClr val="4F81BD"/>
                </a:solidFill>
                <a:effectLst/>
                <a:uLnTx/>
                <a:uFillTx/>
              </a:rPr>
              <a:t>(FEDER+RBC) </a:t>
            </a:r>
            <a:r>
              <a:rPr lang="fr-BE" sz="1800" b="0" dirty="0">
                <a:solidFill>
                  <a:schemeClr val="accent1"/>
                </a:solidFill>
              </a:rPr>
              <a:t>(EFRO+BHG)</a:t>
            </a:r>
            <a:br>
              <a:rPr kumimoji="0" lang="fr-BE" sz="2400" b="1" i="0" u="none" strike="noStrike" kern="1200" cap="none" spc="0" normalizeH="0" baseline="0" noProof="0" dirty="0">
                <a:ln>
                  <a:noFill/>
                </a:ln>
                <a:solidFill>
                  <a:prstClr val="white">
                    <a:lumMod val="50000"/>
                  </a:prstClr>
                </a:solidFill>
                <a:effectLst/>
                <a:uLnTx/>
                <a:uFillTx/>
                <a:latin typeface="Arial" pitchFamily="34" charset="0"/>
                <a:ea typeface="+mj-ea"/>
                <a:cs typeface="Arial" pitchFamily="34" charset="0"/>
              </a:rPr>
            </a:br>
            <a:endParaRPr kumimoji="0" lang="fr-BE" sz="2400" b="1" i="0" u="none" strike="noStrike" kern="1200" cap="none" spc="0" normalizeH="0" baseline="0" noProof="0" dirty="0">
              <a:ln>
                <a:noFill/>
              </a:ln>
              <a:solidFill>
                <a:prstClr val="white">
                  <a:lumMod val="50000"/>
                </a:prstClr>
              </a:solidFill>
              <a:effectLst/>
              <a:uLnTx/>
              <a:uFillTx/>
              <a:latin typeface="Arial" pitchFamily="34" charset="0"/>
              <a:ea typeface="+mj-ea"/>
              <a:cs typeface="Arial" pitchFamily="34" charset="0"/>
            </a:endParaRPr>
          </a:p>
        </p:txBody>
      </p:sp>
      <p:pic>
        <p:nvPicPr>
          <p:cNvPr id="3" name="Image 3">
            <a:extLst>
              <a:ext uri="{FF2B5EF4-FFF2-40B4-BE49-F238E27FC236}">
                <a16:creationId xmlns:a16="http://schemas.microsoft.com/office/drawing/2014/main" id="{3BD90263-B11D-8E9B-71E3-5E563F3A9225}"/>
              </a:ext>
            </a:extLst>
          </p:cNvPr>
          <p:cNvPicPr>
            <a:picLocks noChangeAspect="1"/>
          </p:cNvPicPr>
          <p:nvPr/>
        </p:nvPicPr>
        <p:blipFill>
          <a:blip r:embed="rId2"/>
          <a:stretch>
            <a:fillRect/>
          </a:stretch>
        </p:blipFill>
        <p:spPr>
          <a:xfrm>
            <a:off x="4139952" y="4376641"/>
            <a:ext cx="4322439" cy="560881"/>
          </a:xfrm>
          <a:prstGeom prst="rect">
            <a:avLst/>
          </a:prstGeom>
        </p:spPr>
      </p:pic>
    </p:spTree>
    <p:extLst>
      <p:ext uri="{BB962C8B-B14F-4D97-AF65-F5344CB8AC3E}">
        <p14:creationId xmlns:p14="http://schemas.microsoft.com/office/powerpoint/2010/main" val="41671579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205978"/>
            <a:ext cx="8424936" cy="1501676"/>
          </a:xfrm>
        </p:spPr>
        <p:txBody>
          <a:bodyPr>
            <a:normAutofit/>
          </a:bodyPr>
          <a:lstStyle/>
          <a:p>
            <a:r>
              <a:rPr lang="fr-BE" dirty="0"/>
              <a:t>OS5.1. Développement social, économique et environnemental intégré / </a:t>
            </a:r>
            <a:r>
              <a:rPr lang="nl-BE" sz="2400" b="1" i="1" u="none" strike="noStrike" cap="none" baseline="0" dirty="0">
                <a:solidFill>
                  <a:schemeClr val="tx1"/>
                </a:solidFill>
                <a:effectLst/>
                <a:uFillTx/>
                <a:latin typeface="Arial"/>
              </a:rPr>
              <a:t>SD 5.1. Geïntegreerde sociale, economische en ecologische ontwikkeling</a:t>
            </a:r>
            <a:endParaRPr lang="fr-BE" i="1" dirty="0">
              <a:solidFill>
                <a:schemeClr val="tx1"/>
              </a:solidFill>
            </a:endParaRPr>
          </a:p>
        </p:txBody>
      </p:sp>
      <p:sp>
        <p:nvSpPr>
          <p:cNvPr id="4" name="Espace réservé du texte 3">
            <a:extLst>
              <a:ext uri="{FF2B5EF4-FFF2-40B4-BE49-F238E27FC236}">
                <a16:creationId xmlns:a16="http://schemas.microsoft.com/office/drawing/2014/main" id="{2EFBE9EC-C3DC-494A-AE8B-5649DDB7AB64}"/>
              </a:ext>
            </a:extLst>
          </p:cNvPr>
          <p:cNvSpPr>
            <a:spLocks noGrp="1"/>
          </p:cNvSpPr>
          <p:nvPr>
            <p:ph type="body" sz="quarter" idx="10"/>
          </p:nvPr>
        </p:nvSpPr>
        <p:spPr>
          <a:xfrm>
            <a:off x="251520" y="1851670"/>
            <a:ext cx="8640960" cy="2520280"/>
          </a:xfrm>
        </p:spPr>
        <p:txBody>
          <a:bodyPr>
            <a:normAutofit fontScale="77500" lnSpcReduction="20000"/>
          </a:bodyPr>
          <a:lstStyle/>
          <a:p>
            <a:pPr marL="457200" indent="-457200" algn="just">
              <a:buFont typeface="+mj-lt"/>
              <a:buAutoNum type="arabicPeriod"/>
            </a:pPr>
            <a:r>
              <a:rPr lang="fr-BE" sz="2300" dirty="0"/>
              <a:t>Équipements de quartier pour les contrats de quartier durables / </a:t>
            </a:r>
            <a:r>
              <a:rPr lang="nl-NL" sz="2300" i="1" dirty="0">
                <a:solidFill>
                  <a:schemeClr val="tx1"/>
                </a:solidFill>
              </a:rPr>
              <a:t>Wijkvoorzieningen, ontwikkeld via de duurzame wijkcontracten</a:t>
            </a:r>
          </a:p>
          <a:p>
            <a:pPr algn="just"/>
            <a:r>
              <a:rPr lang="fr-BE" sz="2300" dirty="0">
                <a:solidFill>
                  <a:schemeClr val="accent1"/>
                </a:solidFill>
              </a:rPr>
              <a:t>12,52 M </a:t>
            </a:r>
            <a:r>
              <a:rPr lang="fr-BE" sz="1800" dirty="0">
                <a:solidFill>
                  <a:schemeClr val="accent1"/>
                </a:solidFill>
              </a:rPr>
              <a:t>(FEDER+RBC) (EFRO+BHG)</a:t>
            </a:r>
          </a:p>
          <a:p>
            <a:pPr algn="just"/>
            <a:endParaRPr lang="fr-BE" sz="2300" dirty="0">
              <a:solidFill>
                <a:schemeClr val="accent1"/>
              </a:solidFill>
            </a:endParaRPr>
          </a:p>
          <a:p>
            <a:pPr marL="457200" indent="-457200" algn="just">
              <a:buFont typeface="+mj-lt"/>
              <a:buAutoNum type="arabicPeriod" startAt="2"/>
            </a:pPr>
            <a:r>
              <a:rPr lang="fr-BE" sz="2300" dirty="0"/>
              <a:t>Équipements </a:t>
            </a:r>
            <a:r>
              <a:rPr lang="fr-BE" sz="2300" dirty="0" err="1"/>
              <a:t>supralocaux</a:t>
            </a:r>
            <a:r>
              <a:rPr lang="fr-BE" sz="2300" dirty="0"/>
              <a:t> pour les contrats de rénovation urbaine / </a:t>
            </a:r>
            <a:r>
              <a:rPr lang="nl-NL" sz="2300" i="1" dirty="0" err="1">
                <a:solidFill>
                  <a:schemeClr val="tx1"/>
                </a:solidFill>
              </a:rPr>
              <a:t>Supralokale</a:t>
            </a:r>
            <a:r>
              <a:rPr lang="nl-NL" sz="2300" i="1" dirty="0">
                <a:solidFill>
                  <a:schemeClr val="tx1"/>
                </a:solidFill>
              </a:rPr>
              <a:t> voorzieningen, ontwikkeld via de stadsvernieuwingscontracten</a:t>
            </a:r>
          </a:p>
          <a:p>
            <a:pPr algn="just"/>
            <a:r>
              <a:rPr lang="fr-BE" sz="2300" dirty="0">
                <a:solidFill>
                  <a:schemeClr val="accent1"/>
                </a:solidFill>
              </a:rPr>
              <a:t>12,52 M </a:t>
            </a:r>
            <a:r>
              <a:rPr lang="fr-BE" sz="1800" dirty="0">
                <a:solidFill>
                  <a:schemeClr val="accent1"/>
                </a:solidFill>
              </a:rPr>
              <a:t>(FEDER+RBC) (EFRO+BHG)</a:t>
            </a:r>
          </a:p>
          <a:p>
            <a:pPr algn="just"/>
            <a:endParaRPr lang="fr-BE" i="1" dirty="0">
              <a:solidFill>
                <a:schemeClr val="tx1"/>
              </a:solidFill>
            </a:endParaRPr>
          </a:p>
        </p:txBody>
      </p:sp>
      <p:pic>
        <p:nvPicPr>
          <p:cNvPr id="3" name="Image 3">
            <a:extLst>
              <a:ext uri="{FF2B5EF4-FFF2-40B4-BE49-F238E27FC236}">
                <a16:creationId xmlns:a16="http://schemas.microsoft.com/office/drawing/2014/main" id="{82E36404-6233-65A4-7E8D-C4680FB596AB}"/>
              </a:ext>
            </a:extLst>
          </p:cNvPr>
          <p:cNvPicPr>
            <a:picLocks noChangeAspect="1"/>
          </p:cNvPicPr>
          <p:nvPr/>
        </p:nvPicPr>
        <p:blipFill>
          <a:blip r:embed="rId2"/>
          <a:stretch>
            <a:fillRect/>
          </a:stretch>
        </p:blipFill>
        <p:spPr>
          <a:xfrm>
            <a:off x="4139952" y="4376641"/>
            <a:ext cx="4322439" cy="560881"/>
          </a:xfrm>
          <a:prstGeom prst="rect">
            <a:avLst/>
          </a:prstGeom>
        </p:spPr>
      </p:pic>
    </p:spTree>
    <p:extLst>
      <p:ext uri="{BB962C8B-B14F-4D97-AF65-F5344CB8AC3E}">
        <p14:creationId xmlns:p14="http://schemas.microsoft.com/office/powerpoint/2010/main" val="4392854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texte 3">
            <a:extLst>
              <a:ext uri="{FF2B5EF4-FFF2-40B4-BE49-F238E27FC236}">
                <a16:creationId xmlns:a16="http://schemas.microsoft.com/office/drawing/2014/main" id="{2EFBE9EC-C3DC-494A-AE8B-5649DDB7AB64}"/>
              </a:ext>
            </a:extLst>
          </p:cNvPr>
          <p:cNvSpPr>
            <a:spLocks noGrp="1"/>
          </p:cNvSpPr>
          <p:nvPr>
            <p:ph type="body" sz="quarter" idx="10"/>
          </p:nvPr>
        </p:nvSpPr>
        <p:spPr>
          <a:xfrm>
            <a:off x="251520" y="339502"/>
            <a:ext cx="8640960" cy="4032448"/>
          </a:xfrm>
        </p:spPr>
        <p:txBody>
          <a:bodyPr>
            <a:normAutofit fontScale="85000" lnSpcReduction="10000"/>
          </a:bodyPr>
          <a:lstStyle/>
          <a:p>
            <a:pPr algn="just"/>
            <a:r>
              <a:rPr lang="fr-BE" dirty="0"/>
              <a:t>« </a:t>
            </a:r>
            <a:r>
              <a:rPr lang="fr-BE" b="1" dirty="0"/>
              <a:t>Les équipements collectifs </a:t>
            </a:r>
            <a:r>
              <a:rPr lang="fr-BE" dirty="0"/>
              <a:t>sont des infrastructures utiles à la collectivité. Ils ont pour objectif principal d’offrir un service d’intérêt général, à un large public (l’accessibilité financière de tous doit être garantie) en répondant aux différents besoins des habitants : culture, sport, santé, éducation, petite enfance, services publics, mobilité, etc. Dans ces structures, la promotion de l’intérêt général est prépondérante, le but de lucre étant secondaire  »</a:t>
            </a:r>
          </a:p>
          <a:p>
            <a:pPr algn="just"/>
            <a:endParaRPr lang="fr-BE" dirty="0"/>
          </a:p>
          <a:p>
            <a:pPr algn="just"/>
            <a:r>
              <a:rPr lang="nl-NL" i="1" dirty="0">
                <a:solidFill>
                  <a:schemeClr val="tx1"/>
                </a:solidFill>
              </a:rPr>
              <a:t>“</a:t>
            </a:r>
            <a:r>
              <a:rPr lang="nl-NL" b="1" i="1" dirty="0">
                <a:solidFill>
                  <a:schemeClr val="tx1"/>
                </a:solidFill>
              </a:rPr>
              <a:t>Collectieve voorzieningen </a:t>
            </a:r>
            <a:r>
              <a:rPr lang="nl-NL" i="1" dirty="0">
                <a:solidFill>
                  <a:schemeClr val="tx1"/>
                </a:solidFill>
              </a:rPr>
              <a:t>zijn infrastructuren die nuttig zijn voor de samenleving. Ze voorzien in een collectieve behoefte en bieden een aanbod voor een breed publiek (ze moeten voor iedereen financieel toegankelijk zijn): cultuur, sport, gezondheid, opvoeding, kinderopvang, openbare diensten, mobiliteit, enz. In deze structuren moet de bevordering van het algemeen belang de bovenhand hebben, waarbij het winstoogmerk ondergeschikt moet zijn”</a:t>
            </a:r>
            <a:r>
              <a:rPr lang="fr-BE" i="1" dirty="0">
                <a:solidFill>
                  <a:schemeClr val="tx1"/>
                </a:solidFill>
              </a:rPr>
              <a:t> </a:t>
            </a:r>
          </a:p>
          <a:p>
            <a:pPr algn="just"/>
            <a:endParaRPr lang="fr-BE" dirty="0"/>
          </a:p>
        </p:txBody>
      </p:sp>
      <p:pic>
        <p:nvPicPr>
          <p:cNvPr id="2" name="Image 3">
            <a:extLst>
              <a:ext uri="{FF2B5EF4-FFF2-40B4-BE49-F238E27FC236}">
                <a16:creationId xmlns:a16="http://schemas.microsoft.com/office/drawing/2014/main" id="{8E465D93-E828-D667-AD31-5F41FAE68A19}"/>
              </a:ext>
            </a:extLst>
          </p:cNvPr>
          <p:cNvPicPr>
            <a:picLocks noChangeAspect="1"/>
          </p:cNvPicPr>
          <p:nvPr/>
        </p:nvPicPr>
        <p:blipFill>
          <a:blip r:embed="rId2"/>
          <a:stretch>
            <a:fillRect/>
          </a:stretch>
        </p:blipFill>
        <p:spPr>
          <a:xfrm>
            <a:off x="4139952" y="4376641"/>
            <a:ext cx="4322439" cy="560881"/>
          </a:xfrm>
          <a:prstGeom prst="rect">
            <a:avLst/>
          </a:prstGeom>
        </p:spPr>
      </p:pic>
    </p:spTree>
    <p:extLst>
      <p:ext uri="{BB962C8B-B14F-4D97-AF65-F5344CB8AC3E}">
        <p14:creationId xmlns:p14="http://schemas.microsoft.com/office/powerpoint/2010/main" val="24284528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11CA16AA-7B05-47D9-BE8D-7FB2B2D65377}"/>
              </a:ext>
            </a:extLst>
          </p:cNvPr>
          <p:cNvSpPr>
            <a:spLocks noGrp="1"/>
          </p:cNvSpPr>
          <p:nvPr>
            <p:ph type="body" sz="quarter" idx="14"/>
          </p:nvPr>
        </p:nvSpPr>
        <p:spPr>
          <a:xfrm>
            <a:off x="755576" y="987574"/>
            <a:ext cx="7200800" cy="3024336"/>
          </a:xfrm>
        </p:spPr>
        <p:txBody>
          <a:bodyPr/>
          <a:lstStyle/>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endParaRPr kumimoji="0" lang="fr-FR" sz="1600" b="1" i="0" u="none" strike="noStrike" kern="1200" cap="all" spc="0" normalizeH="0" baseline="0" noProof="0" dirty="0">
              <a:ln>
                <a:noFill/>
              </a:ln>
              <a:solidFill>
                <a:srgbClr val="1F497D">
                  <a:lumMod val="75000"/>
                </a:srgbClr>
              </a:solidFill>
              <a:effectLst/>
              <a:uLnTx/>
              <a:uFillTx/>
              <a:latin typeface="Arial" pitchFamily="34" charset="0"/>
              <a:ea typeface="+mn-ea"/>
              <a:cs typeface="Arial" pitchFamily="34" charset="0"/>
            </a:endParaRP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endParaRPr kumimoji="0" lang="fr-FR" sz="1600" b="1" i="0" u="none" strike="noStrike" kern="1200" cap="all" spc="0" normalizeH="0" baseline="0" noProof="0" dirty="0">
              <a:ln>
                <a:noFill/>
              </a:ln>
              <a:solidFill>
                <a:srgbClr val="002060"/>
              </a:solidFill>
              <a:effectLst/>
              <a:uLnTx/>
              <a:uFillTx/>
            </a:endParaRP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r>
              <a:rPr kumimoji="0" lang="fr-FR" sz="2000" b="1" i="0" u="none" strike="noStrike" kern="1200" cap="all" spc="0" normalizeH="0" baseline="0" noProof="0" dirty="0">
                <a:ln>
                  <a:noFill/>
                </a:ln>
                <a:solidFill>
                  <a:srgbClr val="003B8A"/>
                </a:solidFill>
                <a:effectLst/>
                <a:uLnTx/>
                <a:uFillTx/>
              </a:rPr>
              <a:t>A</a:t>
            </a:r>
            <a:r>
              <a:rPr kumimoji="0" lang="fr-FR" sz="2000" b="1" i="0" u="none" strike="noStrike" kern="1200" spc="0" normalizeH="0" noProof="0" dirty="0">
                <a:ln>
                  <a:noFill/>
                </a:ln>
                <a:solidFill>
                  <a:srgbClr val="003B8A"/>
                </a:solidFill>
                <a:effectLst/>
                <a:uLnTx/>
                <a:uFillTx/>
              </a:rPr>
              <a:t>nne</a:t>
            </a:r>
            <a:r>
              <a:rPr kumimoji="0" lang="fr-FR" sz="2000" b="1" i="0" u="none" strike="noStrike" kern="1200" cap="all" spc="0" normalizeH="0" baseline="0" noProof="0" dirty="0">
                <a:ln>
                  <a:noFill/>
                </a:ln>
                <a:solidFill>
                  <a:srgbClr val="003B8A"/>
                </a:solidFill>
                <a:effectLst/>
                <a:uLnTx/>
                <a:uFillTx/>
              </a:rPr>
              <a:t> CLAES</a:t>
            </a:r>
          </a:p>
          <a:p>
            <a:pPr algn="ctr">
              <a:defRPr/>
            </a:pPr>
            <a:r>
              <a:rPr lang="fr-BE" sz="1800" dirty="0">
                <a:solidFill>
                  <a:schemeClr val="tx2">
                    <a:lumMod val="75000"/>
                  </a:schemeClr>
                </a:solidFill>
                <a:effectLst/>
                <a:latin typeface="Arial" panose="020B0604020202020204" pitchFamily="34" charset="0"/>
                <a:ea typeface="Calibri" panose="020F0502020204030204" pitchFamily="34" charset="0"/>
                <a:cs typeface="Times New Roman" panose="02020603050405020304" pitchFamily="18" charset="0"/>
              </a:rPr>
              <a:t>Directrice Générale</a:t>
            </a:r>
            <a:br>
              <a:rPr lang="fr-BE" sz="1800" dirty="0">
                <a:solidFill>
                  <a:schemeClr val="tx2">
                    <a:lumMod val="75000"/>
                  </a:schemeClr>
                </a:solidFill>
                <a:effectLst/>
                <a:latin typeface="Arial" panose="020B0604020202020204" pitchFamily="34" charset="0"/>
                <a:ea typeface="Calibri" panose="020F0502020204030204" pitchFamily="34" charset="0"/>
                <a:cs typeface="Times New Roman" panose="02020603050405020304" pitchFamily="18" charset="0"/>
              </a:rPr>
            </a:br>
            <a:r>
              <a:rPr lang="fr-BE" sz="1800" dirty="0">
                <a:solidFill>
                  <a:schemeClr val="tx2">
                    <a:lumMod val="75000"/>
                  </a:schemeClr>
                </a:solidFill>
                <a:ea typeface="Calibri" panose="020F0502020204030204" pitchFamily="34" charset="0"/>
                <a:cs typeface="Times New Roman" panose="02020603050405020304" pitchFamily="18" charset="0"/>
              </a:rPr>
              <a:t>SPRB, </a:t>
            </a:r>
            <a:r>
              <a:rPr lang="fr-BE" sz="1800" dirty="0">
                <a:solidFill>
                  <a:schemeClr val="tx2">
                    <a:lumMod val="75000"/>
                  </a:schemeClr>
                </a:solidFill>
                <a:effectLst/>
                <a:latin typeface="Arial" panose="020B0604020202020204" pitchFamily="34" charset="0"/>
                <a:ea typeface="Calibri" panose="020F0502020204030204" pitchFamily="34" charset="0"/>
                <a:cs typeface="Times New Roman" panose="02020603050405020304" pitchFamily="18" charset="0"/>
              </a:rPr>
              <a:t>Brussels International</a:t>
            </a:r>
          </a:p>
          <a:p>
            <a:pPr algn="ctr">
              <a:defRPr/>
            </a:pPr>
            <a:endParaRPr lang="fr-BE" sz="1800" dirty="0">
              <a:solidFill>
                <a:schemeClr val="tx2">
                  <a:lumMod val="75000"/>
                </a:schemeClr>
              </a:solidFill>
              <a:effectLst/>
              <a:latin typeface="Arial" panose="020B0604020202020204" pitchFamily="34" charset="0"/>
              <a:ea typeface="Calibri" panose="020F0502020204030204" pitchFamily="34" charset="0"/>
              <a:cs typeface="Times New Roman" panose="02020603050405020304" pitchFamily="18" charset="0"/>
            </a:endParaRPr>
          </a:p>
          <a:p>
            <a:pPr algn="ctr">
              <a:defRPr/>
            </a:pPr>
            <a:r>
              <a:rPr lang="fr-BE" sz="1800" dirty="0">
                <a:solidFill>
                  <a:schemeClr val="tx2">
                    <a:lumMod val="75000"/>
                  </a:schemeClr>
                </a:solidFill>
                <a:ea typeface="Calibri" panose="020F0502020204030204" pitchFamily="34" charset="0"/>
              </a:rPr>
              <a:t>Directrice-</a:t>
            </a:r>
            <a:r>
              <a:rPr lang="fr-BE" sz="1800" dirty="0" err="1">
                <a:solidFill>
                  <a:schemeClr val="tx2">
                    <a:lumMod val="75000"/>
                  </a:schemeClr>
                </a:solidFill>
                <a:ea typeface="Calibri" panose="020F0502020204030204" pitchFamily="34" charset="0"/>
              </a:rPr>
              <a:t>Generaal</a:t>
            </a:r>
            <a:endParaRPr lang="fr-BE" sz="1800" dirty="0">
              <a:solidFill>
                <a:schemeClr val="tx2">
                  <a:lumMod val="75000"/>
                </a:schemeClr>
              </a:solidFill>
              <a:ea typeface="Calibri" panose="020F0502020204030204" pitchFamily="34" charset="0"/>
            </a:endParaRPr>
          </a:p>
          <a:p>
            <a:pPr algn="ctr">
              <a:defRPr/>
            </a:pPr>
            <a:r>
              <a:rPr lang="fr-BE" sz="1800" dirty="0">
                <a:solidFill>
                  <a:schemeClr val="tx2">
                    <a:lumMod val="75000"/>
                  </a:schemeClr>
                </a:solidFill>
                <a:effectLst/>
                <a:ea typeface="Calibri" panose="020F0502020204030204" pitchFamily="34" charset="0"/>
              </a:rPr>
              <a:t>GOB, Brussels International</a:t>
            </a: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endParaRPr kumimoji="0" lang="fr-FR" sz="2000" b="1" i="0" u="none" strike="noStrike" kern="1200" cap="all" spc="0" normalizeH="0" baseline="0" noProof="0" dirty="0">
              <a:ln>
                <a:noFill/>
              </a:ln>
              <a:solidFill>
                <a:srgbClr val="1F497D">
                  <a:lumMod val="75000"/>
                </a:srgbClr>
              </a:solidFill>
              <a:effectLst/>
              <a:uLnTx/>
              <a:uFillTx/>
            </a:endParaRP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endParaRPr kumimoji="0" lang="fr-FR" sz="2000" b="1" i="0" u="none" strike="noStrike" kern="1200" cap="all" spc="0" normalizeH="0" baseline="0" noProof="0" dirty="0">
              <a:ln>
                <a:noFill/>
              </a:ln>
              <a:solidFill>
                <a:srgbClr val="1F497D">
                  <a:lumMod val="75000"/>
                </a:srgbClr>
              </a:solidFill>
              <a:effectLst/>
              <a:uLnTx/>
              <a:uFillTx/>
            </a:endParaRPr>
          </a:p>
          <a:p>
            <a:endParaRPr lang="fr-BE" dirty="0"/>
          </a:p>
        </p:txBody>
      </p:sp>
      <p:pic>
        <p:nvPicPr>
          <p:cNvPr id="3" name="Image 2">
            <a:extLst>
              <a:ext uri="{FF2B5EF4-FFF2-40B4-BE49-F238E27FC236}">
                <a16:creationId xmlns:a16="http://schemas.microsoft.com/office/drawing/2014/main" id="{C32810DA-6472-A2A9-A5A7-A695995D3C2C}"/>
              </a:ext>
            </a:extLst>
          </p:cNvPr>
          <p:cNvPicPr>
            <a:picLocks noChangeAspect="1"/>
          </p:cNvPicPr>
          <p:nvPr/>
        </p:nvPicPr>
        <p:blipFill>
          <a:blip r:embed="rId2"/>
          <a:stretch>
            <a:fillRect/>
          </a:stretch>
        </p:blipFill>
        <p:spPr>
          <a:xfrm>
            <a:off x="4139952" y="4481542"/>
            <a:ext cx="4334299" cy="565573"/>
          </a:xfrm>
          <a:prstGeom prst="rect">
            <a:avLst/>
          </a:prstGeom>
        </p:spPr>
      </p:pic>
    </p:spTree>
    <p:extLst>
      <p:ext uri="{BB962C8B-B14F-4D97-AF65-F5344CB8AC3E}">
        <p14:creationId xmlns:p14="http://schemas.microsoft.com/office/powerpoint/2010/main" val="245648070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11CA16AA-7B05-47D9-BE8D-7FB2B2D65377}"/>
              </a:ext>
            </a:extLst>
          </p:cNvPr>
          <p:cNvSpPr>
            <a:spLocks noGrp="1"/>
          </p:cNvSpPr>
          <p:nvPr>
            <p:ph type="body" sz="quarter" idx="14"/>
          </p:nvPr>
        </p:nvSpPr>
        <p:spPr>
          <a:xfrm>
            <a:off x="755576" y="843558"/>
            <a:ext cx="7200800" cy="3557044"/>
          </a:xfrm>
        </p:spPr>
        <p:txBody>
          <a:bodyPr/>
          <a:lstStyle/>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r>
              <a:rPr lang="nl-BE" sz="3600" dirty="0">
                <a:latin typeface="Arial"/>
              </a:rPr>
              <a:t>Projectoproepen &amp; selectie </a:t>
            </a: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r>
              <a:rPr lang="nl-BE" sz="3600" i="1" dirty="0">
                <a:solidFill>
                  <a:schemeClr val="tx1"/>
                </a:solidFill>
                <a:latin typeface="Arial"/>
              </a:rPr>
              <a:t>Appels à </a:t>
            </a:r>
            <a:r>
              <a:rPr lang="nl-BE" sz="3600" i="1" dirty="0" err="1">
                <a:solidFill>
                  <a:schemeClr val="tx1"/>
                </a:solidFill>
                <a:latin typeface="Arial"/>
              </a:rPr>
              <a:t>projet</a:t>
            </a:r>
            <a:r>
              <a:rPr lang="nl-BE" sz="3600" i="1" dirty="0">
                <a:solidFill>
                  <a:schemeClr val="tx1"/>
                </a:solidFill>
                <a:latin typeface="Arial"/>
              </a:rPr>
              <a:t> et </a:t>
            </a:r>
            <a:r>
              <a:rPr lang="nl-BE" sz="3600" i="1" dirty="0" err="1">
                <a:solidFill>
                  <a:schemeClr val="tx1"/>
                </a:solidFill>
                <a:latin typeface="Arial"/>
              </a:rPr>
              <a:t>sélection</a:t>
            </a:r>
            <a:r>
              <a:rPr lang="nl-BE" sz="3600" i="1" dirty="0">
                <a:solidFill>
                  <a:schemeClr val="tx1"/>
                </a:solidFill>
                <a:latin typeface="Arial"/>
              </a:rPr>
              <a:t> </a:t>
            </a:r>
            <a:endParaRPr kumimoji="0" lang="fr-FR" sz="3600" b="1" i="1" u="none" strike="noStrike" kern="1200" cap="all" spc="0" normalizeH="0" baseline="0" noProof="0" dirty="0">
              <a:ln>
                <a:noFill/>
              </a:ln>
              <a:solidFill>
                <a:schemeClr val="tx1"/>
              </a:solidFill>
              <a:effectLst/>
              <a:uLnTx/>
              <a:uFillTx/>
              <a:latin typeface="Arial" pitchFamily="34" charset="0"/>
              <a:ea typeface="+mn-ea"/>
              <a:cs typeface="Arial" pitchFamily="34" charset="0"/>
            </a:endParaRP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endParaRPr kumimoji="0" lang="fr-FR" sz="2800" b="1" i="0" u="none" strike="noStrike" kern="1200" cap="all" spc="0" normalizeH="0" baseline="0" noProof="0" dirty="0">
              <a:ln>
                <a:noFill/>
              </a:ln>
              <a:solidFill>
                <a:srgbClr val="002060"/>
              </a:solidFill>
              <a:effectLst/>
              <a:uLnTx/>
              <a:uFillTx/>
            </a:endParaRP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endParaRPr lang="fr-FR" sz="2800" cap="all" dirty="0">
              <a:solidFill>
                <a:srgbClr val="002060"/>
              </a:solidFill>
            </a:endParaRP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endParaRPr kumimoji="0" lang="fr-FR" sz="2800" b="1" i="0" u="none" strike="noStrike" kern="1200" cap="all" spc="0" normalizeH="0" baseline="0" noProof="0" dirty="0">
              <a:ln>
                <a:noFill/>
              </a:ln>
              <a:solidFill>
                <a:srgbClr val="002060"/>
              </a:solidFill>
              <a:effectLst/>
              <a:uLnTx/>
              <a:uFillTx/>
            </a:endParaRPr>
          </a:p>
          <a:p>
            <a:pPr algn="ctr">
              <a:defRPr/>
            </a:pPr>
            <a:r>
              <a:rPr lang="fr-BE" sz="1800" b="1" dirty="0">
                <a:solidFill>
                  <a:srgbClr val="003B8A"/>
                </a:solidFill>
                <a:effectLst/>
                <a:latin typeface="Arial" panose="020B0604020202020204" pitchFamily="34" charset="0"/>
                <a:ea typeface="Calibri" panose="020F0502020204030204" pitchFamily="34" charset="0"/>
                <a:cs typeface="Times New Roman" panose="02020603050405020304" pitchFamily="18" charset="0"/>
              </a:rPr>
              <a:t>Bieke COMER</a:t>
            </a:r>
            <a:br>
              <a:rPr lang="fr-BE" sz="1800" dirty="0">
                <a:solidFill>
                  <a:schemeClr val="tx2">
                    <a:lumMod val="75000"/>
                  </a:schemeClr>
                </a:solidFill>
                <a:effectLst/>
                <a:latin typeface="Arial" panose="020B0604020202020204" pitchFamily="34" charset="0"/>
                <a:ea typeface="Calibri" panose="020F0502020204030204" pitchFamily="34" charset="0"/>
                <a:cs typeface="Times New Roman" panose="02020603050405020304" pitchFamily="18" charset="0"/>
              </a:rPr>
            </a:br>
            <a:r>
              <a:rPr lang="fr-BE" sz="1800" dirty="0">
                <a:solidFill>
                  <a:schemeClr val="tx2">
                    <a:lumMod val="75000"/>
                  </a:schemeClr>
                </a:solidFill>
                <a:effectLst/>
                <a:latin typeface="Arial" panose="020B0604020202020204" pitchFamily="34" charset="0"/>
                <a:ea typeface="Calibri" panose="020F0502020204030204" pitchFamily="34" charset="0"/>
                <a:cs typeface="Times New Roman" panose="02020603050405020304" pitchFamily="18" charset="0"/>
              </a:rPr>
              <a:t>Attachée</a:t>
            </a:r>
            <a:br>
              <a:rPr lang="fr-BE" sz="1800" dirty="0">
                <a:solidFill>
                  <a:schemeClr val="tx2">
                    <a:lumMod val="75000"/>
                  </a:schemeClr>
                </a:solidFill>
                <a:effectLst/>
                <a:latin typeface="Arial" panose="020B0604020202020204" pitchFamily="34" charset="0"/>
                <a:ea typeface="Calibri" panose="020F0502020204030204" pitchFamily="34" charset="0"/>
                <a:cs typeface="Times New Roman" panose="02020603050405020304" pitchFamily="18" charset="0"/>
              </a:rPr>
            </a:br>
            <a:endParaRPr lang="fr-BE" sz="1800" dirty="0">
              <a:solidFill>
                <a:schemeClr val="tx2">
                  <a:lumMod val="75000"/>
                </a:schemeClr>
              </a:solidFill>
              <a:effectLst/>
              <a:latin typeface="Arial" panose="020B0604020202020204" pitchFamily="34" charset="0"/>
              <a:ea typeface="Calibri" panose="020F0502020204030204" pitchFamily="34" charset="0"/>
              <a:cs typeface="Times New Roman" panose="02020603050405020304" pitchFamily="18" charset="0"/>
            </a:endParaRPr>
          </a:p>
          <a:p>
            <a:pPr algn="ctr">
              <a:defRPr/>
            </a:pPr>
            <a:r>
              <a:rPr lang="fr-BE" sz="1800" dirty="0" err="1">
                <a:solidFill>
                  <a:schemeClr val="tx2">
                    <a:lumMod val="75000"/>
                  </a:schemeClr>
                </a:solidFill>
                <a:ea typeface="Calibri" panose="020F0502020204030204" pitchFamily="34" charset="0"/>
                <a:cs typeface="Times New Roman" panose="02020603050405020304" pitchFamily="18" charset="0"/>
              </a:rPr>
              <a:t>Directie</a:t>
            </a:r>
            <a:r>
              <a:rPr lang="fr-BE" sz="1800" dirty="0">
                <a:solidFill>
                  <a:schemeClr val="tx2">
                    <a:lumMod val="75000"/>
                  </a:schemeClr>
                </a:solidFill>
                <a:ea typeface="Calibri" panose="020F0502020204030204" pitchFamily="34" charset="0"/>
                <a:cs typeface="Times New Roman" panose="02020603050405020304" pitchFamily="18" charset="0"/>
              </a:rPr>
              <a:t> </a:t>
            </a:r>
            <a:r>
              <a:rPr lang="fr-BE" sz="1800" dirty="0">
                <a:solidFill>
                  <a:schemeClr val="tx2">
                    <a:lumMod val="75000"/>
                  </a:schemeClr>
                </a:solidFill>
                <a:effectLst/>
                <a:latin typeface="Arial" panose="020B0604020202020204" pitchFamily="34" charset="0"/>
                <a:ea typeface="Calibri" panose="020F0502020204030204" pitchFamily="34" charset="0"/>
                <a:cs typeface="Times New Roman" panose="02020603050405020304" pitchFamily="18" charset="0"/>
              </a:rPr>
              <a:t>EFRO / Direction FEDER</a:t>
            </a:r>
            <a:br>
              <a:rPr lang="fr-BE" sz="1800" dirty="0">
                <a:solidFill>
                  <a:schemeClr val="tx2">
                    <a:lumMod val="75000"/>
                  </a:schemeClr>
                </a:solidFill>
                <a:effectLst/>
                <a:latin typeface="Arial" panose="020B0604020202020204" pitchFamily="34" charset="0"/>
                <a:ea typeface="Calibri" panose="020F0502020204030204" pitchFamily="34" charset="0"/>
                <a:cs typeface="Times New Roman" panose="02020603050405020304" pitchFamily="18" charset="0"/>
              </a:rPr>
            </a:br>
            <a:endParaRPr lang="fr-BE" sz="1800" dirty="0">
              <a:solidFill>
                <a:schemeClr val="tx2">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endParaRPr kumimoji="0" lang="fr-FR" sz="2000" b="1" i="0" u="none" strike="noStrike" kern="1200" cap="all" spc="0" normalizeH="0" baseline="0" noProof="0" dirty="0">
              <a:ln>
                <a:noFill/>
              </a:ln>
              <a:solidFill>
                <a:srgbClr val="1F497D">
                  <a:lumMod val="75000"/>
                </a:srgbClr>
              </a:solidFill>
              <a:effectLst/>
              <a:uLnTx/>
              <a:uFillTx/>
            </a:endParaRPr>
          </a:p>
          <a:p>
            <a:endParaRPr lang="fr-BE" dirty="0"/>
          </a:p>
        </p:txBody>
      </p:sp>
      <p:pic>
        <p:nvPicPr>
          <p:cNvPr id="3" name="Image 2">
            <a:extLst>
              <a:ext uri="{FF2B5EF4-FFF2-40B4-BE49-F238E27FC236}">
                <a16:creationId xmlns:a16="http://schemas.microsoft.com/office/drawing/2014/main" id="{C32810DA-6472-A2A9-A5A7-A695995D3C2C}"/>
              </a:ext>
            </a:extLst>
          </p:cNvPr>
          <p:cNvPicPr>
            <a:picLocks noChangeAspect="1"/>
          </p:cNvPicPr>
          <p:nvPr/>
        </p:nvPicPr>
        <p:blipFill>
          <a:blip r:embed="rId2"/>
          <a:stretch>
            <a:fillRect/>
          </a:stretch>
        </p:blipFill>
        <p:spPr>
          <a:xfrm>
            <a:off x="3707904" y="4400602"/>
            <a:ext cx="4597432" cy="599909"/>
          </a:xfrm>
          <a:prstGeom prst="rect">
            <a:avLst/>
          </a:prstGeom>
        </p:spPr>
      </p:pic>
    </p:spTree>
    <p:extLst>
      <p:ext uri="{BB962C8B-B14F-4D97-AF65-F5344CB8AC3E}">
        <p14:creationId xmlns:p14="http://schemas.microsoft.com/office/powerpoint/2010/main" val="282153549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4DCAD2EE-3D99-A51A-594B-81D28F7D3A5D}"/>
              </a:ext>
            </a:extLst>
          </p:cNvPr>
          <p:cNvPicPr>
            <a:picLocks noChangeAspect="1"/>
          </p:cNvPicPr>
          <p:nvPr/>
        </p:nvPicPr>
        <p:blipFill>
          <a:blip r:embed="rId2"/>
          <a:stretch>
            <a:fillRect/>
          </a:stretch>
        </p:blipFill>
        <p:spPr>
          <a:xfrm>
            <a:off x="4139952" y="4454116"/>
            <a:ext cx="4322439" cy="560881"/>
          </a:xfrm>
          <a:prstGeom prst="rect">
            <a:avLst/>
          </a:prstGeom>
        </p:spPr>
      </p:pic>
      <p:sp>
        <p:nvSpPr>
          <p:cNvPr id="5" name="Espace réservé du texte 2">
            <a:extLst>
              <a:ext uri="{FF2B5EF4-FFF2-40B4-BE49-F238E27FC236}">
                <a16:creationId xmlns:a16="http://schemas.microsoft.com/office/drawing/2014/main" id="{ABF8C8FE-C979-49B6-9D7C-E5459ECED5E1}"/>
              </a:ext>
            </a:extLst>
          </p:cNvPr>
          <p:cNvSpPr>
            <a:spLocks noGrp="1"/>
          </p:cNvSpPr>
          <p:nvPr>
            <p:ph type="body" sz="quarter" idx="10"/>
          </p:nvPr>
        </p:nvSpPr>
        <p:spPr>
          <a:xfrm>
            <a:off x="539553" y="859327"/>
            <a:ext cx="8136904" cy="3368607"/>
          </a:xfrm>
        </p:spPr>
        <p:txBody>
          <a:bodyPr>
            <a:normAutofit fontScale="62500" lnSpcReduction="20000"/>
          </a:bodyPr>
          <a:lstStyle/>
          <a:p>
            <a:pPr marL="342900" indent="-342900" algn="just">
              <a:buFontTx/>
              <a:buChar char="-"/>
            </a:pPr>
            <a:r>
              <a:rPr lang="fr-BE" b="1" dirty="0"/>
              <a:t>Pas d’appel à projets général / </a:t>
            </a:r>
            <a:r>
              <a:rPr lang="fr-BE" sz="2100" b="1" i="1" dirty="0" err="1">
                <a:solidFill>
                  <a:schemeClr val="tx1"/>
                </a:solidFill>
              </a:rPr>
              <a:t>Geen</a:t>
            </a:r>
            <a:r>
              <a:rPr lang="fr-BE" sz="2100" b="1" i="1" dirty="0">
                <a:solidFill>
                  <a:schemeClr val="tx1"/>
                </a:solidFill>
              </a:rPr>
              <a:t> </a:t>
            </a:r>
            <a:r>
              <a:rPr lang="fr-BE" sz="2100" b="1" i="1" dirty="0" err="1">
                <a:solidFill>
                  <a:schemeClr val="tx1"/>
                </a:solidFill>
              </a:rPr>
              <a:t>algemene</a:t>
            </a:r>
            <a:r>
              <a:rPr lang="fr-BE" sz="2100" b="1" i="1" dirty="0">
                <a:solidFill>
                  <a:schemeClr val="tx1"/>
                </a:solidFill>
              </a:rPr>
              <a:t> </a:t>
            </a:r>
            <a:r>
              <a:rPr lang="fr-BE" sz="2100" b="1" i="1" dirty="0" err="1">
                <a:solidFill>
                  <a:schemeClr val="tx1"/>
                </a:solidFill>
              </a:rPr>
              <a:t>projectoproep</a:t>
            </a:r>
            <a:r>
              <a:rPr lang="fr-BE" sz="2600" b="1" dirty="0"/>
              <a:t>.</a:t>
            </a:r>
          </a:p>
          <a:p>
            <a:pPr marL="342900" indent="-342900" algn="just">
              <a:buFontTx/>
              <a:buChar char="-"/>
            </a:pPr>
            <a:endParaRPr lang="fr-BE" b="1" dirty="0"/>
          </a:p>
          <a:p>
            <a:pPr marL="342900" indent="-342900" algn="just">
              <a:buFontTx/>
              <a:buChar char="-"/>
            </a:pPr>
            <a:r>
              <a:rPr lang="fr-FR" b="1" dirty="0"/>
              <a:t>Appels à projets par type d'action - objectif spécifique avec des critères de sélection spécifiques / </a:t>
            </a:r>
            <a:r>
              <a:rPr lang="fr-BE" sz="2100" b="1" i="1" dirty="0" err="1">
                <a:solidFill>
                  <a:schemeClr val="tx1"/>
                </a:solidFill>
              </a:rPr>
              <a:t>Projectoproepen</a:t>
            </a:r>
            <a:r>
              <a:rPr lang="fr-BE" sz="2100" b="1" i="1" dirty="0">
                <a:solidFill>
                  <a:schemeClr val="tx1"/>
                </a:solidFill>
              </a:rPr>
              <a:t> per </a:t>
            </a:r>
            <a:r>
              <a:rPr lang="fr-BE" sz="2100" b="1" i="1" dirty="0" err="1">
                <a:solidFill>
                  <a:schemeClr val="tx1"/>
                </a:solidFill>
              </a:rPr>
              <a:t>soort</a:t>
            </a:r>
            <a:r>
              <a:rPr lang="fr-BE" sz="2100" b="1" i="1" dirty="0">
                <a:solidFill>
                  <a:schemeClr val="tx1"/>
                </a:solidFill>
              </a:rPr>
              <a:t> </a:t>
            </a:r>
            <a:r>
              <a:rPr lang="fr-BE" sz="2100" b="1" i="1" dirty="0" err="1">
                <a:solidFill>
                  <a:schemeClr val="tx1"/>
                </a:solidFill>
              </a:rPr>
              <a:t>actie</a:t>
            </a:r>
            <a:r>
              <a:rPr lang="fr-BE" sz="2100" b="1" i="1" dirty="0">
                <a:solidFill>
                  <a:schemeClr val="tx1"/>
                </a:solidFill>
              </a:rPr>
              <a:t> - </a:t>
            </a:r>
            <a:r>
              <a:rPr lang="fr-BE" sz="2100" b="1" i="1" dirty="0" err="1">
                <a:solidFill>
                  <a:schemeClr val="tx1"/>
                </a:solidFill>
              </a:rPr>
              <a:t>specifieke</a:t>
            </a:r>
            <a:r>
              <a:rPr lang="fr-BE" sz="2100" b="1" i="1" dirty="0">
                <a:solidFill>
                  <a:schemeClr val="tx1"/>
                </a:solidFill>
              </a:rPr>
              <a:t> </a:t>
            </a:r>
            <a:r>
              <a:rPr lang="fr-BE" sz="2100" b="1" i="1" dirty="0" err="1">
                <a:solidFill>
                  <a:schemeClr val="tx1"/>
                </a:solidFill>
              </a:rPr>
              <a:t>doelstelling</a:t>
            </a:r>
            <a:r>
              <a:rPr lang="fr-BE" sz="2100" b="1" i="1" dirty="0">
                <a:solidFill>
                  <a:schemeClr val="tx1"/>
                </a:solidFill>
              </a:rPr>
              <a:t> met </a:t>
            </a:r>
            <a:r>
              <a:rPr lang="fr-BE" sz="2100" b="1" i="1" dirty="0" err="1">
                <a:solidFill>
                  <a:schemeClr val="tx1"/>
                </a:solidFill>
              </a:rPr>
              <a:t>specifieke</a:t>
            </a:r>
            <a:r>
              <a:rPr lang="fr-BE" sz="2100" b="1" i="1" dirty="0">
                <a:solidFill>
                  <a:schemeClr val="tx1"/>
                </a:solidFill>
              </a:rPr>
              <a:t> </a:t>
            </a:r>
            <a:r>
              <a:rPr lang="fr-BE" sz="2100" b="1" i="1" dirty="0" err="1">
                <a:solidFill>
                  <a:schemeClr val="tx1"/>
                </a:solidFill>
              </a:rPr>
              <a:t>selectiecriteria</a:t>
            </a:r>
            <a:r>
              <a:rPr lang="fr-BE" sz="2100" b="1" dirty="0"/>
              <a:t>.</a:t>
            </a:r>
          </a:p>
          <a:p>
            <a:pPr marL="342900" indent="-342900" algn="just">
              <a:buFontTx/>
              <a:buChar char="-"/>
            </a:pPr>
            <a:endParaRPr lang="fr-BE" b="1" dirty="0"/>
          </a:p>
          <a:p>
            <a:pPr marL="342900" indent="-342900" algn="just">
              <a:buFontTx/>
              <a:buChar char="-"/>
            </a:pPr>
            <a:r>
              <a:rPr lang="fr-FR" b="1" dirty="0"/>
              <a:t>Calendrier : lancement d'octobre 2022 au 1er trimestre 2023 (sélection jusque fin 2023) / </a:t>
            </a:r>
            <a:r>
              <a:rPr lang="fr-BE" sz="2100" b="1" i="1" dirty="0">
                <a:solidFill>
                  <a:schemeClr val="tx1"/>
                </a:solidFill>
              </a:rPr>
              <a:t>Planning: </a:t>
            </a:r>
            <a:r>
              <a:rPr lang="fr-BE" sz="2100" b="1" i="1" dirty="0" err="1">
                <a:solidFill>
                  <a:schemeClr val="tx1"/>
                </a:solidFill>
              </a:rPr>
              <a:t>lancering</a:t>
            </a:r>
            <a:r>
              <a:rPr lang="fr-BE" sz="2100" b="1" i="1" dirty="0">
                <a:solidFill>
                  <a:schemeClr val="tx1"/>
                </a:solidFill>
              </a:rPr>
              <a:t> van </a:t>
            </a:r>
            <a:r>
              <a:rPr lang="fr-BE" sz="2100" b="1" i="1" dirty="0" err="1">
                <a:solidFill>
                  <a:schemeClr val="tx1"/>
                </a:solidFill>
              </a:rPr>
              <a:t>oktober</a:t>
            </a:r>
            <a:r>
              <a:rPr lang="fr-BE" sz="2100" b="1" i="1" dirty="0">
                <a:solidFill>
                  <a:schemeClr val="tx1"/>
                </a:solidFill>
              </a:rPr>
              <a:t> 2022 </a:t>
            </a:r>
            <a:r>
              <a:rPr lang="fr-BE" sz="2100" b="1" i="1" dirty="0" err="1">
                <a:solidFill>
                  <a:schemeClr val="tx1"/>
                </a:solidFill>
              </a:rPr>
              <a:t>tot</a:t>
            </a:r>
            <a:r>
              <a:rPr lang="fr-BE" sz="2100" b="1" i="1" dirty="0">
                <a:solidFill>
                  <a:schemeClr val="tx1"/>
                </a:solidFill>
              </a:rPr>
              <a:t> het 1e </a:t>
            </a:r>
            <a:r>
              <a:rPr lang="fr-BE" sz="2100" b="1" i="1" dirty="0" err="1">
                <a:solidFill>
                  <a:schemeClr val="tx1"/>
                </a:solidFill>
              </a:rPr>
              <a:t>trimester</a:t>
            </a:r>
            <a:r>
              <a:rPr lang="fr-BE" sz="2100" b="1" i="1" dirty="0">
                <a:solidFill>
                  <a:schemeClr val="tx1"/>
                </a:solidFill>
              </a:rPr>
              <a:t> 2023 (</a:t>
            </a:r>
            <a:r>
              <a:rPr lang="fr-BE" sz="2100" b="1" i="1" dirty="0" err="1">
                <a:solidFill>
                  <a:schemeClr val="tx1"/>
                </a:solidFill>
              </a:rPr>
              <a:t>selectie</a:t>
            </a:r>
            <a:r>
              <a:rPr lang="fr-BE" sz="2100" b="1" i="1" dirty="0">
                <a:solidFill>
                  <a:schemeClr val="tx1"/>
                </a:solidFill>
              </a:rPr>
              <a:t> </a:t>
            </a:r>
            <a:r>
              <a:rPr lang="fr-BE" sz="2100" b="1" i="1" dirty="0" err="1">
                <a:solidFill>
                  <a:schemeClr val="tx1"/>
                </a:solidFill>
              </a:rPr>
              <a:t>tot</a:t>
            </a:r>
            <a:r>
              <a:rPr lang="fr-BE" sz="2100" b="1" i="1" dirty="0">
                <a:solidFill>
                  <a:schemeClr val="tx1"/>
                </a:solidFill>
              </a:rPr>
              <a:t> </a:t>
            </a:r>
            <a:r>
              <a:rPr lang="fr-BE" sz="2100" b="1" i="1" dirty="0" err="1">
                <a:solidFill>
                  <a:schemeClr val="tx1"/>
                </a:solidFill>
              </a:rPr>
              <a:t>eind</a:t>
            </a:r>
            <a:r>
              <a:rPr lang="fr-BE" sz="2100" b="1" i="1" dirty="0">
                <a:solidFill>
                  <a:schemeClr val="tx1"/>
                </a:solidFill>
              </a:rPr>
              <a:t> 2023).</a:t>
            </a:r>
          </a:p>
          <a:p>
            <a:pPr marL="342900" indent="-342900" algn="just">
              <a:buFontTx/>
              <a:buChar char="-"/>
            </a:pPr>
            <a:endParaRPr lang="fr-BE" b="1" dirty="0"/>
          </a:p>
          <a:p>
            <a:pPr marL="342900" indent="-342900" algn="just">
              <a:buFontTx/>
              <a:buChar char="-"/>
            </a:pPr>
            <a:r>
              <a:rPr lang="fr-BE" b="1" dirty="0"/>
              <a:t>Appels à projets en une phase ou en 2 phases/ </a:t>
            </a:r>
            <a:r>
              <a:rPr lang="fr-BE" sz="2100" b="1" i="1" dirty="0" err="1">
                <a:solidFill>
                  <a:schemeClr val="tx1"/>
                </a:solidFill>
              </a:rPr>
              <a:t>Projectoproepen</a:t>
            </a:r>
            <a:r>
              <a:rPr lang="fr-BE" sz="2100" b="1" i="1" dirty="0">
                <a:solidFill>
                  <a:schemeClr val="tx1"/>
                </a:solidFill>
              </a:rPr>
              <a:t> in 1 of 2 </a:t>
            </a:r>
            <a:r>
              <a:rPr lang="fr-BE" sz="2100" b="1" i="1" dirty="0" err="1">
                <a:solidFill>
                  <a:schemeClr val="tx1"/>
                </a:solidFill>
              </a:rPr>
              <a:t>fases</a:t>
            </a:r>
            <a:endParaRPr lang="fr-BE" sz="2100" b="1" i="1" dirty="0">
              <a:solidFill>
                <a:schemeClr val="tx1"/>
              </a:solidFill>
            </a:endParaRPr>
          </a:p>
          <a:p>
            <a:pPr algn="just"/>
            <a:endParaRPr lang="fr-BE" b="1" dirty="0"/>
          </a:p>
          <a:p>
            <a:pPr algn="ctr"/>
            <a:endParaRPr lang="nl-NL" b="1" dirty="0"/>
          </a:p>
          <a:p>
            <a:pPr marL="342900" indent="-342900">
              <a:buFontTx/>
              <a:buChar char="-"/>
            </a:pPr>
            <a:endParaRPr lang="fr-BE" b="1" dirty="0"/>
          </a:p>
        </p:txBody>
      </p:sp>
      <p:sp>
        <p:nvSpPr>
          <p:cNvPr id="7" name="Titre 1">
            <a:extLst>
              <a:ext uri="{FF2B5EF4-FFF2-40B4-BE49-F238E27FC236}">
                <a16:creationId xmlns:a16="http://schemas.microsoft.com/office/drawing/2014/main" id="{41D69250-19AD-1180-1899-8978EA0FCD73}"/>
              </a:ext>
            </a:extLst>
          </p:cNvPr>
          <p:cNvSpPr>
            <a:spLocks noGrp="1"/>
          </p:cNvSpPr>
          <p:nvPr>
            <p:ph type="title"/>
          </p:nvPr>
        </p:nvSpPr>
        <p:spPr>
          <a:xfrm>
            <a:off x="395536" y="205978"/>
            <a:ext cx="8424936" cy="637580"/>
          </a:xfrm>
        </p:spPr>
        <p:txBody>
          <a:bodyPr>
            <a:normAutofit/>
          </a:bodyPr>
          <a:lstStyle/>
          <a:p>
            <a:pPr algn="ctr"/>
            <a:r>
              <a:rPr lang="nl-BE" dirty="0">
                <a:solidFill>
                  <a:srgbClr val="2F3E8B"/>
                </a:solidFill>
                <a:latin typeface="Arial"/>
              </a:rPr>
              <a:t>Projectoproepen &amp; selectie / Appels à </a:t>
            </a:r>
            <a:r>
              <a:rPr lang="nl-BE" dirty="0" err="1">
                <a:solidFill>
                  <a:srgbClr val="2F3E8B"/>
                </a:solidFill>
                <a:latin typeface="Arial"/>
              </a:rPr>
              <a:t>projet</a:t>
            </a:r>
            <a:r>
              <a:rPr lang="nl-BE" dirty="0">
                <a:solidFill>
                  <a:srgbClr val="2F3E8B"/>
                </a:solidFill>
                <a:latin typeface="Arial"/>
              </a:rPr>
              <a:t> et </a:t>
            </a:r>
            <a:r>
              <a:rPr lang="nl-BE" dirty="0" err="1">
                <a:solidFill>
                  <a:srgbClr val="2F3E8B"/>
                </a:solidFill>
                <a:latin typeface="Arial"/>
              </a:rPr>
              <a:t>sélection</a:t>
            </a:r>
            <a:r>
              <a:rPr lang="nl-BE" dirty="0">
                <a:solidFill>
                  <a:srgbClr val="2F3E8B"/>
                </a:solidFill>
                <a:latin typeface="Arial"/>
              </a:rPr>
              <a:t> </a:t>
            </a:r>
            <a:endParaRPr lang="fr-BE" dirty="0"/>
          </a:p>
        </p:txBody>
      </p:sp>
    </p:spTree>
    <p:extLst>
      <p:ext uri="{BB962C8B-B14F-4D97-AF65-F5344CB8AC3E}">
        <p14:creationId xmlns:p14="http://schemas.microsoft.com/office/powerpoint/2010/main" val="29935824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4DCAD2EE-3D99-A51A-594B-81D28F7D3A5D}"/>
              </a:ext>
            </a:extLst>
          </p:cNvPr>
          <p:cNvPicPr>
            <a:picLocks noChangeAspect="1"/>
          </p:cNvPicPr>
          <p:nvPr/>
        </p:nvPicPr>
        <p:blipFill>
          <a:blip r:embed="rId2"/>
          <a:stretch>
            <a:fillRect/>
          </a:stretch>
        </p:blipFill>
        <p:spPr>
          <a:xfrm>
            <a:off x="4139952" y="4454116"/>
            <a:ext cx="4322439" cy="560881"/>
          </a:xfrm>
          <a:prstGeom prst="rect">
            <a:avLst/>
          </a:prstGeom>
        </p:spPr>
      </p:pic>
      <p:sp>
        <p:nvSpPr>
          <p:cNvPr id="5" name="Espace réservé du texte 2">
            <a:extLst>
              <a:ext uri="{FF2B5EF4-FFF2-40B4-BE49-F238E27FC236}">
                <a16:creationId xmlns:a16="http://schemas.microsoft.com/office/drawing/2014/main" id="{ABF8C8FE-C979-49B6-9D7C-E5459ECED5E1}"/>
              </a:ext>
            </a:extLst>
          </p:cNvPr>
          <p:cNvSpPr>
            <a:spLocks noGrp="1"/>
          </p:cNvSpPr>
          <p:nvPr>
            <p:ph type="body" sz="quarter" idx="10"/>
          </p:nvPr>
        </p:nvSpPr>
        <p:spPr>
          <a:xfrm>
            <a:off x="179512" y="1059582"/>
            <a:ext cx="8496945" cy="3168352"/>
          </a:xfrm>
        </p:spPr>
        <p:txBody>
          <a:bodyPr>
            <a:noAutofit/>
          </a:bodyPr>
          <a:lstStyle/>
          <a:p>
            <a:pPr marL="342900" indent="-342900" algn="just">
              <a:buFont typeface="Arial" panose="020B0604020202020204" pitchFamily="34" charset="0"/>
              <a:buChar char="•"/>
            </a:pPr>
            <a:r>
              <a:rPr lang="fr-FR" sz="1400" b="1" u="sng" dirty="0"/>
              <a:t>Critères de sélection spécifiques </a:t>
            </a:r>
            <a:r>
              <a:rPr lang="fr-FR" sz="1400" b="1" dirty="0"/>
              <a:t>: lien avec l'objectif spécifique et contribution aux indicateurs (voir le projet de programme </a:t>
            </a:r>
            <a:r>
              <a:rPr lang="fr-FR" sz="1400" b="1" dirty="0">
                <a:hlinkClick r:id="rId3"/>
              </a:rPr>
              <a:t>www.efro.brussels</a:t>
            </a:r>
            <a:r>
              <a:rPr lang="fr-FR" sz="1400" b="1" dirty="0"/>
              <a:t>) / </a:t>
            </a:r>
            <a:r>
              <a:rPr lang="fr-BE" sz="1400" b="1" i="1" u="sng" dirty="0" err="1">
                <a:solidFill>
                  <a:schemeClr val="tx1"/>
                </a:solidFill>
              </a:rPr>
              <a:t>Specifieke</a:t>
            </a:r>
            <a:r>
              <a:rPr lang="fr-BE" sz="1400" b="1" i="1" u="sng" dirty="0">
                <a:solidFill>
                  <a:schemeClr val="tx1"/>
                </a:solidFill>
              </a:rPr>
              <a:t> </a:t>
            </a:r>
            <a:r>
              <a:rPr lang="fr-BE" sz="1400" b="1" i="1" u="sng" dirty="0" err="1">
                <a:solidFill>
                  <a:schemeClr val="tx1"/>
                </a:solidFill>
              </a:rPr>
              <a:t>selectiecriteria</a:t>
            </a:r>
            <a:r>
              <a:rPr lang="fr-BE" sz="1400" b="1" i="1" dirty="0">
                <a:solidFill>
                  <a:schemeClr val="tx1"/>
                </a:solidFill>
              </a:rPr>
              <a:t>: </a:t>
            </a:r>
            <a:r>
              <a:rPr lang="fr-BE" sz="1400" b="1" i="1" dirty="0" err="1">
                <a:solidFill>
                  <a:schemeClr val="tx1"/>
                </a:solidFill>
              </a:rPr>
              <a:t>link</a:t>
            </a:r>
            <a:r>
              <a:rPr lang="fr-BE" sz="1400" b="1" i="1" dirty="0">
                <a:solidFill>
                  <a:schemeClr val="tx1"/>
                </a:solidFill>
              </a:rPr>
              <a:t> met de </a:t>
            </a:r>
            <a:r>
              <a:rPr lang="fr-BE" sz="1400" b="1" i="1" dirty="0" err="1">
                <a:solidFill>
                  <a:schemeClr val="tx1"/>
                </a:solidFill>
              </a:rPr>
              <a:t>specifieke</a:t>
            </a:r>
            <a:r>
              <a:rPr lang="fr-BE" sz="1400" b="1" i="1" dirty="0">
                <a:solidFill>
                  <a:schemeClr val="tx1"/>
                </a:solidFill>
              </a:rPr>
              <a:t> </a:t>
            </a:r>
            <a:r>
              <a:rPr lang="fr-BE" sz="1400" b="1" i="1" dirty="0" err="1">
                <a:solidFill>
                  <a:schemeClr val="tx1"/>
                </a:solidFill>
              </a:rPr>
              <a:t>doelstelling</a:t>
            </a:r>
            <a:r>
              <a:rPr lang="fr-BE" sz="1400" b="1" i="1" dirty="0">
                <a:solidFill>
                  <a:schemeClr val="tx1"/>
                </a:solidFill>
              </a:rPr>
              <a:t> en </a:t>
            </a:r>
            <a:r>
              <a:rPr lang="fr-BE" sz="1400" b="1" i="1" dirty="0" err="1">
                <a:solidFill>
                  <a:schemeClr val="tx1"/>
                </a:solidFill>
              </a:rPr>
              <a:t>bijdrage</a:t>
            </a:r>
            <a:r>
              <a:rPr lang="fr-BE" sz="1400" b="1" i="1" dirty="0">
                <a:solidFill>
                  <a:schemeClr val="tx1"/>
                </a:solidFill>
              </a:rPr>
              <a:t> </a:t>
            </a:r>
            <a:r>
              <a:rPr lang="fr-BE" sz="1400" b="1" i="1" dirty="0" err="1">
                <a:solidFill>
                  <a:schemeClr val="tx1"/>
                </a:solidFill>
              </a:rPr>
              <a:t>aan</a:t>
            </a:r>
            <a:r>
              <a:rPr lang="fr-BE" sz="1400" b="1" i="1" dirty="0">
                <a:solidFill>
                  <a:schemeClr val="tx1"/>
                </a:solidFill>
              </a:rPr>
              <a:t> de </a:t>
            </a:r>
            <a:r>
              <a:rPr lang="fr-BE" sz="1400" b="1" i="1" dirty="0" err="1">
                <a:solidFill>
                  <a:schemeClr val="tx1"/>
                </a:solidFill>
              </a:rPr>
              <a:t>indicatoren</a:t>
            </a:r>
            <a:r>
              <a:rPr lang="fr-BE" sz="1400" b="1" i="1" dirty="0">
                <a:solidFill>
                  <a:schemeClr val="tx1"/>
                </a:solidFill>
              </a:rPr>
              <a:t> (</a:t>
            </a:r>
            <a:r>
              <a:rPr lang="fr-BE" sz="1400" b="1" i="1" dirty="0" err="1">
                <a:solidFill>
                  <a:schemeClr val="tx1"/>
                </a:solidFill>
              </a:rPr>
              <a:t>zie</a:t>
            </a:r>
            <a:r>
              <a:rPr lang="fr-BE" sz="1400" b="1" i="1" dirty="0">
                <a:solidFill>
                  <a:schemeClr val="tx1"/>
                </a:solidFill>
              </a:rPr>
              <a:t> het </a:t>
            </a:r>
            <a:r>
              <a:rPr lang="fr-BE" sz="1400" b="1" i="1" dirty="0" err="1">
                <a:solidFill>
                  <a:schemeClr val="tx1"/>
                </a:solidFill>
              </a:rPr>
              <a:t>ontwerp</a:t>
            </a:r>
            <a:r>
              <a:rPr lang="fr-BE" sz="1400" b="1" i="1" dirty="0">
                <a:solidFill>
                  <a:schemeClr val="tx1"/>
                </a:solidFill>
              </a:rPr>
              <a:t> van programma op www.efro.brussels).</a:t>
            </a:r>
          </a:p>
          <a:p>
            <a:pPr algn="just"/>
            <a:endParaRPr lang="fr-BE" sz="1400" b="1" dirty="0"/>
          </a:p>
          <a:p>
            <a:pPr marL="342900" indent="-342900">
              <a:buFont typeface="Arial" panose="020B0604020202020204" pitchFamily="34" charset="0"/>
              <a:buChar char="•"/>
            </a:pPr>
            <a:r>
              <a:rPr lang="fr-FR" sz="1400" b="1" u="sng" dirty="0"/>
              <a:t>Critères de sélection communs </a:t>
            </a:r>
            <a:r>
              <a:rPr lang="fr-FR" sz="1400" b="1" dirty="0"/>
              <a:t>liés à la mise en œuvre du projet, tels que la planification, le budget, la capacité de mise en œuvre du projet (personnel, attribution de marchés publics, finances), la communication, les aides d'État, l'égalité des chances, le principe "Do no </a:t>
            </a:r>
            <a:r>
              <a:rPr lang="fr-FR" sz="1400" b="1" dirty="0" err="1"/>
              <a:t>significant</a:t>
            </a:r>
            <a:r>
              <a:rPr lang="fr-FR" sz="1400" b="1" dirty="0"/>
              <a:t> </a:t>
            </a:r>
            <a:r>
              <a:rPr lang="fr-FR" sz="1400" b="1" dirty="0" err="1"/>
              <a:t>harm</a:t>
            </a:r>
            <a:r>
              <a:rPr lang="fr-FR" sz="1400" b="1" dirty="0"/>
              <a:t>"./ </a:t>
            </a:r>
            <a:r>
              <a:rPr lang="nl-NL" sz="1400" b="1" i="1" u="sng" dirty="0">
                <a:solidFill>
                  <a:schemeClr val="tx1"/>
                </a:solidFill>
              </a:rPr>
              <a:t>Gemeenschappelijke selectiecriteria </a:t>
            </a:r>
            <a:r>
              <a:rPr lang="nl-NL" sz="1400" b="1" i="1" dirty="0">
                <a:solidFill>
                  <a:schemeClr val="tx1"/>
                </a:solidFill>
              </a:rPr>
              <a:t>i.v.m. de uitvoering van de projecten zoals planning, budget, capaciteit uitvoering project (personeel, gunnen overheidsopdrachten, financieel), </a:t>
            </a:r>
            <a:r>
              <a:rPr lang="nl-NL" sz="1400" b="1" i="1" dirty="0" err="1">
                <a:solidFill>
                  <a:schemeClr val="tx1"/>
                </a:solidFill>
              </a:rPr>
              <a:t>communicatie,staatssteun</a:t>
            </a:r>
            <a:r>
              <a:rPr lang="nl-NL" sz="1400" b="1" i="1" dirty="0">
                <a:solidFill>
                  <a:schemeClr val="tx1"/>
                </a:solidFill>
              </a:rPr>
              <a:t>, gelijke kansen, Do No Significant Harm.</a:t>
            </a:r>
          </a:p>
        </p:txBody>
      </p:sp>
      <p:sp>
        <p:nvSpPr>
          <p:cNvPr id="7" name="Titre 1">
            <a:extLst>
              <a:ext uri="{FF2B5EF4-FFF2-40B4-BE49-F238E27FC236}">
                <a16:creationId xmlns:a16="http://schemas.microsoft.com/office/drawing/2014/main" id="{41D69250-19AD-1180-1899-8978EA0FCD73}"/>
              </a:ext>
            </a:extLst>
          </p:cNvPr>
          <p:cNvSpPr>
            <a:spLocks noGrp="1"/>
          </p:cNvSpPr>
          <p:nvPr>
            <p:ph type="title"/>
          </p:nvPr>
        </p:nvSpPr>
        <p:spPr>
          <a:xfrm>
            <a:off x="395536" y="411510"/>
            <a:ext cx="8424936" cy="576064"/>
          </a:xfrm>
        </p:spPr>
        <p:txBody>
          <a:bodyPr>
            <a:normAutofit/>
          </a:bodyPr>
          <a:lstStyle/>
          <a:p>
            <a:pPr algn="ctr"/>
            <a:r>
              <a:rPr lang="nl-BE" dirty="0">
                <a:solidFill>
                  <a:srgbClr val="2F3E8B"/>
                </a:solidFill>
                <a:latin typeface="Arial"/>
              </a:rPr>
              <a:t>Selectiecriteria / </a:t>
            </a:r>
            <a:r>
              <a:rPr lang="nl-BE" dirty="0" err="1">
                <a:solidFill>
                  <a:srgbClr val="2F3E8B"/>
                </a:solidFill>
                <a:latin typeface="Arial"/>
              </a:rPr>
              <a:t>Critères</a:t>
            </a:r>
            <a:r>
              <a:rPr lang="nl-BE" dirty="0">
                <a:solidFill>
                  <a:srgbClr val="2F3E8B"/>
                </a:solidFill>
                <a:latin typeface="Arial"/>
              </a:rPr>
              <a:t> de </a:t>
            </a:r>
            <a:r>
              <a:rPr lang="nl-BE" dirty="0" err="1">
                <a:solidFill>
                  <a:srgbClr val="2F3E8B"/>
                </a:solidFill>
                <a:latin typeface="Arial"/>
              </a:rPr>
              <a:t>sélection</a:t>
            </a:r>
            <a:endParaRPr lang="fr-BE" dirty="0"/>
          </a:p>
        </p:txBody>
      </p:sp>
    </p:spTree>
    <p:extLst>
      <p:ext uri="{BB962C8B-B14F-4D97-AF65-F5344CB8AC3E}">
        <p14:creationId xmlns:p14="http://schemas.microsoft.com/office/powerpoint/2010/main" val="3697534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4DCAD2EE-3D99-A51A-594B-81D28F7D3A5D}"/>
              </a:ext>
            </a:extLst>
          </p:cNvPr>
          <p:cNvPicPr>
            <a:picLocks noChangeAspect="1"/>
          </p:cNvPicPr>
          <p:nvPr/>
        </p:nvPicPr>
        <p:blipFill>
          <a:blip r:embed="rId2"/>
          <a:stretch>
            <a:fillRect/>
          </a:stretch>
        </p:blipFill>
        <p:spPr>
          <a:xfrm>
            <a:off x="4139952" y="4454116"/>
            <a:ext cx="4322439" cy="560881"/>
          </a:xfrm>
          <a:prstGeom prst="rect">
            <a:avLst/>
          </a:prstGeom>
        </p:spPr>
      </p:pic>
      <p:sp>
        <p:nvSpPr>
          <p:cNvPr id="5" name="Espace réservé du texte 2">
            <a:extLst>
              <a:ext uri="{FF2B5EF4-FFF2-40B4-BE49-F238E27FC236}">
                <a16:creationId xmlns:a16="http://schemas.microsoft.com/office/drawing/2014/main" id="{ABF8C8FE-C979-49B6-9D7C-E5459ECED5E1}"/>
              </a:ext>
            </a:extLst>
          </p:cNvPr>
          <p:cNvSpPr>
            <a:spLocks noGrp="1"/>
          </p:cNvSpPr>
          <p:nvPr>
            <p:ph type="body" sz="quarter" idx="10"/>
          </p:nvPr>
        </p:nvSpPr>
        <p:spPr>
          <a:xfrm>
            <a:off x="539553" y="1491630"/>
            <a:ext cx="8136904" cy="2736304"/>
          </a:xfrm>
        </p:spPr>
        <p:txBody>
          <a:bodyPr>
            <a:normAutofit fontScale="85000" lnSpcReduction="10000"/>
          </a:bodyPr>
          <a:lstStyle/>
          <a:p>
            <a:pPr marL="342900" indent="-342900" algn="just">
              <a:buFontTx/>
              <a:buChar char="-"/>
            </a:pPr>
            <a:r>
              <a:rPr lang="fr-BE" dirty="0" err="1"/>
              <a:t>Opvolging</a:t>
            </a:r>
            <a:r>
              <a:rPr lang="fr-BE" dirty="0"/>
              <a:t> en </a:t>
            </a:r>
            <a:r>
              <a:rPr lang="fr-BE" dirty="0" err="1"/>
              <a:t>organisatie</a:t>
            </a:r>
            <a:r>
              <a:rPr lang="fr-BE" dirty="0"/>
              <a:t> van de </a:t>
            </a:r>
            <a:r>
              <a:rPr lang="fr-BE" dirty="0" err="1"/>
              <a:t>projectoproepen</a:t>
            </a:r>
            <a:r>
              <a:rPr lang="fr-BE" dirty="0"/>
              <a:t> en de </a:t>
            </a:r>
            <a:r>
              <a:rPr lang="fr-BE" dirty="0" err="1"/>
              <a:t>selectie</a:t>
            </a:r>
            <a:r>
              <a:rPr lang="fr-BE" dirty="0"/>
              <a:t>: </a:t>
            </a:r>
            <a:r>
              <a:rPr lang="fr-BE" dirty="0" err="1"/>
              <a:t>directie</a:t>
            </a:r>
            <a:r>
              <a:rPr lang="fr-BE" dirty="0"/>
              <a:t> EFRO (</a:t>
            </a:r>
            <a:r>
              <a:rPr lang="fr-BE" dirty="0" err="1"/>
              <a:t>bijgestaan</a:t>
            </a:r>
            <a:r>
              <a:rPr lang="fr-BE" dirty="0"/>
              <a:t> </a:t>
            </a:r>
            <a:r>
              <a:rPr lang="fr-BE" dirty="0" err="1"/>
              <a:t>door</a:t>
            </a:r>
            <a:r>
              <a:rPr lang="fr-BE" dirty="0"/>
              <a:t> experts </a:t>
            </a:r>
            <a:r>
              <a:rPr lang="fr-BE" dirty="0" err="1"/>
              <a:t>voor</a:t>
            </a:r>
            <a:r>
              <a:rPr lang="fr-BE" dirty="0"/>
              <a:t> de analyse van de </a:t>
            </a:r>
            <a:r>
              <a:rPr lang="fr-BE" dirty="0" err="1"/>
              <a:t>technische</a:t>
            </a:r>
            <a:r>
              <a:rPr lang="fr-BE" dirty="0"/>
              <a:t> </a:t>
            </a:r>
            <a:r>
              <a:rPr lang="fr-BE" dirty="0" err="1"/>
              <a:t>selectiecriteria</a:t>
            </a:r>
            <a:r>
              <a:rPr lang="fr-BE" dirty="0"/>
              <a:t>) / </a:t>
            </a:r>
            <a:r>
              <a:rPr lang="fr-FR" i="1" dirty="0">
                <a:solidFill>
                  <a:schemeClr val="tx1"/>
                </a:solidFill>
              </a:rPr>
              <a:t>Suivi et organisation des appels à projets et de la sélection : direction FEDER (assistée d'experts pour l'analyse des critères techniques de sélection)</a:t>
            </a:r>
          </a:p>
          <a:p>
            <a:pPr algn="just"/>
            <a:endParaRPr lang="fr-BE" i="1" dirty="0">
              <a:solidFill>
                <a:schemeClr val="tx1"/>
              </a:solidFill>
            </a:endParaRPr>
          </a:p>
          <a:p>
            <a:pPr marL="342900" indent="-342900" algn="just">
              <a:buFontTx/>
              <a:buChar char="-"/>
            </a:pPr>
            <a:r>
              <a:rPr lang="fr-BE" dirty="0" err="1">
                <a:solidFill>
                  <a:schemeClr val="bg1">
                    <a:lumMod val="50000"/>
                  </a:schemeClr>
                </a:solidFill>
              </a:rPr>
              <a:t>Brusselse</a:t>
            </a:r>
            <a:r>
              <a:rPr lang="fr-BE" dirty="0">
                <a:solidFill>
                  <a:schemeClr val="bg1">
                    <a:lumMod val="50000"/>
                  </a:schemeClr>
                </a:solidFill>
              </a:rPr>
              <a:t> </a:t>
            </a:r>
            <a:r>
              <a:rPr lang="fr-BE" dirty="0" err="1">
                <a:solidFill>
                  <a:schemeClr val="bg1">
                    <a:lumMod val="50000"/>
                  </a:schemeClr>
                </a:solidFill>
              </a:rPr>
              <a:t>Hoofdstedelijke</a:t>
            </a:r>
            <a:r>
              <a:rPr lang="fr-BE" dirty="0">
                <a:solidFill>
                  <a:schemeClr val="bg1">
                    <a:lumMod val="50000"/>
                  </a:schemeClr>
                </a:solidFill>
              </a:rPr>
              <a:t> </a:t>
            </a:r>
            <a:r>
              <a:rPr lang="fr-BE" dirty="0" err="1">
                <a:solidFill>
                  <a:schemeClr val="bg1">
                    <a:lumMod val="50000"/>
                  </a:schemeClr>
                </a:solidFill>
              </a:rPr>
              <a:t>Regering</a:t>
            </a:r>
            <a:r>
              <a:rPr lang="fr-BE" dirty="0">
                <a:solidFill>
                  <a:schemeClr val="bg1">
                    <a:lumMod val="50000"/>
                  </a:schemeClr>
                </a:solidFill>
              </a:rPr>
              <a:t> / </a:t>
            </a:r>
            <a:r>
              <a:rPr lang="fr-BE" i="1" dirty="0">
                <a:solidFill>
                  <a:schemeClr val="tx1"/>
                </a:solidFill>
              </a:rPr>
              <a:t>Gouvernement de la Région de Bruxelles Capitale: </a:t>
            </a:r>
          </a:p>
          <a:p>
            <a:pPr marL="882900" lvl="2" indent="-342900" algn="just">
              <a:buFontTx/>
              <a:buChar char="-"/>
            </a:pPr>
            <a:r>
              <a:rPr lang="fr-BE" b="0" dirty="0" err="1">
                <a:solidFill>
                  <a:schemeClr val="bg1">
                    <a:lumMod val="50000"/>
                  </a:schemeClr>
                </a:solidFill>
              </a:rPr>
              <a:t>Selectie</a:t>
            </a:r>
            <a:r>
              <a:rPr lang="fr-BE" b="0" dirty="0">
                <a:solidFill>
                  <a:schemeClr val="bg1">
                    <a:lumMod val="50000"/>
                  </a:schemeClr>
                </a:solidFill>
              </a:rPr>
              <a:t> van de </a:t>
            </a:r>
            <a:r>
              <a:rPr lang="fr-BE" b="0" dirty="0" err="1">
                <a:solidFill>
                  <a:schemeClr val="bg1">
                    <a:lumMod val="50000"/>
                  </a:schemeClr>
                </a:solidFill>
              </a:rPr>
              <a:t>projecten</a:t>
            </a:r>
            <a:r>
              <a:rPr lang="fr-BE" b="0" dirty="0">
                <a:solidFill>
                  <a:schemeClr val="bg1">
                    <a:lumMod val="50000"/>
                  </a:schemeClr>
                </a:solidFill>
              </a:rPr>
              <a:t> / </a:t>
            </a:r>
            <a:r>
              <a:rPr lang="fr-FR" b="0" i="1" dirty="0">
                <a:solidFill>
                  <a:schemeClr val="tx1"/>
                </a:solidFill>
              </a:rPr>
              <a:t>Sélection des projets</a:t>
            </a:r>
          </a:p>
          <a:p>
            <a:pPr marL="882900" lvl="2" indent="-342900" algn="just">
              <a:buFontTx/>
              <a:buChar char="-"/>
            </a:pPr>
            <a:r>
              <a:rPr lang="fr-BE" b="0" dirty="0" err="1">
                <a:solidFill>
                  <a:schemeClr val="bg1">
                    <a:lumMod val="50000"/>
                  </a:schemeClr>
                </a:solidFill>
              </a:rPr>
              <a:t>Toekenning</a:t>
            </a:r>
            <a:r>
              <a:rPr lang="fr-BE" b="0" dirty="0">
                <a:solidFill>
                  <a:schemeClr val="bg1">
                    <a:lumMod val="50000"/>
                  </a:schemeClr>
                </a:solidFill>
              </a:rPr>
              <a:t> van de subsidies / </a:t>
            </a:r>
            <a:r>
              <a:rPr lang="fr-FR" b="0" i="1" dirty="0">
                <a:solidFill>
                  <a:schemeClr val="tx1"/>
                </a:solidFill>
              </a:rPr>
              <a:t>Attribution des subventions</a:t>
            </a:r>
            <a:endParaRPr lang="fr-BE" b="0" i="1" dirty="0">
              <a:solidFill>
                <a:schemeClr val="tx1"/>
              </a:solidFill>
            </a:endParaRPr>
          </a:p>
          <a:p>
            <a:pPr algn="just"/>
            <a:endParaRPr lang="fr-BE" sz="2100" dirty="0">
              <a:solidFill>
                <a:schemeClr val="bg1">
                  <a:lumMod val="50000"/>
                </a:schemeClr>
              </a:solidFill>
            </a:endParaRPr>
          </a:p>
          <a:p>
            <a:pPr marL="882900" lvl="2" indent="-342900" algn="just">
              <a:buFontTx/>
              <a:buChar char="-"/>
            </a:pPr>
            <a:endParaRPr lang="fr-BE" dirty="0"/>
          </a:p>
          <a:p>
            <a:pPr lvl="2" indent="0" algn="just"/>
            <a:endParaRPr lang="fr-BE" b="1" dirty="0"/>
          </a:p>
          <a:p>
            <a:pPr marL="882900" lvl="2" indent="-342900" algn="just">
              <a:buFontTx/>
              <a:buChar char="-"/>
            </a:pPr>
            <a:endParaRPr lang="fr-BE" b="1" dirty="0"/>
          </a:p>
          <a:p>
            <a:pPr marL="342900" indent="-342900" algn="just">
              <a:buFontTx/>
              <a:buChar char="-"/>
            </a:pPr>
            <a:endParaRPr lang="fr-BE" b="1" dirty="0"/>
          </a:p>
          <a:p>
            <a:pPr algn="ctr"/>
            <a:endParaRPr lang="nl-NL" b="1" dirty="0"/>
          </a:p>
          <a:p>
            <a:pPr marL="342900" indent="-342900">
              <a:buFontTx/>
              <a:buChar char="-"/>
            </a:pPr>
            <a:endParaRPr lang="fr-BE" b="1" dirty="0"/>
          </a:p>
        </p:txBody>
      </p:sp>
      <p:sp>
        <p:nvSpPr>
          <p:cNvPr id="7" name="Titre 1">
            <a:extLst>
              <a:ext uri="{FF2B5EF4-FFF2-40B4-BE49-F238E27FC236}">
                <a16:creationId xmlns:a16="http://schemas.microsoft.com/office/drawing/2014/main" id="{41D69250-19AD-1180-1899-8978EA0FCD73}"/>
              </a:ext>
            </a:extLst>
          </p:cNvPr>
          <p:cNvSpPr>
            <a:spLocks noGrp="1"/>
          </p:cNvSpPr>
          <p:nvPr>
            <p:ph type="title"/>
          </p:nvPr>
        </p:nvSpPr>
        <p:spPr>
          <a:xfrm>
            <a:off x="395536" y="339502"/>
            <a:ext cx="8424936" cy="853938"/>
          </a:xfrm>
        </p:spPr>
        <p:txBody>
          <a:bodyPr>
            <a:normAutofit fontScale="90000"/>
          </a:bodyPr>
          <a:lstStyle/>
          <a:p>
            <a:pPr algn="ctr"/>
            <a:br>
              <a:rPr lang="nl-BE" dirty="0">
                <a:solidFill>
                  <a:srgbClr val="2F3E8B"/>
                </a:solidFill>
                <a:latin typeface="Arial"/>
              </a:rPr>
            </a:br>
            <a:r>
              <a:rPr lang="nl-BE" dirty="0">
                <a:solidFill>
                  <a:srgbClr val="2F3E8B"/>
                </a:solidFill>
                <a:latin typeface="Arial"/>
              </a:rPr>
              <a:t>Analyse van de kandidaturen en selectie van de projecten / Analyse des </a:t>
            </a:r>
            <a:r>
              <a:rPr lang="nl-BE" dirty="0" err="1">
                <a:solidFill>
                  <a:srgbClr val="2F3E8B"/>
                </a:solidFill>
                <a:latin typeface="Arial"/>
              </a:rPr>
              <a:t>candidatures</a:t>
            </a:r>
            <a:r>
              <a:rPr lang="nl-BE" dirty="0">
                <a:solidFill>
                  <a:srgbClr val="2F3E8B"/>
                </a:solidFill>
                <a:latin typeface="Arial"/>
              </a:rPr>
              <a:t> et </a:t>
            </a:r>
            <a:r>
              <a:rPr lang="nl-BE" dirty="0" err="1">
                <a:solidFill>
                  <a:srgbClr val="2F3E8B"/>
                </a:solidFill>
                <a:latin typeface="Arial"/>
              </a:rPr>
              <a:t>sélection</a:t>
            </a:r>
            <a:r>
              <a:rPr lang="nl-BE" dirty="0">
                <a:solidFill>
                  <a:srgbClr val="2F3E8B"/>
                </a:solidFill>
                <a:latin typeface="Arial"/>
              </a:rPr>
              <a:t> des </a:t>
            </a:r>
            <a:r>
              <a:rPr lang="nl-BE" dirty="0" err="1">
                <a:solidFill>
                  <a:srgbClr val="2F3E8B"/>
                </a:solidFill>
                <a:latin typeface="Arial"/>
              </a:rPr>
              <a:t>projets</a:t>
            </a:r>
            <a:endParaRPr lang="fr-BE" dirty="0"/>
          </a:p>
        </p:txBody>
      </p:sp>
    </p:spTree>
    <p:extLst>
      <p:ext uri="{BB962C8B-B14F-4D97-AF65-F5344CB8AC3E}">
        <p14:creationId xmlns:p14="http://schemas.microsoft.com/office/powerpoint/2010/main" val="34265814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11CA16AA-7B05-47D9-BE8D-7FB2B2D65377}"/>
              </a:ext>
            </a:extLst>
          </p:cNvPr>
          <p:cNvSpPr>
            <a:spLocks noGrp="1"/>
          </p:cNvSpPr>
          <p:nvPr>
            <p:ph type="body" sz="quarter" idx="14"/>
          </p:nvPr>
        </p:nvSpPr>
        <p:spPr>
          <a:xfrm>
            <a:off x="755576" y="627534"/>
            <a:ext cx="7920880" cy="3773068"/>
          </a:xfrm>
        </p:spPr>
        <p:txBody>
          <a:bodyPr/>
          <a:lstStyle/>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endParaRPr kumimoji="0" lang="fr-FR" sz="1600" b="1" i="0" u="none" strike="noStrike" kern="1200" cap="all" spc="0" normalizeH="0" baseline="0" noProof="0" dirty="0">
              <a:ln>
                <a:noFill/>
              </a:ln>
              <a:solidFill>
                <a:srgbClr val="1F497D">
                  <a:lumMod val="75000"/>
                </a:srgbClr>
              </a:solidFill>
              <a:effectLst/>
              <a:uLnTx/>
              <a:uFillTx/>
              <a:latin typeface="Arial" pitchFamily="34" charset="0"/>
              <a:ea typeface="+mn-ea"/>
              <a:cs typeface="Arial" pitchFamily="34" charset="0"/>
            </a:endParaRPr>
          </a:p>
          <a:p>
            <a:pPr lvl="0" algn="ctr">
              <a:defRPr/>
            </a:pPr>
            <a:r>
              <a:rPr lang="fr-FR" cap="all" dirty="0"/>
              <a:t>Gestion de projets - Modalités </a:t>
            </a:r>
            <a:r>
              <a:rPr lang="fr-FR" cap="all" dirty="0" err="1"/>
              <a:t>pratiqiques</a:t>
            </a:r>
            <a:r>
              <a:rPr lang="fr-FR" cap="all" dirty="0"/>
              <a:t> </a:t>
            </a:r>
          </a:p>
          <a:p>
            <a:pPr lvl="0" algn="ctr">
              <a:defRPr/>
            </a:pPr>
            <a:r>
              <a:rPr lang="fr-FR" i="1" cap="all" dirty="0" err="1">
                <a:solidFill>
                  <a:schemeClr val="tx1"/>
                </a:solidFill>
              </a:rPr>
              <a:t>Projectbeheer</a:t>
            </a:r>
            <a:r>
              <a:rPr lang="fr-FR" i="1" cap="all" dirty="0">
                <a:solidFill>
                  <a:schemeClr val="tx1"/>
                </a:solidFill>
              </a:rPr>
              <a:t> - </a:t>
            </a:r>
            <a:r>
              <a:rPr lang="fr-FR" i="1" cap="all" dirty="0" err="1">
                <a:solidFill>
                  <a:schemeClr val="tx1"/>
                </a:solidFill>
              </a:rPr>
              <a:t>praktische</a:t>
            </a:r>
            <a:r>
              <a:rPr lang="fr-FR" i="1" cap="all" dirty="0">
                <a:solidFill>
                  <a:schemeClr val="tx1"/>
                </a:solidFill>
              </a:rPr>
              <a:t> </a:t>
            </a:r>
            <a:r>
              <a:rPr lang="fr-FR" i="1" cap="all" dirty="0" err="1">
                <a:solidFill>
                  <a:schemeClr val="tx1"/>
                </a:solidFill>
              </a:rPr>
              <a:t>aspecten</a:t>
            </a:r>
            <a:r>
              <a:rPr lang="fr-FR" i="1" cap="all" dirty="0">
                <a:solidFill>
                  <a:schemeClr val="tx1"/>
                </a:solidFill>
              </a:rPr>
              <a:t> </a:t>
            </a: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endParaRPr kumimoji="0" lang="fr-FR" b="1" i="0" u="none" strike="noStrike" kern="1200" cap="all" spc="0" normalizeH="0" baseline="0" noProof="0" dirty="0">
              <a:ln>
                <a:noFill/>
              </a:ln>
              <a:solidFill>
                <a:srgbClr val="002060"/>
              </a:solidFill>
              <a:effectLst/>
              <a:uLnTx/>
              <a:uFillTx/>
            </a:endParaRP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endParaRPr kumimoji="0" lang="fr-FR" b="1" i="0" u="none" strike="noStrike" kern="1200" cap="all" spc="0" normalizeH="0" baseline="0" noProof="0" dirty="0">
              <a:ln>
                <a:noFill/>
              </a:ln>
              <a:solidFill>
                <a:srgbClr val="002060"/>
              </a:solidFill>
              <a:effectLst/>
              <a:uLnTx/>
              <a:uFillTx/>
            </a:endParaRP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endParaRPr kumimoji="0" lang="fr-FR" b="1" i="0" u="none" strike="noStrike" kern="1200" cap="all" spc="0" normalizeH="0" baseline="0" noProof="0" dirty="0">
              <a:ln>
                <a:noFill/>
              </a:ln>
              <a:solidFill>
                <a:srgbClr val="002060"/>
              </a:solidFill>
              <a:effectLst/>
              <a:uLnTx/>
              <a:uFillTx/>
            </a:endParaRPr>
          </a:p>
          <a:p>
            <a:pPr algn="ctr">
              <a:defRPr/>
            </a:pPr>
            <a:r>
              <a:rPr lang="fr-BE" sz="2000" b="1" dirty="0">
                <a:solidFill>
                  <a:srgbClr val="003B8A"/>
                </a:solidFill>
                <a:effectLst/>
                <a:latin typeface="Arial" panose="020B0604020202020204" pitchFamily="34" charset="0"/>
                <a:ea typeface="Calibri" panose="020F0502020204030204" pitchFamily="34" charset="0"/>
                <a:cs typeface="Times New Roman" panose="02020603050405020304" pitchFamily="18" charset="0"/>
              </a:rPr>
              <a:t>Raphaël PARATE</a:t>
            </a:r>
            <a:br>
              <a:rPr lang="fr-BE" sz="2000" dirty="0">
                <a:solidFill>
                  <a:schemeClr val="tx2">
                    <a:lumMod val="75000"/>
                  </a:schemeClr>
                </a:solidFill>
                <a:effectLst/>
                <a:latin typeface="Arial" panose="020B0604020202020204" pitchFamily="34" charset="0"/>
                <a:ea typeface="Calibri" panose="020F0502020204030204" pitchFamily="34" charset="0"/>
                <a:cs typeface="Times New Roman" panose="02020603050405020304" pitchFamily="18" charset="0"/>
              </a:rPr>
            </a:br>
            <a:r>
              <a:rPr lang="fr-BE" sz="2000" dirty="0">
                <a:solidFill>
                  <a:schemeClr val="tx2">
                    <a:lumMod val="75000"/>
                  </a:schemeClr>
                </a:solidFill>
                <a:effectLst/>
                <a:latin typeface="Arial" panose="020B0604020202020204" pitchFamily="34" charset="0"/>
                <a:ea typeface="Calibri" panose="020F0502020204030204" pitchFamily="34" charset="0"/>
                <a:cs typeface="Times New Roman" panose="02020603050405020304" pitchFamily="18" charset="0"/>
              </a:rPr>
              <a:t>Premier attaché / </a:t>
            </a:r>
            <a:r>
              <a:rPr lang="fr-BE" sz="2000" dirty="0" err="1">
                <a:solidFill>
                  <a:schemeClr val="tx2">
                    <a:lumMod val="75000"/>
                  </a:schemeClr>
                </a:solidFill>
                <a:effectLst/>
                <a:latin typeface="Arial" panose="020B0604020202020204" pitchFamily="34" charset="0"/>
                <a:ea typeface="Calibri" panose="020F0502020204030204" pitchFamily="34" charset="0"/>
                <a:cs typeface="Times New Roman" panose="02020603050405020304" pitchFamily="18" charset="0"/>
              </a:rPr>
              <a:t>Eerste</a:t>
            </a:r>
            <a:r>
              <a:rPr lang="fr-BE" sz="2000" dirty="0">
                <a:solidFill>
                  <a:schemeClr val="tx2">
                    <a:lumMod val="75000"/>
                  </a:schemeClr>
                </a:solidFill>
                <a:effectLst/>
                <a:latin typeface="Arial" panose="020B0604020202020204" pitchFamily="34" charset="0"/>
                <a:ea typeface="Calibri" panose="020F0502020204030204" pitchFamily="34" charset="0"/>
                <a:cs typeface="Times New Roman" panose="02020603050405020304" pitchFamily="18" charset="0"/>
              </a:rPr>
              <a:t> attaché</a:t>
            </a:r>
            <a:br>
              <a:rPr lang="fr-BE" sz="2000" dirty="0">
                <a:solidFill>
                  <a:schemeClr val="tx2">
                    <a:lumMod val="75000"/>
                  </a:schemeClr>
                </a:solidFill>
                <a:effectLst/>
                <a:latin typeface="Arial" panose="020B0604020202020204" pitchFamily="34" charset="0"/>
                <a:ea typeface="Calibri" panose="020F0502020204030204" pitchFamily="34" charset="0"/>
                <a:cs typeface="Times New Roman" panose="02020603050405020304" pitchFamily="18" charset="0"/>
              </a:rPr>
            </a:br>
            <a:endParaRPr lang="fr-BE" sz="2000" dirty="0">
              <a:solidFill>
                <a:schemeClr val="tx2">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gn="ctr">
              <a:defRPr/>
            </a:pPr>
            <a:r>
              <a:rPr lang="fr-BE" sz="2000" dirty="0">
                <a:solidFill>
                  <a:schemeClr val="tx2">
                    <a:lumMod val="75000"/>
                  </a:schemeClr>
                </a:solidFill>
                <a:effectLst/>
                <a:latin typeface="Arial" panose="020B0604020202020204" pitchFamily="34" charset="0"/>
                <a:ea typeface="Calibri" panose="020F0502020204030204" pitchFamily="34" charset="0"/>
                <a:cs typeface="Times New Roman" panose="02020603050405020304" pitchFamily="18" charset="0"/>
              </a:rPr>
              <a:t>Direction FEDER / </a:t>
            </a:r>
            <a:r>
              <a:rPr lang="fr-BE" sz="2000" dirty="0" err="1">
                <a:solidFill>
                  <a:schemeClr val="tx2">
                    <a:lumMod val="75000"/>
                  </a:schemeClr>
                </a:solidFill>
                <a:effectLst/>
                <a:latin typeface="Arial" panose="020B0604020202020204" pitchFamily="34" charset="0"/>
                <a:ea typeface="Calibri" panose="020F0502020204030204" pitchFamily="34" charset="0"/>
                <a:cs typeface="Times New Roman" panose="02020603050405020304" pitchFamily="18" charset="0"/>
              </a:rPr>
              <a:t>Directie</a:t>
            </a:r>
            <a:r>
              <a:rPr lang="fr-BE" sz="2000" dirty="0">
                <a:solidFill>
                  <a:schemeClr val="tx2">
                    <a:lumMod val="75000"/>
                  </a:schemeClr>
                </a:solidFill>
                <a:effectLst/>
                <a:latin typeface="Arial" panose="020B0604020202020204" pitchFamily="34" charset="0"/>
                <a:ea typeface="Calibri" panose="020F0502020204030204" pitchFamily="34" charset="0"/>
                <a:cs typeface="Times New Roman" panose="02020603050405020304" pitchFamily="18" charset="0"/>
              </a:rPr>
              <a:t> EFRO</a:t>
            </a:r>
            <a:endParaRPr kumimoji="0" lang="fr-FR" sz="2000" b="1" i="0" u="none" strike="noStrike" kern="1200" cap="all" spc="0" normalizeH="0" baseline="0" noProof="0" dirty="0">
              <a:ln>
                <a:noFill/>
              </a:ln>
              <a:solidFill>
                <a:srgbClr val="1F497D">
                  <a:lumMod val="75000"/>
                </a:srgbClr>
              </a:solidFill>
              <a:effectLst/>
              <a:uLnTx/>
              <a:uFillTx/>
            </a:endParaRPr>
          </a:p>
          <a:p>
            <a:endParaRPr lang="fr-BE" dirty="0"/>
          </a:p>
        </p:txBody>
      </p:sp>
      <p:pic>
        <p:nvPicPr>
          <p:cNvPr id="3" name="Image 2">
            <a:extLst>
              <a:ext uri="{FF2B5EF4-FFF2-40B4-BE49-F238E27FC236}">
                <a16:creationId xmlns:a16="http://schemas.microsoft.com/office/drawing/2014/main" id="{C32810DA-6472-A2A9-A5A7-A695995D3C2C}"/>
              </a:ext>
            </a:extLst>
          </p:cNvPr>
          <p:cNvPicPr>
            <a:picLocks noChangeAspect="1"/>
          </p:cNvPicPr>
          <p:nvPr/>
        </p:nvPicPr>
        <p:blipFill>
          <a:blip r:embed="rId2"/>
          <a:stretch>
            <a:fillRect/>
          </a:stretch>
        </p:blipFill>
        <p:spPr>
          <a:xfrm>
            <a:off x="3995936" y="4381987"/>
            <a:ext cx="4453416" cy="581117"/>
          </a:xfrm>
          <a:prstGeom prst="rect">
            <a:avLst/>
          </a:prstGeom>
        </p:spPr>
      </p:pic>
    </p:spTree>
    <p:extLst>
      <p:ext uri="{BB962C8B-B14F-4D97-AF65-F5344CB8AC3E}">
        <p14:creationId xmlns:p14="http://schemas.microsoft.com/office/powerpoint/2010/main" val="78872068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59532" y="394691"/>
            <a:ext cx="8424936" cy="1124249"/>
          </a:xfrm>
        </p:spPr>
        <p:txBody>
          <a:bodyPr>
            <a:noAutofit/>
          </a:bodyPr>
          <a:lstStyle/>
          <a:p>
            <a:r>
              <a:rPr lang="fr-BE" dirty="0">
                <a:solidFill>
                  <a:schemeClr val="tx2"/>
                </a:solidFill>
              </a:rPr>
              <a:t>Utilisation de coûts simplifiés</a:t>
            </a:r>
            <a:br>
              <a:rPr lang="fr-BE" dirty="0">
                <a:solidFill>
                  <a:schemeClr val="tx2"/>
                </a:solidFill>
              </a:rPr>
            </a:br>
            <a:r>
              <a:rPr lang="fr-BE" dirty="0" err="1">
                <a:solidFill>
                  <a:schemeClr val="tx2"/>
                </a:solidFill>
              </a:rPr>
              <a:t>Gebruik</a:t>
            </a:r>
            <a:r>
              <a:rPr lang="fr-BE" dirty="0">
                <a:solidFill>
                  <a:schemeClr val="tx2"/>
                </a:solidFill>
              </a:rPr>
              <a:t> van </a:t>
            </a:r>
            <a:r>
              <a:rPr lang="fr-BE" dirty="0" err="1">
                <a:solidFill>
                  <a:schemeClr val="tx2"/>
                </a:solidFill>
              </a:rPr>
              <a:t>vereenvoudigde</a:t>
            </a:r>
            <a:r>
              <a:rPr lang="fr-BE" dirty="0">
                <a:solidFill>
                  <a:schemeClr val="tx2"/>
                </a:solidFill>
              </a:rPr>
              <a:t> </a:t>
            </a:r>
            <a:r>
              <a:rPr lang="fr-BE" dirty="0" err="1">
                <a:solidFill>
                  <a:schemeClr val="tx2"/>
                </a:solidFill>
              </a:rPr>
              <a:t>kosten</a:t>
            </a:r>
            <a:endParaRPr lang="fr-BE" dirty="0">
              <a:solidFill>
                <a:schemeClr val="tx2"/>
              </a:solidFill>
            </a:endParaRPr>
          </a:p>
        </p:txBody>
      </p:sp>
      <p:sp>
        <p:nvSpPr>
          <p:cNvPr id="3" name="Espace réservé du texte 2"/>
          <p:cNvSpPr>
            <a:spLocks noGrp="1"/>
          </p:cNvSpPr>
          <p:nvPr>
            <p:ph type="body" sz="quarter" idx="10"/>
          </p:nvPr>
        </p:nvSpPr>
        <p:spPr>
          <a:xfrm>
            <a:off x="251520" y="1707654"/>
            <a:ext cx="8532948" cy="3041155"/>
          </a:xfrm>
        </p:spPr>
        <p:txBody>
          <a:bodyPr>
            <a:normAutofit/>
          </a:bodyPr>
          <a:lstStyle/>
          <a:p>
            <a:pPr marL="457200" indent="-457200">
              <a:buFont typeface="+mj-lt"/>
              <a:buAutoNum type="arabicPeriod"/>
            </a:pPr>
            <a:r>
              <a:rPr lang="fr-BE" sz="2100" b="1" dirty="0"/>
              <a:t>Objectif : Simplification administrative et sécurité juridique /</a:t>
            </a:r>
            <a:r>
              <a:rPr lang="nl-NL" sz="2100" b="1" i="1" dirty="0">
                <a:solidFill>
                  <a:schemeClr val="tx1"/>
                </a:solidFill>
              </a:rPr>
              <a:t> Doelstelling: administratieve vereenvoudiging en juridische zekerheid</a:t>
            </a:r>
          </a:p>
          <a:p>
            <a:endParaRPr lang="nl-NL" sz="2100" b="1" i="1" dirty="0">
              <a:solidFill>
                <a:schemeClr val="tx1"/>
              </a:solidFill>
            </a:endParaRPr>
          </a:p>
          <a:p>
            <a:pPr marL="457200" indent="-457200">
              <a:buFont typeface="+mj-lt"/>
              <a:buAutoNum type="arabicPeriod"/>
            </a:pPr>
            <a:r>
              <a:rPr lang="nl-NL" sz="2100" b="1" dirty="0" err="1"/>
              <a:t>Coûts</a:t>
            </a:r>
            <a:r>
              <a:rPr lang="nl-NL" sz="2100" b="1" dirty="0"/>
              <a:t> </a:t>
            </a:r>
            <a:r>
              <a:rPr lang="nl-NL" sz="2100" b="1" dirty="0" err="1"/>
              <a:t>simplifiés</a:t>
            </a:r>
            <a:r>
              <a:rPr lang="nl-NL" sz="2100" b="1" dirty="0"/>
              <a:t> par appel à </a:t>
            </a:r>
            <a:r>
              <a:rPr lang="nl-NL" sz="2100" b="1" dirty="0" err="1"/>
              <a:t>projet</a:t>
            </a:r>
            <a:r>
              <a:rPr lang="nl-NL" sz="2100" b="1" dirty="0"/>
              <a:t> </a:t>
            </a:r>
            <a:r>
              <a:rPr lang="nl-NL" sz="2100" b="1" dirty="0">
                <a:solidFill>
                  <a:schemeClr val="tx1"/>
                </a:solidFill>
              </a:rPr>
              <a:t>/ Vereenvoudigde kosten per projectoproep</a:t>
            </a:r>
          </a:p>
          <a:p>
            <a:endParaRPr lang="nl-NL" sz="2300" dirty="0">
              <a:solidFill>
                <a:schemeClr val="tx1"/>
              </a:solidFill>
            </a:endParaRPr>
          </a:p>
          <a:p>
            <a:pPr marL="997200" lvl="2" indent="-457200">
              <a:buFont typeface="+mj-lt"/>
              <a:buAutoNum type="arabicPeriod"/>
            </a:pPr>
            <a:endParaRPr lang="nl-NL" sz="2300" dirty="0"/>
          </a:p>
          <a:p>
            <a:pPr marL="457200" indent="-457200">
              <a:buFont typeface="+mj-lt"/>
              <a:buAutoNum type="arabicPeriod"/>
            </a:pPr>
            <a:endParaRPr lang="nl-NL" sz="2300" i="1" dirty="0">
              <a:solidFill>
                <a:schemeClr val="tx1"/>
              </a:solidFill>
              <a:highlight>
                <a:srgbClr val="FFFF00"/>
              </a:highlight>
            </a:endParaRPr>
          </a:p>
          <a:p>
            <a:pPr marL="457200" indent="-457200">
              <a:buFont typeface="+mj-lt"/>
              <a:buAutoNum type="arabicPeriod"/>
            </a:pPr>
            <a:endParaRPr lang="nl-NL" sz="2300" i="1" dirty="0">
              <a:solidFill>
                <a:schemeClr val="tx1"/>
              </a:solidFill>
              <a:highlight>
                <a:srgbClr val="FFFF00"/>
              </a:highlight>
            </a:endParaRPr>
          </a:p>
          <a:p>
            <a:endParaRPr lang="nl-NL" sz="2300" b="1" i="1" dirty="0">
              <a:solidFill>
                <a:schemeClr val="tx1"/>
              </a:solidFill>
            </a:endParaRPr>
          </a:p>
        </p:txBody>
      </p:sp>
      <p:pic>
        <p:nvPicPr>
          <p:cNvPr id="4" name="Image 3">
            <a:extLst>
              <a:ext uri="{FF2B5EF4-FFF2-40B4-BE49-F238E27FC236}">
                <a16:creationId xmlns:a16="http://schemas.microsoft.com/office/drawing/2014/main" id="{279BC318-C151-1136-1893-37E938F5DF14}"/>
              </a:ext>
            </a:extLst>
          </p:cNvPr>
          <p:cNvPicPr>
            <a:picLocks noChangeAspect="1"/>
          </p:cNvPicPr>
          <p:nvPr/>
        </p:nvPicPr>
        <p:blipFill>
          <a:blip r:embed="rId2"/>
          <a:stretch>
            <a:fillRect/>
          </a:stretch>
        </p:blipFill>
        <p:spPr>
          <a:xfrm>
            <a:off x="4139952" y="4376641"/>
            <a:ext cx="4322439" cy="560881"/>
          </a:xfrm>
          <a:prstGeom prst="rect">
            <a:avLst/>
          </a:prstGeom>
        </p:spPr>
      </p:pic>
    </p:spTree>
    <p:extLst>
      <p:ext uri="{BB962C8B-B14F-4D97-AF65-F5344CB8AC3E}">
        <p14:creationId xmlns:p14="http://schemas.microsoft.com/office/powerpoint/2010/main" val="18871957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59532" y="205978"/>
            <a:ext cx="8424936" cy="781596"/>
          </a:xfrm>
        </p:spPr>
        <p:txBody>
          <a:bodyPr>
            <a:noAutofit/>
          </a:bodyPr>
          <a:lstStyle/>
          <a:p>
            <a:r>
              <a:rPr lang="fr-BE" dirty="0">
                <a:solidFill>
                  <a:schemeClr val="tx2"/>
                </a:solidFill>
              </a:rPr>
              <a:t>Utilisation de coûts simplifiés</a:t>
            </a:r>
            <a:br>
              <a:rPr lang="fr-BE" dirty="0">
                <a:solidFill>
                  <a:schemeClr val="tx2"/>
                </a:solidFill>
              </a:rPr>
            </a:br>
            <a:r>
              <a:rPr lang="fr-BE" dirty="0" err="1">
                <a:solidFill>
                  <a:schemeClr val="tx2"/>
                </a:solidFill>
              </a:rPr>
              <a:t>Gebruik</a:t>
            </a:r>
            <a:r>
              <a:rPr lang="fr-BE" dirty="0">
                <a:solidFill>
                  <a:schemeClr val="tx2"/>
                </a:solidFill>
              </a:rPr>
              <a:t> van </a:t>
            </a:r>
            <a:r>
              <a:rPr lang="fr-BE" dirty="0" err="1">
                <a:solidFill>
                  <a:schemeClr val="tx2"/>
                </a:solidFill>
              </a:rPr>
              <a:t>vereenvoudigde</a:t>
            </a:r>
            <a:r>
              <a:rPr lang="fr-BE" dirty="0">
                <a:solidFill>
                  <a:schemeClr val="tx2"/>
                </a:solidFill>
              </a:rPr>
              <a:t> </a:t>
            </a:r>
            <a:r>
              <a:rPr lang="fr-BE" dirty="0" err="1">
                <a:solidFill>
                  <a:schemeClr val="tx2"/>
                </a:solidFill>
              </a:rPr>
              <a:t>kosten</a:t>
            </a:r>
            <a:endParaRPr lang="fr-BE" dirty="0">
              <a:solidFill>
                <a:schemeClr val="tx2"/>
              </a:solidFill>
            </a:endParaRPr>
          </a:p>
        </p:txBody>
      </p:sp>
      <p:sp>
        <p:nvSpPr>
          <p:cNvPr id="3" name="Espace réservé du texte 2"/>
          <p:cNvSpPr>
            <a:spLocks noGrp="1"/>
          </p:cNvSpPr>
          <p:nvPr>
            <p:ph type="body" sz="quarter" idx="10"/>
          </p:nvPr>
        </p:nvSpPr>
        <p:spPr>
          <a:xfrm>
            <a:off x="107504" y="915566"/>
            <a:ext cx="8784976" cy="3833243"/>
          </a:xfrm>
        </p:spPr>
        <p:txBody>
          <a:bodyPr>
            <a:normAutofit/>
          </a:bodyPr>
          <a:lstStyle/>
          <a:p>
            <a:r>
              <a:rPr lang="nl-NL" sz="2100" b="1" dirty="0"/>
              <a:t>3. </a:t>
            </a:r>
            <a:r>
              <a:rPr lang="nl-NL" sz="1700" b="1" dirty="0"/>
              <a:t>Types </a:t>
            </a:r>
            <a:r>
              <a:rPr lang="nl-NL" sz="1700" b="1" dirty="0">
                <a:solidFill>
                  <a:schemeClr val="bg1">
                    <a:lumMod val="50000"/>
                  </a:schemeClr>
                </a:solidFill>
              </a:rPr>
              <a:t>/</a:t>
            </a:r>
            <a:r>
              <a:rPr lang="nl-NL" sz="1700" b="1" dirty="0">
                <a:solidFill>
                  <a:schemeClr val="tx1"/>
                </a:solidFill>
              </a:rPr>
              <a:t> soorten </a:t>
            </a:r>
            <a:r>
              <a:rPr lang="nl-NL" sz="1700" b="1" dirty="0"/>
              <a:t>:</a:t>
            </a:r>
          </a:p>
          <a:p>
            <a:pPr marL="997200" lvl="2" indent="-457200">
              <a:buFont typeface="+mj-lt"/>
              <a:buAutoNum type="arabicPeriod"/>
            </a:pPr>
            <a:r>
              <a:rPr lang="nl-NL" sz="1700" dirty="0"/>
              <a:t>7% des </a:t>
            </a:r>
            <a:r>
              <a:rPr lang="nl-NL" sz="1700" dirty="0" err="1"/>
              <a:t>coûts</a:t>
            </a:r>
            <a:r>
              <a:rPr lang="nl-NL" sz="1700" dirty="0"/>
              <a:t> directs </a:t>
            </a:r>
            <a:r>
              <a:rPr lang="nl-NL" sz="1700" dirty="0" err="1"/>
              <a:t>éligibles</a:t>
            </a:r>
            <a:r>
              <a:rPr lang="nl-NL" sz="1700" dirty="0"/>
              <a:t> pour les </a:t>
            </a:r>
            <a:r>
              <a:rPr lang="nl-NL" sz="1700" dirty="0" err="1"/>
              <a:t>coûts</a:t>
            </a:r>
            <a:r>
              <a:rPr lang="nl-NL" sz="1700" dirty="0"/>
              <a:t> indirects (</a:t>
            </a:r>
            <a:r>
              <a:rPr lang="nl-NL" sz="1700" dirty="0" err="1"/>
              <a:t>projets</a:t>
            </a:r>
            <a:r>
              <a:rPr lang="nl-NL" sz="1700" dirty="0"/>
              <a:t> </a:t>
            </a:r>
            <a:r>
              <a:rPr lang="nl-NL" sz="1700" dirty="0" err="1"/>
              <a:t>d’investissement</a:t>
            </a:r>
            <a:r>
              <a:rPr lang="nl-NL" sz="1700" dirty="0"/>
              <a:t>) / </a:t>
            </a:r>
            <a:r>
              <a:rPr lang="nl-NL" sz="1700" i="1" dirty="0">
                <a:solidFill>
                  <a:schemeClr val="tx1"/>
                </a:solidFill>
              </a:rPr>
              <a:t>7 % van de subsidiabele directe kosten ter dekking van de indirecte kosten (investeringsprojecten)</a:t>
            </a:r>
          </a:p>
          <a:p>
            <a:pPr marL="997200" lvl="2" indent="-457200">
              <a:buFont typeface="+mj-lt"/>
              <a:buAutoNum type="arabicPeriod"/>
            </a:pPr>
            <a:r>
              <a:rPr lang="nl-NL" sz="1700" dirty="0"/>
              <a:t>40% des </a:t>
            </a:r>
            <a:r>
              <a:rPr lang="nl-NL" sz="1700" dirty="0" err="1"/>
              <a:t>frais</a:t>
            </a:r>
            <a:r>
              <a:rPr lang="nl-NL" sz="1700" dirty="0"/>
              <a:t> de </a:t>
            </a:r>
            <a:r>
              <a:rPr lang="nl-NL" sz="1700" dirty="0" err="1"/>
              <a:t>personnel</a:t>
            </a:r>
            <a:r>
              <a:rPr lang="nl-NL" sz="1700" dirty="0"/>
              <a:t> directs pour </a:t>
            </a:r>
            <a:r>
              <a:rPr lang="nl-NL" sz="1700" dirty="0" err="1"/>
              <a:t>le</a:t>
            </a:r>
            <a:r>
              <a:rPr lang="nl-NL" sz="1700" dirty="0"/>
              <a:t> </a:t>
            </a:r>
            <a:r>
              <a:rPr lang="nl-NL" sz="1700" dirty="0" err="1"/>
              <a:t>reste</a:t>
            </a:r>
            <a:r>
              <a:rPr lang="nl-NL" sz="1700" dirty="0"/>
              <a:t> des </a:t>
            </a:r>
            <a:r>
              <a:rPr lang="nl-NL" sz="1700" dirty="0" err="1"/>
              <a:t>dépenses</a:t>
            </a:r>
            <a:r>
              <a:rPr lang="nl-NL" sz="1700" dirty="0"/>
              <a:t> / </a:t>
            </a:r>
            <a:r>
              <a:rPr lang="nl-NL" sz="1700" i="1" dirty="0">
                <a:solidFill>
                  <a:schemeClr val="tx1"/>
                </a:solidFill>
              </a:rPr>
              <a:t>40 % van de directe personeelskosten ter dekking van de overige kosten</a:t>
            </a:r>
          </a:p>
          <a:p>
            <a:pPr marL="997200" lvl="2" indent="-457200">
              <a:buFont typeface="+mj-lt"/>
              <a:buAutoNum type="arabicPeriod"/>
            </a:pPr>
            <a:r>
              <a:rPr lang="nl-NL" sz="1700" dirty="0"/>
              <a:t>20% des </a:t>
            </a:r>
            <a:r>
              <a:rPr lang="nl-NL" sz="1700" dirty="0" err="1"/>
              <a:t>coûts</a:t>
            </a:r>
            <a:r>
              <a:rPr lang="nl-NL" sz="1700" dirty="0"/>
              <a:t> directs </a:t>
            </a:r>
            <a:r>
              <a:rPr lang="nl-NL" sz="1700" dirty="0" err="1"/>
              <a:t>éligibles</a:t>
            </a:r>
            <a:r>
              <a:rPr lang="nl-NL" sz="1700" dirty="0"/>
              <a:t> (hors </a:t>
            </a:r>
            <a:r>
              <a:rPr lang="nl-NL" sz="1700" dirty="0" err="1"/>
              <a:t>personnel</a:t>
            </a:r>
            <a:r>
              <a:rPr lang="nl-NL" sz="1700" dirty="0"/>
              <a:t>) pour les </a:t>
            </a:r>
            <a:r>
              <a:rPr lang="nl-NL" sz="1700" dirty="0" err="1"/>
              <a:t>frais</a:t>
            </a:r>
            <a:r>
              <a:rPr lang="nl-NL" sz="1700" dirty="0"/>
              <a:t> de </a:t>
            </a:r>
            <a:r>
              <a:rPr lang="nl-NL" sz="1700" dirty="0" err="1"/>
              <a:t>personnel</a:t>
            </a:r>
            <a:r>
              <a:rPr lang="nl-NL" sz="1700" dirty="0"/>
              <a:t> / </a:t>
            </a:r>
            <a:r>
              <a:rPr lang="nl-NL" sz="1700" i="1" dirty="0">
                <a:solidFill>
                  <a:schemeClr val="tx1"/>
                </a:solidFill>
              </a:rPr>
              <a:t>20 % van de subsidiabele directe kosten (excl. personeel) ter dekking van de personeelskosten</a:t>
            </a:r>
          </a:p>
          <a:p>
            <a:pPr marL="997200" lvl="2" indent="-457200">
              <a:buFont typeface="+mj-lt"/>
              <a:buAutoNum type="arabicPeriod"/>
            </a:pPr>
            <a:r>
              <a:rPr lang="nl-NL" sz="1700" dirty="0"/>
              <a:t>15 % des </a:t>
            </a:r>
            <a:r>
              <a:rPr lang="nl-NL" sz="1700" dirty="0" err="1"/>
              <a:t>frais</a:t>
            </a:r>
            <a:r>
              <a:rPr lang="nl-NL" sz="1700" dirty="0"/>
              <a:t> de </a:t>
            </a:r>
            <a:r>
              <a:rPr lang="nl-NL" sz="1700" dirty="0" err="1"/>
              <a:t>personnel</a:t>
            </a:r>
            <a:r>
              <a:rPr lang="nl-NL" sz="1700" dirty="0"/>
              <a:t> pour les </a:t>
            </a:r>
            <a:r>
              <a:rPr lang="nl-NL" sz="1700" dirty="0" err="1"/>
              <a:t>coûts</a:t>
            </a:r>
            <a:r>
              <a:rPr lang="nl-NL" sz="1700" dirty="0"/>
              <a:t> indirects / </a:t>
            </a:r>
            <a:r>
              <a:rPr lang="nl-NL" sz="1700" i="1" dirty="0">
                <a:solidFill>
                  <a:schemeClr val="tx1"/>
                </a:solidFill>
              </a:rPr>
              <a:t>15 % van de personeelskosten ter dekking van de indirecte kosten</a:t>
            </a:r>
            <a:endParaRPr lang="nl-NL" sz="1700" i="1" dirty="0"/>
          </a:p>
          <a:p>
            <a:pPr marL="997200" lvl="2" indent="-457200">
              <a:buFont typeface="+mj-lt"/>
              <a:buAutoNum type="arabicPeriod"/>
            </a:pPr>
            <a:r>
              <a:rPr lang="nl-NL" sz="1700" b="1" dirty="0" err="1"/>
              <a:t>Frais</a:t>
            </a:r>
            <a:r>
              <a:rPr lang="nl-NL" sz="1700" b="1" dirty="0"/>
              <a:t> de </a:t>
            </a:r>
            <a:r>
              <a:rPr lang="nl-NL" sz="1700" b="1" dirty="0" err="1"/>
              <a:t>personnel</a:t>
            </a:r>
            <a:r>
              <a:rPr lang="nl-NL" sz="1700" b="1" dirty="0"/>
              <a:t> : </a:t>
            </a:r>
            <a:r>
              <a:rPr lang="nl-NL" sz="1700" b="1" dirty="0" err="1"/>
              <a:t>barèmes</a:t>
            </a:r>
            <a:r>
              <a:rPr lang="nl-NL" sz="1700" b="1" dirty="0"/>
              <a:t> </a:t>
            </a:r>
            <a:r>
              <a:rPr lang="nl-NL" sz="1700" b="1" dirty="0" err="1"/>
              <a:t>spécifiques</a:t>
            </a:r>
            <a:r>
              <a:rPr lang="nl-NL" sz="1700" b="1" dirty="0"/>
              <a:t> / </a:t>
            </a:r>
            <a:r>
              <a:rPr lang="nl-NL" sz="1700" b="1" dirty="0" err="1">
                <a:solidFill>
                  <a:schemeClr val="tx1"/>
                </a:solidFill>
              </a:rPr>
              <a:t>Personneelkosten</a:t>
            </a:r>
            <a:r>
              <a:rPr lang="nl-NL" sz="1700" b="1" dirty="0">
                <a:solidFill>
                  <a:schemeClr val="tx1"/>
                </a:solidFill>
              </a:rPr>
              <a:t> : specifieke barema’s </a:t>
            </a:r>
          </a:p>
          <a:p>
            <a:pPr marL="457200" indent="-457200">
              <a:buFont typeface="+mj-lt"/>
              <a:buAutoNum type="arabicPeriod"/>
            </a:pPr>
            <a:endParaRPr lang="nl-NL" sz="2300" dirty="0">
              <a:solidFill>
                <a:schemeClr val="tx1"/>
              </a:solidFill>
            </a:endParaRPr>
          </a:p>
          <a:p>
            <a:pPr marL="997200" lvl="2" indent="-457200">
              <a:buFont typeface="+mj-lt"/>
              <a:buAutoNum type="arabicPeriod"/>
            </a:pPr>
            <a:endParaRPr lang="nl-NL" sz="2300" dirty="0"/>
          </a:p>
          <a:p>
            <a:pPr marL="457200" indent="-457200">
              <a:buFont typeface="+mj-lt"/>
              <a:buAutoNum type="arabicPeriod"/>
            </a:pPr>
            <a:endParaRPr lang="nl-NL" sz="2300" i="1" dirty="0">
              <a:solidFill>
                <a:schemeClr val="tx1"/>
              </a:solidFill>
              <a:highlight>
                <a:srgbClr val="FFFF00"/>
              </a:highlight>
            </a:endParaRPr>
          </a:p>
          <a:p>
            <a:pPr marL="457200" indent="-457200">
              <a:buFont typeface="+mj-lt"/>
              <a:buAutoNum type="arabicPeriod"/>
            </a:pPr>
            <a:endParaRPr lang="nl-NL" sz="2300" i="1" dirty="0">
              <a:solidFill>
                <a:schemeClr val="tx1"/>
              </a:solidFill>
              <a:highlight>
                <a:srgbClr val="FFFF00"/>
              </a:highlight>
            </a:endParaRPr>
          </a:p>
          <a:p>
            <a:endParaRPr lang="nl-NL" sz="2300" b="1" i="1" dirty="0">
              <a:solidFill>
                <a:schemeClr val="tx1"/>
              </a:solidFill>
            </a:endParaRPr>
          </a:p>
        </p:txBody>
      </p:sp>
      <p:pic>
        <p:nvPicPr>
          <p:cNvPr id="4" name="Image 3">
            <a:extLst>
              <a:ext uri="{FF2B5EF4-FFF2-40B4-BE49-F238E27FC236}">
                <a16:creationId xmlns:a16="http://schemas.microsoft.com/office/drawing/2014/main" id="{279BC318-C151-1136-1893-37E938F5DF14}"/>
              </a:ext>
            </a:extLst>
          </p:cNvPr>
          <p:cNvPicPr>
            <a:picLocks noChangeAspect="1"/>
          </p:cNvPicPr>
          <p:nvPr/>
        </p:nvPicPr>
        <p:blipFill>
          <a:blip r:embed="rId2"/>
          <a:stretch>
            <a:fillRect/>
          </a:stretch>
        </p:blipFill>
        <p:spPr>
          <a:xfrm>
            <a:off x="4139952" y="4376641"/>
            <a:ext cx="4322439" cy="560881"/>
          </a:xfrm>
          <a:prstGeom prst="rect">
            <a:avLst/>
          </a:prstGeom>
        </p:spPr>
      </p:pic>
    </p:spTree>
    <p:extLst>
      <p:ext uri="{BB962C8B-B14F-4D97-AF65-F5344CB8AC3E}">
        <p14:creationId xmlns:p14="http://schemas.microsoft.com/office/powerpoint/2010/main" val="28914848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59532" y="411510"/>
            <a:ext cx="8424936" cy="864096"/>
          </a:xfrm>
        </p:spPr>
        <p:txBody>
          <a:bodyPr>
            <a:noAutofit/>
          </a:bodyPr>
          <a:lstStyle/>
          <a:p>
            <a:r>
              <a:rPr lang="fr-BE" dirty="0">
                <a:solidFill>
                  <a:schemeClr val="tx2"/>
                </a:solidFill>
              </a:rPr>
              <a:t>Logiciel pour les appels à projet et la gestion des projets Logiciel </a:t>
            </a:r>
            <a:r>
              <a:rPr lang="fr-BE" dirty="0" err="1">
                <a:solidFill>
                  <a:schemeClr val="tx2"/>
                </a:solidFill>
              </a:rPr>
              <a:t>voor</a:t>
            </a:r>
            <a:r>
              <a:rPr lang="fr-BE" dirty="0">
                <a:solidFill>
                  <a:schemeClr val="tx2"/>
                </a:solidFill>
              </a:rPr>
              <a:t> de </a:t>
            </a:r>
            <a:r>
              <a:rPr lang="fr-BE" dirty="0" err="1">
                <a:solidFill>
                  <a:schemeClr val="tx2"/>
                </a:solidFill>
              </a:rPr>
              <a:t>projectoproepen</a:t>
            </a:r>
            <a:r>
              <a:rPr lang="fr-BE" dirty="0">
                <a:solidFill>
                  <a:schemeClr val="tx2"/>
                </a:solidFill>
              </a:rPr>
              <a:t> en het </a:t>
            </a:r>
            <a:r>
              <a:rPr lang="fr-BE" dirty="0" err="1">
                <a:solidFill>
                  <a:schemeClr val="tx2"/>
                </a:solidFill>
              </a:rPr>
              <a:t>projectbeheer</a:t>
            </a:r>
            <a:endParaRPr lang="fr-BE" dirty="0">
              <a:solidFill>
                <a:schemeClr val="tx2"/>
              </a:solidFill>
            </a:endParaRPr>
          </a:p>
        </p:txBody>
      </p:sp>
      <p:sp>
        <p:nvSpPr>
          <p:cNvPr id="3" name="Espace réservé du texte 2"/>
          <p:cNvSpPr>
            <a:spLocks noGrp="1"/>
          </p:cNvSpPr>
          <p:nvPr>
            <p:ph type="body" sz="quarter" idx="10"/>
          </p:nvPr>
        </p:nvSpPr>
        <p:spPr>
          <a:xfrm>
            <a:off x="359532" y="1491629"/>
            <a:ext cx="8424936" cy="3257179"/>
          </a:xfrm>
        </p:spPr>
        <p:txBody>
          <a:bodyPr>
            <a:normAutofit/>
          </a:bodyPr>
          <a:lstStyle/>
          <a:p>
            <a:pPr marL="457200" indent="-457200">
              <a:buFont typeface="+mj-lt"/>
              <a:buAutoNum type="arabicPeriod"/>
            </a:pPr>
            <a:r>
              <a:rPr lang="fr-BE" sz="2300" b="1" dirty="0"/>
              <a:t>Logiciel développé pour le programme FEDER via lien internet / </a:t>
            </a:r>
            <a:r>
              <a:rPr lang="fr-BE" sz="2300" b="1" i="1" dirty="0">
                <a:solidFill>
                  <a:schemeClr val="tx1"/>
                </a:solidFill>
              </a:rPr>
              <a:t>logiciel </a:t>
            </a:r>
            <a:r>
              <a:rPr lang="fr-BE" sz="2300" b="1" i="1" dirty="0" err="1">
                <a:solidFill>
                  <a:schemeClr val="tx1"/>
                </a:solidFill>
              </a:rPr>
              <a:t>ontwikkeld</a:t>
            </a:r>
            <a:r>
              <a:rPr lang="fr-BE" sz="2300" b="1" i="1" dirty="0">
                <a:solidFill>
                  <a:schemeClr val="tx1"/>
                </a:solidFill>
              </a:rPr>
              <a:t> </a:t>
            </a:r>
            <a:r>
              <a:rPr lang="fr-BE" sz="2300" b="1" i="1" dirty="0" err="1">
                <a:solidFill>
                  <a:schemeClr val="tx1"/>
                </a:solidFill>
              </a:rPr>
              <a:t>voor</a:t>
            </a:r>
            <a:r>
              <a:rPr lang="fr-BE" sz="2300" b="1" i="1" dirty="0">
                <a:solidFill>
                  <a:schemeClr val="tx1"/>
                </a:solidFill>
              </a:rPr>
              <a:t> het EFRO-programma via </a:t>
            </a:r>
            <a:r>
              <a:rPr lang="fr-BE" sz="2300" b="1" i="1" dirty="0" err="1">
                <a:solidFill>
                  <a:schemeClr val="tx1"/>
                </a:solidFill>
              </a:rPr>
              <a:t>internetlink</a:t>
            </a:r>
            <a:endParaRPr lang="nl-NL" sz="2300" b="1" i="1" dirty="0">
              <a:solidFill>
                <a:schemeClr val="tx1"/>
              </a:solidFill>
            </a:endParaRPr>
          </a:p>
          <a:p>
            <a:pPr marL="457200" indent="-457200">
              <a:buFont typeface="+mj-lt"/>
              <a:buAutoNum type="arabicPeriod"/>
            </a:pPr>
            <a:r>
              <a:rPr lang="nl-NL" sz="2300" b="1" dirty="0" err="1"/>
              <a:t>Accès</a:t>
            </a:r>
            <a:r>
              <a:rPr lang="nl-NL" sz="2300" b="1" dirty="0"/>
              <a:t> </a:t>
            </a:r>
            <a:r>
              <a:rPr lang="nl-NL" sz="2300" b="1" dirty="0" err="1"/>
              <a:t>avec</a:t>
            </a:r>
            <a:r>
              <a:rPr lang="nl-NL" sz="2300" b="1" dirty="0"/>
              <a:t> la carte </a:t>
            </a:r>
            <a:r>
              <a:rPr lang="nl-NL" sz="2300" b="1" dirty="0" err="1"/>
              <a:t>d’identité</a:t>
            </a:r>
            <a:r>
              <a:rPr lang="nl-NL" sz="2300" b="1" dirty="0"/>
              <a:t> </a:t>
            </a:r>
            <a:r>
              <a:rPr lang="nl-NL" sz="2300" b="1" dirty="0" err="1"/>
              <a:t>ou</a:t>
            </a:r>
            <a:r>
              <a:rPr lang="nl-NL" sz="2300" b="1" dirty="0"/>
              <a:t> </a:t>
            </a:r>
            <a:r>
              <a:rPr lang="nl-NL" sz="2300" b="1" dirty="0" err="1"/>
              <a:t>itsme</a:t>
            </a:r>
            <a:r>
              <a:rPr lang="nl-NL" sz="2300" b="1" dirty="0"/>
              <a:t> / </a:t>
            </a:r>
            <a:r>
              <a:rPr lang="nl-NL" sz="2300" b="1" i="1" dirty="0">
                <a:solidFill>
                  <a:schemeClr val="tx1"/>
                </a:solidFill>
              </a:rPr>
              <a:t>toegang met identiteitskaart of </a:t>
            </a:r>
            <a:r>
              <a:rPr lang="nl-NL" sz="2300" b="1" i="1" dirty="0" err="1">
                <a:solidFill>
                  <a:schemeClr val="tx1"/>
                </a:solidFill>
              </a:rPr>
              <a:t>itsme</a:t>
            </a:r>
            <a:r>
              <a:rPr lang="nl-NL" sz="2300" b="1" i="1" dirty="0">
                <a:solidFill>
                  <a:schemeClr val="tx1"/>
                </a:solidFill>
                <a:highlight>
                  <a:srgbClr val="FFFF00"/>
                </a:highlight>
              </a:rPr>
              <a:t> </a:t>
            </a:r>
          </a:p>
          <a:p>
            <a:pPr marL="457200" indent="-457200">
              <a:buFont typeface="+mj-lt"/>
              <a:buAutoNum type="arabicPeriod"/>
            </a:pPr>
            <a:endParaRPr lang="nl-NL" sz="2300" dirty="0">
              <a:solidFill>
                <a:schemeClr val="tx1"/>
              </a:solidFill>
            </a:endParaRPr>
          </a:p>
          <a:p>
            <a:pPr marL="997200" lvl="2" indent="-457200">
              <a:buFont typeface="+mj-lt"/>
              <a:buAutoNum type="arabicPeriod"/>
            </a:pPr>
            <a:endParaRPr lang="nl-NL" sz="2300" dirty="0"/>
          </a:p>
          <a:p>
            <a:pPr marL="457200" indent="-457200">
              <a:buFont typeface="+mj-lt"/>
              <a:buAutoNum type="arabicPeriod"/>
            </a:pPr>
            <a:endParaRPr lang="nl-NL" sz="2300" i="1" dirty="0">
              <a:solidFill>
                <a:schemeClr val="tx1"/>
              </a:solidFill>
              <a:highlight>
                <a:srgbClr val="FFFF00"/>
              </a:highlight>
            </a:endParaRPr>
          </a:p>
          <a:p>
            <a:pPr marL="457200" indent="-457200">
              <a:buFont typeface="+mj-lt"/>
              <a:buAutoNum type="arabicPeriod"/>
            </a:pPr>
            <a:endParaRPr lang="nl-NL" sz="2300" i="1" dirty="0">
              <a:solidFill>
                <a:schemeClr val="tx1"/>
              </a:solidFill>
              <a:highlight>
                <a:srgbClr val="FFFF00"/>
              </a:highlight>
            </a:endParaRPr>
          </a:p>
          <a:p>
            <a:endParaRPr lang="nl-NL" sz="2300" b="1" i="1" dirty="0">
              <a:solidFill>
                <a:schemeClr val="tx1"/>
              </a:solidFill>
            </a:endParaRPr>
          </a:p>
        </p:txBody>
      </p:sp>
      <p:pic>
        <p:nvPicPr>
          <p:cNvPr id="4" name="Image 3">
            <a:extLst>
              <a:ext uri="{FF2B5EF4-FFF2-40B4-BE49-F238E27FC236}">
                <a16:creationId xmlns:a16="http://schemas.microsoft.com/office/drawing/2014/main" id="{279BC318-C151-1136-1893-37E938F5DF14}"/>
              </a:ext>
            </a:extLst>
          </p:cNvPr>
          <p:cNvPicPr>
            <a:picLocks noChangeAspect="1"/>
          </p:cNvPicPr>
          <p:nvPr/>
        </p:nvPicPr>
        <p:blipFill>
          <a:blip r:embed="rId2"/>
          <a:stretch>
            <a:fillRect/>
          </a:stretch>
        </p:blipFill>
        <p:spPr>
          <a:xfrm>
            <a:off x="4139952" y="4376641"/>
            <a:ext cx="4322439" cy="560881"/>
          </a:xfrm>
          <a:prstGeom prst="rect">
            <a:avLst/>
          </a:prstGeom>
        </p:spPr>
      </p:pic>
    </p:spTree>
    <p:extLst>
      <p:ext uri="{BB962C8B-B14F-4D97-AF65-F5344CB8AC3E}">
        <p14:creationId xmlns:p14="http://schemas.microsoft.com/office/powerpoint/2010/main" val="33224349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11CA16AA-7B05-47D9-BE8D-7FB2B2D65377}"/>
              </a:ext>
            </a:extLst>
          </p:cNvPr>
          <p:cNvSpPr>
            <a:spLocks noGrp="1"/>
          </p:cNvSpPr>
          <p:nvPr>
            <p:ph type="body" sz="quarter" idx="14"/>
          </p:nvPr>
        </p:nvSpPr>
        <p:spPr>
          <a:xfrm>
            <a:off x="755576" y="411510"/>
            <a:ext cx="7730908" cy="3989092"/>
          </a:xfrm>
        </p:spPr>
        <p:txBody>
          <a:bodyPr>
            <a:normAutofit/>
          </a:bodyPr>
          <a:lstStyle/>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endParaRPr kumimoji="0" lang="fr-FR" sz="1600" b="1" i="0" u="none" strike="noStrike" kern="1200" cap="all" spc="0" normalizeH="0" baseline="0" noProof="0" dirty="0">
              <a:ln>
                <a:noFill/>
              </a:ln>
              <a:solidFill>
                <a:srgbClr val="1F497D">
                  <a:lumMod val="75000"/>
                </a:srgbClr>
              </a:solidFill>
              <a:effectLst/>
              <a:uLnTx/>
              <a:uFillTx/>
              <a:latin typeface="Arial" pitchFamily="34" charset="0"/>
              <a:ea typeface="+mn-ea"/>
              <a:cs typeface="Arial" pitchFamily="34" charset="0"/>
            </a:endParaRP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endParaRPr kumimoji="0" lang="fr-FR" sz="1600" b="1" i="0" u="none" strike="noStrike" kern="1200" cap="all" spc="0" normalizeH="0" baseline="0" noProof="0" dirty="0">
              <a:ln>
                <a:noFill/>
              </a:ln>
              <a:solidFill>
                <a:srgbClr val="002060"/>
              </a:solidFill>
              <a:effectLst/>
              <a:uLnTx/>
              <a:uFillTx/>
            </a:endParaRP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r>
              <a:rPr kumimoji="0" lang="fr-FR" sz="2000" b="1" i="0" u="none" strike="noStrike" kern="1200" cap="all" spc="0" normalizeH="0" baseline="0" noProof="0" dirty="0">
                <a:ln>
                  <a:noFill/>
                </a:ln>
                <a:solidFill>
                  <a:srgbClr val="1F497D">
                    <a:lumMod val="75000"/>
                  </a:srgbClr>
                </a:solidFill>
                <a:effectLst/>
                <a:uLnTx/>
                <a:uFillTx/>
              </a:rPr>
              <a:t>VIDEO  NL</a:t>
            </a: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endParaRPr kumimoji="0" lang="fr-FR" sz="2000" b="1" i="0" u="none" strike="noStrike" kern="1200" cap="all" spc="0" normalizeH="0" baseline="0" noProof="0" dirty="0">
              <a:ln>
                <a:noFill/>
              </a:ln>
              <a:solidFill>
                <a:srgbClr val="1F497D">
                  <a:lumMod val="75000"/>
                </a:srgbClr>
              </a:solidFill>
              <a:effectLst/>
              <a:uLnTx/>
              <a:uFillTx/>
            </a:endParaRPr>
          </a:p>
          <a:p>
            <a:pPr lvl="0" algn="ctr">
              <a:defRPr/>
            </a:pPr>
            <a:r>
              <a:rPr lang="fr-FR" cap="all" dirty="0">
                <a:solidFill>
                  <a:srgbClr val="1F497D">
                    <a:lumMod val="75000"/>
                  </a:srgbClr>
                </a:solidFill>
              </a:rPr>
              <a:t>PROGRAMMA / PROGRAMME 2021-2027</a:t>
            </a:r>
            <a:endParaRPr lang="fr-FR" sz="2400" cap="all" dirty="0">
              <a:solidFill>
                <a:srgbClr val="1F497D">
                  <a:lumMod val="75000"/>
                </a:srgbClr>
              </a:solidFill>
            </a:endParaRPr>
          </a:p>
          <a:p>
            <a:pPr lvl="0" algn="ctr">
              <a:defRPr/>
            </a:pPr>
            <a:endParaRPr lang="fr-FR" sz="2400" cap="all" dirty="0">
              <a:solidFill>
                <a:srgbClr val="1F497D">
                  <a:lumMod val="75000"/>
                </a:srgbClr>
              </a:solidFill>
            </a:endParaRPr>
          </a:p>
          <a:p>
            <a:pPr algn="ctr">
              <a:defRPr/>
            </a:pPr>
            <a:r>
              <a:rPr lang="fr-FR" sz="1800" cap="all" dirty="0" err="1">
                <a:solidFill>
                  <a:srgbClr val="1F497D">
                    <a:lumMod val="75000"/>
                  </a:srgbClr>
                </a:solidFill>
              </a:rPr>
              <a:t>Europees</a:t>
            </a:r>
            <a:r>
              <a:rPr lang="fr-FR" sz="1800" cap="all" dirty="0">
                <a:solidFill>
                  <a:srgbClr val="1F497D">
                    <a:lumMod val="75000"/>
                  </a:srgbClr>
                </a:solidFill>
              </a:rPr>
              <a:t> fonds </a:t>
            </a:r>
            <a:r>
              <a:rPr lang="fr-FR" sz="1800" cap="all" dirty="0" err="1">
                <a:solidFill>
                  <a:srgbClr val="1F497D">
                    <a:lumMod val="75000"/>
                  </a:srgbClr>
                </a:solidFill>
              </a:rPr>
              <a:t>voor</a:t>
            </a:r>
            <a:r>
              <a:rPr lang="fr-FR" sz="1800" cap="all" dirty="0">
                <a:solidFill>
                  <a:srgbClr val="1F497D">
                    <a:lumMod val="75000"/>
                  </a:srgbClr>
                </a:solidFill>
              </a:rPr>
              <a:t> </a:t>
            </a:r>
            <a:r>
              <a:rPr lang="fr-FR" sz="1800" cap="all" dirty="0" err="1">
                <a:solidFill>
                  <a:srgbClr val="1F497D">
                    <a:lumMod val="75000"/>
                  </a:srgbClr>
                </a:solidFill>
              </a:rPr>
              <a:t>regionale</a:t>
            </a:r>
            <a:r>
              <a:rPr lang="fr-FR" sz="1800" cap="all" dirty="0">
                <a:solidFill>
                  <a:srgbClr val="1F497D">
                    <a:lumMod val="75000"/>
                  </a:srgbClr>
                </a:solidFill>
              </a:rPr>
              <a:t> </a:t>
            </a:r>
            <a:r>
              <a:rPr lang="fr-FR" sz="1800" cap="all" dirty="0" err="1">
                <a:solidFill>
                  <a:srgbClr val="1F497D">
                    <a:lumMod val="75000"/>
                  </a:srgbClr>
                </a:solidFill>
              </a:rPr>
              <a:t>ontwikkeling</a:t>
            </a:r>
            <a:r>
              <a:rPr lang="fr-FR" sz="1800" cap="all" dirty="0">
                <a:solidFill>
                  <a:srgbClr val="1F497D">
                    <a:lumMod val="75000"/>
                  </a:srgbClr>
                </a:solidFill>
              </a:rPr>
              <a:t> (EFRO)</a:t>
            </a: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r>
              <a:rPr kumimoji="0" lang="fr-FR" sz="1800" b="1" i="0" u="none" strike="noStrike" kern="1200" cap="all" spc="0" normalizeH="0" baseline="0" noProof="0" dirty="0">
                <a:ln>
                  <a:noFill/>
                </a:ln>
                <a:solidFill>
                  <a:srgbClr val="1F497D">
                    <a:lumMod val="75000"/>
                  </a:srgbClr>
                </a:solidFill>
                <a:effectLst/>
                <a:uLnTx/>
                <a:uFillTx/>
              </a:rPr>
              <a:t>Fonds européen de développement régional (FEDER)</a:t>
            </a:r>
          </a:p>
          <a:p>
            <a:endParaRPr lang="fr-BE" dirty="0"/>
          </a:p>
        </p:txBody>
      </p:sp>
      <p:pic>
        <p:nvPicPr>
          <p:cNvPr id="3" name="Image 2">
            <a:extLst>
              <a:ext uri="{FF2B5EF4-FFF2-40B4-BE49-F238E27FC236}">
                <a16:creationId xmlns:a16="http://schemas.microsoft.com/office/drawing/2014/main" id="{C32810DA-6472-A2A9-A5A7-A695995D3C2C}"/>
              </a:ext>
            </a:extLst>
          </p:cNvPr>
          <p:cNvPicPr>
            <a:picLocks noChangeAspect="1"/>
          </p:cNvPicPr>
          <p:nvPr/>
        </p:nvPicPr>
        <p:blipFill>
          <a:blip r:embed="rId2"/>
          <a:stretch>
            <a:fillRect/>
          </a:stretch>
        </p:blipFill>
        <p:spPr>
          <a:xfrm>
            <a:off x="2987824" y="4265519"/>
            <a:ext cx="5498660" cy="717508"/>
          </a:xfrm>
          <a:prstGeom prst="rect">
            <a:avLst/>
          </a:prstGeom>
        </p:spPr>
      </p:pic>
    </p:spTree>
    <p:extLst>
      <p:ext uri="{BB962C8B-B14F-4D97-AF65-F5344CB8AC3E}">
        <p14:creationId xmlns:p14="http://schemas.microsoft.com/office/powerpoint/2010/main" val="292570397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D4C6954D-C798-E733-CD21-A3190CDDCA2D}"/>
              </a:ext>
            </a:extLst>
          </p:cNvPr>
          <p:cNvSpPr>
            <a:spLocks noGrp="1"/>
          </p:cNvSpPr>
          <p:nvPr>
            <p:ph type="body" sz="quarter" idx="14"/>
          </p:nvPr>
        </p:nvSpPr>
        <p:spPr>
          <a:xfrm>
            <a:off x="179512" y="411510"/>
            <a:ext cx="8699058" cy="4320480"/>
          </a:xfrm>
        </p:spPr>
        <p:txBody>
          <a:bodyPr>
            <a:normAutofit/>
          </a:bodyPr>
          <a:lstStyle/>
          <a:p>
            <a:endParaRPr lang="fr-BE" dirty="0"/>
          </a:p>
          <a:p>
            <a:pPr algn="ctr"/>
            <a:r>
              <a:rPr lang="fr-BE" dirty="0"/>
              <a:t>MERCI POUR VOTRE ATTENTION !</a:t>
            </a:r>
          </a:p>
          <a:p>
            <a:pPr algn="ctr"/>
            <a:r>
              <a:rPr lang="nl-NL" dirty="0">
                <a:solidFill>
                  <a:srgbClr val="003B8A"/>
                </a:solidFill>
                <a:hlinkClick r:id="rId2">
                  <a:extLst>
                    <a:ext uri="{A12FA001-AC4F-418D-AE19-62706E023703}">
                      <ahyp:hlinkClr xmlns:ahyp="http://schemas.microsoft.com/office/drawing/2018/hyperlinkcolor" val="tx"/>
                    </a:ext>
                  </a:extLst>
                </a:hlinkClick>
              </a:rPr>
              <a:t>BEDANKT VOOR UW AANDACHT !</a:t>
            </a:r>
            <a:endParaRPr lang="fr-BE" dirty="0">
              <a:solidFill>
                <a:srgbClr val="003B8A"/>
              </a:solidFill>
              <a:hlinkClick r:id="rId2">
                <a:extLst>
                  <a:ext uri="{A12FA001-AC4F-418D-AE19-62706E023703}">
                    <ahyp:hlinkClr xmlns:ahyp="http://schemas.microsoft.com/office/drawing/2018/hyperlinkcolor" val="tx"/>
                  </a:ext>
                </a:extLst>
              </a:hlinkClick>
            </a:endParaRPr>
          </a:p>
          <a:p>
            <a:pPr algn="ctr"/>
            <a:endParaRPr lang="fr-BE" dirty="0">
              <a:solidFill>
                <a:srgbClr val="003B8A"/>
              </a:solidFill>
              <a:hlinkClick r:id="rId2">
                <a:extLst>
                  <a:ext uri="{A12FA001-AC4F-418D-AE19-62706E023703}">
                    <ahyp:hlinkClr xmlns:ahyp="http://schemas.microsoft.com/office/drawing/2018/hyperlinkcolor" val="tx"/>
                  </a:ext>
                </a:extLst>
              </a:hlinkClick>
            </a:endParaRPr>
          </a:p>
          <a:p>
            <a:pPr algn="ctr"/>
            <a:r>
              <a:rPr lang="fr-BE" sz="2000" dirty="0">
                <a:solidFill>
                  <a:srgbClr val="595959"/>
                </a:solidFill>
              </a:rPr>
              <a:t>Questions? </a:t>
            </a:r>
            <a:r>
              <a:rPr lang="fr-BE" sz="2000" dirty="0" err="1">
                <a:solidFill>
                  <a:srgbClr val="595959"/>
                </a:solidFill>
              </a:rPr>
              <a:t>feder@sprb.brussels</a:t>
            </a:r>
            <a:endParaRPr lang="fr-BE" sz="2000" dirty="0">
              <a:solidFill>
                <a:srgbClr val="595959"/>
              </a:solidFill>
              <a:hlinkClick r:id="rId2">
                <a:extLst>
                  <a:ext uri="{A12FA001-AC4F-418D-AE19-62706E023703}">
                    <ahyp:hlinkClr xmlns:ahyp="http://schemas.microsoft.com/office/drawing/2018/hyperlinkcolor" val="tx"/>
                  </a:ext>
                </a:extLst>
              </a:hlinkClick>
            </a:endParaRPr>
          </a:p>
          <a:p>
            <a:pPr algn="ctr"/>
            <a:r>
              <a:rPr lang="fr-BE" sz="2000" dirty="0" err="1">
                <a:solidFill>
                  <a:srgbClr val="003B8A"/>
                </a:solidFill>
              </a:rPr>
              <a:t>Vragen</a:t>
            </a:r>
            <a:r>
              <a:rPr lang="fr-BE" sz="2000" dirty="0">
                <a:solidFill>
                  <a:srgbClr val="003B8A"/>
                </a:solidFill>
              </a:rPr>
              <a:t>? </a:t>
            </a:r>
            <a:r>
              <a:rPr lang="fr-BE" sz="2000" dirty="0" err="1">
                <a:solidFill>
                  <a:srgbClr val="003B8A"/>
                </a:solidFill>
              </a:rPr>
              <a:t>efro@gob.brussels</a:t>
            </a:r>
            <a:endParaRPr lang="fr-BE" sz="2000" dirty="0">
              <a:solidFill>
                <a:srgbClr val="003B8A"/>
              </a:solidFill>
            </a:endParaRPr>
          </a:p>
          <a:p>
            <a:pPr algn="ctr"/>
            <a:endParaRPr lang="fr-BE" sz="2000" dirty="0">
              <a:solidFill>
                <a:srgbClr val="595959"/>
              </a:solidFill>
            </a:endParaRPr>
          </a:p>
          <a:p>
            <a:pPr algn="ctr"/>
            <a:r>
              <a:rPr lang="fr-BE" sz="2000" dirty="0">
                <a:solidFill>
                  <a:srgbClr val="595959"/>
                </a:solidFill>
              </a:rPr>
              <a:t>Plus d’info et inscription appels à projets </a:t>
            </a:r>
          </a:p>
          <a:p>
            <a:pPr algn="ctr"/>
            <a:r>
              <a:rPr lang="fr-BE" sz="2000" dirty="0" err="1">
                <a:solidFill>
                  <a:srgbClr val="003B8A"/>
                </a:solidFill>
              </a:rPr>
              <a:t>Meer</a:t>
            </a:r>
            <a:r>
              <a:rPr lang="fr-BE" sz="2000" dirty="0">
                <a:solidFill>
                  <a:srgbClr val="003B8A"/>
                </a:solidFill>
              </a:rPr>
              <a:t> info en </a:t>
            </a:r>
            <a:r>
              <a:rPr lang="fr-BE" sz="2000" dirty="0" err="1">
                <a:solidFill>
                  <a:srgbClr val="003B8A"/>
                </a:solidFill>
              </a:rPr>
              <a:t>inschrijven</a:t>
            </a:r>
            <a:r>
              <a:rPr lang="fr-BE" sz="2000" dirty="0">
                <a:solidFill>
                  <a:srgbClr val="003B8A"/>
                </a:solidFill>
              </a:rPr>
              <a:t> </a:t>
            </a:r>
            <a:r>
              <a:rPr lang="fr-BE" sz="2000" dirty="0" err="1">
                <a:solidFill>
                  <a:srgbClr val="003B8A"/>
                </a:solidFill>
              </a:rPr>
              <a:t>projectoproepen</a:t>
            </a:r>
            <a:endParaRPr lang="fr-BE" sz="2000" dirty="0">
              <a:solidFill>
                <a:srgbClr val="595959"/>
              </a:solidFill>
            </a:endParaRPr>
          </a:p>
          <a:p>
            <a:pPr algn="ctr"/>
            <a:r>
              <a:rPr lang="fr-BE" sz="2000" dirty="0">
                <a:solidFill>
                  <a:srgbClr val="595959"/>
                </a:solidFill>
                <a:hlinkClick r:id="rId2">
                  <a:extLst>
                    <a:ext uri="{A12FA001-AC4F-418D-AE19-62706E023703}">
                      <ahyp:hlinkClr xmlns:ahyp="http://schemas.microsoft.com/office/drawing/2018/hyperlinkcolor" val="tx"/>
                    </a:ext>
                  </a:extLst>
                </a:hlinkClick>
              </a:rPr>
              <a:t>http://feder.brussels</a:t>
            </a:r>
            <a:r>
              <a:rPr lang="fr-BE" sz="2000" dirty="0">
                <a:solidFill>
                  <a:srgbClr val="595959"/>
                </a:solidFill>
              </a:rPr>
              <a:t> </a:t>
            </a:r>
            <a:r>
              <a:rPr lang="fr-BE" sz="2000" dirty="0">
                <a:solidFill>
                  <a:srgbClr val="003B8A"/>
                </a:solidFill>
                <a:hlinkClick r:id="rId3">
                  <a:extLst>
                    <a:ext uri="{A12FA001-AC4F-418D-AE19-62706E023703}">
                      <ahyp:hlinkClr xmlns:ahyp="http://schemas.microsoft.com/office/drawing/2018/hyperlinkcolor" val="tx"/>
                    </a:ext>
                  </a:extLst>
                </a:hlinkClick>
              </a:rPr>
              <a:t>http://efro.brussels</a:t>
            </a:r>
            <a:endParaRPr lang="fr-BE" sz="2000" dirty="0">
              <a:solidFill>
                <a:srgbClr val="003B8A"/>
              </a:solidFill>
            </a:endParaRPr>
          </a:p>
          <a:p>
            <a:endParaRPr lang="fr-BE" dirty="0"/>
          </a:p>
        </p:txBody>
      </p:sp>
      <p:pic>
        <p:nvPicPr>
          <p:cNvPr id="3" name="Image 2">
            <a:extLst>
              <a:ext uri="{FF2B5EF4-FFF2-40B4-BE49-F238E27FC236}">
                <a16:creationId xmlns:a16="http://schemas.microsoft.com/office/drawing/2014/main" id="{1521E021-256A-4E0E-29C5-6F359983B831}"/>
              </a:ext>
            </a:extLst>
          </p:cNvPr>
          <p:cNvPicPr>
            <a:picLocks noChangeAspect="1"/>
          </p:cNvPicPr>
          <p:nvPr/>
        </p:nvPicPr>
        <p:blipFill>
          <a:blip r:embed="rId4"/>
          <a:stretch>
            <a:fillRect/>
          </a:stretch>
        </p:blipFill>
        <p:spPr>
          <a:xfrm>
            <a:off x="2771800" y="4451549"/>
            <a:ext cx="4322439" cy="560881"/>
          </a:xfrm>
          <a:prstGeom prst="rect">
            <a:avLst/>
          </a:prstGeom>
        </p:spPr>
      </p:pic>
    </p:spTree>
    <p:extLst>
      <p:ext uri="{BB962C8B-B14F-4D97-AF65-F5344CB8AC3E}">
        <p14:creationId xmlns:p14="http://schemas.microsoft.com/office/powerpoint/2010/main" val="26932723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11CA16AA-7B05-47D9-BE8D-7FB2B2D65377}"/>
              </a:ext>
            </a:extLst>
          </p:cNvPr>
          <p:cNvSpPr>
            <a:spLocks noGrp="1"/>
          </p:cNvSpPr>
          <p:nvPr>
            <p:ph type="body" sz="quarter" idx="14"/>
          </p:nvPr>
        </p:nvSpPr>
        <p:spPr>
          <a:xfrm>
            <a:off x="755576" y="1059582"/>
            <a:ext cx="7200800" cy="2952328"/>
          </a:xfrm>
        </p:spPr>
        <p:txBody>
          <a:bodyPr/>
          <a:lstStyle/>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endParaRPr kumimoji="0" lang="fr-FR" sz="1600" b="1" i="0" u="none" strike="noStrike" kern="1200" cap="all" spc="0" normalizeH="0" baseline="0" noProof="0" dirty="0">
              <a:ln>
                <a:noFill/>
              </a:ln>
              <a:solidFill>
                <a:srgbClr val="1F497D">
                  <a:lumMod val="75000"/>
                </a:srgbClr>
              </a:solidFill>
              <a:effectLst/>
              <a:uLnTx/>
              <a:uFillTx/>
              <a:latin typeface="Arial" pitchFamily="34" charset="0"/>
              <a:ea typeface="+mn-ea"/>
              <a:cs typeface="Arial" pitchFamily="34" charset="0"/>
            </a:endParaRP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endParaRPr kumimoji="0" lang="fr-FR" sz="1600" b="1" i="0" u="none" strike="noStrike" kern="1200" cap="all" spc="0" normalizeH="0" baseline="0" noProof="0" dirty="0">
              <a:ln>
                <a:noFill/>
              </a:ln>
              <a:solidFill>
                <a:srgbClr val="002060"/>
              </a:solidFill>
              <a:effectLst/>
              <a:uLnTx/>
              <a:uFillTx/>
            </a:endParaRP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r>
              <a:rPr kumimoji="0" lang="fr-FR" sz="2000" b="1" i="0" u="none" strike="noStrike" kern="1200" cap="all" spc="0" normalizeH="0" baseline="0" noProof="0" dirty="0">
                <a:ln>
                  <a:noFill/>
                </a:ln>
                <a:solidFill>
                  <a:srgbClr val="1F497D">
                    <a:lumMod val="75000"/>
                  </a:srgbClr>
                </a:solidFill>
                <a:effectLst/>
                <a:uLnTx/>
                <a:uFillTx/>
              </a:rPr>
              <a:t>VIDEO FR </a:t>
            </a: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endParaRPr kumimoji="0" lang="fr-FR" sz="2000" b="1" i="0" u="none" strike="noStrike" kern="1200" cap="all" spc="0" normalizeH="0" baseline="0" noProof="0" dirty="0">
              <a:ln>
                <a:noFill/>
              </a:ln>
              <a:solidFill>
                <a:srgbClr val="1F497D">
                  <a:lumMod val="75000"/>
                </a:srgbClr>
              </a:solidFill>
              <a:effectLst/>
              <a:uLnTx/>
              <a:uFillTx/>
            </a:endParaRPr>
          </a:p>
          <a:p>
            <a:pPr lvl="0" algn="ctr">
              <a:defRPr/>
            </a:pPr>
            <a:r>
              <a:rPr lang="fr-FR" sz="2000" cap="all" dirty="0">
                <a:solidFill>
                  <a:srgbClr val="1F497D">
                    <a:lumMod val="75000"/>
                  </a:srgbClr>
                </a:solidFill>
              </a:rPr>
              <a:t>PROGRAMME / PROGRAMMA 2021-2027</a:t>
            </a:r>
          </a:p>
          <a:p>
            <a:pPr lvl="0" algn="ctr">
              <a:defRPr/>
            </a:pPr>
            <a:endParaRPr lang="fr-FR" sz="2000" cap="all" dirty="0">
              <a:solidFill>
                <a:srgbClr val="1F497D">
                  <a:lumMod val="75000"/>
                </a:srgbClr>
              </a:solidFill>
            </a:endParaRP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r>
              <a:rPr kumimoji="0" lang="fr-FR" sz="1800" b="1" i="0" u="none" strike="noStrike" kern="1200" cap="all" spc="0" normalizeH="0" baseline="0" noProof="0" dirty="0">
                <a:ln>
                  <a:noFill/>
                </a:ln>
                <a:solidFill>
                  <a:srgbClr val="1F497D">
                    <a:lumMod val="75000"/>
                  </a:srgbClr>
                </a:solidFill>
                <a:effectLst/>
                <a:uLnTx/>
                <a:uFillTx/>
              </a:rPr>
              <a:t>Fonds européen de développement régional (FEDER)</a:t>
            </a: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r>
              <a:rPr lang="fr-FR" sz="1800" cap="all" dirty="0" err="1">
                <a:solidFill>
                  <a:srgbClr val="1F497D">
                    <a:lumMod val="75000"/>
                  </a:srgbClr>
                </a:solidFill>
              </a:rPr>
              <a:t>Europees</a:t>
            </a:r>
            <a:r>
              <a:rPr lang="fr-FR" sz="1800" cap="all" dirty="0">
                <a:solidFill>
                  <a:srgbClr val="1F497D">
                    <a:lumMod val="75000"/>
                  </a:srgbClr>
                </a:solidFill>
              </a:rPr>
              <a:t> fonds </a:t>
            </a:r>
            <a:r>
              <a:rPr lang="fr-FR" sz="1800" cap="all" dirty="0" err="1">
                <a:solidFill>
                  <a:srgbClr val="1F497D">
                    <a:lumMod val="75000"/>
                  </a:srgbClr>
                </a:solidFill>
              </a:rPr>
              <a:t>voor</a:t>
            </a:r>
            <a:r>
              <a:rPr lang="fr-FR" sz="1800" cap="all" dirty="0">
                <a:solidFill>
                  <a:srgbClr val="1F497D">
                    <a:lumMod val="75000"/>
                  </a:srgbClr>
                </a:solidFill>
              </a:rPr>
              <a:t> </a:t>
            </a:r>
            <a:r>
              <a:rPr lang="fr-FR" sz="1800" cap="all" dirty="0" err="1">
                <a:solidFill>
                  <a:srgbClr val="1F497D">
                    <a:lumMod val="75000"/>
                  </a:srgbClr>
                </a:solidFill>
              </a:rPr>
              <a:t>regionale</a:t>
            </a:r>
            <a:r>
              <a:rPr lang="fr-FR" sz="1800" cap="all" dirty="0">
                <a:solidFill>
                  <a:srgbClr val="1F497D">
                    <a:lumMod val="75000"/>
                  </a:srgbClr>
                </a:solidFill>
              </a:rPr>
              <a:t> </a:t>
            </a:r>
            <a:r>
              <a:rPr lang="fr-FR" sz="1800" cap="all" dirty="0" err="1">
                <a:solidFill>
                  <a:srgbClr val="1F497D">
                    <a:lumMod val="75000"/>
                  </a:srgbClr>
                </a:solidFill>
              </a:rPr>
              <a:t>ontwikkeling</a:t>
            </a:r>
            <a:r>
              <a:rPr kumimoji="0" lang="fr-FR" sz="1800" b="1" i="0" u="none" strike="noStrike" kern="1200" cap="all" spc="0" normalizeH="0" baseline="0" noProof="0" dirty="0">
                <a:ln>
                  <a:noFill/>
                </a:ln>
                <a:solidFill>
                  <a:srgbClr val="1F497D">
                    <a:lumMod val="75000"/>
                  </a:srgbClr>
                </a:solidFill>
                <a:effectLst/>
                <a:uLnTx/>
                <a:uFillTx/>
              </a:rPr>
              <a:t> </a:t>
            </a:r>
            <a:r>
              <a:rPr lang="fr-FR" sz="1800" cap="all" dirty="0">
                <a:solidFill>
                  <a:srgbClr val="1F497D">
                    <a:lumMod val="75000"/>
                  </a:srgbClr>
                </a:solidFill>
              </a:rPr>
              <a:t>(</a:t>
            </a:r>
            <a:r>
              <a:rPr kumimoji="0" lang="fr-FR" sz="1800" b="1" i="0" u="none" strike="noStrike" kern="1200" cap="all" spc="0" normalizeH="0" baseline="0" noProof="0" dirty="0">
                <a:ln>
                  <a:noFill/>
                </a:ln>
                <a:solidFill>
                  <a:srgbClr val="1F497D">
                    <a:lumMod val="75000"/>
                  </a:srgbClr>
                </a:solidFill>
                <a:effectLst/>
                <a:uLnTx/>
                <a:uFillTx/>
              </a:rPr>
              <a:t>EFRO)</a:t>
            </a:r>
          </a:p>
          <a:p>
            <a:endParaRPr lang="fr-BE" dirty="0"/>
          </a:p>
        </p:txBody>
      </p:sp>
      <p:pic>
        <p:nvPicPr>
          <p:cNvPr id="3" name="Image 2">
            <a:extLst>
              <a:ext uri="{FF2B5EF4-FFF2-40B4-BE49-F238E27FC236}">
                <a16:creationId xmlns:a16="http://schemas.microsoft.com/office/drawing/2014/main" id="{C32810DA-6472-A2A9-A5A7-A695995D3C2C}"/>
              </a:ext>
            </a:extLst>
          </p:cNvPr>
          <p:cNvPicPr>
            <a:picLocks noChangeAspect="1"/>
          </p:cNvPicPr>
          <p:nvPr/>
        </p:nvPicPr>
        <p:blipFill>
          <a:blip r:embed="rId2"/>
          <a:stretch>
            <a:fillRect/>
          </a:stretch>
        </p:blipFill>
        <p:spPr>
          <a:xfrm>
            <a:off x="3923928" y="4400602"/>
            <a:ext cx="4536504" cy="591958"/>
          </a:xfrm>
          <a:prstGeom prst="rect">
            <a:avLst/>
          </a:prstGeom>
        </p:spPr>
      </p:pic>
    </p:spTree>
    <p:extLst>
      <p:ext uri="{BB962C8B-B14F-4D97-AF65-F5344CB8AC3E}">
        <p14:creationId xmlns:p14="http://schemas.microsoft.com/office/powerpoint/2010/main" val="1505848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11CA16AA-7B05-47D9-BE8D-7FB2B2D65377}"/>
              </a:ext>
            </a:extLst>
          </p:cNvPr>
          <p:cNvSpPr>
            <a:spLocks noGrp="1"/>
          </p:cNvSpPr>
          <p:nvPr>
            <p:ph type="body" sz="quarter" idx="14"/>
          </p:nvPr>
        </p:nvSpPr>
        <p:spPr>
          <a:xfrm>
            <a:off x="755576" y="1203598"/>
            <a:ext cx="7200800" cy="3197004"/>
          </a:xfrm>
        </p:spPr>
        <p:txBody>
          <a:bodyPr/>
          <a:lstStyle/>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endParaRPr kumimoji="0" lang="fr-FR" sz="1600" b="1" i="0" u="none" strike="noStrike" kern="1200" cap="all" spc="0" normalizeH="0" baseline="0" noProof="0" dirty="0">
              <a:ln>
                <a:noFill/>
              </a:ln>
              <a:solidFill>
                <a:srgbClr val="1F497D">
                  <a:lumMod val="75000"/>
                </a:srgbClr>
              </a:solidFill>
              <a:effectLst/>
              <a:uLnTx/>
              <a:uFillTx/>
              <a:latin typeface="Arial" pitchFamily="34" charset="0"/>
              <a:ea typeface="+mn-ea"/>
              <a:cs typeface="Arial" pitchFamily="34" charset="0"/>
            </a:endParaRP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endParaRPr kumimoji="0" lang="fr-FR" sz="1600" b="1" i="0" u="none" strike="noStrike" kern="1200" cap="all" spc="0" normalizeH="0" baseline="0" noProof="0" dirty="0">
              <a:ln>
                <a:noFill/>
              </a:ln>
              <a:solidFill>
                <a:srgbClr val="002060"/>
              </a:solidFill>
              <a:effectLst/>
              <a:uLnTx/>
              <a:uFillTx/>
            </a:endParaRP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endParaRPr kumimoji="0" lang="fr-FR" sz="1600" b="1" i="0" u="none" strike="noStrike" kern="1200" cap="all" spc="0" normalizeH="0" baseline="0" noProof="0" dirty="0">
              <a:ln>
                <a:noFill/>
              </a:ln>
              <a:solidFill>
                <a:srgbClr val="002060"/>
              </a:solidFill>
              <a:effectLst/>
              <a:uLnTx/>
              <a:uFillTx/>
            </a:endParaRPr>
          </a:p>
          <a:p>
            <a:pPr algn="ctr">
              <a:defRPr/>
            </a:pPr>
            <a:r>
              <a:rPr lang="fr-BE" sz="2000" b="1" dirty="0">
                <a:solidFill>
                  <a:srgbClr val="003B8A"/>
                </a:solidFill>
                <a:effectLst/>
                <a:latin typeface="Arial" panose="020B0604020202020204" pitchFamily="34" charset="0"/>
                <a:ea typeface="Calibri" panose="020F0502020204030204" pitchFamily="34" charset="0"/>
                <a:cs typeface="Times New Roman" panose="02020603050405020304" pitchFamily="18" charset="0"/>
              </a:rPr>
              <a:t>Evi CORNELIS</a:t>
            </a:r>
            <a:br>
              <a:rPr lang="fr-BE" sz="2000" dirty="0">
                <a:solidFill>
                  <a:srgbClr val="003B8A"/>
                </a:solidFill>
                <a:effectLst/>
                <a:latin typeface="Arial" panose="020B0604020202020204" pitchFamily="34" charset="0"/>
                <a:ea typeface="Calibri" panose="020F0502020204030204" pitchFamily="34" charset="0"/>
                <a:cs typeface="Times New Roman" panose="02020603050405020304" pitchFamily="18" charset="0"/>
              </a:rPr>
            </a:br>
            <a:r>
              <a:rPr lang="fr-BE" sz="2000" dirty="0">
                <a:solidFill>
                  <a:schemeClr val="tx2">
                    <a:lumMod val="75000"/>
                  </a:schemeClr>
                </a:solidFill>
                <a:effectLst/>
                <a:latin typeface="Arial" panose="020B0604020202020204" pitchFamily="34" charset="0"/>
                <a:ea typeface="Calibri" panose="020F0502020204030204" pitchFamily="34" charset="0"/>
                <a:cs typeface="Times New Roman" panose="02020603050405020304" pitchFamily="18" charset="0"/>
              </a:rPr>
              <a:t>Directrice  </a:t>
            </a:r>
          </a:p>
          <a:p>
            <a:pPr algn="ctr">
              <a:defRPr/>
            </a:pPr>
            <a:endParaRPr lang="fr-BE" sz="2000" dirty="0">
              <a:solidFill>
                <a:schemeClr val="tx2">
                  <a:lumMod val="75000"/>
                </a:schemeClr>
              </a:solidFill>
              <a:ea typeface="Calibri" panose="020F0502020204030204" pitchFamily="34" charset="0"/>
              <a:cs typeface="Times New Roman" panose="02020603050405020304" pitchFamily="18" charset="0"/>
            </a:endParaRPr>
          </a:p>
          <a:p>
            <a:pPr algn="ctr">
              <a:defRPr/>
            </a:pPr>
            <a:r>
              <a:rPr lang="fr-BE" sz="2000" dirty="0">
                <a:solidFill>
                  <a:schemeClr val="tx2">
                    <a:lumMod val="75000"/>
                  </a:schemeClr>
                </a:solidFill>
                <a:effectLst/>
                <a:latin typeface="Arial" panose="020B0604020202020204" pitchFamily="34" charset="0"/>
                <a:ea typeface="Calibri" panose="020F0502020204030204" pitchFamily="34" charset="0"/>
                <a:cs typeface="Times New Roman" panose="02020603050405020304" pitchFamily="18" charset="0"/>
              </a:rPr>
              <a:t>Direction FEDER</a:t>
            </a:r>
          </a:p>
          <a:p>
            <a:pPr algn="ctr">
              <a:defRPr/>
            </a:pPr>
            <a:r>
              <a:rPr lang="fr-BE" sz="2000" dirty="0" err="1">
                <a:solidFill>
                  <a:schemeClr val="tx2">
                    <a:lumMod val="75000"/>
                  </a:schemeClr>
                </a:solidFill>
                <a:effectLst/>
                <a:latin typeface="Arial" panose="020B0604020202020204" pitchFamily="34" charset="0"/>
                <a:ea typeface="Calibri" panose="020F0502020204030204" pitchFamily="34" charset="0"/>
                <a:cs typeface="Times New Roman" panose="02020603050405020304" pitchFamily="18" charset="0"/>
              </a:rPr>
              <a:t>Directie</a:t>
            </a:r>
            <a:r>
              <a:rPr lang="fr-BE" sz="2000" dirty="0">
                <a:solidFill>
                  <a:schemeClr val="tx2">
                    <a:lumMod val="75000"/>
                  </a:schemeClr>
                </a:solidFill>
                <a:effectLst/>
                <a:latin typeface="Arial" panose="020B0604020202020204" pitchFamily="34" charset="0"/>
                <a:ea typeface="Calibri" panose="020F0502020204030204" pitchFamily="34" charset="0"/>
                <a:cs typeface="Times New Roman" panose="02020603050405020304" pitchFamily="18" charset="0"/>
              </a:rPr>
              <a:t> EFRO</a:t>
            </a:r>
            <a:br>
              <a:rPr lang="fr-BE" sz="1800" dirty="0">
                <a:solidFill>
                  <a:schemeClr val="tx2">
                    <a:lumMod val="75000"/>
                  </a:schemeClr>
                </a:solidFill>
                <a:effectLst/>
                <a:latin typeface="Arial" panose="020B0604020202020204" pitchFamily="34" charset="0"/>
                <a:ea typeface="Calibri" panose="020F0502020204030204" pitchFamily="34" charset="0"/>
                <a:cs typeface="Times New Roman" panose="02020603050405020304" pitchFamily="18" charset="0"/>
              </a:rPr>
            </a:br>
            <a:endParaRPr lang="fr-BE" sz="1800" dirty="0">
              <a:solidFill>
                <a:schemeClr val="tx2">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endParaRPr kumimoji="0" lang="fr-FR" sz="2000" b="1" i="0" u="none" strike="noStrike" kern="1200" cap="all" spc="0" normalizeH="0" baseline="0" noProof="0" dirty="0">
              <a:ln>
                <a:noFill/>
              </a:ln>
              <a:solidFill>
                <a:srgbClr val="1F497D">
                  <a:lumMod val="75000"/>
                </a:srgbClr>
              </a:solidFill>
              <a:effectLst/>
              <a:uLnTx/>
              <a:uFillTx/>
            </a:endParaRPr>
          </a:p>
          <a:p>
            <a:endParaRPr lang="fr-BE" dirty="0"/>
          </a:p>
        </p:txBody>
      </p:sp>
      <p:pic>
        <p:nvPicPr>
          <p:cNvPr id="3" name="Image 2">
            <a:extLst>
              <a:ext uri="{FF2B5EF4-FFF2-40B4-BE49-F238E27FC236}">
                <a16:creationId xmlns:a16="http://schemas.microsoft.com/office/drawing/2014/main" id="{C32810DA-6472-A2A9-A5A7-A695995D3C2C}"/>
              </a:ext>
            </a:extLst>
          </p:cNvPr>
          <p:cNvPicPr>
            <a:picLocks noChangeAspect="1"/>
          </p:cNvPicPr>
          <p:nvPr/>
        </p:nvPicPr>
        <p:blipFill>
          <a:blip r:embed="rId2"/>
          <a:stretch>
            <a:fillRect/>
          </a:stretch>
        </p:blipFill>
        <p:spPr>
          <a:xfrm>
            <a:off x="4067944" y="4443958"/>
            <a:ext cx="4237392" cy="552928"/>
          </a:xfrm>
          <a:prstGeom prst="rect">
            <a:avLst/>
          </a:prstGeom>
        </p:spPr>
      </p:pic>
    </p:spTree>
    <p:extLst>
      <p:ext uri="{BB962C8B-B14F-4D97-AF65-F5344CB8AC3E}">
        <p14:creationId xmlns:p14="http://schemas.microsoft.com/office/powerpoint/2010/main" val="31401551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11CA16AA-7B05-47D9-BE8D-7FB2B2D65377}"/>
              </a:ext>
            </a:extLst>
          </p:cNvPr>
          <p:cNvSpPr>
            <a:spLocks noGrp="1"/>
          </p:cNvSpPr>
          <p:nvPr>
            <p:ph type="body" sz="quarter" idx="14"/>
          </p:nvPr>
        </p:nvSpPr>
        <p:spPr>
          <a:xfrm>
            <a:off x="395536" y="555526"/>
            <a:ext cx="7560840" cy="3845076"/>
          </a:xfrm>
        </p:spPr>
        <p:txBody>
          <a:bodyPr/>
          <a:lstStyle/>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endParaRPr kumimoji="0" lang="fr-FR" sz="1600" b="1" i="0" u="none" strike="noStrike" kern="1200" cap="all" spc="0" normalizeH="0" baseline="0" noProof="0" dirty="0">
              <a:ln>
                <a:noFill/>
              </a:ln>
              <a:solidFill>
                <a:srgbClr val="1F497D">
                  <a:lumMod val="75000"/>
                </a:srgbClr>
              </a:solidFill>
              <a:effectLst/>
              <a:uLnTx/>
              <a:uFillTx/>
              <a:latin typeface="Arial" pitchFamily="34" charset="0"/>
              <a:ea typeface="+mn-ea"/>
              <a:cs typeface="Arial" pitchFamily="34" charset="0"/>
            </a:endParaRP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endParaRPr kumimoji="0" lang="fr-FR" sz="1600" b="1" i="0" u="none" strike="noStrike" kern="1200" cap="all" spc="0" normalizeH="0" baseline="0" noProof="0" dirty="0">
              <a:ln>
                <a:noFill/>
              </a:ln>
              <a:solidFill>
                <a:srgbClr val="002060"/>
              </a:solidFill>
              <a:effectLst/>
              <a:uLnTx/>
              <a:uFillTx/>
            </a:endParaRP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r>
              <a:rPr lang="fr-FR" sz="1600" cap="all" dirty="0"/>
              <a:t>Présentation du programme et de ses objectifs spécifiques</a:t>
            </a: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r>
              <a:rPr kumimoji="0" lang="fr-FR" sz="1600" b="1" i="1" u="none" strike="noStrike" kern="1200" cap="all" spc="0" normalizeH="0" baseline="0" noProof="0" dirty="0" err="1">
                <a:ln>
                  <a:noFill/>
                </a:ln>
                <a:solidFill>
                  <a:schemeClr val="tx1"/>
                </a:solidFill>
                <a:effectLst/>
                <a:uLnTx/>
                <a:uFillTx/>
              </a:rPr>
              <a:t>Voorstelling</a:t>
            </a:r>
            <a:r>
              <a:rPr kumimoji="0" lang="fr-FR" sz="1600" b="1" i="1" u="none" strike="noStrike" kern="1200" cap="all" spc="0" normalizeH="0" baseline="0" noProof="0" dirty="0">
                <a:ln>
                  <a:noFill/>
                </a:ln>
                <a:solidFill>
                  <a:schemeClr val="tx1"/>
                </a:solidFill>
                <a:effectLst/>
                <a:uLnTx/>
                <a:uFillTx/>
              </a:rPr>
              <a:t> van het</a:t>
            </a:r>
            <a:r>
              <a:rPr lang="fr-FR" sz="1600" i="1" cap="all" dirty="0">
                <a:solidFill>
                  <a:schemeClr val="tx1"/>
                </a:solidFill>
              </a:rPr>
              <a:t> programma en de </a:t>
            </a:r>
            <a:r>
              <a:rPr lang="fr-FR" sz="1600" i="1" cap="all" dirty="0" err="1">
                <a:solidFill>
                  <a:schemeClr val="tx1"/>
                </a:solidFill>
              </a:rPr>
              <a:t>specifieke</a:t>
            </a:r>
            <a:r>
              <a:rPr lang="fr-FR" sz="1600" i="1" cap="all" dirty="0">
                <a:solidFill>
                  <a:schemeClr val="tx1"/>
                </a:solidFill>
              </a:rPr>
              <a:t> </a:t>
            </a:r>
            <a:r>
              <a:rPr lang="fr-FR" sz="1600" i="1" cap="all" dirty="0" err="1">
                <a:solidFill>
                  <a:schemeClr val="tx1"/>
                </a:solidFill>
              </a:rPr>
              <a:t>doelstellingen</a:t>
            </a:r>
            <a:endParaRPr kumimoji="0" lang="fr-FR" sz="1600" b="1" i="1" u="none" strike="noStrike" kern="1200" cap="all" spc="0" normalizeH="0" baseline="0" noProof="0" dirty="0">
              <a:ln>
                <a:noFill/>
              </a:ln>
              <a:solidFill>
                <a:schemeClr val="tx1"/>
              </a:solidFill>
              <a:effectLst/>
              <a:uLnTx/>
              <a:uFillTx/>
            </a:endParaRP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endParaRPr kumimoji="0" lang="fr-FR" sz="1600" b="1" i="0" u="none" strike="noStrike" kern="1200" cap="all" spc="0" normalizeH="0" baseline="0" noProof="0" dirty="0">
              <a:ln>
                <a:noFill/>
              </a:ln>
              <a:solidFill>
                <a:srgbClr val="002060"/>
              </a:solidFill>
              <a:effectLst/>
              <a:uLnTx/>
              <a:uFillTx/>
            </a:endParaRP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endParaRPr kumimoji="0" lang="fr-FR" sz="1600" b="1" i="0" u="none" strike="noStrike" kern="1200" cap="all" spc="0" normalizeH="0" baseline="0" noProof="0" dirty="0">
              <a:ln>
                <a:noFill/>
              </a:ln>
              <a:solidFill>
                <a:srgbClr val="002060"/>
              </a:solidFill>
              <a:effectLst/>
              <a:uLnTx/>
              <a:uFillTx/>
            </a:endParaRPr>
          </a:p>
          <a:p>
            <a:pPr algn="ctr">
              <a:defRPr/>
            </a:pPr>
            <a:r>
              <a:rPr lang="fr-BE" sz="1600" b="1" dirty="0">
                <a:solidFill>
                  <a:srgbClr val="003B8A"/>
                </a:solidFill>
                <a:effectLst/>
                <a:latin typeface="Arial" panose="020B0604020202020204" pitchFamily="34" charset="0"/>
                <a:ea typeface="Calibri" panose="020F0502020204030204" pitchFamily="34" charset="0"/>
                <a:cs typeface="Times New Roman" panose="02020603050405020304" pitchFamily="18" charset="0"/>
              </a:rPr>
              <a:t>Quentin RICHARD</a:t>
            </a:r>
            <a:br>
              <a:rPr lang="fr-BE" sz="1600" dirty="0">
                <a:solidFill>
                  <a:schemeClr val="tx2">
                    <a:lumMod val="75000"/>
                  </a:schemeClr>
                </a:solidFill>
                <a:effectLst/>
                <a:latin typeface="Arial" panose="020B0604020202020204" pitchFamily="34" charset="0"/>
                <a:ea typeface="Calibri" panose="020F0502020204030204" pitchFamily="34" charset="0"/>
                <a:cs typeface="Times New Roman" panose="02020603050405020304" pitchFamily="18" charset="0"/>
              </a:rPr>
            </a:br>
            <a:r>
              <a:rPr lang="fr-BE" sz="1600" dirty="0">
                <a:solidFill>
                  <a:schemeClr val="tx2">
                    <a:lumMod val="75000"/>
                  </a:schemeClr>
                </a:solidFill>
                <a:effectLst/>
                <a:latin typeface="Arial" panose="020B0604020202020204" pitchFamily="34" charset="0"/>
                <a:ea typeface="Calibri" panose="020F0502020204030204" pitchFamily="34" charset="0"/>
                <a:cs typeface="Times New Roman" panose="02020603050405020304" pitchFamily="18" charset="0"/>
              </a:rPr>
              <a:t>Premier attaché / </a:t>
            </a:r>
            <a:r>
              <a:rPr lang="fr-BE" sz="1600" i="1" dirty="0" err="1">
                <a:solidFill>
                  <a:schemeClr val="tx2">
                    <a:lumMod val="75000"/>
                  </a:schemeClr>
                </a:solidFill>
                <a:effectLst/>
                <a:latin typeface="Arial" panose="020B0604020202020204" pitchFamily="34" charset="0"/>
                <a:ea typeface="Calibri" panose="020F0502020204030204" pitchFamily="34" charset="0"/>
                <a:cs typeface="Times New Roman" panose="02020603050405020304" pitchFamily="18" charset="0"/>
              </a:rPr>
              <a:t>Eerste</a:t>
            </a:r>
            <a:r>
              <a:rPr lang="fr-BE" sz="1600" i="1" dirty="0">
                <a:solidFill>
                  <a:schemeClr val="tx2">
                    <a:lumMod val="75000"/>
                  </a:schemeClr>
                </a:solidFill>
                <a:effectLst/>
                <a:latin typeface="Arial" panose="020B0604020202020204" pitchFamily="34" charset="0"/>
                <a:ea typeface="Calibri" panose="020F0502020204030204" pitchFamily="34" charset="0"/>
                <a:cs typeface="Times New Roman" panose="02020603050405020304" pitchFamily="18" charset="0"/>
              </a:rPr>
              <a:t> attaché</a:t>
            </a:r>
            <a:br>
              <a:rPr lang="fr-BE" sz="1600" dirty="0">
                <a:solidFill>
                  <a:schemeClr val="tx2">
                    <a:lumMod val="75000"/>
                  </a:schemeClr>
                </a:solidFill>
                <a:effectLst/>
                <a:latin typeface="Arial" panose="020B0604020202020204" pitchFamily="34" charset="0"/>
                <a:ea typeface="Calibri" panose="020F0502020204030204" pitchFamily="34" charset="0"/>
                <a:cs typeface="Times New Roman" panose="02020603050405020304" pitchFamily="18" charset="0"/>
              </a:rPr>
            </a:br>
            <a:r>
              <a:rPr lang="fr-BE" sz="1600" dirty="0">
                <a:solidFill>
                  <a:schemeClr val="tx2">
                    <a:lumMod val="75000"/>
                  </a:schemeClr>
                </a:solidFill>
                <a:effectLst/>
                <a:latin typeface="Arial" panose="020B0604020202020204" pitchFamily="34" charset="0"/>
                <a:ea typeface="Calibri" panose="020F0502020204030204" pitchFamily="34" charset="0"/>
                <a:cs typeface="Times New Roman" panose="02020603050405020304" pitchFamily="18" charset="0"/>
              </a:rPr>
              <a:t>Direction FEDER / </a:t>
            </a:r>
            <a:r>
              <a:rPr lang="fr-BE" sz="1600" i="1" dirty="0" err="1">
                <a:solidFill>
                  <a:schemeClr val="tx2">
                    <a:lumMod val="75000"/>
                  </a:schemeClr>
                </a:solidFill>
                <a:effectLst/>
                <a:latin typeface="Arial" panose="020B0604020202020204" pitchFamily="34" charset="0"/>
                <a:ea typeface="Calibri" panose="020F0502020204030204" pitchFamily="34" charset="0"/>
                <a:cs typeface="Times New Roman" panose="02020603050405020304" pitchFamily="18" charset="0"/>
              </a:rPr>
              <a:t>Directie</a:t>
            </a:r>
            <a:r>
              <a:rPr lang="fr-BE" sz="1600" i="1" dirty="0">
                <a:solidFill>
                  <a:schemeClr val="tx2">
                    <a:lumMod val="75000"/>
                  </a:schemeClr>
                </a:solidFill>
                <a:effectLst/>
                <a:latin typeface="Arial" panose="020B0604020202020204" pitchFamily="34" charset="0"/>
                <a:ea typeface="Calibri" panose="020F0502020204030204" pitchFamily="34" charset="0"/>
                <a:cs typeface="Times New Roman" panose="02020603050405020304" pitchFamily="18" charset="0"/>
              </a:rPr>
              <a:t> EFRO</a:t>
            </a:r>
            <a:endParaRPr kumimoji="0" lang="fr-FR" sz="1600" b="1" i="1" u="none" strike="noStrike" kern="1200" cap="all" spc="0" normalizeH="0" baseline="0" noProof="0" dirty="0">
              <a:ln>
                <a:noFill/>
              </a:ln>
              <a:solidFill>
                <a:srgbClr val="1F497D">
                  <a:lumMod val="75000"/>
                </a:srgbClr>
              </a:solidFill>
              <a:effectLst/>
              <a:uLnTx/>
              <a:uFillTx/>
            </a:endParaRPr>
          </a:p>
          <a:p>
            <a:endParaRPr lang="fr-BE" dirty="0"/>
          </a:p>
        </p:txBody>
      </p:sp>
      <p:pic>
        <p:nvPicPr>
          <p:cNvPr id="3" name="Image 2">
            <a:extLst>
              <a:ext uri="{FF2B5EF4-FFF2-40B4-BE49-F238E27FC236}">
                <a16:creationId xmlns:a16="http://schemas.microsoft.com/office/drawing/2014/main" id="{C32810DA-6472-A2A9-A5A7-A695995D3C2C}"/>
              </a:ext>
            </a:extLst>
          </p:cNvPr>
          <p:cNvPicPr>
            <a:picLocks noChangeAspect="1"/>
          </p:cNvPicPr>
          <p:nvPr/>
        </p:nvPicPr>
        <p:blipFill>
          <a:blip r:embed="rId2"/>
          <a:stretch>
            <a:fillRect/>
          </a:stretch>
        </p:blipFill>
        <p:spPr>
          <a:xfrm>
            <a:off x="4190616" y="4400602"/>
            <a:ext cx="4402752" cy="574506"/>
          </a:xfrm>
          <a:prstGeom prst="rect">
            <a:avLst/>
          </a:prstGeom>
        </p:spPr>
      </p:pic>
    </p:spTree>
    <p:extLst>
      <p:ext uri="{BB962C8B-B14F-4D97-AF65-F5344CB8AC3E}">
        <p14:creationId xmlns:p14="http://schemas.microsoft.com/office/powerpoint/2010/main" val="32664799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59532" y="267494"/>
            <a:ext cx="8424936" cy="1080120"/>
          </a:xfrm>
        </p:spPr>
        <p:txBody>
          <a:bodyPr>
            <a:normAutofit/>
          </a:bodyPr>
          <a:lstStyle/>
          <a:p>
            <a:r>
              <a:rPr lang="fr-BE" sz="1800" dirty="0"/>
              <a:t>Programme FEDER 2021-2027 de la Région de Bruxelles-Capitale</a:t>
            </a:r>
            <a:br>
              <a:rPr lang="fr-BE" sz="1800" dirty="0"/>
            </a:br>
            <a:r>
              <a:rPr lang="fr-BE" sz="1800" i="1" dirty="0">
                <a:solidFill>
                  <a:schemeClr val="tx1"/>
                </a:solidFill>
              </a:rPr>
              <a:t>Programma EFRO 2021-2027 van het Brussels </a:t>
            </a:r>
            <a:r>
              <a:rPr lang="fr-BE" sz="1800" i="1" dirty="0" err="1">
                <a:solidFill>
                  <a:schemeClr val="tx1"/>
                </a:solidFill>
              </a:rPr>
              <a:t>Hoofdstedelijk</a:t>
            </a:r>
            <a:r>
              <a:rPr lang="fr-BE" sz="1800" i="1" dirty="0">
                <a:solidFill>
                  <a:schemeClr val="tx1"/>
                </a:solidFill>
              </a:rPr>
              <a:t> </a:t>
            </a:r>
            <a:r>
              <a:rPr lang="fr-BE" sz="1800" i="1" dirty="0" err="1">
                <a:solidFill>
                  <a:schemeClr val="tx1"/>
                </a:solidFill>
              </a:rPr>
              <a:t>Gewest</a:t>
            </a:r>
            <a:endParaRPr lang="fr-BE" sz="1800" i="1" dirty="0">
              <a:solidFill>
                <a:schemeClr val="tx1"/>
              </a:solidFill>
            </a:endParaRPr>
          </a:p>
        </p:txBody>
      </p:sp>
      <p:sp>
        <p:nvSpPr>
          <p:cNvPr id="3" name="Espace réservé du texte 2"/>
          <p:cNvSpPr>
            <a:spLocks noGrp="1"/>
          </p:cNvSpPr>
          <p:nvPr>
            <p:ph type="body" sz="quarter" idx="10"/>
          </p:nvPr>
        </p:nvSpPr>
        <p:spPr>
          <a:xfrm>
            <a:off x="0" y="1203598"/>
            <a:ext cx="8784468" cy="3096345"/>
          </a:xfrm>
        </p:spPr>
        <p:txBody>
          <a:bodyPr>
            <a:normAutofit fontScale="25000" lnSpcReduction="20000"/>
          </a:bodyPr>
          <a:lstStyle/>
          <a:p>
            <a:pPr lvl="2" indent="0"/>
            <a:r>
              <a:rPr lang="fr-BE" sz="5600" b="0" dirty="0">
                <a:solidFill>
                  <a:schemeClr val="bg1">
                    <a:lumMod val="50000"/>
                  </a:schemeClr>
                </a:solidFill>
              </a:rPr>
              <a:t>Février 2022 : </a:t>
            </a:r>
            <a:r>
              <a:rPr lang="fr-BE" sz="5600" dirty="0">
                <a:solidFill>
                  <a:schemeClr val="bg1">
                    <a:lumMod val="50000"/>
                  </a:schemeClr>
                </a:solidFill>
              </a:rPr>
              <a:t>approbation de l’avant-projet de Programme </a:t>
            </a:r>
            <a:r>
              <a:rPr lang="fr-BE" sz="5600" b="0" dirty="0">
                <a:solidFill>
                  <a:schemeClr val="bg1">
                    <a:lumMod val="50000"/>
                  </a:schemeClr>
                </a:solidFill>
              </a:rPr>
              <a:t>par le Gouvernement de la Région de Bruxelles-Capitale (GRBC)</a:t>
            </a:r>
          </a:p>
          <a:p>
            <a:pPr lvl="2" indent="0"/>
            <a:r>
              <a:rPr lang="fr-BE" sz="5600" b="0" i="1" dirty="0" err="1">
                <a:solidFill>
                  <a:schemeClr val="tx1"/>
                </a:solidFill>
              </a:rPr>
              <a:t>Februari</a:t>
            </a:r>
            <a:r>
              <a:rPr lang="fr-BE" sz="5600" b="0" i="1" dirty="0">
                <a:solidFill>
                  <a:schemeClr val="tx1"/>
                </a:solidFill>
              </a:rPr>
              <a:t> 2022: </a:t>
            </a:r>
            <a:r>
              <a:rPr lang="fr-BE" sz="5600" i="1" dirty="0" err="1">
                <a:solidFill>
                  <a:schemeClr val="tx1"/>
                </a:solidFill>
              </a:rPr>
              <a:t>goedkeuring</a:t>
            </a:r>
            <a:r>
              <a:rPr lang="fr-BE" sz="5600" i="1" dirty="0">
                <a:solidFill>
                  <a:schemeClr val="tx1"/>
                </a:solidFill>
              </a:rPr>
              <a:t> van het </a:t>
            </a:r>
            <a:r>
              <a:rPr lang="fr-BE" sz="5600" i="1" dirty="0" err="1">
                <a:solidFill>
                  <a:schemeClr val="tx1"/>
                </a:solidFill>
              </a:rPr>
              <a:t>voorontwerp</a:t>
            </a:r>
            <a:r>
              <a:rPr lang="fr-BE" sz="5600" i="1" dirty="0">
                <a:solidFill>
                  <a:schemeClr val="tx1"/>
                </a:solidFill>
              </a:rPr>
              <a:t> van Programma </a:t>
            </a:r>
            <a:r>
              <a:rPr lang="fr-BE" sz="5600" b="0" i="1" dirty="0" err="1">
                <a:solidFill>
                  <a:schemeClr val="tx1"/>
                </a:solidFill>
              </a:rPr>
              <a:t>door</a:t>
            </a:r>
            <a:r>
              <a:rPr lang="fr-BE" sz="5600" b="0" i="1" dirty="0">
                <a:solidFill>
                  <a:schemeClr val="tx1"/>
                </a:solidFill>
              </a:rPr>
              <a:t> de </a:t>
            </a:r>
            <a:r>
              <a:rPr lang="fr-BE" sz="5600" b="0" i="1" dirty="0" err="1">
                <a:solidFill>
                  <a:schemeClr val="tx1"/>
                </a:solidFill>
              </a:rPr>
              <a:t>Brusselse</a:t>
            </a:r>
            <a:r>
              <a:rPr lang="fr-BE" sz="5600" b="0" i="1" dirty="0">
                <a:solidFill>
                  <a:schemeClr val="tx1"/>
                </a:solidFill>
              </a:rPr>
              <a:t> </a:t>
            </a:r>
            <a:r>
              <a:rPr lang="fr-BE" sz="5600" b="0" i="1" dirty="0" err="1">
                <a:solidFill>
                  <a:schemeClr val="tx1"/>
                </a:solidFill>
              </a:rPr>
              <a:t>Hoofdstedelijke</a:t>
            </a:r>
            <a:r>
              <a:rPr lang="fr-BE" sz="5600" b="0" i="1" dirty="0">
                <a:solidFill>
                  <a:schemeClr val="tx1"/>
                </a:solidFill>
              </a:rPr>
              <a:t> </a:t>
            </a:r>
            <a:r>
              <a:rPr lang="fr-BE" sz="5600" b="0" i="1" dirty="0" err="1">
                <a:solidFill>
                  <a:schemeClr val="tx1"/>
                </a:solidFill>
              </a:rPr>
              <a:t>Regering</a:t>
            </a:r>
            <a:r>
              <a:rPr lang="fr-BE" sz="5600" b="0" i="1" dirty="0">
                <a:solidFill>
                  <a:schemeClr val="tx1"/>
                </a:solidFill>
              </a:rPr>
              <a:t> (BHR)</a:t>
            </a:r>
          </a:p>
          <a:p>
            <a:pPr marL="1568700" lvl="2" indent="-1028700">
              <a:buFont typeface="+mj-lt"/>
              <a:buAutoNum type="arabicPeriod" startAt="5"/>
            </a:pPr>
            <a:endParaRPr lang="fr-BE" sz="5600" b="0" dirty="0"/>
          </a:p>
          <a:p>
            <a:pPr lvl="2" indent="0"/>
            <a:r>
              <a:rPr lang="fr-BE" sz="5600" b="0" dirty="0"/>
              <a:t>Février - Mai 2022: consultations et enquête publique</a:t>
            </a:r>
          </a:p>
          <a:p>
            <a:pPr lvl="2" indent="0"/>
            <a:r>
              <a:rPr lang="fr-BE" sz="5600" b="0" i="1" dirty="0" err="1">
                <a:solidFill>
                  <a:schemeClr val="tx1"/>
                </a:solidFill>
              </a:rPr>
              <a:t>Februari</a:t>
            </a:r>
            <a:r>
              <a:rPr lang="fr-BE" sz="5600" b="0" i="1" dirty="0">
                <a:solidFill>
                  <a:schemeClr val="tx1"/>
                </a:solidFill>
              </a:rPr>
              <a:t> – </a:t>
            </a:r>
            <a:r>
              <a:rPr lang="fr-BE" sz="5600" b="0" i="1" dirty="0" err="1">
                <a:solidFill>
                  <a:schemeClr val="tx1"/>
                </a:solidFill>
              </a:rPr>
              <a:t>mei</a:t>
            </a:r>
            <a:r>
              <a:rPr lang="fr-BE" sz="5600" b="0" i="1" dirty="0">
                <a:solidFill>
                  <a:schemeClr val="tx1"/>
                </a:solidFill>
              </a:rPr>
              <a:t> 2022: </a:t>
            </a:r>
            <a:r>
              <a:rPr lang="fr-BE" sz="5600" b="0" i="1" dirty="0" err="1">
                <a:solidFill>
                  <a:schemeClr val="tx1"/>
                </a:solidFill>
              </a:rPr>
              <a:t>consultaties</a:t>
            </a:r>
            <a:r>
              <a:rPr lang="fr-BE" sz="5600" b="0" i="1" dirty="0">
                <a:solidFill>
                  <a:schemeClr val="tx1"/>
                </a:solidFill>
              </a:rPr>
              <a:t> en </a:t>
            </a:r>
            <a:r>
              <a:rPr lang="fr-BE" sz="5600" b="0" i="1" dirty="0" err="1">
                <a:solidFill>
                  <a:schemeClr val="tx1"/>
                </a:solidFill>
              </a:rPr>
              <a:t>openbaar</a:t>
            </a:r>
            <a:r>
              <a:rPr lang="fr-BE" sz="5600" b="0" i="1" dirty="0">
                <a:solidFill>
                  <a:schemeClr val="tx1"/>
                </a:solidFill>
              </a:rPr>
              <a:t> </a:t>
            </a:r>
            <a:r>
              <a:rPr lang="fr-BE" sz="5600" b="0" i="1" dirty="0" err="1">
                <a:solidFill>
                  <a:schemeClr val="tx1"/>
                </a:solidFill>
              </a:rPr>
              <a:t>onderzoek</a:t>
            </a:r>
            <a:endParaRPr lang="fr-BE" sz="5600" b="0" i="1" dirty="0">
              <a:solidFill>
                <a:schemeClr val="tx1"/>
              </a:solidFill>
            </a:endParaRPr>
          </a:p>
          <a:p>
            <a:pPr marL="1568700" lvl="2" indent="-1028700">
              <a:buFont typeface="+mj-lt"/>
              <a:buAutoNum type="arabicPeriod" startAt="5"/>
            </a:pPr>
            <a:endParaRPr lang="fr-BE" sz="5600" b="0" dirty="0"/>
          </a:p>
          <a:p>
            <a:pPr lvl="2" indent="0"/>
            <a:r>
              <a:rPr lang="fr-BE" sz="5600" b="0" dirty="0"/>
              <a:t>Juillet 2022 : </a:t>
            </a:r>
            <a:r>
              <a:rPr lang="fr-BE" sz="5600" dirty="0"/>
              <a:t>approbation du projet de Programme </a:t>
            </a:r>
            <a:r>
              <a:rPr lang="fr-BE" sz="5600" b="0" dirty="0"/>
              <a:t>par le GRBC</a:t>
            </a:r>
          </a:p>
          <a:p>
            <a:pPr lvl="2" indent="0"/>
            <a:r>
              <a:rPr lang="fr-BE" sz="5600" b="0" dirty="0">
                <a:solidFill>
                  <a:schemeClr val="tx1"/>
                </a:solidFill>
              </a:rPr>
              <a:t>Juli 2022: </a:t>
            </a:r>
            <a:r>
              <a:rPr lang="fr-BE" sz="5600" dirty="0" err="1">
                <a:solidFill>
                  <a:schemeClr val="tx1"/>
                </a:solidFill>
              </a:rPr>
              <a:t>goedkeuring</a:t>
            </a:r>
            <a:r>
              <a:rPr lang="fr-BE" sz="5600" dirty="0">
                <a:solidFill>
                  <a:schemeClr val="tx1"/>
                </a:solidFill>
              </a:rPr>
              <a:t> van het </a:t>
            </a:r>
            <a:r>
              <a:rPr lang="fr-BE" sz="5600" dirty="0" err="1">
                <a:solidFill>
                  <a:schemeClr val="tx1"/>
                </a:solidFill>
              </a:rPr>
              <a:t>ontwerp</a:t>
            </a:r>
            <a:r>
              <a:rPr lang="fr-BE" sz="5600" dirty="0">
                <a:solidFill>
                  <a:schemeClr val="tx1"/>
                </a:solidFill>
              </a:rPr>
              <a:t> </a:t>
            </a:r>
            <a:r>
              <a:rPr lang="fr-BE" sz="5600" b="0" dirty="0">
                <a:solidFill>
                  <a:schemeClr val="tx1"/>
                </a:solidFill>
              </a:rPr>
              <a:t>van Programma </a:t>
            </a:r>
            <a:r>
              <a:rPr lang="fr-BE" sz="5600" b="0" dirty="0" err="1">
                <a:solidFill>
                  <a:schemeClr val="tx1"/>
                </a:solidFill>
              </a:rPr>
              <a:t>door</a:t>
            </a:r>
            <a:r>
              <a:rPr lang="fr-BE" sz="5600" b="0" dirty="0">
                <a:solidFill>
                  <a:schemeClr val="tx1"/>
                </a:solidFill>
              </a:rPr>
              <a:t> de BHR</a:t>
            </a:r>
          </a:p>
          <a:p>
            <a:pPr lvl="2" indent="0"/>
            <a:endParaRPr lang="fr-BE" sz="5600" b="0" dirty="0"/>
          </a:p>
          <a:p>
            <a:pPr lvl="2" indent="0"/>
            <a:r>
              <a:rPr lang="fr-BE" sz="5600" b="0" dirty="0"/>
              <a:t>Septembre 2022 : </a:t>
            </a:r>
            <a:r>
              <a:rPr lang="fr-BE" sz="5600" dirty="0"/>
              <a:t>introduction </a:t>
            </a:r>
            <a:r>
              <a:rPr lang="fr-BE" sz="5600" b="0" dirty="0"/>
              <a:t>du projet de Programme </a:t>
            </a:r>
            <a:r>
              <a:rPr lang="fr-BE" sz="5600" dirty="0"/>
              <a:t>pour adoption </a:t>
            </a:r>
            <a:r>
              <a:rPr lang="fr-BE" sz="5600" b="0" dirty="0"/>
              <a:t>auprès de la </a:t>
            </a:r>
            <a:r>
              <a:rPr lang="fr-BE" sz="5600" dirty="0"/>
              <a:t>Commission européenne</a:t>
            </a:r>
          </a:p>
          <a:p>
            <a:pPr lvl="2" indent="0"/>
            <a:r>
              <a:rPr lang="fr-BE" sz="5600" b="0" i="1" dirty="0" err="1">
                <a:solidFill>
                  <a:schemeClr val="tx1"/>
                </a:solidFill>
              </a:rPr>
              <a:t>September</a:t>
            </a:r>
            <a:r>
              <a:rPr lang="fr-BE" sz="5600" b="0" i="1" dirty="0">
                <a:solidFill>
                  <a:schemeClr val="tx1"/>
                </a:solidFill>
              </a:rPr>
              <a:t> 2022: </a:t>
            </a:r>
            <a:r>
              <a:rPr lang="fr-BE" sz="5600" i="1" dirty="0" err="1">
                <a:solidFill>
                  <a:schemeClr val="tx1"/>
                </a:solidFill>
              </a:rPr>
              <a:t>indiening</a:t>
            </a:r>
            <a:r>
              <a:rPr lang="fr-BE" sz="5600" i="1" dirty="0">
                <a:solidFill>
                  <a:schemeClr val="tx1"/>
                </a:solidFill>
              </a:rPr>
              <a:t> ter </a:t>
            </a:r>
            <a:r>
              <a:rPr lang="fr-BE" sz="5600" i="1" dirty="0" err="1">
                <a:solidFill>
                  <a:schemeClr val="tx1"/>
                </a:solidFill>
              </a:rPr>
              <a:t>goedkeuring</a:t>
            </a:r>
            <a:r>
              <a:rPr lang="fr-BE" sz="5600" i="1" dirty="0">
                <a:solidFill>
                  <a:schemeClr val="tx1"/>
                </a:solidFill>
              </a:rPr>
              <a:t> </a:t>
            </a:r>
            <a:r>
              <a:rPr lang="fr-BE" sz="5600" b="0" i="1" dirty="0">
                <a:solidFill>
                  <a:schemeClr val="tx1"/>
                </a:solidFill>
              </a:rPr>
              <a:t>van het </a:t>
            </a:r>
            <a:r>
              <a:rPr lang="fr-BE" sz="5600" b="0" i="1" dirty="0" err="1">
                <a:solidFill>
                  <a:schemeClr val="tx1"/>
                </a:solidFill>
              </a:rPr>
              <a:t>ontwerp</a:t>
            </a:r>
            <a:r>
              <a:rPr lang="fr-BE" sz="5600" b="0" i="1" dirty="0">
                <a:solidFill>
                  <a:schemeClr val="tx1"/>
                </a:solidFill>
              </a:rPr>
              <a:t> van Programma </a:t>
            </a:r>
            <a:r>
              <a:rPr lang="fr-BE" sz="5600" b="0" i="1" dirty="0" err="1">
                <a:solidFill>
                  <a:schemeClr val="tx1"/>
                </a:solidFill>
              </a:rPr>
              <a:t>bij</a:t>
            </a:r>
            <a:r>
              <a:rPr lang="fr-BE" sz="5600" b="0" i="1" dirty="0">
                <a:solidFill>
                  <a:schemeClr val="tx1"/>
                </a:solidFill>
              </a:rPr>
              <a:t> de </a:t>
            </a:r>
            <a:r>
              <a:rPr lang="fr-BE" sz="5600" i="1" dirty="0" err="1">
                <a:solidFill>
                  <a:schemeClr val="tx1"/>
                </a:solidFill>
              </a:rPr>
              <a:t>Europese</a:t>
            </a:r>
            <a:r>
              <a:rPr lang="fr-BE" sz="5600" i="1" dirty="0">
                <a:solidFill>
                  <a:schemeClr val="tx1"/>
                </a:solidFill>
              </a:rPr>
              <a:t> </a:t>
            </a:r>
            <a:r>
              <a:rPr lang="fr-BE" sz="5600" i="1" dirty="0" err="1">
                <a:solidFill>
                  <a:schemeClr val="tx1"/>
                </a:solidFill>
              </a:rPr>
              <a:t>Commissie</a:t>
            </a:r>
            <a:endParaRPr lang="fr-BE" sz="5600" i="1" dirty="0">
              <a:solidFill>
                <a:schemeClr val="tx1"/>
              </a:solidFill>
            </a:endParaRPr>
          </a:p>
          <a:p>
            <a:pPr marL="457200" indent="-457200">
              <a:buFont typeface="+mj-lt"/>
              <a:buAutoNum type="arabicPeriod"/>
            </a:pPr>
            <a:endParaRPr lang="fr-BE" sz="2300" dirty="0"/>
          </a:p>
        </p:txBody>
      </p:sp>
      <p:pic>
        <p:nvPicPr>
          <p:cNvPr id="4" name="Image 3">
            <a:extLst>
              <a:ext uri="{FF2B5EF4-FFF2-40B4-BE49-F238E27FC236}">
                <a16:creationId xmlns:a16="http://schemas.microsoft.com/office/drawing/2014/main" id="{279BC318-C151-1136-1893-37E938F5DF14}"/>
              </a:ext>
            </a:extLst>
          </p:cNvPr>
          <p:cNvPicPr>
            <a:picLocks noChangeAspect="1"/>
          </p:cNvPicPr>
          <p:nvPr/>
        </p:nvPicPr>
        <p:blipFill>
          <a:blip r:embed="rId2"/>
          <a:stretch>
            <a:fillRect/>
          </a:stretch>
        </p:blipFill>
        <p:spPr>
          <a:xfrm>
            <a:off x="4139952" y="4376641"/>
            <a:ext cx="4322439" cy="560881"/>
          </a:xfrm>
          <a:prstGeom prst="rect">
            <a:avLst/>
          </a:prstGeom>
        </p:spPr>
      </p:pic>
    </p:spTree>
    <p:extLst>
      <p:ext uri="{BB962C8B-B14F-4D97-AF65-F5344CB8AC3E}">
        <p14:creationId xmlns:p14="http://schemas.microsoft.com/office/powerpoint/2010/main" val="12330879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59532" y="987574"/>
            <a:ext cx="8424936" cy="288032"/>
          </a:xfrm>
        </p:spPr>
        <p:txBody>
          <a:bodyPr>
            <a:noAutofit/>
          </a:bodyPr>
          <a:lstStyle/>
          <a:p>
            <a:r>
              <a:rPr lang="fr-BE" sz="2000" dirty="0"/>
              <a:t>Objectif </a:t>
            </a:r>
            <a:r>
              <a:rPr lang="fr-BE" sz="2000" i="1" dirty="0"/>
              <a:t>spécifique</a:t>
            </a:r>
            <a:r>
              <a:rPr lang="fr-BE" sz="2000" dirty="0"/>
              <a:t> (OS) 1.1. Améliorer les capacités de recherche et d’innovation ainsi que l’utilisation des technologies de pointe / </a:t>
            </a:r>
            <a:r>
              <a:rPr lang="fr-BE" sz="2000" i="1" dirty="0" err="1">
                <a:solidFill>
                  <a:schemeClr val="tx1"/>
                </a:solidFill>
              </a:rPr>
              <a:t>Specifieke</a:t>
            </a:r>
            <a:r>
              <a:rPr lang="fr-BE" sz="2000" i="1" dirty="0">
                <a:solidFill>
                  <a:schemeClr val="tx1"/>
                </a:solidFill>
              </a:rPr>
              <a:t> </a:t>
            </a:r>
            <a:r>
              <a:rPr lang="fr-BE" sz="2000" i="1" dirty="0" err="1">
                <a:solidFill>
                  <a:schemeClr val="tx1"/>
                </a:solidFill>
              </a:rPr>
              <a:t>doelstelling</a:t>
            </a:r>
            <a:r>
              <a:rPr lang="fr-BE" sz="2000" i="1" dirty="0">
                <a:solidFill>
                  <a:schemeClr val="tx1"/>
                </a:solidFill>
              </a:rPr>
              <a:t> (</a:t>
            </a:r>
            <a:r>
              <a:rPr lang="nl-BE" sz="2000" i="1" dirty="0">
                <a:solidFill>
                  <a:schemeClr val="tx1"/>
                </a:solidFill>
                <a:latin typeface="Arial"/>
              </a:rPr>
              <a:t>SD) 1.1. Ontwikkelen en versterken van de onderzoeks- en innovatiecapaciteit en invoeren van geavanceerde technologieën </a:t>
            </a:r>
            <a:endParaRPr lang="fr-BE" sz="2000" i="1" dirty="0">
              <a:solidFill>
                <a:schemeClr val="tx1"/>
              </a:solidFill>
            </a:endParaRPr>
          </a:p>
        </p:txBody>
      </p:sp>
      <p:sp>
        <p:nvSpPr>
          <p:cNvPr id="3" name="Espace réservé du texte 2"/>
          <p:cNvSpPr>
            <a:spLocks noGrp="1"/>
          </p:cNvSpPr>
          <p:nvPr>
            <p:ph type="body" sz="quarter" idx="10"/>
          </p:nvPr>
        </p:nvSpPr>
        <p:spPr>
          <a:xfrm>
            <a:off x="359532" y="1995686"/>
            <a:ext cx="8424936" cy="2380955"/>
          </a:xfrm>
        </p:spPr>
        <p:txBody>
          <a:bodyPr>
            <a:normAutofit fontScale="92500"/>
          </a:bodyPr>
          <a:lstStyle/>
          <a:p>
            <a:pPr marL="457200" indent="-457200">
              <a:buFont typeface="+mj-lt"/>
              <a:buAutoNum type="arabicPeriod"/>
            </a:pPr>
            <a:r>
              <a:rPr lang="fr-BE" sz="2300" dirty="0"/>
              <a:t>Soutenir et développer les infrastructures de RDI et permettre l’investissement nécessaire à un saut qualitatif régional /</a:t>
            </a:r>
            <a:r>
              <a:rPr lang="nl-NL" sz="2300" i="1" dirty="0">
                <a:solidFill>
                  <a:schemeClr val="tx1"/>
                </a:solidFill>
              </a:rPr>
              <a:t> De OOI-infrastructuur ondersteunen en ontwikkelen, en de investeringen mogelijk maken die nodig zijn voor een kwalitatieve sprong van het Gewest binnen de strategische innovatiedomeinen </a:t>
            </a:r>
          </a:p>
          <a:p>
            <a:endParaRPr lang="nl-NL" sz="2300" b="1" i="1" dirty="0">
              <a:solidFill>
                <a:schemeClr val="tx1"/>
              </a:solidFill>
            </a:endParaRPr>
          </a:p>
          <a:p>
            <a:r>
              <a:rPr lang="fr-BE" sz="2300" b="1" dirty="0">
                <a:solidFill>
                  <a:schemeClr val="accent1"/>
                </a:solidFill>
              </a:rPr>
              <a:t>16,14 M </a:t>
            </a:r>
            <a:r>
              <a:rPr lang="fr-BE" sz="1800" b="1" dirty="0">
                <a:solidFill>
                  <a:schemeClr val="accent1"/>
                </a:solidFill>
              </a:rPr>
              <a:t>(FEDER+RBC) (EFRO+BHG)</a:t>
            </a:r>
            <a:endParaRPr lang="fr-BE" sz="1800" dirty="0"/>
          </a:p>
        </p:txBody>
      </p:sp>
      <p:pic>
        <p:nvPicPr>
          <p:cNvPr id="4" name="Image 3">
            <a:extLst>
              <a:ext uri="{FF2B5EF4-FFF2-40B4-BE49-F238E27FC236}">
                <a16:creationId xmlns:a16="http://schemas.microsoft.com/office/drawing/2014/main" id="{279BC318-C151-1136-1893-37E938F5DF14}"/>
              </a:ext>
            </a:extLst>
          </p:cNvPr>
          <p:cNvPicPr>
            <a:picLocks noChangeAspect="1"/>
          </p:cNvPicPr>
          <p:nvPr/>
        </p:nvPicPr>
        <p:blipFill>
          <a:blip r:embed="rId2"/>
          <a:stretch>
            <a:fillRect/>
          </a:stretch>
        </p:blipFill>
        <p:spPr>
          <a:xfrm>
            <a:off x="4139952" y="4376641"/>
            <a:ext cx="4322439" cy="560881"/>
          </a:xfrm>
          <a:prstGeom prst="rect">
            <a:avLst/>
          </a:prstGeom>
        </p:spPr>
      </p:pic>
    </p:spTree>
    <p:extLst>
      <p:ext uri="{BB962C8B-B14F-4D97-AF65-F5344CB8AC3E}">
        <p14:creationId xmlns:p14="http://schemas.microsoft.com/office/powerpoint/2010/main" val="6968100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sz="quarter" idx="10"/>
          </p:nvPr>
        </p:nvSpPr>
        <p:spPr>
          <a:xfrm>
            <a:off x="179512" y="267494"/>
            <a:ext cx="8604956" cy="4392488"/>
          </a:xfrm>
        </p:spPr>
        <p:txBody>
          <a:bodyPr>
            <a:normAutofit/>
          </a:bodyPr>
          <a:lstStyle/>
          <a:p>
            <a:pPr marL="457200" indent="-457200" algn="just">
              <a:buFont typeface="+mj-lt"/>
              <a:buAutoNum type="arabicPeriod" startAt="2"/>
            </a:pPr>
            <a:r>
              <a:rPr lang="fr-BE" sz="2300" dirty="0"/>
              <a:t>Renforcer le soutien aux projets de recherche appliquée coopératifs et </a:t>
            </a:r>
            <a:r>
              <a:rPr lang="fr-BE" sz="2300" dirty="0" err="1"/>
              <a:t>co</a:t>
            </a:r>
            <a:r>
              <a:rPr lang="fr-BE" sz="2300" dirty="0"/>
              <a:t>-créatifs/</a:t>
            </a:r>
            <a:r>
              <a:rPr lang="nl-NL" sz="2300" i="1" dirty="0">
                <a:solidFill>
                  <a:schemeClr val="tx1"/>
                </a:solidFill>
              </a:rPr>
              <a:t>De ondersteuning versterken voor coöperatieve en </a:t>
            </a:r>
            <a:r>
              <a:rPr lang="nl-NL" sz="2300" i="1" dirty="0" err="1">
                <a:solidFill>
                  <a:schemeClr val="tx1"/>
                </a:solidFill>
              </a:rPr>
              <a:t>cocreatieve</a:t>
            </a:r>
            <a:r>
              <a:rPr lang="nl-NL" sz="2300" i="1" dirty="0">
                <a:solidFill>
                  <a:schemeClr val="tx1"/>
                </a:solidFill>
              </a:rPr>
              <a:t> toegepaste onderzoeksprojecten</a:t>
            </a:r>
            <a:r>
              <a:rPr lang="fr-BE" sz="2300" i="1" dirty="0">
                <a:solidFill>
                  <a:schemeClr val="tx1"/>
                </a:solidFill>
              </a:rPr>
              <a:t> </a:t>
            </a:r>
          </a:p>
          <a:p>
            <a:pPr marL="457200" indent="-457200" algn="just">
              <a:buFont typeface="+mj-lt"/>
              <a:buAutoNum type="arabicPeriod" startAt="2"/>
            </a:pPr>
            <a:endParaRPr lang="fr-BE" sz="2300" dirty="0"/>
          </a:p>
          <a:p>
            <a:pPr marL="457200" indent="-457200" algn="just">
              <a:buFont typeface="+mj-lt"/>
              <a:buAutoNum type="arabicPeriod" startAt="2"/>
            </a:pPr>
            <a:r>
              <a:rPr lang="fr-BE" sz="2300" dirty="0"/>
              <a:t>Soutenir les projets d’accompagnement et de soutien à l’innovation sociale/</a:t>
            </a:r>
            <a:r>
              <a:rPr lang="nl-NL" sz="2300" dirty="0"/>
              <a:t> </a:t>
            </a:r>
            <a:r>
              <a:rPr lang="nl-NL" sz="2300" i="1" dirty="0">
                <a:solidFill>
                  <a:schemeClr val="tx1"/>
                </a:solidFill>
              </a:rPr>
              <a:t>Steun verlenen aan projecten ter begeleiding en ondersteuning van sociale innovatie</a:t>
            </a:r>
            <a:r>
              <a:rPr lang="fr-BE" sz="2300" i="1" dirty="0">
                <a:solidFill>
                  <a:schemeClr val="tx1"/>
                </a:solidFill>
              </a:rPr>
              <a:t> </a:t>
            </a:r>
          </a:p>
          <a:p>
            <a:pPr marL="457200" indent="-457200" algn="just">
              <a:buFont typeface="+mj-lt"/>
              <a:buAutoNum type="arabicPeriod" startAt="2"/>
            </a:pPr>
            <a:endParaRPr lang="fr-BE" sz="2300" dirty="0"/>
          </a:p>
          <a:p>
            <a:pPr marL="457200" indent="-457200" algn="just">
              <a:buFont typeface="+mj-lt"/>
              <a:buAutoNum type="arabicPeriod" startAt="2"/>
            </a:pPr>
            <a:r>
              <a:rPr lang="fr-BE" sz="2300" dirty="0"/>
              <a:t>Soutenir les projets d’accompagnement et de soutien à l’innovation favorisant l'exemplarité environnementale des PME </a:t>
            </a:r>
            <a:r>
              <a:rPr lang="nl-NL" sz="2300" dirty="0"/>
              <a:t>/ </a:t>
            </a:r>
            <a:r>
              <a:rPr lang="nl-NL" sz="2300" i="1" dirty="0">
                <a:solidFill>
                  <a:schemeClr val="tx1"/>
                </a:solidFill>
              </a:rPr>
              <a:t>steun verlenen aan projecten ter begeleiding en ondersteuning van innovatie die de voorbeeldigheid van de kmo's op milieuvlak bevorderen</a:t>
            </a:r>
            <a:endParaRPr lang="fr-BE" sz="2300" dirty="0"/>
          </a:p>
          <a:p>
            <a:pPr algn="just"/>
            <a:endParaRPr lang="fr-BE" dirty="0"/>
          </a:p>
        </p:txBody>
      </p:sp>
      <p:pic>
        <p:nvPicPr>
          <p:cNvPr id="2" name="Image 3">
            <a:extLst>
              <a:ext uri="{FF2B5EF4-FFF2-40B4-BE49-F238E27FC236}">
                <a16:creationId xmlns:a16="http://schemas.microsoft.com/office/drawing/2014/main" id="{D5990DA2-240F-F940-B3D2-EB2097EA3FDF}"/>
              </a:ext>
            </a:extLst>
          </p:cNvPr>
          <p:cNvPicPr>
            <a:picLocks noChangeAspect="1"/>
          </p:cNvPicPr>
          <p:nvPr/>
        </p:nvPicPr>
        <p:blipFill>
          <a:blip r:embed="rId2"/>
          <a:stretch>
            <a:fillRect/>
          </a:stretch>
        </p:blipFill>
        <p:spPr>
          <a:xfrm>
            <a:off x="4139952" y="4376641"/>
            <a:ext cx="4322439" cy="560881"/>
          </a:xfrm>
          <a:prstGeom prst="rect">
            <a:avLst/>
          </a:prstGeom>
        </p:spPr>
      </p:pic>
    </p:spTree>
    <p:extLst>
      <p:ext uri="{BB962C8B-B14F-4D97-AF65-F5344CB8AC3E}">
        <p14:creationId xmlns:p14="http://schemas.microsoft.com/office/powerpoint/2010/main" val="14509734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hème Office">
  <a:themeElements>
    <a:clrScheme name="Personnalisé 1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595959"/>
      </a:hlink>
      <a:folHlink>
        <a:srgbClr val="595959"/>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Colorimétrie xmlns="bfa7d963-24c6-42df-9c60-af0ce4d6be14">Color</Colorimétrie>
    <Partage_x0020_Externe xmlns="bfa7d963-24c6-42df-9c60-af0ce4d6be14">false</Partage_x0020_Externe>
    <mac55e52456844879d92278c99f13745 xmlns="bfa7d963-24c6-42df-9c60-af0ce4d6be14">
      <Terms xmlns="http://schemas.microsoft.com/office/infopath/2007/PartnerControls"/>
    </mac55e52456844879d92278c99f13745>
    <Fichier_x0020_source_x0020__x002f__x0020_fichier_x0020_prêt_x0020_à_x0020_l_x0027_emploi xmlns="bfa7d963-24c6-42df-9c60-af0ce4d6be14">Ready to use</Fichier_x0020_source_x0020__x002f__x0020_fichier_x0020_prêt_x0020_à_x0020_l_x0027_emploi>
    <Taille xmlns="bfa7d963-24c6-42df-9c60-af0ce4d6be14" xsi:nil="true"/>
    <h26b48982cc54ce2baad91dbf090ec32 xmlns="bfa7d963-24c6-42df-9c60-af0ce4d6be14">
      <Terms xmlns="http://schemas.microsoft.com/office/infopath/2007/PartnerControls"/>
    </h26b48982cc54ce2baad91dbf090ec32>
    <l8aa81e9c7994f66b9ca234fedeb2399 xmlns="bfa7d963-24c6-42df-9c60-af0ce4d6be14">
      <Terms xmlns="http://schemas.microsoft.com/office/infopath/2007/PartnerControls">
        <TermInfo xmlns="http://schemas.microsoft.com/office/infopath/2007/PartnerControls">
          <TermName xmlns="http://schemas.microsoft.com/office/infopath/2007/PartnerControls">Template PowerPoint</TermName>
          <TermId xmlns="http://schemas.microsoft.com/office/infopath/2007/PartnerControls">637b2f20-df0a-4619-9eb8-50d9a2752545</TermId>
        </TermInfo>
      </Terms>
    </l8aa81e9c7994f66b9ca234fedeb2399>
    <g28f7e5d01404be58f3bcecbde89fb76 xmlns="bfa7d963-24c6-42df-9c60-af0ce4d6be14">
      <Terms xmlns="http://schemas.microsoft.com/office/infopath/2007/PartnerControls"/>
    </g28f7e5d01404be58f3bcecbde89fb76>
    <ab48d136a2a94350bd1385cb088c3d73 xmlns="bfa7d963-24c6-42df-9c60-af0ce4d6be14">
      <Terms xmlns="http://schemas.microsoft.com/office/infopath/2007/PartnerControls"/>
    </ab48d136a2a94350bd1385cb088c3d73>
    <Langue_x0020_du_x0020_fichier xmlns="bfa7d963-24c6-42df-9c60-af0ce4d6be14">
      <Value>EN</Value>
    </Langue_x0020_du_x0020_fichier>
    <TaxCatchAll xmlns="12cb0234-c0b0-4c53-84af-973ef88e2a02">
      <Value>13</Value>
    </TaxCatchAll>
  </documentManagement>
</p:properties>
</file>

<file path=customXml/item2.xml><?xml version="1.0" encoding="utf-8"?>
<ct:contentTypeSchema xmlns:ct="http://schemas.microsoft.com/office/2006/metadata/contentType" xmlns:ma="http://schemas.microsoft.com/office/2006/metadata/properties/metaAttributes" ct:_="" ma:_="" ma:contentTypeName="Charte-Huisstijl" ma:contentTypeID="0x010100DBAA8B00DAA7C7409BC687FC09F57BB400E4F7548ADFC764439EEC91D3488DFE1F" ma:contentTypeVersion="36" ma:contentTypeDescription="" ma:contentTypeScope="" ma:versionID="e70f5f80b8fa7e0a66b2b621a908c36f">
  <xsd:schema xmlns:xsd="http://www.w3.org/2001/XMLSchema" xmlns:xs="http://www.w3.org/2001/XMLSchema" xmlns:p="http://schemas.microsoft.com/office/2006/metadata/properties" xmlns:ns2="bfa7d963-24c6-42df-9c60-af0ce4d6be14" xmlns:ns3="12cb0234-c0b0-4c53-84af-973ef88e2a02" xmlns:ns4="9c7c9337-ae00-402d-ade6-9de608163fc8" targetNamespace="http://schemas.microsoft.com/office/2006/metadata/properties" ma:root="true" ma:fieldsID="4dd382ca0085f45fad7d6305343fd5d6" ns2:_="" ns3:_="" ns4:_="">
    <xsd:import namespace="bfa7d963-24c6-42df-9c60-af0ce4d6be14"/>
    <xsd:import namespace="12cb0234-c0b0-4c53-84af-973ef88e2a02"/>
    <xsd:import namespace="9c7c9337-ae00-402d-ade6-9de608163fc8"/>
    <xsd:element name="properties">
      <xsd:complexType>
        <xsd:sequence>
          <xsd:element name="documentManagement">
            <xsd:complexType>
              <xsd:all>
                <xsd:element ref="ns2:Langue_x0020_du_x0020_fichier" minOccurs="0"/>
                <xsd:element ref="ns2:Colorimétrie" minOccurs="0"/>
                <xsd:element ref="ns2:Taille" minOccurs="0"/>
                <xsd:element ref="ns2:Fichier_x0020_source_x0020__x002f__x0020_fichier_x0020_prêt_x0020_à_x0020_l_x0027_emploi" minOccurs="0"/>
                <xsd:element ref="ns2:Partage_x0020_Externe" minOccurs="0"/>
                <xsd:element ref="ns2:ab48d136a2a94350bd1385cb088c3d73" minOccurs="0"/>
                <xsd:element ref="ns2:h26b48982cc54ce2baad91dbf090ec32" minOccurs="0"/>
                <xsd:element ref="ns2:l8aa81e9c7994f66b9ca234fedeb2399" minOccurs="0"/>
                <xsd:element ref="ns2:mac55e52456844879d92278c99f13745" minOccurs="0"/>
                <xsd:element ref="ns3:TaxCatchAll" minOccurs="0"/>
                <xsd:element ref="ns2:g28f7e5d01404be58f3bcecbde89fb76" minOccurs="0"/>
                <xsd:element ref="ns3:TaxCatchAllLabel" minOccurs="0"/>
                <xsd:element ref="ns4:MediaServiceMetadata" minOccurs="0"/>
                <xsd:element ref="ns4:MediaServiceFastMetadata" minOccurs="0"/>
                <xsd:element ref="ns4:MediaServiceDateTaken" minOccurs="0"/>
                <xsd:element ref="ns4:MediaServiceAutoTags" minOccurs="0"/>
                <xsd:element ref="ns4:MediaServiceOCR" minOccurs="0"/>
                <xsd:element ref="ns4:MediaServiceGenerationTime" minOccurs="0"/>
                <xsd:element ref="ns4:MediaServiceEventHashCode" minOccurs="0"/>
                <xsd:element ref="ns4: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fa7d963-24c6-42df-9c60-af0ce4d6be14" elementFormDefault="qualified">
    <xsd:import namespace="http://schemas.microsoft.com/office/2006/documentManagement/types"/>
    <xsd:import namespace="http://schemas.microsoft.com/office/infopath/2007/PartnerControls"/>
    <xsd:element name="Langue_x0020_du_x0020_fichier" ma:index="4" nillable="true" ma:displayName="Langue du fichier" ma:internalName="Langue_x0020_du_x0020_fichier" ma:readOnly="false">
      <xsd:complexType>
        <xsd:complexContent>
          <xsd:extension base="dms:MultiChoice">
            <xsd:sequence>
              <xsd:element name="Value" maxOccurs="unbounded" minOccurs="0" nillable="true">
                <xsd:simpleType>
                  <xsd:restriction base="dms:Choice">
                    <xsd:enumeration value="FR"/>
                    <xsd:enumeration value="NL"/>
                    <xsd:enumeration value="DE"/>
                    <xsd:enumeration value="EN"/>
                  </xsd:restriction>
                </xsd:simpleType>
              </xsd:element>
            </xsd:sequence>
          </xsd:extension>
        </xsd:complexContent>
      </xsd:complexType>
    </xsd:element>
    <xsd:element name="Colorimétrie" ma:index="5" nillable="true" ma:displayName="Colorimétrie" ma:format="Dropdown" ma:internalName="Colorim_x00e9_trie">
      <xsd:simpleType>
        <xsd:restriction base="dms:Choice">
          <xsd:enumeration value="RGB"/>
          <xsd:enumeration value="CMYK"/>
          <xsd:enumeration value="PMS"/>
          <xsd:enumeration value="Black"/>
          <xsd:enumeration value="Grey"/>
          <xsd:enumeration value="White"/>
          <xsd:enumeration value="Color"/>
        </xsd:restriction>
      </xsd:simpleType>
    </xsd:element>
    <xsd:element name="Taille" ma:index="6" nillable="true" ma:displayName="Taille" ma:default="A4" ma:format="Dropdown" ma:internalName="Taille">
      <xsd:simpleType>
        <xsd:restriction base="dms:Choice">
          <xsd:enumeration value="A4"/>
          <xsd:enumeration value="A5"/>
          <xsd:enumeration value="C4"/>
          <xsd:enumeration value="C5"/>
          <xsd:enumeration value="US"/>
          <xsd:enumeration value="A3"/>
          <xsd:enumeration value="A0"/>
        </xsd:restriction>
      </xsd:simpleType>
    </xsd:element>
    <xsd:element name="Fichier_x0020_source_x0020__x002f__x0020_fichier_x0020_prêt_x0020_à_x0020_l_x0027_emploi" ma:index="10" nillable="true" ma:displayName="Fichier source / fichier prêt à l'emploi" ma:default="Ready to use" ma:format="RadioButtons" ma:internalName="Fichier_x0020_source_x0020__x002F__x0020_fichier_x0020_pr_x00ea_t_x0020__x00e0__x0020_l_x0027_emploi">
      <xsd:simpleType>
        <xsd:restriction base="dms:Choice">
          <xsd:enumeration value="Source file (dircom)"/>
          <xsd:enumeration value="Ready to use"/>
        </xsd:restriction>
      </xsd:simpleType>
    </xsd:element>
    <xsd:element name="Partage_x0020_Externe" ma:index="11" nillable="true" ma:displayName="Partage Externe" ma:default="0" ma:internalName="Partage_x0020_Externe">
      <xsd:simpleType>
        <xsd:restriction base="dms:Boolean"/>
      </xsd:simpleType>
    </xsd:element>
    <xsd:element name="ab48d136a2a94350bd1385cb088c3d73" ma:index="17" nillable="true" ma:taxonomy="true" ma:internalName="ab48d136a2a94350bd1385cb088c3d73" ma:taxonomyFieldName="Mot_x002d_cl_x00e9_" ma:displayName="Mot-clé" ma:default="2;#Zonder|9ddd5344-b9bc-42e1-8508-7ded4cc539e9" ma:fieldId="{ab48d136-a2a9-4350-bd13-85cb088c3d73}" ma:sspId="57b2d657-d973-4862-aa1b-1284b69771fd" ma:termSetId="56572055-3947-49f9-8293-873dd203eb16" ma:anchorId="00000000-0000-0000-0000-000000000000" ma:open="false" ma:isKeyword="false">
      <xsd:complexType>
        <xsd:sequence>
          <xsd:element ref="pc:Terms" minOccurs="0" maxOccurs="1"/>
        </xsd:sequence>
      </xsd:complexType>
    </xsd:element>
    <xsd:element name="h26b48982cc54ce2baad91dbf090ec32" ma:index="19" nillable="true" ma:taxonomy="true" ma:internalName="h26b48982cc54ce2baad91dbf090ec32" ma:taxonomyFieldName="Utilisation1" ma:displayName="Utilisation" ma:default="" ma:fieldId="{126b4898-2cc5-4ce2-baad-91dbf090ec32}" ma:sspId="57b2d657-d973-4862-aa1b-1284b69771fd" ma:termSetId="f2456093-ad15-4d73-9ba9-089ba469de64" ma:anchorId="00000000-0000-0000-0000-000000000000" ma:open="false" ma:isKeyword="false">
      <xsd:complexType>
        <xsd:sequence>
          <xsd:element ref="pc:Terms" minOccurs="0" maxOccurs="1"/>
        </xsd:sequence>
      </xsd:complexType>
    </xsd:element>
    <xsd:element name="l8aa81e9c7994f66b9ca234fedeb2399" ma:index="20" ma:taxonomy="true" ma:internalName="l8aa81e9c7994f66b9ca234fedeb2399" ma:taxonomyFieldName="Type_x0020_de_x0020_document" ma:displayName="Type de document" ma:default="" ma:fieldId="{58aa81e9-c799-4f66-b9ca-234fedeb2399}" ma:sspId="57b2d657-d973-4862-aa1b-1284b69771fd" ma:termSetId="2de80ec1-06d5-459e-876e-040467a45453" ma:anchorId="00000000-0000-0000-0000-000000000000" ma:open="false" ma:isKeyword="false">
      <xsd:complexType>
        <xsd:sequence>
          <xsd:element ref="pc:Terms" minOccurs="0" maxOccurs="1"/>
        </xsd:sequence>
      </xsd:complexType>
    </xsd:element>
    <xsd:element name="mac55e52456844879d92278c99f13745" ma:index="21" nillable="true" ma:taxonomy="true" ma:internalName="mac55e52456844879d92278c99f13745" ma:taxonomyFieldName="Marquage_x0020_sp_x00e9_cifique" ma:displayName="UA-service" ma:default="" ma:fieldId="{6ac55e52-4568-4487-9d92-278c99f13745}" ma:sspId="57b2d657-d973-4862-aa1b-1284b69771fd" ma:termSetId="8e111a51-807b-4caf-b609-6e5ffce80bd5" ma:anchorId="00000000-0000-0000-0000-000000000000" ma:open="false" ma:isKeyword="false">
      <xsd:complexType>
        <xsd:sequence>
          <xsd:element ref="pc:Terms" minOccurs="0" maxOccurs="1"/>
        </xsd:sequence>
      </xsd:complexType>
    </xsd:element>
    <xsd:element name="g28f7e5d01404be58f3bcecbde89fb76" ma:index="23" nillable="true" ma:taxonomy="true" ma:internalName="g28f7e5d01404be58f3bcecbde89fb76" ma:taxonomyFieldName="Orientation1" ma:displayName="Orientation" ma:default="" ma:fieldId="{028f7e5d-0140-4be5-8f3b-cecbde89fb76}" ma:sspId="57b2d657-d973-4862-aa1b-1284b69771fd" ma:termSetId="c905b95b-2d33-4c01-a245-51a649750a00" ma:anchorId="00000000-0000-0000-0000-000000000000"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12cb0234-c0b0-4c53-84af-973ef88e2a02" elementFormDefault="qualified">
    <xsd:import namespace="http://schemas.microsoft.com/office/2006/documentManagement/types"/>
    <xsd:import namespace="http://schemas.microsoft.com/office/infopath/2007/PartnerControls"/>
    <xsd:element name="TaxCatchAll" ma:index="22" nillable="true" ma:displayName="Taxonomy Catch All Column" ma:hidden="true" ma:list="{8605c4c8-bad4-4d5c-9d7d-2ceb1c18d849}" ma:internalName="TaxCatchAll" ma:showField="CatchAllData" ma:web="bfa7d963-24c6-42df-9c60-af0ce4d6be14">
      <xsd:complexType>
        <xsd:complexContent>
          <xsd:extension base="dms:MultiChoiceLookup">
            <xsd:sequence>
              <xsd:element name="Value" type="dms:Lookup" maxOccurs="unbounded" minOccurs="0" nillable="true"/>
            </xsd:sequence>
          </xsd:extension>
        </xsd:complexContent>
      </xsd:complexType>
    </xsd:element>
    <xsd:element name="TaxCatchAllLabel" ma:index="24" nillable="true" ma:displayName="Taxonomy Catch All Column1" ma:hidden="true" ma:list="{8605c4c8-bad4-4d5c-9d7d-2ceb1c18d849}" ma:internalName="TaxCatchAllLabel" ma:readOnly="true" ma:showField="CatchAllDataLabel" ma:web="bfa7d963-24c6-42df-9c60-af0ce4d6be14">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9c7c9337-ae00-402d-ade6-9de608163fc8" elementFormDefault="qualified">
    <xsd:import namespace="http://schemas.microsoft.com/office/2006/documentManagement/types"/>
    <xsd:import namespace="http://schemas.microsoft.com/office/infopath/2007/PartnerControls"/>
    <xsd:element name="MediaServiceMetadata" ma:index="25" nillable="true" ma:displayName="MediaServiceMetadata" ma:hidden="true" ma:internalName="MediaServiceMetadata" ma:readOnly="true">
      <xsd:simpleType>
        <xsd:restriction base="dms:Note"/>
      </xsd:simpleType>
    </xsd:element>
    <xsd:element name="MediaServiceFastMetadata" ma:index="26" nillable="true" ma:displayName="MediaServiceFastMetadata" ma:hidden="true" ma:internalName="MediaServiceFastMetadata" ma:readOnly="true">
      <xsd:simpleType>
        <xsd:restriction base="dms:Note"/>
      </xsd:simpleType>
    </xsd:element>
    <xsd:element name="MediaServiceDateTaken" ma:index="27" nillable="true" ma:displayName="MediaServiceDateTaken" ma:hidden="true" ma:internalName="MediaServiceDateTaken" ma:readOnly="true">
      <xsd:simpleType>
        <xsd:restriction base="dms:Text"/>
      </xsd:simpleType>
    </xsd:element>
    <xsd:element name="MediaServiceAutoTags" ma:index="28" nillable="true" ma:displayName="Tags" ma:internalName="MediaServiceAutoTags" ma:readOnly="true">
      <xsd:simpleType>
        <xsd:restriction base="dms:Text"/>
      </xsd:simpleType>
    </xsd:element>
    <xsd:element name="MediaServiceOCR" ma:index="29" nillable="true" ma:displayName="Extracted Text" ma:internalName="MediaServiceOCR" ma:readOnly="true">
      <xsd:simpleType>
        <xsd:restriction base="dms:Note">
          <xsd:maxLength value="255"/>
        </xsd:restriction>
      </xsd:simpleType>
    </xsd:element>
    <xsd:element name="MediaServiceGenerationTime" ma:index="30" nillable="true" ma:displayName="MediaServiceGenerationTime" ma:hidden="true" ma:internalName="MediaServiceGenerationTime" ma:readOnly="true">
      <xsd:simpleType>
        <xsd:restriction base="dms:Text"/>
      </xsd:simpleType>
    </xsd:element>
    <xsd:element name="MediaServiceEventHashCode" ma:index="31" nillable="true" ma:displayName="MediaServiceEventHashCode" ma:hidden="true" ma:internalName="MediaServiceEventHashCode" ma:readOnly="true">
      <xsd:simpleType>
        <xsd:restriction base="dms:Text"/>
      </xsd:simpleType>
    </xsd:element>
    <xsd:element name="MediaLengthInSeconds" ma:index="33" nillable="true" ma:displayName="Length (seconds)"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8" ma:displayName="Type de contenu"/>
        <xsd:element ref="dc:title" minOccurs="0" maxOccurs="1" ma:index="2"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B7FDBD2-A37C-452B-B852-DEF265E709AA}">
  <ds:schemaRefs>
    <ds:schemaRef ds:uri="http://schemas.microsoft.com/office/2006/metadata/properties"/>
    <ds:schemaRef ds:uri="http://schemas.microsoft.com/office/infopath/2007/PartnerControls"/>
    <ds:schemaRef ds:uri="bfa7d963-24c6-42df-9c60-af0ce4d6be14"/>
    <ds:schemaRef ds:uri="12cb0234-c0b0-4c53-84af-973ef88e2a02"/>
  </ds:schemaRefs>
</ds:datastoreItem>
</file>

<file path=customXml/itemProps2.xml><?xml version="1.0" encoding="utf-8"?>
<ds:datastoreItem xmlns:ds="http://schemas.openxmlformats.org/officeDocument/2006/customXml" ds:itemID="{593B430B-74A2-4448-A864-33A8362BDBF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fa7d963-24c6-42df-9c60-af0ce4d6be14"/>
    <ds:schemaRef ds:uri="12cb0234-c0b0-4c53-84af-973ef88e2a02"/>
    <ds:schemaRef ds:uri="9c7c9337-ae00-402d-ade6-9de608163fc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90BA248-8733-4239-94A0-E9D147687AF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5287</TotalTime>
  <Words>2959</Words>
  <Application>Microsoft Office PowerPoint</Application>
  <PresentationFormat>On-screen Show (16:9)</PresentationFormat>
  <Paragraphs>248</Paragraphs>
  <Slides>39</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39</vt:i4>
      </vt:variant>
    </vt:vector>
  </HeadingPairs>
  <TitlesOfParts>
    <vt:vector size="44" baseType="lpstr">
      <vt:lpstr>Aller Light</vt:lpstr>
      <vt:lpstr>Arial</vt:lpstr>
      <vt:lpstr>Calibri</vt:lpstr>
      <vt:lpstr>Courier New</vt:lpstr>
      <vt:lpstr>Thème Office</vt:lpstr>
      <vt:lpstr>PowerPoint Presentation</vt:lpstr>
      <vt:lpstr>PowerPoint Presentation</vt:lpstr>
      <vt:lpstr>PowerPoint Presentation</vt:lpstr>
      <vt:lpstr>PowerPoint Presentation</vt:lpstr>
      <vt:lpstr>PowerPoint Presentation</vt:lpstr>
      <vt:lpstr>PowerPoint Presentation</vt:lpstr>
      <vt:lpstr>Programme FEDER 2021-2027 de la Région de Bruxelles-Capitale Programma EFRO 2021-2027 van het Brussels Hoofdstedelijk Gewest</vt:lpstr>
      <vt:lpstr>Objectif spécifique (OS) 1.1. Améliorer les capacités de recherche et d’innovation ainsi que l’utilisation des technologies de pointe / Specifieke doelstelling (SD) 1.1. Ontwikkelen en versterken van de onderzoeks- en innovatiecapaciteit en invoeren van geavanceerde technologieën </vt:lpstr>
      <vt:lpstr>PowerPoint Presentation</vt:lpstr>
      <vt:lpstr>PowerPoint Presentation</vt:lpstr>
      <vt:lpstr>PowerPoint Presentation</vt:lpstr>
      <vt:lpstr>OS1.2. Numérisation / SD 1.2 Digitalisering</vt:lpstr>
      <vt:lpstr>OS1.3. Renforcer la croissance et la compétitivité des PME et la création d’emploi dans les PME / S.D. 1.3 Versterken van duurzame groei en het concurrentievermogen van kmo’s en het creëren van banen in kmo’s </vt:lpstr>
      <vt:lpstr>PowerPoint Presentation</vt:lpstr>
      <vt:lpstr>PowerPoint Presentation</vt:lpstr>
      <vt:lpstr>PowerPoint Presentation</vt:lpstr>
      <vt:lpstr>Instruments financiers / financieringsinstrumenten </vt:lpstr>
      <vt:lpstr>PowerPoint Presentation</vt:lpstr>
      <vt:lpstr>OS2.1. Favoriser les mesures en matière d’efficacité énergétique / SD 2.1. Bevorderen van energie-efficiëntie </vt:lpstr>
      <vt:lpstr>PowerPoint Presentation</vt:lpstr>
      <vt:lpstr>PowerPoint Presentation</vt:lpstr>
      <vt:lpstr>OS2.6. Favoriser la transition vers une économie circulaire / SD 2.6. Bevorderen van de overgang naar een circulaire economie </vt:lpstr>
      <vt:lpstr>PowerPoint Presentation</vt:lpstr>
      <vt:lpstr>PowerPoint Presentation</vt:lpstr>
      <vt:lpstr>PowerPoint Presentation</vt:lpstr>
      <vt:lpstr>PowerPoint Presentation</vt:lpstr>
      <vt:lpstr>OS4.3. Développement de nouvelles places de logement ou d’hébergement destinées à des publics fragilisés / nieuwe woon- of opvangplaatsen te ontwikkelen voor kansarme doelgroepen   8,13 M (FEDER+RBC) (EFRO+BHG) </vt:lpstr>
      <vt:lpstr>OS5.1. Développement social, économique et environnemental intégré / SD 5.1. Geïntegreerde sociale, economische en ecologische ontwikkeling</vt:lpstr>
      <vt:lpstr>PowerPoint Presentation</vt:lpstr>
      <vt:lpstr>PowerPoint Presentation</vt:lpstr>
      <vt:lpstr>Projectoproepen &amp; selectie / Appels à projet et sélection </vt:lpstr>
      <vt:lpstr>Selectiecriteria / Critères de sélection</vt:lpstr>
      <vt:lpstr> Analyse van de kandidaturen en selectie van de projecten / Analyse des candidatures et sélection des projets</vt:lpstr>
      <vt:lpstr>PowerPoint Presentation</vt:lpstr>
      <vt:lpstr>Utilisation de coûts simplifiés Gebruik van vereenvoudigde kosten</vt:lpstr>
      <vt:lpstr>Utilisation de coûts simplifiés Gebruik van vereenvoudigde kosten</vt:lpstr>
      <vt:lpstr>Logiciel pour les appels à projet et la gestion des projets Logiciel voor de projectoproepen en het projectbeheer</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BI-UK-PPT</dc:title>
  <dc:creator>Benjamin Harpigny</dc:creator>
  <cp:lastModifiedBy>CORNELIS Evi</cp:lastModifiedBy>
  <cp:revision>238</cp:revision>
  <cp:lastPrinted>2020-03-03T16:21:53Z</cp:lastPrinted>
  <dcterms:created xsi:type="dcterms:W3CDTF">2013-10-17T10:19:39Z</dcterms:created>
  <dcterms:modified xsi:type="dcterms:W3CDTF">2022-11-18T16:18:57Z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arquage spécifique">
    <vt:lpwstr/>
  </property>
  <property fmtid="{D5CDD505-2E9C-101B-9397-08002B2CF9AE}" pid="3" name="ContentTypeId">
    <vt:lpwstr>0x010100DBAA8B00DAA7C7409BC687FC09F57BB400E4F7548ADFC764439EEC91D3488DFE1F</vt:lpwstr>
  </property>
  <property fmtid="{D5CDD505-2E9C-101B-9397-08002B2CF9AE}" pid="4" name="Orientation1">
    <vt:lpwstr/>
  </property>
  <property fmtid="{D5CDD505-2E9C-101B-9397-08002B2CF9AE}" pid="5" name="Mot-clé">
    <vt:lpwstr/>
  </property>
  <property fmtid="{D5CDD505-2E9C-101B-9397-08002B2CF9AE}" pid="6" name="Type de document">
    <vt:lpwstr>13;#Template PowerPoint|637b2f20-df0a-4619-9eb8-50d9a2752545</vt:lpwstr>
  </property>
  <property fmtid="{D5CDD505-2E9C-101B-9397-08002B2CF9AE}" pid="7" name="Utilisation1">
    <vt:lpwstr/>
  </property>
  <property fmtid="{D5CDD505-2E9C-101B-9397-08002B2CF9AE}" pid="8" name="Mot_x002d_cl_x00e9_">
    <vt:lpwstr/>
  </property>
</Properties>
</file>