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7"/>
  </p:notesMasterIdLst>
  <p:handoutMasterIdLst>
    <p:handoutMasterId r:id="rId28"/>
  </p:handoutMasterIdLst>
  <p:sldIdLst>
    <p:sldId id="258" r:id="rId5"/>
    <p:sldId id="267" r:id="rId6"/>
    <p:sldId id="257" r:id="rId7"/>
    <p:sldId id="279" r:id="rId8"/>
    <p:sldId id="260" r:id="rId9"/>
    <p:sldId id="268" r:id="rId10"/>
    <p:sldId id="262" r:id="rId11"/>
    <p:sldId id="269" r:id="rId12"/>
    <p:sldId id="271" r:id="rId13"/>
    <p:sldId id="272" r:id="rId14"/>
    <p:sldId id="278" r:id="rId15"/>
    <p:sldId id="281" r:id="rId16"/>
    <p:sldId id="270" r:id="rId17"/>
    <p:sldId id="280" r:id="rId18"/>
    <p:sldId id="276" r:id="rId19"/>
    <p:sldId id="277" r:id="rId20"/>
    <p:sldId id="274" r:id="rId21"/>
    <p:sldId id="273" r:id="rId22"/>
    <p:sldId id="263" r:id="rId23"/>
    <p:sldId id="282" r:id="rId24"/>
    <p:sldId id="265" r:id="rId25"/>
    <p:sldId id="283" r:id="rId26"/>
  </p:sldIdLst>
  <p:sldSz cx="9144000" cy="5143500" type="screen16x9"/>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AM Dounia" initials="CD" lastIdx="1" clrIdx="0">
    <p:extLst>
      <p:ext uri="{19B8F6BF-5375-455C-9EA6-DF929625EA0E}">
        <p15:presenceInfo xmlns:p15="http://schemas.microsoft.com/office/powerpoint/2012/main" userId="S::dcham@sprb.brussels::2003f032-a2a5-4597-a8e5-3a6972b854c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F3E8B"/>
    <a:srgbClr val="0B00BE"/>
    <a:srgbClr val="7CA2D6"/>
    <a:srgbClr val="B7B7B7"/>
    <a:srgbClr val="FFF203"/>
    <a:srgbClr val="003B8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6357" autoAdjust="0"/>
  </p:normalViewPr>
  <p:slideViewPr>
    <p:cSldViewPr>
      <p:cViewPr varScale="1">
        <p:scale>
          <a:sx n="113" d="100"/>
          <a:sy n="113" d="100"/>
        </p:scale>
        <p:origin x="586" y="91"/>
      </p:cViewPr>
      <p:guideLst>
        <p:guide orient="horz" pos="1620"/>
        <p:guide pos="2880"/>
      </p:guideLst>
    </p:cSldViewPr>
  </p:slideViewPr>
  <p:notesTextViewPr>
    <p:cViewPr>
      <p:scale>
        <a:sx n="100" d="100"/>
        <a:sy n="100" d="100"/>
      </p:scale>
      <p:origin x="0" y="0"/>
    </p:cViewPr>
  </p:notesTextViewPr>
  <p:notesViewPr>
    <p:cSldViewPr>
      <p:cViewPr varScale="1">
        <p:scale>
          <a:sx n="83" d="100"/>
          <a:sy n="83" d="100"/>
        </p:scale>
        <p:origin x="-3156"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notesMaster" Target="notesMasters/notesMaster1.xml"/><Relationship Id="rId30"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45982A1-65EC-4743-BD82-5BEB6B637219}" type="doc">
      <dgm:prSet loTypeId="urn:microsoft.com/office/officeart/2005/8/layout/chevron2" loCatId="process" qsTypeId="urn:microsoft.com/office/officeart/2005/8/quickstyle/simple1" qsCatId="simple" csTypeId="urn:microsoft.com/office/officeart/2005/8/colors/accent1_3" csCatId="accent1" phldr="1"/>
      <dgm:spPr/>
      <dgm:t>
        <a:bodyPr/>
        <a:lstStyle/>
        <a:p>
          <a:endParaRPr lang="en-BE"/>
        </a:p>
      </dgm:t>
    </dgm:pt>
    <dgm:pt modelId="{D28D62C4-FCD6-4F6B-BE7C-0BC34593DF5A}">
      <dgm:prSet phldrT="[Texte]"/>
      <dgm:spPr/>
      <dgm:t>
        <a:bodyPr/>
        <a:lstStyle/>
        <a:p>
          <a:r>
            <a:rPr lang="fr-BE" dirty="0"/>
            <a:t>1</a:t>
          </a:r>
          <a:endParaRPr lang="en-BE" dirty="0"/>
        </a:p>
      </dgm:t>
    </dgm:pt>
    <dgm:pt modelId="{D64959E0-5377-42F4-AFEE-40C4802D124F}" type="parTrans" cxnId="{A41AEFFB-DAFC-4530-B245-C15DB0138048}">
      <dgm:prSet/>
      <dgm:spPr/>
      <dgm:t>
        <a:bodyPr/>
        <a:lstStyle/>
        <a:p>
          <a:endParaRPr lang="en-BE"/>
        </a:p>
      </dgm:t>
    </dgm:pt>
    <dgm:pt modelId="{913C99B8-4501-4F86-8FAB-0E670ED8F35B}" type="sibTrans" cxnId="{A41AEFFB-DAFC-4530-B245-C15DB0138048}">
      <dgm:prSet/>
      <dgm:spPr/>
      <dgm:t>
        <a:bodyPr/>
        <a:lstStyle/>
        <a:p>
          <a:endParaRPr lang="en-BE"/>
        </a:p>
      </dgm:t>
    </dgm:pt>
    <dgm:pt modelId="{FF8A80E7-DEF5-493D-BC0B-2F1697B6A0EA}">
      <dgm:prSet phldrT="[Texte]"/>
      <dgm:spPr/>
      <dgm:t>
        <a:bodyPr/>
        <a:lstStyle/>
        <a:p>
          <a:r>
            <a:rPr lang="fr-BE" dirty="0"/>
            <a:t>Versement d’un acompte de 30% du subside</a:t>
          </a:r>
          <a:endParaRPr lang="en-BE" dirty="0"/>
        </a:p>
      </dgm:t>
    </dgm:pt>
    <dgm:pt modelId="{B15C08B1-AE86-4575-BA27-8CE957CA3F27}" type="parTrans" cxnId="{523BDC40-9667-404B-9859-5841FEA32A96}">
      <dgm:prSet/>
      <dgm:spPr/>
      <dgm:t>
        <a:bodyPr/>
        <a:lstStyle/>
        <a:p>
          <a:endParaRPr lang="en-BE"/>
        </a:p>
      </dgm:t>
    </dgm:pt>
    <dgm:pt modelId="{E67B6D21-EC08-43C8-B53F-F91FA4B19471}" type="sibTrans" cxnId="{523BDC40-9667-404B-9859-5841FEA32A96}">
      <dgm:prSet/>
      <dgm:spPr/>
      <dgm:t>
        <a:bodyPr/>
        <a:lstStyle/>
        <a:p>
          <a:endParaRPr lang="en-BE"/>
        </a:p>
      </dgm:t>
    </dgm:pt>
    <dgm:pt modelId="{A90E8FC6-1B2C-43BD-B56D-7EC98F4709BC}">
      <dgm:prSet phldrT="[Texte]"/>
      <dgm:spPr/>
      <dgm:t>
        <a:bodyPr/>
        <a:lstStyle/>
        <a:p>
          <a:r>
            <a:rPr lang="fr-BE" dirty="0" err="1"/>
            <a:t>Betaling</a:t>
          </a:r>
          <a:r>
            <a:rPr lang="fr-BE" dirty="0"/>
            <a:t> van </a:t>
          </a:r>
          <a:r>
            <a:rPr lang="fr-BE" dirty="0" err="1"/>
            <a:t>een</a:t>
          </a:r>
          <a:r>
            <a:rPr lang="fr-BE" dirty="0"/>
            <a:t> </a:t>
          </a:r>
          <a:r>
            <a:rPr lang="fr-BE" dirty="0" err="1"/>
            <a:t>voorschot</a:t>
          </a:r>
          <a:r>
            <a:rPr lang="fr-BE" dirty="0"/>
            <a:t> van 30% van de subsidie</a:t>
          </a:r>
          <a:endParaRPr lang="en-BE" dirty="0"/>
        </a:p>
      </dgm:t>
    </dgm:pt>
    <dgm:pt modelId="{2D2C1567-4FD9-4461-909F-9D18306B4006}" type="parTrans" cxnId="{C6E853E1-EA7C-4125-A5F8-9F7566CC4C7E}">
      <dgm:prSet/>
      <dgm:spPr/>
      <dgm:t>
        <a:bodyPr/>
        <a:lstStyle/>
        <a:p>
          <a:endParaRPr lang="en-BE"/>
        </a:p>
      </dgm:t>
    </dgm:pt>
    <dgm:pt modelId="{C6B6BB88-6813-4951-A287-86F681DCF98A}" type="sibTrans" cxnId="{C6E853E1-EA7C-4125-A5F8-9F7566CC4C7E}">
      <dgm:prSet/>
      <dgm:spPr/>
      <dgm:t>
        <a:bodyPr/>
        <a:lstStyle/>
        <a:p>
          <a:endParaRPr lang="en-BE"/>
        </a:p>
      </dgm:t>
    </dgm:pt>
    <dgm:pt modelId="{38815696-FD86-46F8-9A4F-080CB336DAEA}">
      <dgm:prSet/>
      <dgm:spPr/>
      <dgm:t>
        <a:bodyPr/>
        <a:lstStyle/>
        <a:p>
          <a:r>
            <a:rPr lang="fr-BE" dirty="0"/>
            <a:t>2</a:t>
          </a:r>
          <a:endParaRPr lang="en-BE" dirty="0"/>
        </a:p>
      </dgm:t>
    </dgm:pt>
    <dgm:pt modelId="{8DCFE56B-3C47-4D97-A73F-0270CF115C7E}" type="parTrans" cxnId="{D97687C9-313E-4822-A745-E746672451C6}">
      <dgm:prSet/>
      <dgm:spPr/>
      <dgm:t>
        <a:bodyPr/>
        <a:lstStyle/>
        <a:p>
          <a:endParaRPr lang="en-BE"/>
        </a:p>
      </dgm:t>
    </dgm:pt>
    <dgm:pt modelId="{C4876DE3-2C81-4C02-AD79-33D9BE452E85}" type="sibTrans" cxnId="{D97687C9-313E-4822-A745-E746672451C6}">
      <dgm:prSet/>
      <dgm:spPr/>
      <dgm:t>
        <a:bodyPr/>
        <a:lstStyle/>
        <a:p>
          <a:endParaRPr lang="en-BE"/>
        </a:p>
      </dgm:t>
    </dgm:pt>
    <dgm:pt modelId="{9E661B5B-C61D-4266-A467-E36AD0304F5B}">
      <dgm:prSet/>
      <dgm:spPr/>
      <dgm:t>
        <a:bodyPr/>
        <a:lstStyle/>
        <a:p>
          <a:r>
            <a:rPr lang="fr-BE" dirty="0"/>
            <a:t>Paiement du solde de 70% après la remise du rapport final</a:t>
          </a:r>
          <a:endParaRPr lang="en-BE" dirty="0"/>
        </a:p>
      </dgm:t>
    </dgm:pt>
    <dgm:pt modelId="{588FBECD-B42D-4A2E-95DE-671D25820C85}" type="parTrans" cxnId="{0BDC576E-929E-46D7-BF6D-E59DE020FEA1}">
      <dgm:prSet/>
      <dgm:spPr/>
      <dgm:t>
        <a:bodyPr/>
        <a:lstStyle/>
        <a:p>
          <a:endParaRPr lang="en-BE"/>
        </a:p>
      </dgm:t>
    </dgm:pt>
    <dgm:pt modelId="{E7D2B412-9B01-4915-99FE-E71CA16E401F}" type="sibTrans" cxnId="{0BDC576E-929E-46D7-BF6D-E59DE020FEA1}">
      <dgm:prSet/>
      <dgm:spPr/>
      <dgm:t>
        <a:bodyPr/>
        <a:lstStyle/>
        <a:p>
          <a:endParaRPr lang="en-BE"/>
        </a:p>
      </dgm:t>
    </dgm:pt>
    <dgm:pt modelId="{77F65644-9CE2-4929-BDB5-E753C8A334F5}">
      <dgm:prSet/>
      <dgm:spPr/>
      <dgm:t>
        <a:bodyPr/>
        <a:lstStyle/>
        <a:p>
          <a:r>
            <a:rPr lang="fr-BE" dirty="0" err="1"/>
            <a:t>Betaling</a:t>
          </a:r>
          <a:r>
            <a:rPr lang="fr-BE" dirty="0"/>
            <a:t> van de </a:t>
          </a:r>
          <a:r>
            <a:rPr lang="fr-BE" dirty="0" err="1"/>
            <a:t>resterende</a:t>
          </a:r>
          <a:r>
            <a:rPr lang="fr-BE" dirty="0"/>
            <a:t> 70% na </a:t>
          </a:r>
          <a:r>
            <a:rPr lang="fr-BE" dirty="0" err="1"/>
            <a:t>indiening</a:t>
          </a:r>
          <a:r>
            <a:rPr lang="fr-BE" dirty="0"/>
            <a:t> van het </a:t>
          </a:r>
          <a:r>
            <a:rPr lang="fr-BE" dirty="0" err="1"/>
            <a:t>eindverslag</a:t>
          </a:r>
          <a:endParaRPr lang="en-BE" dirty="0"/>
        </a:p>
      </dgm:t>
    </dgm:pt>
    <dgm:pt modelId="{1090E934-5811-4C0A-A6D5-D384ACC78D72}" type="parTrans" cxnId="{D4F5600E-B39D-46AA-A8D3-1CDDFDC31F35}">
      <dgm:prSet/>
      <dgm:spPr/>
      <dgm:t>
        <a:bodyPr/>
        <a:lstStyle/>
        <a:p>
          <a:endParaRPr lang="en-BE"/>
        </a:p>
      </dgm:t>
    </dgm:pt>
    <dgm:pt modelId="{BC6B894E-1F3C-4532-9FAE-EB43BBD5363F}" type="sibTrans" cxnId="{D4F5600E-B39D-46AA-A8D3-1CDDFDC31F35}">
      <dgm:prSet/>
      <dgm:spPr/>
      <dgm:t>
        <a:bodyPr/>
        <a:lstStyle/>
        <a:p>
          <a:endParaRPr lang="en-BE"/>
        </a:p>
      </dgm:t>
    </dgm:pt>
    <dgm:pt modelId="{07F21A51-9A8F-4D9C-9F39-F3E716B4DB55}" type="pres">
      <dgm:prSet presAssocID="{545982A1-65EC-4743-BD82-5BEB6B637219}" presName="linearFlow" presStyleCnt="0">
        <dgm:presLayoutVars>
          <dgm:dir/>
          <dgm:animLvl val="lvl"/>
          <dgm:resizeHandles val="exact"/>
        </dgm:presLayoutVars>
      </dgm:prSet>
      <dgm:spPr/>
    </dgm:pt>
    <dgm:pt modelId="{20DB1C6E-8FA5-415D-ABC4-C7C0C65F1C06}" type="pres">
      <dgm:prSet presAssocID="{D28D62C4-FCD6-4F6B-BE7C-0BC34593DF5A}" presName="composite" presStyleCnt="0"/>
      <dgm:spPr/>
    </dgm:pt>
    <dgm:pt modelId="{A210CF73-479D-4883-B57C-AA31825DE1D1}" type="pres">
      <dgm:prSet presAssocID="{D28D62C4-FCD6-4F6B-BE7C-0BC34593DF5A}" presName="parentText" presStyleLbl="alignNode1" presStyleIdx="0" presStyleCnt="2">
        <dgm:presLayoutVars>
          <dgm:chMax val="1"/>
          <dgm:bulletEnabled val="1"/>
        </dgm:presLayoutVars>
      </dgm:prSet>
      <dgm:spPr/>
    </dgm:pt>
    <dgm:pt modelId="{E06945AD-7937-4FAE-816D-FB1227832526}" type="pres">
      <dgm:prSet presAssocID="{D28D62C4-FCD6-4F6B-BE7C-0BC34593DF5A}" presName="descendantText" presStyleLbl="alignAcc1" presStyleIdx="0" presStyleCnt="2">
        <dgm:presLayoutVars>
          <dgm:bulletEnabled val="1"/>
        </dgm:presLayoutVars>
      </dgm:prSet>
      <dgm:spPr/>
    </dgm:pt>
    <dgm:pt modelId="{BD32C6E4-25DA-4392-97DF-5FDC8540F3DC}" type="pres">
      <dgm:prSet presAssocID="{913C99B8-4501-4F86-8FAB-0E670ED8F35B}" presName="sp" presStyleCnt="0"/>
      <dgm:spPr/>
    </dgm:pt>
    <dgm:pt modelId="{8BFCDA44-DC5D-41DB-BE26-B661AF727065}" type="pres">
      <dgm:prSet presAssocID="{38815696-FD86-46F8-9A4F-080CB336DAEA}" presName="composite" presStyleCnt="0"/>
      <dgm:spPr/>
    </dgm:pt>
    <dgm:pt modelId="{229CD10D-F49C-42D7-9A7C-8B1213A4972F}" type="pres">
      <dgm:prSet presAssocID="{38815696-FD86-46F8-9A4F-080CB336DAEA}" presName="parentText" presStyleLbl="alignNode1" presStyleIdx="1" presStyleCnt="2">
        <dgm:presLayoutVars>
          <dgm:chMax val="1"/>
          <dgm:bulletEnabled val="1"/>
        </dgm:presLayoutVars>
      </dgm:prSet>
      <dgm:spPr/>
    </dgm:pt>
    <dgm:pt modelId="{820493D6-70A7-4E1F-9073-0DC4DAA9325F}" type="pres">
      <dgm:prSet presAssocID="{38815696-FD86-46F8-9A4F-080CB336DAEA}" presName="descendantText" presStyleLbl="alignAcc1" presStyleIdx="1" presStyleCnt="2">
        <dgm:presLayoutVars>
          <dgm:bulletEnabled val="1"/>
        </dgm:presLayoutVars>
      </dgm:prSet>
      <dgm:spPr/>
    </dgm:pt>
  </dgm:ptLst>
  <dgm:cxnLst>
    <dgm:cxn modelId="{4B92CB0B-6D3E-48D9-992E-5A56D54E75CD}" type="presOf" srcId="{A90E8FC6-1B2C-43BD-B56D-7EC98F4709BC}" destId="{E06945AD-7937-4FAE-816D-FB1227832526}" srcOrd="0" destOrd="1" presId="urn:microsoft.com/office/officeart/2005/8/layout/chevron2"/>
    <dgm:cxn modelId="{D4F5600E-B39D-46AA-A8D3-1CDDFDC31F35}" srcId="{38815696-FD86-46F8-9A4F-080CB336DAEA}" destId="{77F65644-9CE2-4929-BDB5-E753C8A334F5}" srcOrd="1" destOrd="0" parTransId="{1090E934-5811-4C0A-A6D5-D384ACC78D72}" sibTransId="{BC6B894E-1F3C-4532-9FAE-EB43BBD5363F}"/>
    <dgm:cxn modelId="{79F1E40E-5AAD-4D60-82C2-03400174DF0F}" type="presOf" srcId="{FF8A80E7-DEF5-493D-BC0B-2F1697B6A0EA}" destId="{E06945AD-7937-4FAE-816D-FB1227832526}" srcOrd="0" destOrd="0" presId="urn:microsoft.com/office/officeart/2005/8/layout/chevron2"/>
    <dgm:cxn modelId="{98000B32-5DA3-4857-AE4C-7B3E04773EAC}" type="presOf" srcId="{77F65644-9CE2-4929-BDB5-E753C8A334F5}" destId="{820493D6-70A7-4E1F-9073-0DC4DAA9325F}" srcOrd="0" destOrd="1" presId="urn:microsoft.com/office/officeart/2005/8/layout/chevron2"/>
    <dgm:cxn modelId="{523BDC40-9667-404B-9859-5841FEA32A96}" srcId="{D28D62C4-FCD6-4F6B-BE7C-0BC34593DF5A}" destId="{FF8A80E7-DEF5-493D-BC0B-2F1697B6A0EA}" srcOrd="0" destOrd="0" parTransId="{B15C08B1-AE86-4575-BA27-8CE957CA3F27}" sibTransId="{E67B6D21-EC08-43C8-B53F-F91FA4B19471}"/>
    <dgm:cxn modelId="{0BDC576E-929E-46D7-BF6D-E59DE020FEA1}" srcId="{38815696-FD86-46F8-9A4F-080CB336DAEA}" destId="{9E661B5B-C61D-4266-A467-E36AD0304F5B}" srcOrd="0" destOrd="0" parTransId="{588FBECD-B42D-4A2E-95DE-671D25820C85}" sibTransId="{E7D2B412-9B01-4915-99FE-E71CA16E401F}"/>
    <dgm:cxn modelId="{77733481-A053-4F7C-BD5C-1F8700CCAC62}" type="presOf" srcId="{D28D62C4-FCD6-4F6B-BE7C-0BC34593DF5A}" destId="{A210CF73-479D-4883-B57C-AA31825DE1D1}" srcOrd="0" destOrd="0" presId="urn:microsoft.com/office/officeart/2005/8/layout/chevron2"/>
    <dgm:cxn modelId="{8275A783-BDE2-4CFB-B192-DC50834FA1E3}" type="presOf" srcId="{545982A1-65EC-4743-BD82-5BEB6B637219}" destId="{07F21A51-9A8F-4D9C-9F39-F3E716B4DB55}" srcOrd="0" destOrd="0" presId="urn:microsoft.com/office/officeart/2005/8/layout/chevron2"/>
    <dgm:cxn modelId="{97381CA2-79C7-4E30-81EE-4961426B5B1D}" type="presOf" srcId="{9E661B5B-C61D-4266-A467-E36AD0304F5B}" destId="{820493D6-70A7-4E1F-9073-0DC4DAA9325F}" srcOrd="0" destOrd="0" presId="urn:microsoft.com/office/officeart/2005/8/layout/chevron2"/>
    <dgm:cxn modelId="{D97687C9-313E-4822-A745-E746672451C6}" srcId="{545982A1-65EC-4743-BD82-5BEB6B637219}" destId="{38815696-FD86-46F8-9A4F-080CB336DAEA}" srcOrd="1" destOrd="0" parTransId="{8DCFE56B-3C47-4D97-A73F-0270CF115C7E}" sibTransId="{C4876DE3-2C81-4C02-AD79-33D9BE452E85}"/>
    <dgm:cxn modelId="{C6E853E1-EA7C-4125-A5F8-9F7566CC4C7E}" srcId="{D28D62C4-FCD6-4F6B-BE7C-0BC34593DF5A}" destId="{A90E8FC6-1B2C-43BD-B56D-7EC98F4709BC}" srcOrd="1" destOrd="0" parTransId="{2D2C1567-4FD9-4461-909F-9D18306B4006}" sibTransId="{C6B6BB88-6813-4951-A287-86F681DCF98A}"/>
    <dgm:cxn modelId="{A41AEFFB-DAFC-4530-B245-C15DB0138048}" srcId="{545982A1-65EC-4743-BD82-5BEB6B637219}" destId="{D28D62C4-FCD6-4F6B-BE7C-0BC34593DF5A}" srcOrd="0" destOrd="0" parTransId="{D64959E0-5377-42F4-AFEE-40C4802D124F}" sibTransId="{913C99B8-4501-4F86-8FAB-0E670ED8F35B}"/>
    <dgm:cxn modelId="{0000C6FE-3A91-422A-A1CF-0B2413ECFEDA}" type="presOf" srcId="{38815696-FD86-46F8-9A4F-080CB336DAEA}" destId="{229CD10D-F49C-42D7-9A7C-8B1213A4972F}" srcOrd="0" destOrd="0" presId="urn:microsoft.com/office/officeart/2005/8/layout/chevron2"/>
    <dgm:cxn modelId="{55D0A786-127F-4CF1-9F8B-BEB5B7AD5580}" type="presParOf" srcId="{07F21A51-9A8F-4D9C-9F39-F3E716B4DB55}" destId="{20DB1C6E-8FA5-415D-ABC4-C7C0C65F1C06}" srcOrd="0" destOrd="0" presId="urn:microsoft.com/office/officeart/2005/8/layout/chevron2"/>
    <dgm:cxn modelId="{04AD8F99-AC17-4D2C-93BA-B95AF47F42A7}" type="presParOf" srcId="{20DB1C6E-8FA5-415D-ABC4-C7C0C65F1C06}" destId="{A210CF73-479D-4883-B57C-AA31825DE1D1}" srcOrd="0" destOrd="0" presId="urn:microsoft.com/office/officeart/2005/8/layout/chevron2"/>
    <dgm:cxn modelId="{CADD4711-6A53-4DBA-B9FA-F3BEB69130E3}" type="presParOf" srcId="{20DB1C6E-8FA5-415D-ABC4-C7C0C65F1C06}" destId="{E06945AD-7937-4FAE-816D-FB1227832526}" srcOrd="1" destOrd="0" presId="urn:microsoft.com/office/officeart/2005/8/layout/chevron2"/>
    <dgm:cxn modelId="{3C7BD75D-67CC-4189-956F-E8AC88D499E3}" type="presParOf" srcId="{07F21A51-9A8F-4D9C-9F39-F3E716B4DB55}" destId="{BD32C6E4-25DA-4392-97DF-5FDC8540F3DC}" srcOrd="1" destOrd="0" presId="urn:microsoft.com/office/officeart/2005/8/layout/chevron2"/>
    <dgm:cxn modelId="{C5FCEC5B-88EC-4196-B0AE-620BD043D4BE}" type="presParOf" srcId="{07F21A51-9A8F-4D9C-9F39-F3E716B4DB55}" destId="{8BFCDA44-DC5D-41DB-BE26-B661AF727065}" srcOrd="2" destOrd="0" presId="urn:microsoft.com/office/officeart/2005/8/layout/chevron2"/>
    <dgm:cxn modelId="{B1439857-E9F6-4A29-B82E-872179C41B00}" type="presParOf" srcId="{8BFCDA44-DC5D-41DB-BE26-B661AF727065}" destId="{229CD10D-F49C-42D7-9A7C-8B1213A4972F}" srcOrd="0" destOrd="0" presId="urn:microsoft.com/office/officeart/2005/8/layout/chevron2"/>
    <dgm:cxn modelId="{3E257687-3040-4E53-8180-859D0313E3BA}" type="presParOf" srcId="{8BFCDA44-DC5D-41DB-BE26-B661AF727065}" destId="{820493D6-70A7-4E1F-9073-0DC4DAA9325F}"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10CF73-479D-4883-B57C-AA31825DE1D1}">
      <dsp:nvSpPr>
        <dsp:cNvPr id="0" name=""/>
        <dsp:cNvSpPr/>
      </dsp:nvSpPr>
      <dsp:spPr>
        <a:xfrm rot="5400000">
          <a:off x="-270262" y="270389"/>
          <a:ext cx="1801747" cy="1261222"/>
        </a:xfrm>
        <a:prstGeom prst="chevron">
          <a:avLst/>
        </a:prstGeom>
        <a:solidFill>
          <a:schemeClr val="accent1">
            <a:shade val="80000"/>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225" tIns="22225" rIns="22225" bIns="22225" numCol="1" spcCol="1270" anchor="ctr" anchorCtr="0">
          <a:noAutofit/>
        </a:bodyPr>
        <a:lstStyle/>
        <a:p>
          <a:pPr marL="0" lvl="0" indent="0" algn="ctr" defTabSz="1555750">
            <a:lnSpc>
              <a:spcPct val="90000"/>
            </a:lnSpc>
            <a:spcBef>
              <a:spcPct val="0"/>
            </a:spcBef>
            <a:spcAft>
              <a:spcPct val="35000"/>
            </a:spcAft>
            <a:buNone/>
          </a:pPr>
          <a:r>
            <a:rPr lang="fr-BE" sz="3500" kern="1200" dirty="0"/>
            <a:t>1</a:t>
          </a:r>
          <a:endParaRPr lang="en-BE" sz="3500" kern="1200" dirty="0"/>
        </a:p>
      </dsp:txBody>
      <dsp:txXfrm rot="-5400000">
        <a:off x="1" y="630737"/>
        <a:ext cx="1261222" cy="540525"/>
      </dsp:txXfrm>
    </dsp:sp>
    <dsp:sp modelId="{E06945AD-7937-4FAE-816D-FB1227832526}">
      <dsp:nvSpPr>
        <dsp:cNvPr id="0" name=""/>
        <dsp:cNvSpPr/>
      </dsp:nvSpPr>
      <dsp:spPr>
        <a:xfrm rot="5400000">
          <a:off x="3517585" y="-2256235"/>
          <a:ext cx="1171135" cy="5683861"/>
        </a:xfrm>
        <a:prstGeom prst="round2SameRect">
          <a:avLst/>
        </a:prstGeom>
        <a:solidFill>
          <a:schemeClr val="lt1">
            <a:alpha val="90000"/>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0904" tIns="10795" rIns="10795" bIns="10795" numCol="1" spcCol="1270" anchor="ctr" anchorCtr="0">
          <a:noAutofit/>
        </a:bodyPr>
        <a:lstStyle/>
        <a:p>
          <a:pPr marL="171450" lvl="1" indent="-171450" algn="l" defTabSz="755650">
            <a:lnSpc>
              <a:spcPct val="90000"/>
            </a:lnSpc>
            <a:spcBef>
              <a:spcPct val="0"/>
            </a:spcBef>
            <a:spcAft>
              <a:spcPct val="15000"/>
            </a:spcAft>
            <a:buChar char="•"/>
          </a:pPr>
          <a:r>
            <a:rPr lang="fr-BE" sz="1700" kern="1200" dirty="0"/>
            <a:t>Versement d’un acompte de 30% du subside</a:t>
          </a:r>
          <a:endParaRPr lang="en-BE" sz="1700" kern="1200" dirty="0"/>
        </a:p>
        <a:p>
          <a:pPr marL="171450" lvl="1" indent="-171450" algn="l" defTabSz="755650">
            <a:lnSpc>
              <a:spcPct val="90000"/>
            </a:lnSpc>
            <a:spcBef>
              <a:spcPct val="0"/>
            </a:spcBef>
            <a:spcAft>
              <a:spcPct val="15000"/>
            </a:spcAft>
            <a:buChar char="•"/>
          </a:pPr>
          <a:r>
            <a:rPr lang="fr-BE" sz="1700" kern="1200" dirty="0" err="1"/>
            <a:t>Betaling</a:t>
          </a:r>
          <a:r>
            <a:rPr lang="fr-BE" sz="1700" kern="1200" dirty="0"/>
            <a:t> van </a:t>
          </a:r>
          <a:r>
            <a:rPr lang="fr-BE" sz="1700" kern="1200" dirty="0" err="1"/>
            <a:t>een</a:t>
          </a:r>
          <a:r>
            <a:rPr lang="fr-BE" sz="1700" kern="1200" dirty="0"/>
            <a:t> </a:t>
          </a:r>
          <a:r>
            <a:rPr lang="fr-BE" sz="1700" kern="1200" dirty="0" err="1"/>
            <a:t>voorschot</a:t>
          </a:r>
          <a:r>
            <a:rPr lang="fr-BE" sz="1700" kern="1200" dirty="0"/>
            <a:t> van 30% van de subsidie</a:t>
          </a:r>
          <a:endParaRPr lang="en-BE" sz="1700" kern="1200" dirty="0"/>
        </a:p>
      </dsp:txBody>
      <dsp:txXfrm rot="-5400000">
        <a:off x="1261222" y="57298"/>
        <a:ext cx="5626691" cy="1056795"/>
      </dsp:txXfrm>
    </dsp:sp>
    <dsp:sp modelId="{229CD10D-F49C-42D7-9A7C-8B1213A4972F}">
      <dsp:nvSpPr>
        <dsp:cNvPr id="0" name=""/>
        <dsp:cNvSpPr/>
      </dsp:nvSpPr>
      <dsp:spPr>
        <a:xfrm rot="5400000">
          <a:off x="-270262" y="1780755"/>
          <a:ext cx="1801747" cy="1261222"/>
        </a:xfrm>
        <a:prstGeom prst="chevron">
          <a:avLst/>
        </a:prstGeom>
        <a:solidFill>
          <a:schemeClr val="accent1">
            <a:shade val="80000"/>
            <a:hueOff val="306246"/>
            <a:satOff val="-4392"/>
            <a:lumOff val="25615"/>
            <a:alphaOff val="0"/>
          </a:schemeClr>
        </a:solidFill>
        <a:ln w="25400" cap="flat" cmpd="sng" algn="ctr">
          <a:solidFill>
            <a:schemeClr val="accent1">
              <a:shade val="80000"/>
              <a:hueOff val="306246"/>
              <a:satOff val="-4392"/>
              <a:lumOff val="25615"/>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225" tIns="22225" rIns="22225" bIns="22225" numCol="1" spcCol="1270" anchor="ctr" anchorCtr="0">
          <a:noAutofit/>
        </a:bodyPr>
        <a:lstStyle/>
        <a:p>
          <a:pPr marL="0" lvl="0" indent="0" algn="ctr" defTabSz="1555750">
            <a:lnSpc>
              <a:spcPct val="90000"/>
            </a:lnSpc>
            <a:spcBef>
              <a:spcPct val="0"/>
            </a:spcBef>
            <a:spcAft>
              <a:spcPct val="35000"/>
            </a:spcAft>
            <a:buNone/>
          </a:pPr>
          <a:r>
            <a:rPr lang="fr-BE" sz="3500" kern="1200" dirty="0"/>
            <a:t>2</a:t>
          </a:r>
          <a:endParaRPr lang="en-BE" sz="3500" kern="1200" dirty="0"/>
        </a:p>
      </dsp:txBody>
      <dsp:txXfrm rot="-5400000">
        <a:off x="1" y="2141103"/>
        <a:ext cx="1261222" cy="540525"/>
      </dsp:txXfrm>
    </dsp:sp>
    <dsp:sp modelId="{820493D6-70A7-4E1F-9073-0DC4DAA9325F}">
      <dsp:nvSpPr>
        <dsp:cNvPr id="0" name=""/>
        <dsp:cNvSpPr/>
      </dsp:nvSpPr>
      <dsp:spPr>
        <a:xfrm rot="5400000">
          <a:off x="3517585" y="-745869"/>
          <a:ext cx="1171135" cy="5683861"/>
        </a:xfrm>
        <a:prstGeom prst="round2SameRect">
          <a:avLst/>
        </a:prstGeom>
        <a:solidFill>
          <a:schemeClr val="lt1">
            <a:alpha val="90000"/>
            <a:hueOff val="0"/>
            <a:satOff val="0"/>
            <a:lumOff val="0"/>
            <a:alphaOff val="0"/>
          </a:schemeClr>
        </a:solidFill>
        <a:ln w="25400" cap="flat" cmpd="sng" algn="ctr">
          <a:solidFill>
            <a:schemeClr val="accent1">
              <a:shade val="80000"/>
              <a:hueOff val="306246"/>
              <a:satOff val="-4392"/>
              <a:lumOff val="25615"/>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0904" tIns="10795" rIns="10795" bIns="10795" numCol="1" spcCol="1270" anchor="ctr" anchorCtr="0">
          <a:noAutofit/>
        </a:bodyPr>
        <a:lstStyle/>
        <a:p>
          <a:pPr marL="171450" lvl="1" indent="-171450" algn="l" defTabSz="755650">
            <a:lnSpc>
              <a:spcPct val="90000"/>
            </a:lnSpc>
            <a:spcBef>
              <a:spcPct val="0"/>
            </a:spcBef>
            <a:spcAft>
              <a:spcPct val="15000"/>
            </a:spcAft>
            <a:buChar char="•"/>
          </a:pPr>
          <a:r>
            <a:rPr lang="fr-BE" sz="1700" kern="1200" dirty="0"/>
            <a:t>Paiement du solde de 70% après la remise du rapport final</a:t>
          </a:r>
          <a:endParaRPr lang="en-BE" sz="1700" kern="1200" dirty="0"/>
        </a:p>
        <a:p>
          <a:pPr marL="171450" lvl="1" indent="-171450" algn="l" defTabSz="755650">
            <a:lnSpc>
              <a:spcPct val="90000"/>
            </a:lnSpc>
            <a:spcBef>
              <a:spcPct val="0"/>
            </a:spcBef>
            <a:spcAft>
              <a:spcPct val="15000"/>
            </a:spcAft>
            <a:buChar char="•"/>
          </a:pPr>
          <a:r>
            <a:rPr lang="fr-BE" sz="1700" kern="1200" dirty="0" err="1"/>
            <a:t>Betaling</a:t>
          </a:r>
          <a:r>
            <a:rPr lang="fr-BE" sz="1700" kern="1200" dirty="0"/>
            <a:t> van de </a:t>
          </a:r>
          <a:r>
            <a:rPr lang="fr-BE" sz="1700" kern="1200" dirty="0" err="1"/>
            <a:t>resterende</a:t>
          </a:r>
          <a:r>
            <a:rPr lang="fr-BE" sz="1700" kern="1200" dirty="0"/>
            <a:t> 70% na </a:t>
          </a:r>
          <a:r>
            <a:rPr lang="fr-BE" sz="1700" kern="1200" dirty="0" err="1"/>
            <a:t>indiening</a:t>
          </a:r>
          <a:r>
            <a:rPr lang="fr-BE" sz="1700" kern="1200" dirty="0"/>
            <a:t> van het </a:t>
          </a:r>
          <a:r>
            <a:rPr lang="fr-BE" sz="1700" kern="1200" dirty="0" err="1"/>
            <a:t>eindverslag</a:t>
          </a:r>
          <a:endParaRPr lang="en-BE" sz="1700" kern="1200" dirty="0"/>
        </a:p>
      </dsp:txBody>
      <dsp:txXfrm rot="-5400000">
        <a:off x="1261222" y="1567664"/>
        <a:ext cx="5626691" cy="1056795"/>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BE"/>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FC8D81E-DE7C-4382-8F1A-401577778493}" type="datetimeFigureOut">
              <a:rPr lang="fr-BE" smtClean="0"/>
              <a:pPr/>
              <a:t>13-09-22</a:t>
            </a:fld>
            <a:endParaRPr lang="fr-BE"/>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BE"/>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337564D-E952-4EC1-B75D-0DA23DC0CF12}" type="slidenum">
              <a:rPr lang="fr-BE" smtClean="0"/>
              <a:pPr/>
              <a:t>‹N°›</a:t>
            </a:fld>
            <a:endParaRPr lang="fr-BE"/>
          </a:p>
        </p:txBody>
      </p:sp>
    </p:spTree>
    <p:extLst>
      <p:ext uri="{BB962C8B-B14F-4D97-AF65-F5344CB8AC3E}">
        <p14:creationId xmlns:p14="http://schemas.microsoft.com/office/powerpoint/2010/main" val="11295785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BE"/>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58D0604-D0C7-4319-B045-8F563F9C8141}" type="datetimeFigureOut">
              <a:rPr lang="fr-BE" smtClean="0"/>
              <a:t>13-09-22</a:t>
            </a:fld>
            <a:endParaRPr lang="fr-BE"/>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BE"/>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BE"/>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DD4ACC6-E18E-4F9E-B1BC-6F01A0255BE9}" type="slidenum">
              <a:rPr lang="fr-BE" smtClean="0"/>
              <a:t>‹N°›</a:t>
            </a:fld>
            <a:endParaRPr lang="fr-BE"/>
          </a:p>
        </p:txBody>
      </p:sp>
    </p:spTree>
    <p:extLst>
      <p:ext uri="{BB962C8B-B14F-4D97-AF65-F5344CB8AC3E}">
        <p14:creationId xmlns:p14="http://schemas.microsoft.com/office/powerpoint/2010/main" val="26670140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ACCUEIL">
    <p:spTree>
      <p:nvGrpSpPr>
        <p:cNvPr id="1" name=""/>
        <p:cNvGrpSpPr/>
        <p:nvPr/>
      </p:nvGrpSpPr>
      <p:grpSpPr>
        <a:xfrm>
          <a:off x="0" y="0"/>
          <a:ext cx="0" cy="0"/>
          <a:chOff x="0" y="0"/>
          <a:chExt cx="0" cy="0"/>
        </a:xfrm>
      </p:grpSpPr>
      <p:sp>
        <p:nvSpPr>
          <p:cNvPr id="11" name="Espace réservé du numéro de diapositive 5"/>
          <p:cNvSpPr txBox="1">
            <a:spLocks/>
          </p:cNvSpPr>
          <p:nvPr userDrawn="1"/>
        </p:nvSpPr>
        <p:spPr>
          <a:xfrm>
            <a:off x="8172400" y="4758961"/>
            <a:ext cx="720080" cy="382217"/>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83F8EE3-3B50-4017-B2E3-81E7FAC0BB79}" type="slidenum">
              <a:rPr kumimoji="0" lang="fr-BE" sz="1000" b="0" i="0" u="none" strike="noStrike" kern="1200" cap="none" spc="0" normalizeH="0" baseline="0" noProof="0" smtClean="0">
                <a:ln>
                  <a:noFill/>
                </a:ln>
                <a:solidFill>
                  <a:schemeClr val="bg1">
                    <a:lumMod val="65000"/>
                  </a:schemeClr>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‹N°›</a:t>
            </a:fld>
            <a:r>
              <a:rPr kumimoji="0" lang="fr-BE" sz="11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rPr>
              <a:t> </a:t>
            </a:r>
            <a:endParaRPr kumimoji="0" lang="fr-BE" sz="10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endParaRPr>
          </a:p>
        </p:txBody>
      </p:sp>
      <p:pic>
        <p:nvPicPr>
          <p:cNvPr id="4" name="Image 3">
            <a:extLst>
              <a:ext uri="{FF2B5EF4-FFF2-40B4-BE49-F238E27FC236}">
                <a16:creationId xmlns:a16="http://schemas.microsoft.com/office/drawing/2014/main" id="{CD41CCC9-AAAA-4421-A19D-DFA67C2F661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5141178"/>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RE +SS TITRE">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86797564-50A1-4A68-9361-3995A913BBE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13" name="Espace réservé du numéro de diapositive 5"/>
          <p:cNvSpPr txBox="1">
            <a:spLocks/>
          </p:cNvSpPr>
          <p:nvPr userDrawn="1"/>
        </p:nvSpPr>
        <p:spPr>
          <a:xfrm>
            <a:off x="8172400" y="4758961"/>
            <a:ext cx="720080" cy="382217"/>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83F8EE3-3B50-4017-B2E3-81E7FAC0BB79}" type="slidenum">
              <a:rPr kumimoji="0" lang="fr-BE" sz="1000" b="0" i="0" u="none" strike="noStrike" kern="1200" cap="none" spc="0" normalizeH="0" baseline="0" noProof="0" smtClean="0">
                <a:ln>
                  <a:noFill/>
                </a:ln>
                <a:solidFill>
                  <a:schemeClr val="bg1">
                    <a:lumMod val="65000"/>
                  </a:schemeClr>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‹N°›</a:t>
            </a:fld>
            <a:r>
              <a:rPr kumimoji="0" lang="fr-BE" sz="11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rPr>
              <a:t> </a:t>
            </a:r>
            <a:endParaRPr kumimoji="0" lang="fr-BE" sz="10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endParaRPr>
          </a:p>
        </p:txBody>
      </p:sp>
      <p:sp>
        <p:nvSpPr>
          <p:cNvPr id="14" name="Espace réservé du texte 4">
            <a:extLst>
              <a:ext uri="{FF2B5EF4-FFF2-40B4-BE49-F238E27FC236}">
                <a16:creationId xmlns:a16="http://schemas.microsoft.com/office/drawing/2014/main" id="{6275DC74-2EB7-4214-A2D2-66007B8F1D75}"/>
              </a:ext>
            </a:extLst>
          </p:cNvPr>
          <p:cNvSpPr>
            <a:spLocks noGrp="1"/>
          </p:cNvSpPr>
          <p:nvPr>
            <p:ph type="body" sz="quarter" idx="10" hasCustomPrompt="1"/>
          </p:nvPr>
        </p:nvSpPr>
        <p:spPr>
          <a:xfrm>
            <a:off x="1475656" y="2117525"/>
            <a:ext cx="7560840" cy="958281"/>
          </a:xfrm>
        </p:spPr>
        <p:txBody>
          <a:bodyPr>
            <a:noAutofit/>
          </a:bodyPr>
          <a:lstStyle>
            <a:lvl1pPr marL="0" indent="0">
              <a:lnSpc>
                <a:spcPts val="2200"/>
              </a:lnSpc>
              <a:buFont typeface="Arial" pitchFamily="34" charset="0"/>
              <a:buNone/>
              <a:defRPr sz="2400" b="1" cap="all" baseline="0">
                <a:solidFill>
                  <a:schemeClr val="bg1">
                    <a:lumMod val="50000"/>
                  </a:schemeClr>
                </a:solidFill>
                <a:latin typeface="Arial" pitchFamily="34" charset="0"/>
                <a:cs typeface="Arial" pitchFamily="34" charset="0"/>
              </a:defRPr>
            </a:lvl1pPr>
            <a:lvl2pPr marL="0" indent="-108000">
              <a:spcBef>
                <a:spcPts val="300"/>
              </a:spcBef>
              <a:buFont typeface="+mj-lt"/>
              <a:buNone/>
              <a:defRPr sz="1600" b="0">
                <a:solidFill>
                  <a:schemeClr val="bg1">
                    <a:lumMod val="50000"/>
                  </a:schemeClr>
                </a:solidFill>
                <a:latin typeface="Arial" pitchFamily="34" charset="0"/>
                <a:cs typeface="Arial" pitchFamily="34" charset="0"/>
              </a:defRPr>
            </a:lvl2pPr>
            <a:lvl3pPr marL="0">
              <a:spcBef>
                <a:spcPts val="300"/>
              </a:spcBef>
              <a:buFont typeface="Aller Light" pitchFamily="2" charset="0"/>
              <a:buNone/>
              <a:defRPr sz="1800" b="1">
                <a:solidFill>
                  <a:schemeClr val="bg1">
                    <a:lumMod val="50000"/>
                  </a:schemeClr>
                </a:solidFill>
                <a:latin typeface="Arial" pitchFamily="34" charset="0"/>
                <a:cs typeface="Arial" pitchFamily="34" charset="0"/>
              </a:defRPr>
            </a:lvl3pPr>
            <a:lvl4pPr marL="0" indent="-108000">
              <a:spcBef>
                <a:spcPts val="300"/>
              </a:spcBef>
              <a:buClr>
                <a:srgbClr val="7CA2D6"/>
              </a:buClr>
              <a:buFont typeface="Arial" pitchFamily="34" charset="0"/>
              <a:buNone/>
              <a:defRPr sz="1800">
                <a:solidFill>
                  <a:schemeClr val="bg1">
                    <a:lumMod val="50000"/>
                  </a:schemeClr>
                </a:solidFill>
                <a:latin typeface="Arial" pitchFamily="34" charset="0"/>
                <a:cs typeface="Arial" pitchFamily="34" charset="0"/>
              </a:defRPr>
            </a:lvl4pPr>
            <a:lvl5pPr marL="828000" indent="-228600">
              <a:spcBef>
                <a:spcPts val="300"/>
              </a:spcBef>
              <a:buFont typeface="Arial" panose="020B0604020202020204" pitchFamily="34" charset="0"/>
              <a:buChar char="•"/>
              <a:defRPr sz="1800">
                <a:solidFill>
                  <a:schemeClr val="bg1">
                    <a:lumMod val="50000"/>
                  </a:schemeClr>
                </a:solidFill>
                <a:latin typeface="Arial" panose="020B0604020202020204" pitchFamily="34" charset="0"/>
                <a:cs typeface="Arial" panose="020B0604020202020204" pitchFamily="34" charset="0"/>
              </a:defRPr>
            </a:lvl5pPr>
          </a:lstStyle>
          <a:p>
            <a:pPr lvl="0"/>
            <a:r>
              <a:rPr lang="fr-FR" dirty="0"/>
              <a:t>Cliquez pour modifier le titre de la </a:t>
            </a:r>
            <a:r>
              <a:rPr lang="fr-FR" dirty="0" err="1"/>
              <a:t>presentation</a:t>
            </a:r>
            <a:r>
              <a:rPr lang="fr-FR" dirty="0"/>
              <a:t> - </a:t>
            </a:r>
            <a:r>
              <a:rPr lang="nl-NL" dirty="0"/>
              <a:t>Klik om de titel van de presentatie te wijzigen</a:t>
            </a:r>
            <a:endParaRPr lang="fr-FR" dirty="0"/>
          </a:p>
        </p:txBody>
      </p:sp>
      <p:sp>
        <p:nvSpPr>
          <p:cNvPr id="16" name="Espace réservé du texte 4">
            <a:extLst>
              <a:ext uri="{FF2B5EF4-FFF2-40B4-BE49-F238E27FC236}">
                <a16:creationId xmlns:a16="http://schemas.microsoft.com/office/drawing/2014/main" id="{7242E0CF-D65B-4B72-AB77-CAFADB97DFF1}"/>
              </a:ext>
            </a:extLst>
          </p:cNvPr>
          <p:cNvSpPr>
            <a:spLocks noGrp="1"/>
          </p:cNvSpPr>
          <p:nvPr>
            <p:ph type="body" sz="quarter" idx="11" hasCustomPrompt="1"/>
          </p:nvPr>
        </p:nvSpPr>
        <p:spPr>
          <a:xfrm>
            <a:off x="1475656" y="3053629"/>
            <a:ext cx="7560840" cy="670249"/>
          </a:xfrm>
        </p:spPr>
        <p:txBody>
          <a:bodyPr>
            <a:normAutofit/>
          </a:bodyPr>
          <a:lstStyle>
            <a:lvl1pPr marL="0" indent="0">
              <a:lnSpc>
                <a:spcPts val="2200"/>
              </a:lnSpc>
              <a:buFont typeface="Arial" pitchFamily="34" charset="0"/>
              <a:buNone/>
              <a:defRPr sz="1800" b="1">
                <a:solidFill>
                  <a:schemeClr val="bg1">
                    <a:lumMod val="50000"/>
                  </a:schemeClr>
                </a:solidFill>
                <a:latin typeface="Arial" pitchFamily="34" charset="0"/>
                <a:cs typeface="Arial" pitchFamily="34" charset="0"/>
              </a:defRPr>
            </a:lvl1pPr>
            <a:lvl2pPr marL="0" indent="-108000">
              <a:spcBef>
                <a:spcPts val="300"/>
              </a:spcBef>
              <a:buFont typeface="+mj-lt"/>
              <a:buNone/>
              <a:defRPr sz="2000" b="0">
                <a:solidFill>
                  <a:schemeClr val="bg1">
                    <a:lumMod val="50000"/>
                  </a:schemeClr>
                </a:solidFill>
                <a:latin typeface="Arial" pitchFamily="34" charset="0"/>
                <a:cs typeface="Arial" pitchFamily="34" charset="0"/>
              </a:defRPr>
            </a:lvl2pPr>
            <a:lvl3pPr marL="0">
              <a:spcBef>
                <a:spcPts val="300"/>
              </a:spcBef>
              <a:buFont typeface="Aller Light" pitchFamily="2" charset="0"/>
              <a:buNone/>
              <a:defRPr sz="1800" b="1">
                <a:solidFill>
                  <a:schemeClr val="bg1">
                    <a:lumMod val="50000"/>
                  </a:schemeClr>
                </a:solidFill>
                <a:latin typeface="Arial" pitchFamily="34" charset="0"/>
                <a:cs typeface="Arial" pitchFamily="34" charset="0"/>
              </a:defRPr>
            </a:lvl3pPr>
            <a:lvl4pPr marL="0" indent="-108000">
              <a:spcBef>
                <a:spcPts val="300"/>
              </a:spcBef>
              <a:buClr>
                <a:srgbClr val="7CA2D6"/>
              </a:buClr>
              <a:buFont typeface="Arial" pitchFamily="34" charset="0"/>
              <a:buNone/>
              <a:defRPr sz="1800">
                <a:solidFill>
                  <a:schemeClr val="bg1">
                    <a:lumMod val="50000"/>
                  </a:schemeClr>
                </a:solidFill>
                <a:latin typeface="Arial" pitchFamily="34" charset="0"/>
                <a:cs typeface="Arial" pitchFamily="34" charset="0"/>
              </a:defRPr>
            </a:lvl4pPr>
            <a:lvl5pPr marL="828000" indent="-228600">
              <a:spcBef>
                <a:spcPts val="300"/>
              </a:spcBef>
              <a:buFont typeface="Arial" panose="020B0604020202020204" pitchFamily="34" charset="0"/>
              <a:buChar char="•"/>
              <a:defRPr sz="1800">
                <a:solidFill>
                  <a:schemeClr val="bg1">
                    <a:lumMod val="50000"/>
                  </a:schemeClr>
                </a:solidFill>
                <a:latin typeface="Arial" panose="020B0604020202020204" pitchFamily="34" charset="0"/>
                <a:cs typeface="Arial" panose="020B0604020202020204" pitchFamily="34" charset="0"/>
              </a:defRPr>
            </a:lvl5pPr>
          </a:lstStyle>
          <a:p>
            <a:pPr lvl="0"/>
            <a:r>
              <a:rPr lang="fr-FR" dirty="0"/>
              <a:t>Cliquez pour modifier le sous-titre - </a:t>
            </a:r>
            <a:r>
              <a:rPr lang="nl-NL" dirty="0"/>
              <a:t>Klik om de ondertitel te wijzigen</a:t>
            </a:r>
            <a:endParaRPr lang="fr-F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06E28AA1-DA14-4F32-95B2-808D939AC44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5141178"/>
          </a:xfrm>
          <a:prstGeom prst="rect">
            <a:avLst/>
          </a:prstGeom>
        </p:spPr>
      </p:pic>
      <p:sp>
        <p:nvSpPr>
          <p:cNvPr id="14" name="Espace réservé du numéro de diapositive 5"/>
          <p:cNvSpPr txBox="1">
            <a:spLocks/>
          </p:cNvSpPr>
          <p:nvPr userDrawn="1"/>
        </p:nvSpPr>
        <p:spPr>
          <a:xfrm>
            <a:off x="8172400" y="4758961"/>
            <a:ext cx="720080" cy="382217"/>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83F8EE3-3B50-4017-B2E3-81E7FAC0BB79}" type="slidenum">
              <a:rPr kumimoji="0" lang="fr-BE" sz="1000" b="0" i="0" u="none" strike="noStrike" kern="1200" cap="none" spc="0" normalizeH="0" baseline="0" noProof="0" smtClean="0">
                <a:ln>
                  <a:noFill/>
                </a:ln>
                <a:solidFill>
                  <a:schemeClr val="bg1">
                    <a:lumMod val="65000"/>
                  </a:schemeClr>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‹N°›</a:t>
            </a:fld>
            <a:r>
              <a:rPr kumimoji="0" lang="fr-BE" sz="11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rPr>
              <a:t> </a:t>
            </a:r>
            <a:endParaRPr kumimoji="0" lang="fr-BE" sz="10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endParaRPr>
          </a:p>
        </p:txBody>
      </p:sp>
      <p:sp>
        <p:nvSpPr>
          <p:cNvPr id="16" name="Espace réservé du texte 4"/>
          <p:cNvSpPr>
            <a:spLocks noGrp="1"/>
          </p:cNvSpPr>
          <p:nvPr>
            <p:ph type="body" sz="quarter" idx="14" hasCustomPrompt="1"/>
          </p:nvPr>
        </p:nvSpPr>
        <p:spPr>
          <a:xfrm>
            <a:off x="1677770" y="1534986"/>
            <a:ext cx="7200800" cy="3197004"/>
          </a:xfrm>
        </p:spPr>
        <p:txBody>
          <a:bodyPr/>
          <a:lstStyle>
            <a:lvl1pPr marL="0" indent="0">
              <a:lnSpc>
                <a:spcPts val="2200"/>
              </a:lnSpc>
              <a:buFont typeface="Arial" pitchFamily="34" charset="0"/>
              <a:buNone/>
              <a:defRPr sz="2400" b="1">
                <a:solidFill>
                  <a:schemeClr val="bg1">
                    <a:lumMod val="50000"/>
                  </a:schemeClr>
                </a:solidFill>
                <a:latin typeface="Arial" pitchFamily="34" charset="0"/>
                <a:cs typeface="Arial" pitchFamily="34" charset="0"/>
              </a:defRPr>
            </a:lvl1pPr>
            <a:lvl2pPr marL="273050" indent="-255588">
              <a:buFont typeface="Arial" panose="020B0604020202020204" pitchFamily="34" charset="0"/>
              <a:buChar char="•"/>
              <a:defRPr sz="1800">
                <a:solidFill>
                  <a:schemeClr val="bg1">
                    <a:lumMod val="50000"/>
                  </a:schemeClr>
                </a:solidFill>
                <a:latin typeface="Arial" panose="020B0604020202020204" pitchFamily="34" charset="0"/>
                <a:cs typeface="Arial" panose="020B0604020202020204" pitchFamily="34" charset="0"/>
              </a:defRPr>
            </a:lvl2pPr>
            <a:lvl3pPr marL="454025" indent="-228600">
              <a:buFont typeface="Arial" panose="020B0604020202020204" pitchFamily="34" charset="0"/>
              <a:buChar char="-"/>
              <a:defRPr sz="1600">
                <a:solidFill>
                  <a:schemeClr val="bg1">
                    <a:lumMod val="50000"/>
                  </a:schemeClr>
                </a:solidFill>
                <a:latin typeface="Arial" panose="020B0604020202020204" pitchFamily="34" charset="0"/>
                <a:cs typeface="Arial" panose="020B0604020202020204" pitchFamily="34" charset="0"/>
              </a:defRPr>
            </a:lvl3pPr>
            <a:lvl4pPr marL="539750" indent="0">
              <a:buFont typeface="Courier New" panose="02070309020205020404" pitchFamily="49" charset="0"/>
              <a:buNone/>
              <a:defRPr sz="1600" i="1">
                <a:solidFill>
                  <a:schemeClr val="bg1">
                    <a:lumMod val="50000"/>
                  </a:schemeClr>
                </a:solidFill>
                <a:latin typeface="Arial" panose="020B0604020202020204" pitchFamily="34" charset="0"/>
                <a:cs typeface="Arial" panose="020B0604020202020204" pitchFamily="34" charset="0"/>
              </a:defRPr>
            </a:lvl4pPr>
            <a:lvl5pPr>
              <a:defRPr>
                <a:solidFill>
                  <a:schemeClr val="tx1">
                    <a:lumMod val="75000"/>
                    <a:lumOff val="25000"/>
                  </a:schemeClr>
                </a:solidFill>
              </a:defRPr>
            </a:lvl5pPr>
          </a:lstStyle>
          <a:p>
            <a:pPr lvl="0"/>
            <a:r>
              <a:rPr lang="fr-FR" dirty="0"/>
              <a:t>CLIQUEZ POUR MODIFIER LE SOMMAIRE DE LA PRESENTATION - </a:t>
            </a:r>
            <a:r>
              <a:rPr lang="nl-NL" dirty="0"/>
              <a:t>KLIK OM DE SAMENVATTING VAN DE PRESENTATIE TE WIJZIGEN</a:t>
            </a:r>
            <a:endParaRPr lang="fr-FR" dirty="0"/>
          </a:p>
          <a:p>
            <a:pPr lvl="1"/>
            <a:r>
              <a:rPr lang="fr-FR" dirty="0"/>
              <a:t>Deuxième niveau</a:t>
            </a:r>
          </a:p>
          <a:p>
            <a:pPr lvl="2"/>
            <a:r>
              <a:rPr lang="fr-FR" dirty="0"/>
              <a:t>Troisième niveau</a:t>
            </a:r>
          </a:p>
          <a:p>
            <a:pPr lvl="3"/>
            <a:r>
              <a:rPr lang="fr-FR" dirty="0"/>
              <a:t>Quatrième niveau</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U">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7DA45C56-3AE0-4684-95C7-159102CE41B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5141178"/>
          </a:xfrm>
          <a:prstGeom prst="rect">
            <a:avLst/>
          </a:prstGeom>
        </p:spPr>
      </p:pic>
      <p:sp>
        <p:nvSpPr>
          <p:cNvPr id="10" name="Espace réservé du numéro de diapositive 5"/>
          <p:cNvSpPr txBox="1">
            <a:spLocks/>
          </p:cNvSpPr>
          <p:nvPr userDrawn="1"/>
        </p:nvSpPr>
        <p:spPr>
          <a:xfrm>
            <a:off x="8172400" y="4758961"/>
            <a:ext cx="720080" cy="382217"/>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83F8EE3-3B50-4017-B2E3-81E7FAC0BB79}" type="slidenum">
              <a:rPr kumimoji="0" lang="fr-BE" sz="1000" b="0" i="0" u="none" strike="noStrike" kern="1200" cap="none" spc="0" normalizeH="0" baseline="0" noProof="0" smtClean="0">
                <a:ln>
                  <a:noFill/>
                </a:ln>
                <a:solidFill>
                  <a:schemeClr val="bg1">
                    <a:lumMod val="65000"/>
                  </a:schemeClr>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‹N°›</a:t>
            </a:fld>
            <a:r>
              <a:rPr kumimoji="0" lang="fr-BE" sz="11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rPr>
              <a:t> </a:t>
            </a:r>
            <a:endParaRPr kumimoji="0" lang="fr-BE" sz="10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endParaRPr>
          </a:p>
        </p:txBody>
      </p:sp>
      <p:sp>
        <p:nvSpPr>
          <p:cNvPr id="17" name="Titre 1"/>
          <p:cNvSpPr>
            <a:spLocks noGrp="1"/>
          </p:cNvSpPr>
          <p:nvPr>
            <p:ph type="title" hasCustomPrompt="1"/>
          </p:nvPr>
        </p:nvSpPr>
        <p:spPr>
          <a:xfrm>
            <a:off x="395536" y="205978"/>
            <a:ext cx="8424936" cy="637580"/>
          </a:xfrm>
        </p:spPr>
        <p:txBody>
          <a:bodyPr anchor="ctr">
            <a:normAutofit/>
          </a:bodyPr>
          <a:lstStyle>
            <a:lvl1pPr algn="l">
              <a:defRPr sz="2400" b="1">
                <a:solidFill>
                  <a:schemeClr val="bg1">
                    <a:lumMod val="50000"/>
                  </a:schemeClr>
                </a:solidFill>
                <a:latin typeface="Arial" pitchFamily="34" charset="0"/>
                <a:cs typeface="Arial" pitchFamily="34" charset="0"/>
              </a:defRPr>
            </a:lvl1pPr>
          </a:lstStyle>
          <a:p>
            <a:r>
              <a:rPr lang="fr-FR" dirty="0"/>
              <a:t>CLIQUEZ POUR MODIFIER LE STYLE DU TITRE - </a:t>
            </a:r>
            <a:r>
              <a:rPr lang="nl-NL" dirty="0"/>
              <a:t>KLIK OM DE STIJL VAN DE TITEL TE WIJZIGEN</a:t>
            </a:r>
            <a:endParaRPr lang="fr-BE" dirty="0"/>
          </a:p>
        </p:txBody>
      </p:sp>
      <p:sp>
        <p:nvSpPr>
          <p:cNvPr id="19" name="Espace réservé du texte 4"/>
          <p:cNvSpPr>
            <a:spLocks noGrp="1"/>
          </p:cNvSpPr>
          <p:nvPr>
            <p:ph type="body" sz="quarter" idx="10" hasCustomPrompt="1"/>
          </p:nvPr>
        </p:nvSpPr>
        <p:spPr>
          <a:xfrm>
            <a:off x="359532" y="987574"/>
            <a:ext cx="8424936" cy="3096344"/>
          </a:xfrm>
        </p:spPr>
        <p:txBody>
          <a:bodyPr/>
          <a:lstStyle>
            <a:lvl1pPr marL="0" indent="0">
              <a:lnSpc>
                <a:spcPts val="2200"/>
              </a:lnSpc>
              <a:buFont typeface="Arial" pitchFamily="34" charset="0"/>
              <a:buNone/>
              <a:defRPr sz="2000" b="0">
                <a:solidFill>
                  <a:schemeClr val="tx1">
                    <a:lumMod val="50000"/>
                    <a:lumOff val="50000"/>
                  </a:schemeClr>
                </a:solidFill>
                <a:latin typeface="Arial" pitchFamily="34" charset="0"/>
                <a:cs typeface="Arial" pitchFamily="34" charset="0"/>
              </a:defRPr>
            </a:lvl1pPr>
            <a:lvl2pPr marL="0" indent="-72000">
              <a:spcBef>
                <a:spcPts val="300"/>
              </a:spcBef>
              <a:spcAft>
                <a:spcPts val="1000"/>
              </a:spcAft>
              <a:buFont typeface="+mj-lt"/>
              <a:buNone/>
              <a:defRPr sz="2000" b="0">
                <a:solidFill>
                  <a:schemeClr val="bg1">
                    <a:lumMod val="50000"/>
                  </a:schemeClr>
                </a:solidFill>
                <a:latin typeface="Arial" pitchFamily="34" charset="0"/>
                <a:cs typeface="Arial" pitchFamily="34" charset="0"/>
              </a:defRPr>
            </a:lvl2pPr>
            <a:lvl3pPr marL="540000">
              <a:spcBef>
                <a:spcPts val="300"/>
              </a:spcBef>
              <a:buFont typeface="Aller Light" pitchFamily="2" charset="0"/>
              <a:buNone/>
              <a:defRPr sz="2000" b="1">
                <a:solidFill>
                  <a:schemeClr val="tx1">
                    <a:lumMod val="50000"/>
                    <a:lumOff val="50000"/>
                  </a:schemeClr>
                </a:solidFill>
                <a:latin typeface="Arial" pitchFamily="34" charset="0"/>
                <a:cs typeface="Arial" pitchFamily="34" charset="0"/>
              </a:defRPr>
            </a:lvl3pPr>
            <a:lvl4pPr marL="540000">
              <a:spcBef>
                <a:spcPts val="300"/>
              </a:spcBef>
              <a:buClr>
                <a:srgbClr val="7CA2D6"/>
              </a:buClr>
              <a:buFont typeface="Arial" pitchFamily="34" charset="0"/>
              <a:buNone/>
              <a:defRPr sz="1800">
                <a:solidFill>
                  <a:schemeClr val="bg1">
                    <a:lumMod val="50000"/>
                  </a:schemeClr>
                </a:solidFill>
                <a:latin typeface="Arial" pitchFamily="34" charset="0"/>
                <a:cs typeface="Arial" pitchFamily="34" charset="0"/>
              </a:defRPr>
            </a:lvl4pPr>
            <a:lvl5pPr marL="828000">
              <a:spcBef>
                <a:spcPts val="300"/>
              </a:spcBef>
              <a:buClr>
                <a:schemeClr val="tx1">
                  <a:lumMod val="65000"/>
                  <a:lumOff val="35000"/>
                </a:schemeClr>
              </a:buClr>
              <a:buFont typeface="Arial" pitchFamily="34" charset="0"/>
              <a:buChar char="•"/>
              <a:defRPr sz="1800">
                <a:solidFill>
                  <a:schemeClr val="bg1">
                    <a:lumMod val="50000"/>
                  </a:schemeClr>
                </a:solidFill>
                <a:latin typeface="Arial" pitchFamily="34" charset="0"/>
                <a:cs typeface="Arial" pitchFamily="34" charset="0"/>
              </a:defRPr>
            </a:lvl5pPr>
          </a:lstStyle>
          <a:p>
            <a:pPr lvl="0"/>
            <a:r>
              <a:rPr lang="fr-FR" dirty="0"/>
              <a:t>Cliquez pour modifier les styles du texte - </a:t>
            </a:r>
            <a:r>
              <a:rPr lang="nl-NL" dirty="0"/>
              <a:t>Klik om de stijlen van de tekst te wijzigen</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fr-BE"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fr-FR" dirty="0"/>
              <a:t>Cliquez pour modifier le style du titre</a:t>
            </a:r>
            <a:endParaRPr lang="fr-BE" dirty="0"/>
          </a:p>
        </p:txBody>
      </p:sp>
      <p:sp>
        <p:nvSpPr>
          <p:cNvPr id="3" name="Espace réservé du texte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A2D6E5D8-0C96-4723-8AB9-AAB0724C9E48}" type="datetimeFigureOut">
              <a:rPr lang="fr-BE" smtClean="0"/>
              <a:pPr/>
              <a:t>13-09-22</a:t>
            </a:fld>
            <a:endParaRPr lang="fr-BE"/>
          </a:p>
        </p:txBody>
      </p:sp>
      <p:sp>
        <p:nvSpPr>
          <p:cNvPr id="5" name="Espace réservé du pied de page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683F8EE3-3B50-4017-B2E3-81E7FAC0BB79}"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60" r:id="rId2"/>
    <p:sldLayoutId id="2147483663" r:id="rId3"/>
    <p:sldLayoutId id="2147483651" r:id="rId4"/>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4.png"/><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hyperlink" Target="https://feder.brussels/2022/08/01/appel-a-projets-soutien-a-lhybridation-des-salles-de-conferences/" TargetMode="External"/><Relationship Id="rId2" Type="http://schemas.openxmlformats.org/officeDocument/2006/relationships/hyperlink" Target="mailto:feder@sprb.brussels" TargetMode="External"/><Relationship Id="rId1" Type="http://schemas.openxmlformats.org/officeDocument/2006/relationships/slideLayout" Target="../slideLayouts/slideLayout4.xml"/><Relationship Id="rId5" Type="http://schemas.openxmlformats.org/officeDocument/2006/relationships/image" Target="../media/image4.png"/><Relationship Id="rId4" Type="http://schemas.openxmlformats.org/officeDocument/2006/relationships/hyperlink" Target="https://efro.brussels/2022/08/01/projectoproep-ondersteuning-bij-de-digitalisering-van-conferentiezalen/" TargetMode="Externa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5CC3857D-2974-42C4-B5F6-858AFD3D2A1E}"/>
              </a:ext>
            </a:extLst>
          </p:cNvPr>
          <p:cNvSpPr>
            <a:spLocks noGrp="1"/>
          </p:cNvSpPr>
          <p:nvPr>
            <p:ph type="body" sz="quarter" idx="10"/>
          </p:nvPr>
        </p:nvSpPr>
        <p:spPr/>
        <p:txBody>
          <a:bodyPr/>
          <a:lstStyle/>
          <a:p>
            <a:r>
              <a:rPr lang="fr-BE" b="1" i="0" dirty="0">
                <a:solidFill>
                  <a:srgbClr val="2F3E8B"/>
                </a:solidFill>
                <a:effectLst/>
                <a:latin typeface="Source Sans Pro" panose="020B0503030403020204" pitchFamily="34" charset="0"/>
              </a:rPr>
              <a:t>Salles de conférences hybrides – appel à projets</a:t>
            </a:r>
          </a:p>
          <a:p>
            <a:endParaRPr lang="fr-BE" b="1" i="0" dirty="0">
              <a:solidFill>
                <a:srgbClr val="2F3E8B"/>
              </a:solidFill>
              <a:effectLst/>
              <a:latin typeface="Source Sans Pro" panose="020B0503030403020204" pitchFamily="34" charset="0"/>
            </a:endParaRPr>
          </a:p>
          <a:p>
            <a:r>
              <a:rPr lang="fr-BE" b="1" i="0" dirty="0">
                <a:solidFill>
                  <a:srgbClr val="2F3E8B"/>
                </a:solidFill>
                <a:effectLst/>
                <a:latin typeface="Source Sans Pro" panose="020B0503030403020204" pitchFamily="34" charset="0"/>
              </a:rPr>
              <a:t>Hybride </a:t>
            </a:r>
            <a:r>
              <a:rPr lang="fr-BE" b="1" i="0" dirty="0" err="1">
                <a:solidFill>
                  <a:srgbClr val="2F3E8B"/>
                </a:solidFill>
                <a:effectLst/>
                <a:latin typeface="Source Sans Pro" panose="020B0503030403020204" pitchFamily="34" charset="0"/>
              </a:rPr>
              <a:t>conferentiezalen</a:t>
            </a:r>
            <a:r>
              <a:rPr lang="fr-BE" b="1" i="0" dirty="0">
                <a:solidFill>
                  <a:srgbClr val="2F3E8B"/>
                </a:solidFill>
                <a:effectLst/>
                <a:latin typeface="Source Sans Pro" panose="020B0503030403020204" pitchFamily="34" charset="0"/>
              </a:rPr>
              <a:t> - </a:t>
            </a:r>
            <a:r>
              <a:rPr lang="fr-BE" b="1" i="0" dirty="0" err="1">
                <a:solidFill>
                  <a:srgbClr val="2F3E8B"/>
                </a:solidFill>
                <a:effectLst/>
                <a:latin typeface="Source Sans Pro" panose="020B0503030403020204" pitchFamily="34" charset="0"/>
              </a:rPr>
              <a:t>Projectoproep</a:t>
            </a:r>
            <a:endParaRPr lang="fr-BE" b="1" i="0" dirty="0">
              <a:solidFill>
                <a:srgbClr val="2F3E8B"/>
              </a:solidFill>
              <a:effectLst/>
              <a:latin typeface="Source Sans Pro" panose="020B0503030403020204" pitchFamily="34" charset="0"/>
            </a:endParaRPr>
          </a:p>
          <a:p>
            <a:endParaRPr lang="fr-BE" dirty="0"/>
          </a:p>
        </p:txBody>
      </p:sp>
      <p:pic>
        <p:nvPicPr>
          <p:cNvPr id="4" name="Picture 3">
            <a:extLst>
              <a:ext uri="{FF2B5EF4-FFF2-40B4-BE49-F238E27FC236}">
                <a16:creationId xmlns:a16="http://schemas.microsoft.com/office/drawing/2014/main" id="{6841CA12-E3BA-4469-9F7B-943EA79746BA}"/>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64088" y="843558"/>
            <a:ext cx="3049588" cy="731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728728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C075FE38-B32D-4DE4-BEEF-528A6377B974}"/>
              </a:ext>
            </a:extLst>
          </p:cNvPr>
          <p:cNvSpPr>
            <a:spLocks noGrp="1"/>
          </p:cNvSpPr>
          <p:nvPr>
            <p:ph type="title"/>
          </p:nvPr>
        </p:nvSpPr>
        <p:spPr/>
        <p:txBody>
          <a:bodyPr/>
          <a:lstStyle/>
          <a:p>
            <a:r>
              <a:rPr lang="fr-BE" dirty="0">
                <a:solidFill>
                  <a:srgbClr val="2F3E8B"/>
                </a:solidFill>
              </a:rPr>
              <a:t>A. Critères d’éligibilité - </a:t>
            </a:r>
            <a:r>
              <a:rPr lang="fr-BE" dirty="0" err="1">
                <a:solidFill>
                  <a:srgbClr val="2F3E8B"/>
                </a:solidFill>
              </a:rPr>
              <a:t>Subsidiabiliteitscriteria</a:t>
            </a:r>
            <a:endParaRPr lang="fr-BE" dirty="0">
              <a:solidFill>
                <a:srgbClr val="2F3E8B"/>
              </a:solidFill>
            </a:endParaRPr>
          </a:p>
        </p:txBody>
      </p:sp>
      <p:sp>
        <p:nvSpPr>
          <p:cNvPr id="5" name="Espace réservé du texte 4">
            <a:extLst>
              <a:ext uri="{FF2B5EF4-FFF2-40B4-BE49-F238E27FC236}">
                <a16:creationId xmlns:a16="http://schemas.microsoft.com/office/drawing/2014/main" id="{F0708D7B-9B75-4B51-B796-6F62CF9854FB}"/>
              </a:ext>
            </a:extLst>
          </p:cNvPr>
          <p:cNvSpPr>
            <a:spLocks noGrp="1"/>
          </p:cNvSpPr>
          <p:nvPr>
            <p:ph type="body" sz="quarter" idx="10"/>
          </p:nvPr>
        </p:nvSpPr>
        <p:spPr/>
        <p:txBody>
          <a:bodyPr>
            <a:normAutofit/>
          </a:bodyPr>
          <a:lstStyle/>
          <a:p>
            <a:r>
              <a:rPr lang="fr-FR" b="1" dirty="0">
                <a:solidFill>
                  <a:schemeClr val="tx1"/>
                </a:solidFill>
              </a:rPr>
              <a:t>Critères d’éligibilité - </a:t>
            </a:r>
            <a:r>
              <a:rPr lang="fr-FR" b="1" dirty="0" err="1">
                <a:solidFill>
                  <a:schemeClr val="tx1"/>
                </a:solidFill>
              </a:rPr>
              <a:t>Subsidiabiliteitscriteria</a:t>
            </a:r>
            <a:endParaRPr lang="fr-FR" b="1" dirty="0">
              <a:solidFill>
                <a:schemeClr val="tx1"/>
              </a:solidFill>
            </a:endParaRPr>
          </a:p>
          <a:p>
            <a:endParaRPr lang="fr-FR" b="1" dirty="0">
              <a:solidFill>
                <a:schemeClr val="tx1"/>
              </a:solidFill>
            </a:endParaRPr>
          </a:p>
          <a:p>
            <a:r>
              <a:rPr lang="fr-BE" b="1" dirty="0">
                <a:solidFill>
                  <a:schemeClr val="tx1"/>
                </a:solidFill>
              </a:rPr>
              <a:t>2. Le projet doit - Het </a:t>
            </a:r>
            <a:r>
              <a:rPr lang="fr-BE" b="1" dirty="0" err="1">
                <a:solidFill>
                  <a:schemeClr val="tx1"/>
                </a:solidFill>
              </a:rPr>
              <a:t>project</a:t>
            </a:r>
            <a:r>
              <a:rPr lang="fr-BE" b="1" dirty="0">
                <a:solidFill>
                  <a:schemeClr val="tx1"/>
                </a:solidFill>
              </a:rPr>
              <a:t> </a:t>
            </a:r>
            <a:r>
              <a:rPr lang="fr-BE" b="1" dirty="0" err="1">
                <a:solidFill>
                  <a:schemeClr val="tx1"/>
                </a:solidFill>
              </a:rPr>
              <a:t>moet</a:t>
            </a:r>
            <a:r>
              <a:rPr lang="fr-BE" b="1" dirty="0">
                <a:solidFill>
                  <a:schemeClr val="tx1"/>
                </a:solidFill>
              </a:rPr>
              <a:t> :</a:t>
            </a:r>
            <a:endParaRPr lang="fr-BE" dirty="0">
              <a:solidFill>
                <a:schemeClr val="tx1"/>
              </a:solidFill>
            </a:endParaRPr>
          </a:p>
          <a:p>
            <a:pPr marL="342900" indent="-342900">
              <a:buFont typeface="Wingdings" panose="05000000000000000000" pitchFamily="2" charset="2"/>
              <a:buChar char="q"/>
            </a:pPr>
            <a:r>
              <a:rPr lang="fr-BE" dirty="0">
                <a:solidFill>
                  <a:schemeClr val="tx1"/>
                </a:solidFill>
              </a:rPr>
              <a:t>Être en conformité avec la législation sur les aides d’état - </a:t>
            </a:r>
            <a:r>
              <a:rPr lang="nl-NL" dirty="0">
                <a:solidFill>
                  <a:schemeClr val="tx1"/>
                </a:solidFill>
              </a:rPr>
              <a:t>Voldoen aan de wetgeving inzake staatssteun ;</a:t>
            </a:r>
            <a:endParaRPr lang="fr-BE" dirty="0">
              <a:solidFill>
                <a:schemeClr val="tx1"/>
              </a:solidFill>
            </a:endParaRPr>
          </a:p>
          <a:p>
            <a:endParaRPr lang="fr-BE" dirty="0">
              <a:solidFill>
                <a:schemeClr val="tx1"/>
              </a:solidFill>
            </a:endParaRPr>
          </a:p>
          <a:p>
            <a:endParaRPr lang="fr-BE" dirty="0">
              <a:solidFill>
                <a:schemeClr val="tx1"/>
              </a:solidFill>
            </a:endParaRPr>
          </a:p>
          <a:p>
            <a:endParaRPr lang="fr-BE" dirty="0"/>
          </a:p>
        </p:txBody>
      </p:sp>
      <p:pic>
        <p:nvPicPr>
          <p:cNvPr id="2" name="Image 1">
            <a:extLst>
              <a:ext uri="{FF2B5EF4-FFF2-40B4-BE49-F238E27FC236}">
                <a16:creationId xmlns:a16="http://schemas.microsoft.com/office/drawing/2014/main" id="{3C59D94A-89ED-40D7-A8D4-41ABB210E065}"/>
              </a:ext>
            </a:extLst>
          </p:cNvPr>
          <p:cNvPicPr>
            <a:picLocks noChangeAspect="1"/>
          </p:cNvPicPr>
          <p:nvPr/>
        </p:nvPicPr>
        <p:blipFill>
          <a:blip r:embed="rId2"/>
          <a:stretch>
            <a:fillRect/>
          </a:stretch>
        </p:blipFill>
        <p:spPr>
          <a:xfrm>
            <a:off x="5436096" y="4299942"/>
            <a:ext cx="3054361" cy="731583"/>
          </a:xfrm>
          <a:prstGeom prst="rect">
            <a:avLst/>
          </a:prstGeom>
        </p:spPr>
      </p:pic>
    </p:spTree>
    <p:extLst>
      <p:ext uri="{BB962C8B-B14F-4D97-AF65-F5344CB8AC3E}">
        <p14:creationId xmlns:p14="http://schemas.microsoft.com/office/powerpoint/2010/main" val="19175117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C075FE38-B32D-4DE4-BEEF-528A6377B974}"/>
              </a:ext>
            </a:extLst>
          </p:cNvPr>
          <p:cNvSpPr>
            <a:spLocks noGrp="1"/>
          </p:cNvSpPr>
          <p:nvPr>
            <p:ph type="title"/>
          </p:nvPr>
        </p:nvSpPr>
        <p:spPr/>
        <p:txBody>
          <a:bodyPr/>
          <a:lstStyle/>
          <a:p>
            <a:r>
              <a:rPr lang="fr-BE" dirty="0">
                <a:solidFill>
                  <a:srgbClr val="2F3E8B"/>
                </a:solidFill>
              </a:rPr>
              <a:t>A. Critères d’éligibilité - </a:t>
            </a:r>
            <a:r>
              <a:rPr lang="fr-BE" dirty="0" err="1">
                <a:solidFill>
                  <a:srgbClr val="2F3E8B"/>
                </a:solidFill>
              </a:rPr>
              <a:t>Subsidiabiliteitscriteria</a:t>
            </a:r>
            <a:endParaRPr lang="fr-BE" dirty="0">
              <a:solidFill>
                <a:srgbClr val="2F3E8B"/>
              </a:solidFill>
            </a:endParaRPr>
          </a:p>
        </p:txBody>
      </p:sp>
      <p:sp>
        <p:nvSpPr>
          <p:cNvPr id="5" name="Espace réservé du texte 4">
            <a:extLst>
              <a:ext uri="{FF2B5EF4-FFF2-40B4-BE49-F238E27FC236}">
                <a16:creationId xmlns:a16="http://schemas.microsoft.com/office/drawing/2014/main" id="{F0708D7B-9B75-4B51-B796-6F62CF9854FB}"/>
              </a:ext>
            </a:extLst>
          </p:cNvPr>
          <p:cNvSpPr>
            <a:spLocks noGrp="1"/>
          </p:cNvSpPr>
          <p:nvPr>
            <p:ph type="body" sz="quarter" idx="10"/>
          </p:nvPr>
        </p:nvSpPr>
        <p:spPr/>
        <p:txBody>
          <a:bodyPr>
            <a:normAutofit fontScale="85000" lnSpcReduction="10000"/>
          </a:bodyPr>
          <a:lstStyle/>
          <a:p>
            <a:r>
              <a:rPr lang="fr-FR" b="1" dirty="0">
                <a:solidFill>
                  <a:schemeClr val="tx1"/>
                </a:solidFill>
              </a:rPr>
              <a:t>Législation sur les aides d’état – </a:t>
            </a:r>
            <a:r>
              <a:rPr lang="fr-FR" b="1" dirty="0" err="1">
                <a:solidFill>
                  <a:schemeClr val="tx1"/>
                </a:solidFill>
              </a:rPr>
              <a:t>Wetgeving</a:t>
            </a:r>
            <a:r>
              <a:rPr lang="fr-FR" b="1" dirty="0">
                <a:solidFill>
                  <a:schemeClr val="tx1"/>
                </a:solidFill>
              </a:rPr>
              <a:t> </a:t>
            </a:r>
            <a:r>
              <a:rPr lang="fr-FR" b="1" dirty="0" err="1">
                <a:solidFill>
                  <a:schemeClr val="tx1"/>
                </a:solidFill>
              </a:rPr>
              <a:t>inzake</a:t>
            </a:r>
            <a:r>
              <a:rPr lang="fr-FR" b="1" dirty="0">
                <a:solidFill>
                  <a:schemeClr val="tx1"/>
                </a:solidFill>
              </a:rPr>
              <a:t> </a:t>
            </a:r>
            <a:r>
              <a:rPr lang="fr-FR" b="1" dirty="0" err="1">
                <a:solidFill>
                  <a:schemeClr val="tx1"/>
                </a:solidFill>
              </a:rPr>
              <a:t>staatssteun</a:t>
            </a:r>
            <a:endParaRPr lang="fr-FR" b="1" dirty="0">
              <a:solidFill>
                <a:schemeClr val="tx1"/>
              </a:solidFill>
            </a:endParaRPr>
          </a:p>
          <a:p>
            <a:endParaRPr lang="fr-FR" b="1" dirty="0">
              <a:solidFill>
                <a:schemeClr val="tx1"/>
              </a:solidFill>
            </a:endParaRPr>
          </a:p>
          <a:p>
            <a:r>
              <a:rPr lang="fr-BE" dirty="0">
                <a:solidFill>
                  <a:schemeClr val="tx1"/>
                </a:solidFill>
              </a:rPr>
              <a:t>L’aide financière apportée devra suivre le </a:t>
            </a:r>
            <a:r>
              <a:rPr lang="fr-BE" b="1" dirty="0">
                <a:solidFill>
                  <a:schemeClr val="tx1"/>
                </a:solidFill>
              </a:rPr>
              <a:t>règlement de minimis</a:t>
            </a:r>
            <a:r>
              <a:rPr lang="fr-BE" dirty="0">
                <a:solidFill>
                  <a:schemeClr val="tx1"/>
                </a:solidFill>
              </a:rPr>
              <a:t>, qui permet l’octroi d’aides de </a:t>
            </a:r>
            <a:r>
              <a:rPr lang="fr-BE" b="1" dirty="0">
                <a:solidFill>
                  <a:schemeClr val="tx1"/>
                </a:solidFill>
              </a:rPr>
              <a:t>200.000€ maximum </a:t>
            </a:r>
            <a:r>
              <a:rPr lang="fr-BE" dirty="0">
                <a:solidFill>
                  <a:schemeClr val="tx1"/>
                </a:solidFill>
              </a:rPr>
              <a:t>à </a:t>
            </a:r>
            <a:r>
              <a:rPr lang="fr-BE" b="1" dirty="0">
                <a:solidFill>
                  <a:schemeClr val="tx1"/>
                </a:solidFill>
              </a:rPr>
              <a:t>une entreprise </a:t>
            </a:r>
            <a:r>
              <a:rPr lang="fr-BE" dirty="0">
                <a:solidFill>
                  <a:schemeClr val="tx1"/>
                </a:solidFill>
              </a:rPr>
              <a:t>sur une période de 3 exercices fiscaux. </a:t>
            </a:r>
          </a:p>
          <a:p>
            <a:endParaRPr lang="fr-BE" dirty="0">
              <a:solidFill>
                <a:schemeClr val="tx1"/>
              </a:solidFill>
            </a:endParaRPr>
          </a:p>
          <a:p>
            <a:r>
              <a:rPr lang="fr-BE" dirty="0">
                <a:solidFill>
                  <a:schemeClr val="tx1"/>
                </a:solidFill>
              </a:rPr>
              <a:t>Concrètement, l’aide que l’opérateur recevrait pour l’hybridation doit être ajoutée aux autres aides publiques qu’il a éventuellement reçues ces trois dernières années dans d’autres contextes et l’ensemble de ces soutiens ne doit pas dépasser 200.000€.</a:t>
            </a:r>
          </a:p>
          <a:p>
            <a:endParaRPr lang="fr-BE" dirty="0"/>
          </a:p>
        </p:txBody>
      </p:sp>
      <p:pic>
        <p:nvPicPr>
          <p:cNvPr id="2" name="Image 1">
            <a:extLst>
              <a:ext uri="{FF2B5EF4-FFF2-40B4-BE49-F238E27FC236}">
                <a16:creationId xmlns:a16="http://schemas.microsoft.com/office/drawing/2014/main" id="{3C59D94A-89ED-40D7-A8D4-41ABB210E065}"/>
              </a:ext>
            </a:extLst>
          </p:cNvPr>
          <p:cNvPicPr>
            <a:picLocks noChangeAspect="1"/>
          </p:cNvPicPr>
          <p:nvPr/>
        </p:nvPicPr>
        <p:blipFill>
          <a:blip r:embed="rId2"/>
          <a:stretch>
            <a:fillRect/>
          </a:stretch>
        </p:blipFill>
        <p:spPr>
          <a:xfrm>
            <a:off x="5436096" y="4299942"/>
            <a:ext cx="3054361" cy="731583"/>
          </a:xfrm>
          <a:prstGeom prst="rect">
            <a:avLst/>
          </a:prstGeom>
        </p:spPr>
      </p:pic>
    </p:spTree>
    <p:extLst>
      <p:ext uri="{BB962C8B-B14F-4D97-AF65-F5344CB8AC3E}">
        <p14:creationId xmlns:p14="http://schemas.microsoft.com/office/powerpoint/2010/main" val="7706549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C075FE38-B32D-4DE4-BEEF-528A6377B974}"/>
              </a:ext>
            </a:extLst>
          </p:cNvPr>
          <p:cNvSpPr>
            <a:spLocks noGrp="1"/>
          </p:cNvSpPr>
          <p:nvPr>
            <p:ph type="title"/>
          </p:nvPr>
        </p:nvSpPr>
        <p:spPr/>
        <p:txBody>
          <a:bodyPr/>
          <a:lstStyle/>
          <a:p>
            <a:r>
              <a:rPr lang="fr-BE" dirty="0">
                <a:solidFill>
                  <a:srgbClr val="2F3E8B"/>
                </a:solidFill>
              </a:rPr>
              <a:t>A. Critères d’éligibilité - </a:t>
            </a:r>
            <a:r>
              <a:rPr lang="fr-BE" dirty="0" err="1">
                <a:solidFill>
                  <a:srgbClr val="2F3E8B"/>
                </a:solidFill>
              </a:rPr>
              <a:t>Subsidiabiliteitscriteria</a:t>
            </a:r>
            <a:endParaRPr lang="fr-BE" dirty="0">
              <a:solidFill>
                <a:srgbClr val="2F3E8B"/>
              </a:solidFill>
            </a:endParaRPr>
          </a:p>
        </p:txBody>
      </p:sp>
      <p:sp>
        <p:nvSpPr>
          <p:cNvPr id="5" name="Espace réservé du texte 4">
            <a:extLst>
              <a:ext uri="{FF2B5EF4-FFF2-40B4-BE49-F238E27FC236}">
                <a16:creationId xmlns:a16="http://schemas.microsoft.com/office/drawing/2014/main" id="{F0708D7B-9B75-4B51-B796-6F62CF9854FB}"/>
              </a:ext>
            </a:extLst>
          </p:cNvPr>
          <p:cNvSpPr>
            <a:spLocks noGrp="1"/>
          </p:cNvSpPr>
          <p:nvPr>
            <p:ph type="body" sz="quarter" idx="10"/>
          </p:nvPr>
        </p:nvSpPr>
        <p:spPr/>
        <p:txBody>
          <a:bodyPr>
            <a:normAutofit fontScale="85000" lnSpcReduction="10000"/>
          </a:bodyPr>
          <a:lstStyle/>
          <a:p>
            <a:r>
              <a:rPr lang="fr-FR" b="1" dirty="0">
                <a:solidFill>
                  <a:schemeClr val="tx1"/>
                </a:solidFill>
              </a:rPr>
              <a:t>Législation sur les aides d’état – </a:t>
            </a:r>
            <a:r>
              <a:rPr lang="fr-FR" b="1" dirty="0" err="1">
                <a:solidFill>
                  <a:schemeClr val="tx1"/>
                </a:solidFill>
              </a:rPr>
              <a:t>Wetgeving</a:t>
            </a:r>
            <a:r>
              <a:rPr lang="fr-FR" b="1" dirty="0">
                <a:solidFill>
                  <a:schemeClr val="tx1"/>
                </a:solidFill>
              </a:rPr>
              <a:t> </a:t>
            </a:r>
            <a:r>
              <a:rPr lang="fr-FR" b="1" dirty="0" err="1">
                <a:solidFill>
                  <a:schemeClr val="tx1"/>
                </a:solidFill>
              </a:rPr>
              <a:t>inzake</a:t>
            </a:r>
            <a:r>
              <a:rPr lang="fr-FR" b="1" dirty="0">
                <a:solidFill>
                  <a:schemeClr val="tx1"/>
                </a:solidFill>
              </a:rPr>
              <a:t> </a:t>
            </a:r>
            <a:r>
              <a:rPr lang="fr-FR" b="1" dirty="0" err="1">
                <a:solidFill>
                  <a:schemeClr val="tx1"/>
                </a:solidFill>
              </a:rPr>
              <a:t>staatssteun</a:t>
            </a:r>
            <a:endParaRPr lang="fr-FR" b="1" dirty="0">
              <a:solidFill>
                <a:schemeClr val="tx1"/>
              </a:solidFill>
            </a:endParaRPr>
          </a:p>
          <a:p>
            <a:endParaRPr lang="fr-FR" b="1" dirty="0">
              <a:solidFill>
                <a:schemeClr val="tx1"/>
              </a:solidFill>
            </a:endParaRPr>
          </a:p>
          <a:p>
            <a:r>
              <a:rPr lang="nl-NL" dirty="0">
                <a:solidFill>
                  <a:schemeClr val="tx1"/>
                </a:solidFill>
              </a:rPr>
              <a:t>De financiële steun voor de projecten moet bestaan uit een "</a:t>
            </a:r>
            <a:r>
              <a:rPr lang="nl-NL" b="1" dirty="0">
                <a:solidFill>
                  <a:schemeClr val="tx1"/>
                </a:solidFill>
              </a:rPr>
              <a:t>de-minimissteun</a:t>
            </a:r>
            <a:r>
              <a:rPr lang="nl-NL" dirty="0">
                <a:solidFill>
                  <a:schemeClr val="tx1"/>
                </a:solidFill>
              </a:rPr>
              <a:t>". De de-minimisverordening maakt de toekenning van steun aan </a:t>
            </a:r>
            <a:r>
              <a:rPr lang="nl-NL" b="1" dirty="0">
                <a:solidFill>
                  <a:schemeClr val="tx1"/>
                </a:solidFill>
              </a:rPr>
              <a:t>een onderneming </a:t>
            </a:r>
            <a:r>
              <a:rPr lang="nl-NL" dirty="0">
                <a:solidFill>
                  <a:schemeClr val="tx1"/>
                </a:solidFill>
              </a:rPr>
              <a:t>mogelijk tot </a:t>
            </a:r>
            <a:r>
              <a:rPr lang="nl-NL" b="1" dirty="0">
                <a:solidFill>
                  <a:schemeClr val="tx1"/>
                </a:solidFill>
              </a:rPr>
              <a:t>maximaal 200.000€ </a:t>
            </a:r>
            <a:r>
              <a:rPr lang="nl-NL" dirty="0">
                <a:solidFill>
                  <a:schemeClr val="tx1"/>
                </a:solidFill>
              </a:rPr>
              <a:t>over een periode van drie belastingjaren.</a:t>
            </a:r>
          </a:p>
          <a:p>
            <a:endParaRPr lang="fr-BE" dirty="0">
              <a:solidFill>
                <a:schemeClr val="tx1"/>
              </a:solidFill>
            </a:endParaRPr>
          </a:p>
          <a:p>
            <a:r>
              <a:rPr lang="nl-NL" dirty="0">
                <a:solidFill>
                  <a:schemeClr val="tx1"/>
                </a:solidFill>
              </a:rPr>
              <a:t>Concreet moet de steun voor hybridisatie die de </a:t>
            </a:r>
            <a:r>
              <a:rPr lang="nl-NL" dirty="0" err="1">
                <a:solidFill>
                  <a:schemeClr val="tx1"/>
                </a:solidFill>
              </a:rPr>
              <a:t>candidaat</a:t>
            </a:r>
            <a:r>
              <a:rPr lang="nl-NL" dirty="0">
                <a:solidFill>
                  <a:schemeClr val="tx1"/>
                </a:solidFill>
              </a:rPr>
              <a:t> zou ontvangen, worden opgeteld bij alle andere overheidssteun die hij in de afgelopen drie jaar in andere contexten heeft ontvangen, en mag het totaalbedrag van deze steun niet hoger zijn dan 200.000 euro.</a:t>
            </a:r>
            <a:endParaRPr lang="fr-BE" dirty="0">
              <a:solidFill>
                <a:schemeClr val="tx1"/>
              </a:solidFill>
            </a:endParaRPr>
          </a:p>
          <a:p>
            <a:endParaRPr lang="fr-BE" dirty="0"/>
          </a:p>
        </p:txBody>
      </p:sp>
      <p:pic>
        <p:nvPicPr>
          <p:cNvPr id="2" name="Image 1">
            <a:extLst>
              <a:ext uri="{FF2B5EF4-FFF2-40B4-BE49-F238E27FC236}">
                <a16:creationId xmlns:a16="http://schemas.microsoft.com/office/drawing/2014/main" id="{3C59D94A-89ED-40D7-A8D4-41ABB210E065}"/>
              </a:ext>
            </a:extLst>
          </p:cNvPr>
          <p:cNvPicPr>
            <a:picLocks noChangeAspect="1"/>
          </p:cNvPicPr>
          <p:nvPr/>
        </p:nvPicPr>
        <p:blipFill>
          <a:blip r:embed="rId2"/>
          <a:stretch>
            <a:fillRect/>
          </a:stretch>
        </p:blipFill>
        <p:spPr>
          <a:xfrm>
            <a:off x="5436096" y="4299942"/>
            <a:ext cx="3054361" cy="731583"/>
          </a:xfrm>
          <a:prstGeom prst="rect">
            <a:avLst/>
          </a:prstGeom>
        </p:spPr>
      </p:pic>
    </p:spTree>
    <p:extLst>
      <p:ext uri="{BB962C8B-B14F-4D97-AF65-F5344CB8AC3E}">
        <p14:creationId xmlns:p14="http://schemas.microsoft.com/office/powerpoint/2010/main" val="37978441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C075FE38-B32D-4DE4-BEEF-528A6377B974}"/>
              </a:ext>
            </a:extLst>
          </p:cNvPr>
          <p:cNvSpPr>
            <a:spLocks noGrp="1"/>
          </p:cNvSpPr>
          <p:nvPr>
            <p:ph type="title"/>
          </p:nvPr>
        </p:nvSpPr>
        <p:spPr/>
        <p:txBody>
          <a:bodyPr/>
          <a:lstStyle/>
          <a:p>
            <a:r>
              <a:rPr lang="fr-BE" dirty="0">
                <a:solidFill>
                  <a:srgbClr val="2F3E8B"/>
                </a:solidFill>
              </a:rPr>
              <a:t>B. Critères de sélection - </a:t>
            </a:r>
            <a:r>
              <a:rPr lang="fr-BE" dirty="0" err="1">
                <a:solidFill>
                  <a:srgbClr val="2F3E8B"/>
                </a:solidFill>
              </a:rPr>
              <a:t>Selectiecriteria</a:t>
            </a:r>
            <a:endParaRPr lang="fr-BE" dirty="0">
              <a:solidFill>
                <a:srgbClr val="2F3E8B"/>
              </a:solidFill>
            </a:endParaRPr>
          </a:p>
        </p:txBody>
      </p:sp>
      <p:sp>
        <p:nvSpPr>
          <p:cNvPr id="5" name="Espace réservé du texte 4">
            <a:extLst>
              <a:ext uri="{FF2B5EF4-FFF2-40B4-BE49-F238E27FC236}">
                <a16:creationId xmlns:a16="http://schemas.microsoft.com/office/drawing/2014/main" id="{F0708D7B-9B75-4B51-B796-6F62CF9854FB}"/>
              </a:ext>
            </a:extLst>
          </p:cNvPr>
          <p:cNvSpPr>
            <a:spLocks noGrp="1"/>
          </p:cNvSpPr>
          <p:nvPr>
            <p:ph type="body" sz="quarter" idx="10"/>
          </p:nvPr>
        </p:nvSpPr>
        <p:spPr>
          <a:xfrm>
            <a:off x="359532" y="987574"/>
            <a:ext cx="8424936" cy="3168352"/>
          </a:xfrm>
        </p:spPr>
        <p:txBody>
          <a:bodyPr>
            <a:normAutofit/>
          </a:bodyPr>
          <a:lstStyle/>
          <a:p>
            <a:r>
              <a:rPr lang="fr-BE" b="1" dirty="0">
                <a:solidFill>
                  <a:schemeClr val="tx1"/>
                </a:solidFill>
              </a:rPr>
              <a:t>A. La pérennité du projet - </a:t>
            </a:r>
            <a:r>
              <a:rPr lang="fr-BE" b="1" dirty="0" err="1">
                <a:solidFill>
                  <a:schemeClr val="tx1"/>
                </a:solidFill>
              </a:rPr>
              <a:t>Duurzaamheid</a:t>
            </a:r>
            <a:endParaRPr lang="fr-BE" b="1" dirty="0">
              <a:solidFill>
                <a:schemeClr val="tx1"/>
              </a:solidFill>
            </a:endParaRPr>
          </a:p>
          <a:p>
            <a:endParaRPr lang="fr-BE" sz="300" dirty="0">
              <a:solidFill>
                <a:schemeClr val="tx1"/>
              </a:solidFill>
            </a:endParaRPr>
          </a:p>
          <a:p>
            <a:r>
              <a:rPr lang="fr-BE" dirty="0">
                <a:solidFill>
                  <a:schemeClr val="tx1"/>
                </a:solidFill>
                <a:effectLst/>
                <a:ea typeface="Calibri" panose="020F0502020204030204" pitchFamily="34" charset="0"/>
              </a:rPr>
              <a:t>Le projet doit constituer une </a:t>
            </a:r>
            <a:r>
              <a:rPr lang="fr-BE" b="1" dirty="0">
                <a:solidFill>
                  <a:schemeClr val="tx1"/>
                </a:solidFill>
                <a:effectLst/>
                <a:ea typeface="Calibri" panose="020F0502020204030204" pitchFamily="34" charset="0"/>
              </a:rPr>
              <a:t>amélioration </a:t>
            </a:r>
            <a:r>
              <a:rPr lang="fr-BE" b="1" i="1" dirty="0">
                <a:solidFill>
                  <a:schemeClr val="tx1"/>
                </a:solidFill>
                <a:effectLst/>
                <a:ea typeface="Calibri" panose="020F0502020204030204" pitchFamily="34" charset="0"/>
              </a:rPr>
              <a:t>pérenne</a:t>
            </a:r>
            <a:r>
              <a:rPr lang="fr-BE" b="1" dirty="0">
                <a:solidFill>
                  <a:schemeClr val="tx1"/>
                </a:solidFill>
                <a:effectLst/>
                <a:ea typeface="Calibri" panose="020F0502020204030204" pitchFamily="34" charset="0"/>
              </a:rPr>
              <a:t> </a:t>
            </a:r>
            <a:r>
              <a:rPr lang="fr-BE" dirty="0">
                <a:solidFill>
                  <a:schemeClr val="tx1"/>
                </a:solidFill>
                <a:effectLst/>
                <a:ea typeface="Calibri" panose="020F0502020204030204" pitchFamily="34" charset="0"/>
              </a:rPr>
              <a:t>de l'infrastructure technologique de la salle. </a:t>
            </a:r>
          </a:p>
          <a:p>
            <a:endParaRPr lang="fr-BE" dirty="0">
              <a:solidFill>
                <a:schemeClr val="tx1"/>
              </a:solidFill>
              <a:effectLst/>
              <a:ea typeface="Calibri" panose="020F0502020204030204" pitchFamily="34" charset="0"/>
            </a:endParaRPr>
          </a:p>
          <a:p>
            <a:pPr marL="285750" indent="-285750">
              <a:buFont typeface="Wingdings" panose="05000000000000000000" pitchFamily="2" charset="2"/>
              <a:buChar char="q"/>
            </a:pPr>
            <a:r>
              <a:rPr lang="fr-FR" dirty="0">
                <a:solidFill>
                  <a:schemeClr val="tx1"/>
                </a:solidFill>
                <a:ea typeface="Calibri" panose="020F0502020204030204" pitchFamily="34" charset="0"/>
              </a:rPr>
              <a:t>Assurer une pérennité de </a:t>
            </a:r>
            <a:r>
              <a:rPr lang="fr-FR" b="1" dirty="0">
                <a:solidFill>
                  <a:schemeClr val="tx1"/>
                </a:solidFill>
                <a:ea typeface="Calibri" panose="020F0502020204030204" pitchFamily="34" charset="0"/>
              </a:rPr>
              <a:t>3 ans minimum </a:t>
            </a:r>
            <a:r>
              <a:rPr lang="fr-FR" dirty="0">
                <a:solidFill>
                  <a:schemeClr val="tx1"/>
                </a:solidFill>
                <a:ea typeface="Calibri" panose="020F0502020204030204" pitchFamily="34" charset="0"/>
              </a:rPr>
              <a:t>du projet à partir du paiement du solde de la subvention</a:t>
            </a:r>
            <a:endParaRPr lang="fr-BE" dirty="0">
              <a:solidFill>
                <a:schemeClr val="tx1"/>
              </a:solidFill>
              <a:ea typeface="Calibri" panose="020F0502020204030204" pitchFamily="34" charset="0"/>
            </a:endParaRPr>
          </a:p>
          <a:p>
            <a:pPr marL="285750" indent="-285750">
              <a:buFont typeface="Wingdings" panose="05000000000000000000" pitchFamily="2" charset="2"/>
              <a:buChar char="q"/>
            </a:pPr>
            <a:r>
              <a:rPr lang="fr-BE" dirty="0">
                <a:solidFill>
                  <a:schemeClr val="tx1"/>
                </a:solidFill>
                <a:effectLst/>
                <a:ea typeface="Calibri" panose="020F0502020204030204" pitchFamily="34" charset="0"/>
              </a:rPr>
              <a:t>Démontrer que l'infrastructure sera améliorée pour une durée égalant ou dépassant </a:t>
            </a:r>
            <a:r>
              <a:rPr lang="fr-BE" b="1" dirty="0">
                <a:solidFill>
                  <a:schemeClr val="tx1"/>
                </a:solidFill>
                <a:effectLst/>
                <a:ea typeface="Calibri" panose="020F0502020204030204" pitchFamily="34" charset="0"/>
              </a:rPr>
              <a:t>la durée d’amortissement </a:t>
            </a:r>
            <a:r>
              <a:rPr lang="fr-BE" dirty="0">
                <a:solidFill>
                  <a:schemeClr val="tx1"/>
                </a:solidFill>
                <a:effectLst/>
                <a:ea typeface="Calibri" panose="020F0502020204030204" pitchFamily="34" charset="0"/>
              </a:rPr>
              <a:t>du matériel installé</a:t>
            </a:r>
            <a:endParaRPr lang="fr-BE" dirty="0">
              <a:solidFill>
                <a:schemeClr val="tx1"/>
              </a:solidFill>
            </a:endParaRPr>
          </a:p>
        </p:txBody>
      </p:sp>
      <p:pic>
        <p:nvPicPr>
          <p:cNvPr id="2" name="Image 1">
            <a:extLst>
              <a:ext uri="{FF2B5EF4-FFF2-40B4-BE49-F238E27FC236}">
                <a16:creationId xmlns:a16="http://schemas.microsoft.com/office/drawing/2014/main" id="{3C59D94A-89ED-40D7-A8D4-41ABB210E065}"/>
              </a:ext>
            </a:extLst>
          </p:cNvPr>
          <p:cNvPicPr>
            <a:picLocks noChangeAspect="1"/>
          </p:cNvPicPr>
          <p:nvPr/>
        </p:nvPicPr>
        <p:blipFill>
          <a:blip r:embed="rId2"/>
          <a:stretch>
            <a:fillRect/>
          </a:stretch>
        </p:blipFill>
        <p:spPr>
          <a:xfrm>
            <a:off x="5436096" y="4299942"/>
            <a:ext cx="3054361" cy="731583"/>
          </a:xfrm>
          <a:prstGeom prst="rect">
            <a:avLst/>
          </a:prstGeom>
        </p:spPr>
      </p:pic>
    </p:spTree>
    <p:extLst>
      <p:ext uri="{BB962C8B-B14F-4D97-AF65-F5344CB8AC3E}">
        <p14:creationId xmlns:p14="http://schemas.microsoft.com/office/powerpoint/2010/main" val="35964213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C075FE38-B32D-4DE4-BEEF-528A6377B974}"/>
              </a:ext>
            </a:extLst>
          </p:cNvPr>
          <p:cNvSpPr>
            <a:spLocks noGrp="1"/>
          </p:cNvSpPr>
          <p:nvPr>
            <p:ph type="title"/>
          </p:nvPr>
        </p:nvSpPr>
        <p:spPr/>
        <p:txBody>
          <a:bodyPr/>
          <a:lstStyle/>
          <a:p>
            <a:r>
              <a:rPr lang="fr-BE" dirty="0">
                <a:solidFill>
                  <a:srgbClr val="2F3E8B"/>
                </a:solidFill>
              </a:rPr>
              <a:t>B. Critères de sélection - </a:t>
            </a:r>
            <a:r>
              <a:rPr lang="fr-BE" dirty="0" err="1">
                <a:solidFill>
                  <a:srgbClr val="2F3E8B"/>
                </a:solidFill>
              </a:rPr>
              <a:t>Selectiecriteria</a:t>
            </a:r>
            <a:endParaRPr lang="fr-BE" dirty="0">
              <a:solidFill>
                <a:srgbClr val="2F3E8B"/>
              </a:solidFill>
            </a:endParaRPr>
          </a:p>
        </p:txBody>
      </p:sp>
      <p:sp>
        <p:nvSpPr>
          <p:cNvPr id="5" name="Espace réservé du texte 4">
            <a:extLst>
              <a:ext uri="{FF2B5EF4-FFF2-40B4-BE49-F238E27FC236}">
                <a16:creationId xmlns:a16="http://schemas.microsoft.com/office/drawing/2014/main" id="{F0708D7B-9B75-4B51-B796-6F62CF9854FB}"/>
              </a:ext>
            </a:extLst>
          </p:cNvPr>
          <p:cNvSpPr>
            <a:spLocks noGrp="1"/>
          </p:cNvSpPr>
          <p:nvPr>
            <p:ph type="body" sz="quarter" idx="10"/>
          </p:nvPr>
        </p:nvSpPr>
        <p:spPr>
          <a:xfrm>
            <a:off x="359532" y="987574"/>
            <a:ext cx="8424936" cy="3168352"/>
          </a:xfrm>
        </p:spPr>
        <p:txBody>
          <a:bodyPr>
            <a:normAutofit fontScale="92500"/>
          </a:bodyPr>
          <a:lstStyle/>
          <a:p>
            <a:r>
              <a:rPr lang="fr-BE" b="1" dirty="0">
                <a:solidFill>
                  <a:schemeClr val="tx1"/>
                </a:solidFill>
              </a:rPr>
              <a:t>A. La pérennité du projet - </a:t>
            </a:r>
            <a:r>
              <a:rPr lang="fr-BE" b="1" dirty="0" err="1">
                <a:solidFill>
                  <a:schemeClr val="tx1"/>
                </a:solidFill>
              </a:rPr>
              <a:t>Duurzaamheid</a:t>
            </a:r>
            <a:endParaRPr lang="fr-BE" b="1" dirty="0">
              <a:solidFill>
                <a:schemeClr val="tx1"/>
              </a:solidFill>
            </a:endParaRPr>
          </a:p>
          <a:p>
            <a:endParaRPr lang="fr-BE" sz="300" dirty="0">
              <a:solidFill>
                <a:schemeClr val="tx1"/>
              </a:solidFill>
            </a:endParaRPr>
          </a:p>
          <a:p>
            <a:r>
              <a:rPr lang="nl-NL" dirty="0">
                <a:solidFill>
                  <a:schemeClr val="tx1"/>
                </a:solidFill>
              </a:rPr>
              <a:t>Het project moet </a:t>
            </a:r>
            <a:r>
              <a:rPr lang="nl-NL" b="1" dirty="0">
                <a:solidFill>
                  <a:schemeClr val="tx1"/>
                </a:solidFill>
              </a:rPr>
              <a:t>een duurzame verbetering </a:t>
            </a:r>
            <a:r>
              <a:rPr lang="nl-NL" dirty="0">
                <a:solidFill>
                  <a:schemeClr val="tx1"/>
                </a:solidFill>
              </a:rPr>
              <a:t>vormen van de technologische infrastructuur van de zaal. </a:t>
            </a:r>
          </a:p>
          <a:p>
            <a:endParaRPr lang="fr-BE" dirty="0">
              <a:solidFill>
                <a:schemeClr val="tx1"/>
              </a:solidFill>
              <a:effectLst/>
              <a:ea typeface="Calibri" panose="020F0502020204030204" pitchFamily="34" charset="0"/>
            </a:endParaRPr>
          </a:p>
          <a:p>
            <a:pPr marL="285750" indent="-285750">
              <a:buFont typeface="Wingdings" panose="05000000000000000000" pitchFamily="2" charset="2"/>
              <a:buChar char="q"/>
            </a:pPr>
            <a:r>
              <a:rPr lang="nl-NL" dirty="0">
                <a:solidFill>
                  <a:schemeClr val="tx1"/>
                </a:solidFill>
                <a:ea typeface="Calibri" panose="020F0502020204030204" pitchFamily="34" charset="0"/>
              </a:rPr>
              <a:t>H</a:t>
            </a:r>
            <a:r>
              <a:rPr lang="nl-NL" dirty="0">
                <a:solidFill>
                  <a:schemeClr val="tx1"/>
                </a:solidFill>
              </a:rPr>
              <a:t>et voortbestaan van het project moet verzekeren gedurende </a:t>
            </a:r>
            <a:r>
              <a:rPr lang="nl-NL" b="1" dirty="0">
                <a:solidFill>
                  <a:schemeClr val="tx1"/>
                </a:solidFill>
              </a:rPr>
              <a:t>minimum 3 jaar</a:t>
            </a:r>
            <a:r>
              <a:rPr lang="nl-NL" dirty="0">
                <a:solidFill>
                  <a:schemeClr val="tx1"/>
                </a:solidFill>
              </a:rPr>
              <a:t>, te rekenen vanaf de uitbetaling van het subsidiesaldo.</a:t>
            </a:r>
            <a:endParaRPr lang="fr-BE" dirty="0">
              <a:solidFill>
                <a:schemeClr val="tx1"/>
              </a:solidFill>
              <a:ea typeface="Calibri" panose="020F0502020204030204" pitchFamily="34" charset="0"/>
            </a:endParaRPr>
          </a:p>
          <a:p>
            <a:pPr marL="285750" indent="-285750">
              <a:buFont typeface="Wingdings" panose="05000000000000000000" pitchFamily="2" charset="2"/>
              <a:buChar char="q"/>
            </a:pPr>
            <a:r>
              <a:rPr lang="fr-BE" dirty="0">
                <a:solidFill>
                  <a:schemeClr val="tx1"/>
                </a:solidFill>
                <a:effectLst/>
                <a:ea typeface="Calibri" panose="020F0502020204030204" pitchFamily="34" charset="0"/>
              </a:rPr>
              <a:t>A</a:t>
            </a:r>
            <a:r>
              <a:rPr lang="nl-NL" dirty="0" err="1">
                <a:solidFill>
                  <a:schemeClr val="tx1"/>
                </a:solidFill>
              </a:rPr>
              <a:t>antonen</a:t>
            </a:r>
            <a:r>
              <a:rPr lang="nl-NL" dirty="0">
                <a:solidFill>
                  <a:schemeClr val="tx1"/>
                </a:solidFill>
              </a:rPr>
              <a:t> dat er een betere infrastructuur zal zijn gedurende een periode die gelijk is aan of langer dan de </a:t>
            </a:r>
            <a:r>
              <a:rPr lang="nl-NL" b="1" dirty="0">
                <a:solidFill>
                  <a:schemeClr val="tx1"/>
                </a:solidFill>
              </a:rPr>
              <a:t>afschrijvingsperiode</a:t>
            </a:r>
            <a:r>
              <a:rPr lang="nl-NL" dirty="0">
                <a:solidFill>
                  <a:schemeClr val="tx1"/>
                </a:solidFill>
              </a:rPr>
              <a:t> van het geïnstalleerde materiaal.</a:t>
            </a:r>
            <a:endParaRPr lang="fr-BE" dirty="0">
              <a:solidFill>
                <a:schemeClr val="tx1"/>
              </a:solidFill>
            </a:endParaRPr>
          </a:p>
        </p:txBody>
      </p:sp>
      <p:pic>
        <p:nvPicPr>
          <p:cNvPr id="2" name="Image 1">
            <a:extLst>
              <a:ext uri="{FF2B5EF4-FFF2-40B4-BE49-F238E27FC236}">
                <a16:creationId xmlns:a16="http://schemas.microsoft.com/office/drawing/2014/main" id="{3C59D94A-89ED-40D7-A8D4-41ABB210E065}"/>
              </a:ext>
            </a:extLst>
          </p:cNvPr>
          <p:cNvPicPr>
            <a:picLocks noChangeAspect="1"/>
          </p:cNvPicPr>
          <p:nvPr/>
        </p:nvPicPr>
        <p:blipFill>
          <a:blip r:embed="rId2"/>
          <a:stretch>
            <a:fillRect/>
          </a:stretch>
        </p:blipFill>
        <p:spPr>
          <a:xfrm>
            <a:off x="5436096" y="4299942"/>
            <a:ext cx="3054361" cy="731583"/>
          </a:xfrm>
          <a:prstGeom prst="rect">
            <a:avLst/>
          </a:prstGeom>
        </p:spPr>
      </p:pic>
    </p:spTree>
    <p:extLst>
      <p:ext uri="{BB962C8B-B14F-4D97-AF65-F5344CB8AC3E}">
        <p14:creationId xmlns:p14="http://schemas.microsoft.com/office/powerpoint/2010/main" val="25788991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C075FE38-B32D-4DE4-BEEF-528A6377B974}"/>
              </a:ext>
            </a:extLst>
          </p:cNvPr>
          <p:cNvSpPr>
            <a:spLocks noGrp="1"/>
          </p:cNvSpPr>
          <p:nvPr>
            <p:ph type="title"/>
          </p:nvPr>
        </p:nvSpPr>
        <p:spPr/>
        <p:txBody>
          <a:bodyPr/>
          <a:lstStyle/>
          <a:p>
            <a:r>
              <a:rPr lang="fr-BE" dirty="0">
                <a:solidFill>
                  <a:srgbClr val="2F3E8B"/>
                </a:solidFill>
              </a:rPr>
              <a:t>B. Critères de sélection - </a:t>
            </a:r>
            <a:r>
              <a:rPr lang="fr-BE" dirty="0" err="1">
                <a:solidFill>
                  <a:srgbClr val="2F3E8B"/>
                </a:solidFill>
              </a:rPr>
              <a:t>Selectiecriteria</a:t>
            </a:r>
            <a:endParaRPr lang="fr-BE" dirty="0">
              <a:solidFill>
                <a:srgbClr val="2F3E8B"/>
              </a:solidFill>
            </a:endParaRPr>
          </a:p>
        </p:txBody>
      </p:sp>
      <p:sp>
        <p:nvSpPr>
          <p:cNvPr id="5" name="Espace réservé du texte 4">
            <a:extLst>
              <a:ext uri="{FF2B5EF4-FFF2-40B4-BE49-F238E27FC236}">
                <a16:creationId xmlns:a16="http://schemas.microsoft.com/office/drawing/2014/main" id="{F0708D7B-9B75-4B51-B796-6F62CF9854FB}"/>
              </a:ext>
            </a:extLst>
          </p:cNvPr>
          <p:cNvSpPr>
            <a:spLocks noGrp="1"/>
          </p:cNvSpPr>
          <p:nvPr>
            <p:ph type="body" sz="quarter" idx="10"/>
          </p:nvPr>
        </p:nvSpPr>
        <p:spPr/>
        <p:txBody>
          <a:bodyPr>
            <a:normAutofit fontScale="92500"/>
          </a:bodyPr>
          <a:lstStyle/>
          <a:p>
            <a:r>
              <a:rPr lang="fr-BE" b="1" dirty="0">
                <a:solidFill>
                  <a:schemeClr val="tx1"/>
                </a:solidFill>
              </a:rPr>
              <a:t>B. Innovation et valeur ajoutée – </a:t>
            </a:r>
            <a:r>
              <a:rPr lang="fr-BE" b="1" dirty="0" err="1">
                <a:solidFill>
                  <a:schemeClr val="tx1"/>
                </a:solidFill>
              </a:rPr>
              <a:t>Innovatie</a:t>
            </a:r>
            <a:r>
              <a:rPr lang="fr-BE" b="1" dirty="0">
                <a:solidFill>
                  <a:schemeClr val="tx1"/>
                </a:solidFill>
              </a:rPr>
              <a:t> en </a:t>
            </a:r>
            <a:r>
              <a:rPr lang="fr-BE" b="1" dirty="0" err="1">
                <a:solidFill>
                  <a:schemeClr val="tx1"/>
                </a:solidFill>
              </a:rPr>
              <a:t>toegevoegde</a:t>
            </a:r>
            <a:r>
              <a:rPr lang="fr-BE" b="1" dirty="0">
                <a:solidFill>
                  <a:schemeClr val="tx1"/>
                </a:solidFill>
              </a:rPr>
              <a:t> </a:t>
            </a:r>
            <a:r>
              <a:rPr lang="fr-BE" b="1" dirty="0" err="1">
                <a:solidFill>
                  <a:schemeClr val="tx1"/>
                </a:solidFill>
              </a:rPr>
              <a:t>waarde</a:t>
            </a:r>
            <a:endParaRPr lang="fr-BE" b="1" dirty="0">
              <a:solidFill>
                <a:schemeClr val="tx1"/>
              </a:solidFill>
            </a:endParaRPr>
          </a:p>
          <a:p>
            <a:endParaRPr lang="fr-BE" sz="200" dirty="0">
              <a:solidFill>
                <a:schemeClr val="tx1"/>
              </a:solidFill>
            </a:endParaRPr>
          </a:p>
          <a:p>
            <a:r>
              <a:rPr lang="fr-BE" sz="1800" dirty="0">
                <a:solidFill>
                  <a:schemeClr val="tx1"/>
                </a:solidFill>
                <a:effectLst/>
                <a:ea typeface="Calibri" panose="020F0502020204030204" pitchFamily="34" charset="0"/>
              </a:rPr>
              <a:t>Le projet permet la mise en œuvre d'un concept </a:t>
            </a:r>
            <a:r>
              <a:rPr lang="fr-BE" sz="1800" b="1" i="1" dirty="0">
                <a:solidFill>
                  <a:schemeClr val="tx1"/>
                </a:solidFill>
                <a:effectLst/>
                <a:ea typeface="Calibri" panose="020F0502020204030204" pitchFamily="34" charset="0"/>
              </a:rPr>
              <a:t>innovant</a:t>
            </a:r>
            <a:r>
              <a:rPr lang="fr-BE" sz="1800" dirty="0">
                <a:solidFill>
                  <a:schemeClr val="tx1"/>
                </a:solidFill>
                <a:effectLst/>
                <a:ea typeface="Calibri" panose="020F0502020204030204" pitchFamily="34" charset="0"/>
              </a:rPr>
              <a:t>. Le candidat doit démontrer que l’investissement proposé est utile, d’un niveau élevé de qualité (expérience client) et constituera une amélioration du service qu’il offre à ses clients.</a:t>
            </a:r>
          </a:p>
          <a:p>
            <a:endParaRPr lang="fr-BE" sz="1800" dirty="0">
              <a:solidFill>
                <a:schemeClr val="tx1"/>
              </a:solidFill>
              <a:effectLst/>
              <a:ea typeface="Calibri" panose="020F0502020204030204" pitchFamily="34" charset="0"/>
            </a:endParaRPr>
          </a:p>
          <a:p>
            <a:r>
              <a:rPr lang="nl-NL" sz="1800" dirty="0">
                <a:solidFill>
                  <a:schemeClr val="tx1"/>
                </a:solidFill>
                <a:effectLst/>
                <a:ea typeface="Calibri" panose="020F0502020204030204" pitchFamily="34" charset="0"/>
              </a:rPr>
              <a:t>Het project maakt de verwezenlijking mogelijk van een </a:t>
            </a:r>
            <a:r>
              <a:rPr lang="nl-NL" sz="1800" b="1" i="1" dirty="0">
                <a:solidFill>
                  <a:schemeClr val="tx1"/>
                </a:solidFill>
                <a:effectLst/>
                <a:ea typeface="Calibri" panose="020F0502020204030204" pitchFamily="34" charset="0"/>
              </a:rPr>
              <a:t>innoverend</a:t>
            </a:r>
            <a:r>
              <a:rPr lang="nl-NL" sz="1800" dirty="0">
                <a:solidFill>
                  <a:schemeClr val="tx1"/>
                </a:solidFill>
                <a:effectLst/>
                <a:ea typeface="Calibri" panose="020F0502020204030204" pitchFamily="34" charset="0"/>
              </a:rPr>
              <a:t> concept. De kandidaat moet aantonen dat de voorgestelde investering nuttig en van hoogstaande kwaliteit is (klantenervaring) en de dienstverlening aan de klanten zal verbeteren.</a:t>
            </a:r>
            <a:endParaRPr lang="en-BE" sz="1800" dirty="0">
              <a:solidFill>
                <a:schemeClr val="tx1"/>
              </a:solidFill>
              <a:effectLst/>
              <a:ea typeface="Calibri" panose="020F0502020204030204" pitchFamily="34" charset="0"/>
            </a:endParaRPr>
          </a:p>
          <a:p>
            <a:endParaRPr lang="fr-BE" dirty="0"/>
          </a:p>
        </p:txBody>
      </p:sp>
      <p:pic>
        <p:nvPicPr>
          <p:cNvPr id="2" name="Image 1">
            <a:extLst>
              <a:ext uri="{FF2B5EF4-FFF2-40B4-BE49-F238E27FC236}">
                <a16:creationId xmlns:a16="http://schemas.microsoft.com/office/drawing/2014/main" id="{3C59D94A-89ED-40D7-A8D4-41ABB210E065}"/>
              </a:ext>
            </a:extLst>
          </p:cNvPr>
          <p:cNvPicPr>
            <a:picLocks noChangeAspect="1"/>
          </p:cNvPicPr>
          <p:nvPr/>
        </p:nvPicPr>
        <p:blipFill>
          <a:blip r:embed="rId2"/>
          <a:stretch>
            <a:fillRect/>
          </a:stretch>
        </p:blipFill>
        <p:spPr>
          <a:xfrm>
            <a:off x="5436096" y="4299942"/>
            <a:ext cx="3054361" cy="731583"/>
          </a:xfrm>
          <a:prstGeom prst="rect">
            <a:avLst/>
          </a:prstGeom>
        </p:spPr>
      </p:pic>
    </p:spTree>
    <p:extLst>
      <p:ext uri="{BB962C8B-B14F-4D97-AF65-F5344CB8AC3E}">
        <p14:creationId xmlns:p14="http://schemas.microsoft.com/office/powerpoint/2010/main" val="12634142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C075FE38-B32D-4DE4-BEEF-528A6377B974}"/>
              </a:ext>
            </a:extLst>
          </p:cNvPr>
          <p:cNvSpPr>
            <a:spLocks noGrp="1"/>
          </p:cNvSpPr>
          <p:nvPr>
            <p:ph type="title"/>
          </p:nvPr>
        </p:nvSpPr>
        <p:spPr/>
        <p:txBody>
          <a:bodyPr/>
          <a:lstStyle/>
          <a:p>
            <a:r>
              <a:rPr lang="fr-BE" dirty="0">
                <a:solidFill>
                  <a:srgbClr val="2F3E8B"/>
                </a:solidFill>
              </a:rPr>
              <a:t>B. Critères de sélection - </a:t>
            </a:r>
            <a:r>
              <a:rPr lang="fr-BE" dirty="0" err="1">
                <a:solidFill>
                  <a:srgbClr val="2F3E8B"/>
                </a:solidFill>
              </a:rPr>
              <a:t>Selectiecriteria</a:t>
            </a:r>
            <a:endParaRPr lang="fr-BE" dirty="0">
              <a:solidFill>
                <a:srgbClr val="2F3E8B"/>
              </a:solidFill>
            </a:endParaRPr>
          </a:p>
        </p:txBody>
      </p:sp>
      <p:sp>
        <p:nvSpPr>
          <p:cNvPr id="5" name="Espace réservé du texte 4">
            <a:extLst>
              <a:ext uri="{FF2B5EF4-FFF2-40B4-BE49-F238E27FC236}">
                <a16:creationId xmlns:a16="http://schemas.microsoft.com/office/drawing/2014/main" id="{F0708D7B-9B75-4B51-B796-6F62CF9854FB}"/>
              </a:ext>
            </a:extLst>
          </p:cNvPr>
          <p:cNvSpPr>
            <a:spLocks noGrp="1"/>
          </p:cNvSpPr>
          <p:nvPr>
            <p:ph type="body" sz="quarter" idx="10"/>
          </p:nvPr>
        </p:nvSpPr>
        <p:spPr>
          <a:xfrm>
            <a:off x="392768" y="915566"/>
            <a:ext cx="8424936" cy="3096344"/>
          </a:xfrm>
        </p:spPr>
        <p:txBody>
          <a:bodyPr>
            <a:normAutofit fontScale="77500" lnSpcReduction="20000"/>
          </a:bodyPr>
          <a:lstStyle/>
          <a:p>
            <a:r>
              <a:rPr lang="fr-BE" b="1" dirty="0">
                <a:solidFill>
                  <a:schemeClr val="tx1"/>
                </a:solidFill>
              </a:rPr>
              <a:t>C. Calendrier de l’investissement – Planning van de </a:t>
            </a:r>
            <a:r>
              <a:rPr lang="fr-BE" b="1" dirty="0" err="1">
                <a:solidFill>
                  <a:schemeClr val="tx1"/>
                </a:solidFill>
              </a:rPr>
              <a:t>investering</a:t>
            </a:r>
            <a:endParaRPr lang="fr-BE" b="1" dirty="0">
              <a:solidFill>
                <a:schemeClr val="tx1"/>
              </a:solidFill>
            </a:endParaRPr>
          </a:p>
          <a:p>
            <a:endParaRPr lang="fr-BE" sz="300" dirty="0">
              <a:solidFill>
                <a:schemeClr val="tx1"/>
              </a:solidFill>
            </a:endParaRPr>
          </a:p>
          <a:p>
            <a:r>
              <a:rPr lang="fr-BE" sz="1900" dirty="0">
                <a:solidFill>
                  <a:schemeClr val="tx1"/>
                </a:solidFill>
                <a:effectLst/>
                <a:ea typeface="Calibri" panose="020F0502020204030204" pitchFamily="34" charset="0"/>
              </a:rPr>
              <a:t>Le projet doit être réalisable </a:t>
            </a:r>
            <a:r>
              <a:rPr lang="fr-BE" sz="1900" b="1" dirty="0">
                <a:solidFill>
                  <a:schemeClr val="tx1"/>
                </a:solidFill>
                <a:effectLst/>
                <a:ea typeface="Calibri" panose="020F0502020204030204" pitchFamily="34" charset="0"/>
              </a:rPr>
              <a:t>au plus tard le 31/12/2023 </a:t>
            </a:r>
            <a:r>
              <a:rPr lang="fr-BE" sz="1900" dirty="0">
                <a:solidFill>
                  <a:schemeClr val="tx1"/>
                </a:solidFill>
                <a:effectLst/>
                <a:ea typeface="Calibri" panose="020F0502020204030204" pitchFamily="34" charset="0"/>
              </a:rPr>
              <a:t>: cela concerne la réalisation de l’investissement (volet technique), mais également son volet budgétaire et financier.  Les factures devront être acquittées et porter sur des prestations réelles au plus tard à cette date.</a:t>
            </a:r>
          </a:p>
          <a:p>
            <a:endParaRPr lang="fr-BE" sz="1900" dirty="0">
              <a:solidFill>
                <a:schemeClr val="tx1"/>
              </a:solidFill>
            </a:endParaRPr>
          </a:p>
          <a:p>
            <a:r>
              <a:rPr lang="nl-NL" sz="1900" dirty="0">
                <a:solidFill>
                  <a:schemeClr val="tx1"/>
                </a:solidFill>
              </a:rPr>
              <a:t>Het project moet tegen </a:t>
            </a:r>
            <a:r>
              <a:rPr lang="nl-NL" sz="1900" b="1" dirty="0">
                <a:solidFill>
                  <a:schemeClr val="tx1"/>
                </a:solidFill>
              </a:rPr>
              <a:t>uiterlijk 31.12.2023 </a:t>
            </a:r>
            <a:r>
              <a:rPr lang="nl-NL" sz="1900" dirty="0">
                <a:solidFill>
                  <a:schemeClr val="tx1"/>
                </a:solidFill>
              </a:rPr>
              <a:t>kunnen worden uitgevoerd: Dit betreft de verwezenlijking van de investering (technisch gedeelte) maar ook het begrotings- en financiële gedeelte.  De facturen moeten tegen uiterlijk dit datum zijn vereffend en betrekking hebben op reële prestaties. </a:t>
            </a:r>
            <a:endParaRPr lang="fr-BE" sz="1900" dirty="0">
              <a:solidFill>
                <a:schemeClr val="tx1"/>
              </a:solidFill>
            </a:endParaRPr>
          </a:p>
          <a:p>
            <a:endParaRPr lang="fr-BE" dirty="0"/>
          </a:p>
        </p:txBody>
      </p:sp>
      <p:pic>
        <p:nvPicPr>
          <p:cNvPr id="2" name="Image 1">
            <a:extLst>
              <a:ext uri="{FF2B5EF4-FFF2-40B4-BE49-F238E27FC236}">
                <a16:creationId xmlns:a16="http://schemas.microsoft.com/office/drawing/2014/main" id="{3C59D94A-89ED-40D7-A8D4-41ABB210E065}"/>
              </a:ext>
            </a:extLst>
          </p:cNvPr>
          <p:cNvPicPr>
            <a:picLocks noChangeAspect="1"/>
          </p:cNvPicPr>
          <p:nvPr/>
        </p:nvPicPr>
        <p:blipFill>
          <a:blip r:embed="rId2"/>
          <a:stretch>
            <a:fillRect/>
          </a:stretch>
        </p:blipFill>
        <p:spPr>
          <a:xfrm>
            <a:off x="5436096" y="4299942"/>
            <a:ext cx="3054361" cy="731583"/>
          </a:xfrm>
          <a:prstGeom prst="rect">
            <a:avLst/>
          </a:prstGeom>
        </p:spPr>
      </p:pic>
    </p:spTree>
    <p:extLst>
      <p:ext uri="{BB962C8B-B14F-4D97-AF65-F5344CB8AC3E}">
        <p14:creationId xmlns:p14="http://schemas.microsoft.com/office/powerpoint/2010/main" val="35018044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C075FE38-B32D-4DE4-BEEF-528A6377B974}"/>
              </a:ext>
            </a:extLst>
          </p:cNvPr>
          <p:cNvSpPr>
            <a:spLocks noGrp="1"/>
          </p:cNvSpPr>
          <p:nvPr>
            <p:ph type="title"/>
          </p:nvPr>
        </p:nvSpPr>
        <p:spPr/>
        <p:txBody>
          <a:bodyPr>
            <a:normAutofit/>
          </a:bodyPr>
          <a:lstStyle/>
          <a:p>
            <a:r>
              <a:rPr lang="fr-BE" dirty="0">
                <a:solidFill>
                  <a:srgbClr val="2F3E8B"/>
                </a:solidFill>
              </a:rPr>
              <a:t>V. Dépenses éligibles - </a:t>
            </a:r>
            <a:r>
              <a:rPr lang="fr-BE" dirty="0" err="1">
                <a:solidFill>
                  <a:srgbClr val="2F3E8B"/>
                </a:solidFill>
              </a:rPr>
              <a:t>Ontvankelijke</a:t>
            </a:r>
            <a:r>
              <a:rPr lang="fr-BE" dirty="0">
                <a:solidFill>
                  <a:srgbClr val="2F3E8B"/>
                </a:solidFill>
              </a:rPr>
              <a:t> </a:t>
            </a:r>
            <a:r>
              <a:rPr lang="fr-BE" dirty="0" err="1">
                <a:solidFill>
                  <a:srgbClr val="2F3E8B"/>
                </a:solidFill>
              </a:rPr>
              <a:t>uitgaven</a:t>
            </a:r>
            <a:endParaRPr lang="fr-BE" dirty="0">
              <a:solidFill>
                <a:srgbClr val="2F3E8B"/>
              </a:solidFill>
            </a:endParaRPr>
          </a:p>
        </p:txBody>
      </p:sp>
      <p:sp>
        <p:nvSpPr>
          <p:cNvPr id="5" name="Espace réservé du texte 4">
            <a:extLst>
              <a:ext uri="{FF2B5EF4-FFF2-40B4-BE49-F238E27FC236}">
                <a16:creationId xmlns:a16="http://schemas.microsoft.com/office/drawing/2014/main" id="{F0708D7B-9B75-4B51-B796-6F62CF9854FB}"/>
              </a:ext>
            </a:extLst>
          </p:cNvPr>
          <p:cNvSpPr>
            <a:spLocks noGrp="1"/>
          </p:cNvSpPr>
          <p:nvPr>
            <p:ph type="body" sz="quarter" idx="10"/>
          </p:nvPr>
        </p:nvSpPr>
        <p:spPr/>
        <p:txBody>
          <a:bodyPr>
            <a:normAutofit fontScale="85000" lnSpcReduction="10000"/>
          </a:bodyPr>
          <a:lstStyle/>
          <a:p>
            <a:r>
              <a:rPr lang="fr-FR" dirty="0">
                <a:solidFill>
                  <a:schemeClr val="tx1"/>
                </a:solidFill>
              </a:rPr>
              <a:t>Mise à disposition d’un Vade </a:t>
            </a:r>
            <a:r>
              <a:rPr lang="fr-FR" dirty="0" err="1">
                <a:solidFill>
                  <a:schemeClr val="tx1"/>
                </a:solidFill>
              </a:rPr>
              <a:t>Mecum</a:t>
            </a:r>
            <a:r>
              <a:rPr lang="fr-FR" dirty="0">
                <a:solidFill>
                  <a:schemeClr val="tx1"/>
                </a:solidFill>
              </a:rPr>
              <a:t> - </a:t>
            </a:r>
            <a:r>
              <a:rPr lang="fr-FR" dirty="0" err="1">
                <a:solidFill>
                  <a:schemeClr val="tx1"/>
                </a:solidFill>
              </a:rPr>
              <a:t>Terbeschikkingstelling</a:t>
            </a:r>
            <a:r>
              <a:rPr lang="fr-FR" dirty="0">
                <a:solidFill>
                  <a:schemeClr val="tx1"/>
                </a:solidFill>
              </a:rPr>
              <a:t> van </a:t>
            </a:r>
            <a:r>
              <a:rPr lang="fr-FR" dirty="0" err="1">
                <a:solidFill>
                  <a:schemeClr val="tx1"/>
                </a:solidFill>
              </a:rPr>
              <a:t>een</a:t>
            </a:r>
            <a:r>
              <a:rPr lang="fr-FR" dirty="0">
                <a:solidFill>
                  <a:schemeClr val="tx1"/>
                </a:solidFill>
              </a:rPr>
              <a:t> </a:t>
            </a:r>
            <a:r>
              <a:rPr lang="fr-FR" dirty="0" err="1">
                <a:solidFill>
                  <a:schemeClr val="tx1"/>
                </a:solidFill>
              </a:rPr>
              <a:t>vademecum</a:t>
            </a:r>
            <a:r>
              <a:rPr lang="fr-FR" dirty="0">
                <a:solidFill>
                  <a:schemeClr val="tx1"/>
                </a:solidFill>
              </a:rPr>
              <a:t> ;</a:t>
            </a:r>
          </a:p>
          <a:p>
            <a:endParaRPr lang="fr-FR" sz="300" dirty="0">
              <a:solidFill>
                <a:schemeClr val="tx1"/>
              </a:solidFill>
            </a:endParaRPr>
          </a:p>
          <a:p>
            <a:r>
              <a:rPr lang="fr-FR" dirty="0">
                <a:solidFill>
                  <a:schemeClr val="tx1"/>
                </a:solidFill>
              </a:rPr>
              <a:t>Uniquement dépenses </a:t>
            </a:r>
            <a:r>
              <a:rPr lang="fr-FR" b="1" dirty="0">
                <a:solidFill>
                  <a:schemeClr val="tx1"/>
                </a:solidFill>
              </a:rPr>
              <a:t>en investissement </a:t>
            </a:r>
            <a:r>
              <a:rPr lang="fr-FR" dirty="0">
                <a:solidFill>
                  <a:schemeClr val="tx1"/>
                </a:solidFill>
              </a:rPr>
              <a:t>- </a:t>
            </a:r>
            <a:r>
              <a:rPr lang="fr-FR" dirty="0" err="1">
                <a:solidFill>
                  <a:schemeClr val="tx1"/>
                </a:solidFill>
              </a:rPr>
              <a:t>Enkel</a:t>
            </a:r>
            <a:r>
              <a:rPr lang="fr-FR" dirty="0">
                <a:solidFill>
                  <a:schemeClr val="tx1"/>
                </a:solidFill>
              </a:rPr>
              <a:t> </a:t>
            </a:r>
            <a:r>
              <a:rPr lang="fr-FR" b="1" dirty="0" err="1">
                <a:solidFill>
                  <a:schemeClr val="tx1"/>
                </a:solidFill>
              </a:rPr>
              <a:t>investeringsuitgaven</a:t>
            </a:r>
            <a:r>
              <a:rPr lang="fr-FR" b="1" dirty="0">
                <a:solidFill>
                  <a:schemeClr val="tx1"/>
                </a:solidFill>
              </a:rPr>
              <a:t> </a:t>
            </a:r>
            <a:r>
              <a:rPr lang="fr-FR" dirty="0">
                <a:solidFill>
                  <a:schemeClr val="tx1"/>
                </a:solidFill>
              </a:rPr>
              <a:t>;</a:t>
            </a:r>
          </a:p>
          <a:p>
            <a:endParaRPr lang="fr-FR" sz="300" dirty="0">
              <a:solidFill>
                <a:schemeClr val="tx1"/>
              </a:solidFill>
            </a:endParaRPr>
          </a:p>
          <a:p>
            <a:r>
              <a:rPr lang="fr-FR" dirty="0">
                <a:solidFill>
                  <a:schemeClr val="tx1"/>
                </a:solidFill>
              </a:rPr>
              <a:t>Aide plafonnée selon la taille de la salle -  </a:t>
            </a:r>
            <a:r>
              <a:rPr lang="fr-FR" dirty="0" err="1">
                <a:solidFill>
                  <a:schemeClr val="tx1"/>
                </a:solidFill>
              </a:rPr>
              <a:t>Steun</a:t>
            </a:r>
            <a:r>
              <a:rPr lang="fr-FR" dirty="0">
                <a:solidFill>
                  <a:schemeClr val="tx1"/>
                </a:solidFill>
              </a:rPr>
              <a:t> </a:t>
            </a:r>
            <a:r>
              <a:rPr lang="fr-FR" dirty="0" err="1">
                <a:solidFill>
                  <a:schemeClr val="tx1"/>
                </a:solidFill>
              </a:rPr>
              <a:t>afgetopt</a:t>
            </a:r>
            <a:r>
              <a:rPr lang="fr-FR" dirty="0">
                <a:solidFill>
                  <a:schemeClr val="tx1"/>
                </a:solidFill>
              </a:rPr>
              <a:t> </a:t>
            </a:r>
            <a:r>
              <a:rPr lang="fr-FR" dirty="0" err="1">
                <a:solidFill>
                  <a:schemeClr val="tx1"/>
                </a:solidFill>
              </a:rPr>
              <a:t>volgens</a:t>
            </a:r>
            <a:r>
              <a:rPr lang="fr-FR" dirty="0">
                <a:solidFill>
                  <a:schemeClr val="tx1"/>
                </a:solidFill>
              </a:rPr>
              <a:t> de </a:t>
            </a:r>
            <a:r>
              <a:rPr lang="fr-FR" dirty="0" err="1">
                <a:solidFill>
                  <a:schemeClr val="tx1"/>
                </a:solidFill>
              </a:rPr>
              <a:t>grootte</a:t>
            </a:r>
            <a:r>
              <a:rPr lang="fr-FR" dirty="0">
                <a:solidFill>
                  <a:schemeClr val="tx1"/>
                </a:solidFill>
              </a:rPr>
              <a:t> van de </a:t>
            </a:r>
            <a:r>
              <a:rPr lang="fr-FR" dirty="0" err="1">
                <a:solidFill>
                  <a:schemeClr val="tx1"/>
                </a:solidFill>
              </a:rPr>
              <a:t>conferentiezaal</a:t>
            </a:r>
            <a:r>
              <a:rPr lang="fr-FR" dirty="0">
                <a:solidFill>
                  <a:schemeClr val="tx1"/>
                </a:solidFill>
              </a:rPr>
              <a:t> ;</a:t>
            </a:r>
          </a:p>
          <a:p>
            <a:endParaRPr lang="fr-FR" sz="200" dirty="0">
              <a:solidFill>
                <a:schemeClr val="tx1"/>
              </a:solidFill>
            </a:endParaRPr>
          </a:p>
          <a:p>
            <a:r>
              <a:rPr lang="fr-FR" dirty="0">
                <a:solidFill>
                  <a:schemeClr val="tx1"/>
                </a:solidFill>
              </a:rPr>
              <a:t>Dépenses réellement engagées et payées par le bénéficiaire entre le 16 décembre 2021 et le 31 décembre 2023 - </a:t>
            </a:r>
            <a:r>
              <a:rPr lang="fr-FR" dirty="0" err="1">
                <a:solidFill>
                  <a:schemeClr val="tx1"/>
                </a:solidFill>
              </a:rPr>
              <a:t>Reëel</a:t>
            </a:r>
            <a:r>
              <a:rPr lang="fr-FR" dirty="0">
                <a:solidFill>
                  <a:schemeClr val="tx1"/>
                </a:solidFill>
              </a:rPr>
              <a:t> </a:t>
            </a:r>
            <a:r>
              <a:rPr lang="fr-FR" dirty="0" err="1">
                <a:solidFill>
                  <a:schemeClr val="tx1"/>
                </a:solidFill>
              </a:rPr>
              <a:t>vastgelegde</a:t>
            </a:r>
            <a:r>
              <a:rPr lang="fr-FR" dirty="0">
                <a:solidFill>
                  <a:schemeClr val="tx1"/>
                </a:solidFill>
              </a:rPr>
              <a:t> en </a:t>
            </a:r>
            <a:r>
              <a:rPr lang="fr-FR" dirty="0" err="1">
                <a:solidFill>
                  <a:schemeClr val="tx1"/>
                </a:solidFill>
              </a:rPr>
              <a:t>betaalde</a:t>
            </a:r>
            <a:r>
              <a:rPr lang="fr-FR" dirty="0">
                <a:solidFill>
                  <a:schemeClr val="tx1"/>
                </a:solidFill>
              </a:rPr>
              <a:t> </a:t>
            </a:r>
            <a:r>
              <a:rPr lang="fr-FR" dirty="0" err="1">
                <a:solidFill>
                  <a:schemeClr val="tx1"/>
                </a:solidFill>
              </a:rPr>
              <a:t>uitgaven</a:t>
            </a:r>
            <a:r>
              <a:rPr lang="fr-FR" dirty="0">
                <a:solidFill>
                  <a:schemeClr val="tx1"/>
                </a:solidFill>
              </a:rPr>
              <a:t> </a:t>
            </a:r>
            <a:r>
              <a:rPr lang="fr-FR" dirty="0" err="1">
                <a:solidFill>
                  <a:schemeClr val="tx1"/>
                </a:solidFill>
              </a:rPr>
              <a:t>door</a:t>
            </a:r>
            <a:r>
              <a:rPr lang="fr-FR" dirty="0">
                <a:solidFill>
                  <a:schemeClr val="tx1"/>
                </a:solidFill>
              </a:rPr>
              <a:t> de </a:t>
            </a:r>
            <a:r>
              <a:rPr lang="fr-FR" dirty="0" err="1">
                <a:solidFill>
                  <a:schemeClr val="tx1"/>
                </a:solidFill>
              </a:rPr>
              <a:t>begunstigde</a:t>
            </a:r>
            <a:r>
              <a:rPr lang="fr-FR" dirty="0">
                <a:solidFill>
                  <a:schemeClr val="tx1"/>
                </a:solidFill>
              </a:rPr>
              <a:t> </a:t>
            </a:r>
            <a:r>
              <a:rPr lang="fr-FR" dirty="0" err="1">
                <a:solidFill>
                  <a:schemeClr val="tx1"/>
                </a:solidFill>
              </a:rPr>
              <a:t>tussen</a:t>
            </a:r>
            <a:r>
              <a:rPr lang="fr-FR" dirty="0">
                <a:solidFill>
                  <a:schemeClr val="tx1"/>
                </a:solidFill>
              </a:rPr>
              <a:t> 16 </a:t>
            </a:r>
            <a:r>
              <a:rPr lang="fr-FR" dirty="0" err="1">
                <a:solidFill>
                  <a:schemeClr val="tx1"/>
                </a:solidFill>
              </a:rPr>
              <a:t>december</a:t>
            </a:r>
            <a:r>
              <a:rPr lang="fr-FR" dirty="0">
                <a:solidFill>
                  <a:schemeClr val="tx1"/>
                </a:solidFill>
              </a:rPr>
              <a:t> 2021 en 31 </a:t>
            </a:r>
            <a:r>
              <a:rPr lang="fr-FR" dirty="0" err="1">
                <a:solidFill>
                  <a:schemeClr val="tx1"/>
                </a:solidFill>
              </a:rPr>
              <a:t>december</a:t>
            </a:r>
            <a:r>
              <a:rPr lang="fr-FR" dirty="0">
                <a:solidFill>
                  <a:schemeClr val="tx1"/>
                </a:solidFill>
              </a:rPr>
              <a:t> 2023 ;</a:t>
            </a:r>
          </a:p>
        </p:txBody>
      </p:sp>
      <p:pic>
        <p:nvPicPr>
          <p:cNvPr id="2" name="Image 1">
            <a:extLst>
              <a:ext uri="{FF2B5EF4-FFF2-40B4-BE49-F238E27FC236}">
                <a16:creationId xmlns:a16="http://schemas.microsoft.com/office/drawing/2014/main" id="{3C59D94A-89ED-40D7-A8D4-41ABB210E065}"/>
              </a:ext>
            </a:extLst>
          </p:cNvPr>
          <p:cNvPicPr>
            <a:picLocks noChangeAspect="1"/>
          </p:cNvPicPr>
          <p:nvPr/>
        </p:nvPicPr>
        <p:blipFill>
          <a:blip r:embed="rId2"/>
          <a:stretch>
            <a:fillRect/>
          </a:stretch>
        </p:blipFill>
        <p:spPr>
          <a:xfrm>
            <a:off x="5436096" y="4299942"/>
            <a:ext cx="3054361" cy="731583"/>
          </a:xfrm>
          <a:prstGeom prst="rect">
            <a:avLst/>
          </a:prstGeom>
        </p:spPr>
      </p:pic>
    </p:spTree>
    <p:extLst>
      <p:ext uri="{BB962C8B-B14F-4D97-AF65-F5344CB8AC3E}">
        <p14:creationId xmlns:p14="http://schemas.microsoft.com/office/powerpoint/2010/main" val="20673378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C075FE38-B32D-4DE4-BEEF-528A6377B974}"/>
              </a:ext>
            </a:extLst>
          </p:cNvPr>
          <p:cNvSpPr>
            <a:spLocks noGrp="1"/>
          </p:cNvSpPr>
          <p:nvPr>
            <p:ph type="title"/>
          </p:nvPr>
        </p:nvSpPr>
        <p:spPr/>
        <p:txBody>
          <a:bodyPr/>
          <a:lstStyle/>
          <a:p>
            <a:r>
              <a:rPr lang="fr-BE" dirty="0">
                <a:solidFill>
                  <a:srgbClr val="2F3E8B"/>
                </a:solidFill>
              </a:rPr>
              <a:t>VI. Modalités de paiement - </a:t>
            </a:r>
            <a:r>
              <a:rPr lang="fr-BE" dirty="0" err="1">
                <a:solidFill>
                  <a:srgbClr val="2F3E8B"/>
                </a:solidFill>
              </a:rPr>
              <a:t>Betalingsregels</a:t>
            </a:r>
            <a:endParaRPr lang="fr-BE" dirty="0">
              <a:solidFill>
                <a:srgbClr val="2F3E8B"/>
              </a:solidFill>
            </a:endParaRPr>
          </a:p>
        </p:txBody>
      </p:sp>
      <p:sp>
        <p:nvSpPr>
          <p:cNvPr id="5" name="Espace réservé du texte 4">
            <a:extLst>
              <a:ext uri="{FF2B5EF4-FFF2-40B4-BE49-F238E27FC236}">
                <a16:creationId xmlns:a16="http://schemas.microsoft.com/office/drawing/2014/main" id="{F0708D7B-9B75-4B51-B796-6F62CF9854FB}"/>
              </a:ext>
            </a:extLst>
          </p:cNvPr>
          <p:cNvSpPr>
            <a:spLocks noGrp="1"/>
          </p:cNvSpPr>
          <p:nvPr>
            <p:ph type="body" sz="quarter" idx="10"/>
          </p:nvPr>
        </p:nvSpPr>
        <p:spPr/>
        <p:txBody>
          <a:bodyPr>
            <a:normAutofit/>
          </a:bodyPr>
          <a:lstStyle/>
          <a:p>
            <a:endParaRPr lang="fr-BE" dirty="0"/>
          </a:p>
          <a:p>
            <a:endParaRPr lang="fr-BE" dirty="0"/>
          </a:p>
        </p:txBody>
      </p:sp>
      <p:pic>
        <p:nvPicPr>
          <p:cNvPr id="2" name="Image 1">
            <a:extLst>
              <a:ext uri="{FF2B5EF4-FFF2-40B4-BE49-F238E27FC236}">
                <a16:creationId xmlns:a16="http://schemas.microsoft.com/office/drawing/2014/main" id="{3C59D94A-89ED-40D7-A8D4-41ABB210E065}"/>
              </a:ext>
            </a:extLst>
          </p:cNvPr>
          <p:cNvPicPr>
            <a:picLocks noChangeAspect="1"/>
          </p:cNvPicPr>
          <p:nvPr/>
        </p:nvPicPr>
        <p:blipFill>
          <a:blip r:embed="rId2"/>
          <a:stretch>
            <a:fillRect/>
          </a:stretch>
        </p:blipFill>
        <p:spPr>
          <a:xfrm>
            <a:off x="5436096" y="4299942"/>
            <a:ext cx="3054361" cy="731583"/>
          </a:xfrm>
          <a:prstGeom prst="rect">
            <a:avLst/>
          </a:prstGeom>
        </p:spPr>
      </p:pic>
      <p:graphicFrame>
        <p:nvGraphicFramePr>
          <p:cNvPr id="3" name="Diagramme 2">
            <a:extLst>
              <a:ext uri="{FF2B5EF4-FFF2-40B4-BE49-F238E27FC236}">
                <a16:creationId xmlns:a16="http://schemas.microsoft.com/office/drawing/2014/main" id="{57337869-85C4-09ED-97F4-EF3F9D8AAFD1}"/>
              </a:ext>
            </a:extLst>
          </p:cNvPr>
          <p:cNvGraphicFramePr/>
          <p:nvPr>
            <p:extLst>
              <p:ext uri="{D42A27DB-BD31-4B8C-83A1-F6EECF244321}">
                <p14:modId xmlns:p14="http://schemas.microsoft.com/office/powerpoint/2010/main" val="17552888"/>
              </p:ext>
            </p:extLst>
          </p:nvPr>
        </p:nvGraphicFramePr>
        <p:xfrm>
          <a:off x="867276" y="997289"/>
          <a:ext cx="6945084" cy="331236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5235035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C075FE38-B32D-4DE4-BEEF-528A6377B974}"/>
              </a:ext>
            </a:extLst>
          </p:cNvPr>
          <p:cNvSpPr>
            <a:spLocks noGrp="1"/>
          </p:cNvSpPr>
          <p:nvPr>
            <p:ph type="title"/>
          </p:nvPr>
        </p:nvSpPr>
        <p:spPr/>
        <p:txBody>
          <a:bodyPr/>
          <a:lstStyle/>
          <a:p>
            <a:r>
              <a:rPr lang="fr-BE" dirty="0">
                <a:solidFill>
                  <a:srgbClr val="2F3E8B"/>
                </a:solidFill>
              </a:rPr>
              <a:t>VII. Rapportage</a:t>
            </a:r>
          </a:p>
        </p:txBody>
      </p:sp>
      <p:sp>
        <p:nvSpPr>
          <p:cNvPr id="5" name="Espace réservé du texte 4">
            <a:extLst>
              <a:ext uri="{FF2B5EF4-FFF2-40B4-BE49-F238E27FC236}">
                <a16:creationId xmlns:a16="http://schemas.microsoft.com/office/drawing/2014/main" id="{F0708D7B-9B75-4B51-B796-6F62CF9854FB}"/>
              </a:ext>
            </a:extLst>
          </p:cNvPr>
          <p:cNvSpPr>
            <a:spLocks noGrp="1"/>
          </p:cNvSpPr>
          <p:nvPr>
            <p:ph type="body" sz="quarter" idx="10"/>
          </p:nvPr>
        </p:nvSpPr>
        <p:spPr/>
        <p:txBody>
          <a:bodyPr/>
          <a:lstStyle/>
          <a:p>
            <a:pPr marL="342900" indent="-342900">
              <a:buFont typeface="Wingdings" panose="05000000000000000000" pitchFamily="2" charset="2"/>
              <a:buChar char="q"/>
            </a:pPr>
            <a:r>
              <a:rPr lang="fr-BE" dirty="0">
                <a:solidFill>
                  <a:schemeClr val="tx1"/>
                </a:solidFill>
              </a:rPr>
              <a:t>Les pièces justificatives (factures, preuves de paiements, documents d’éventuels marchés publics ou de mise en concurrence, …) liées au montant de dépenses éligibles devront être introduites sur </a:t>
            </a:r>
            <a:r>
              <a:rPr lang="fr-BE" dirty="0" err="1">
                <a:solidFill>
                  <a:schemeClr val="tx1"/>
                </a:solidFill>
              </a:rPr>
              <a:t>Irisbox</a:t>
            </a:r>
            <a:r>
              <a:rPr lang="fr-BE" dirty="0">
                <a:solidFill>
                  <a:schemeClr val="tx1"/>
                </a:solidFill>
              </a:rPr>
              <a:t>.</a:t>
            </a:r>
          </a:p>
          <a:p>
            <a:endParaRPr lang="fr-BE" dirty="0">
              <a:solidFill>
                <a:schemeClr val="tx1"/>
              </a:solidFill>
            </a:endParaRPr>
          </a:p>
          <a:p>
            <a:pPr marL="342900" indent="-342900">
              <a:buFont typeface="Wingdings" panose="05000000000000000000" pitchFamily="2" charset="2"/>
              <a:buChar char="q"/>
            </a:pPr>
            <a:r>
              <a:rPr lang="fr-BE" dirty="0">
                <a:solidFill>
                  <a:schemeClr val="tx1"/>
                </a:solidFill>
              </a:rPr>
              <a:t>Un rapport final devra être rempli par l’opérateur</a:t>
            </a:r>
          </a:p>
          <a:p>
            <a:endParaRPr lang="fr-BE" dirty="0">
              <a:solidFill>
                <a:schemeClr val="tx1"/>
              </a:solidFill>
            </a:endParaRPr>
          </a:p>
          <a:p>
            <a:pPr marL="342900" indent="-342900">
              <a:buFont typeface="Wingdings" panose="05000000000000000000" pitchFamily="2" charset="2"/>
              <a:buChar char="q"/>
            </a:pPr>
            <a:r>
              <a:rPr lang="fr-BE" dirty="0">
                <a:solidFill>
                  <a:schemeClr val="tx1"/>
                </a:solidFill>
              </a:rPr>
              <a:t>L’opérateur s’engage à conserver les pièces justificatives jusqu’au 31 décembre 2028</a:t>
            </a:r>
          </a:p>
        </p:txBody>
      </p:sp>
      <p:pic>
        <p:nvPicPr>
          <p:cNvPr id="2" name="Image 1">
            <a:extLst>
              <a:ext uri="{FF2B5EF4-FFF2-40B4-BE49-F238E27FC236}">
                <a16:creationId xmlns:a16="http://schemas.microsoft.com/office/drawing/2014/main" id="{3C59D94A-89ED-40D7-A8D4-41ABB210E065}"/>
              </a:ext>
            </a:extLst>
          </p:cNvPr>
          <p:cNvPicPr>
            <a:picLocks noChangeAspect="1"/>
          </p:cNvPicPr>
          <p:nvPr/>
        </p:nvPicPr>
        <p:blipFill>
          <a:blip r:embed="rId2"/>
          <a:stretch>
            <a:fillRect/>
          </a:stretch>
        </p:blipFill>
        <p:spPr>
          <a:xfrm>
            <a:off x="5436096" y="4299942"/>
            <a:ext cx="3054361" cy="731583"/>
          </a:xfrm>
          <a:prstGeom prst="rect">
            <a:avLst/>
          </a:prstGeom>
        </p:spPr>
      </p:pic>
    </p:spTree>
    <p:extLst>
      <p:ext uri="{BB962C8B-B14F-4D97-AF65-F5344CB8AC3E}">
        <p14:creationId xmlns:p14="http://schemas.microsoft.com/office/powerpoint/2010/main" val="5293825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95ECB2F-B72F-2D6B-0979-00DB6598CA62}"/>
              </a:ext>
            </a:extLst>
          </p:cNvPr>
          <p:cNvSpPr>
            <a:spLocks noGrp="1"/>
          </p:cNvSpPr>
          <p:nvPr>
            <p:ph type="title"/>
          </p:nvPr>
        </p:nvSpPr>
        <p:spPr/>
        <p:txBody>
          <a:bodyPr/>
          <a:lstStyle/>
          <a:p>
            <a:r>
              <a:rPr lang="fr-BE" dirty="0">
                <a:solidFill>
                  <a:srgbClr val="2F3E8B"/>
                </a:solidFill>
              </a:rPr>
              <a:t>Plan de la présentation</a:t>
            </a:r>
            <a:endParaRPr lang="en-BE" dirty="0">
              <a:solidFill>
                <a:srgbClr val="2F3E8B"/>
              </a:solidFill>
            </a:endParaRPr>
          </a:p>
        </p:txBody>
      </p:sp>
      <p:sp>
        <p:nvSpPr>
          <p:cNvPr id="3" name="Espace réservé du texte 2">
            <a:extLst>
              <a:ext uri="{FF2B5EF4-FFF2-40B4-BE49-F238E27FC236}">
                <a16:creationId xmlns:a16="http://schemas.microsoft.com/office/drawing/2014/main" id="{F5676337-CB8C-6642-157F-F50EEA24DE7A}"/>
              </a:ext>
            </a:extLst>
          </p:cNvPr>
          <p:cNvSpPr>
            <a:spLocks noGrp="1"/>
          </p:cNvSpPr>
          <p:nvPr>
            <p:ph type="body" sz="quarter" idx="10"/>
          </p:nvPr>
        </p:nvSpPr>
        <p:spPr/>
        <p:txBody>
          <a:bodyPr/>
          <a:lstStyle/>
          <a:p>
            <a:pPr marL="514350" indent="-514350">
              <a:buAutoNum type="romanUcPeriod"/>
            </a:pPr>
            <a:r>
              <a:rPr lang="fr-BE" dirty="0">
                <a:solidFill>
                  <a:schemeClr val="tx1"/>
                </a:solidFill>
              </a:rPr>
              <a:t>Le FEDER en bref – Het EFRO in het </a:t>
            </a:r>
            <a:r>
              <a:rPr lang="fr-BE" dirty="0" err="1">
                <a:solidFill>
                  <a:schemeClr val="tx1"/>
                </a:solidFill>
              </a:rPr>
              <a:t>kort</a:t>
            </a:r>
            <a:endParaRPr lang="fr-BE" dirty="0">
              <a:solidFill>
                <a:schemeClr val="tx1"/>
              </a:solidFill>
            </a:endParaRPr>
          </a:p>
          <a:p>
            <a:pPr marL="514350" indent="-514350">
              <a:buAutoNum type="romanUcPeriod"/>
            </a:pPr>
            <a:r>
              <a:rPr lang="fr-BE" dirty="0">
                <a:solidFill>
                  <a:schemeClr val="tx1"/>
                </a:solidFill>
              </a:rPr>
              <a:t>Appel à projet « Salles de conférences hybride » - </a:t>
            </a:r>
            <a:r>
              <a:rPr lang="fr-BE" dirty="0" err="1">
                <a:solidFill>
                  <a:schemeClr val="tx1"/>
                </a:solidFill>
              </a:rPr>
              <a:t>Projectoproep</a:t>
            </a:r>
            <a:r>
              <a:rPr lang="fr-BE" dirty="0">
                <a:solidFill>
                  <a:schemeClr val="tx1"/>
                </a:solidFill>
              </a:rPr>
              <a:t> « Hybride </a:t>
            </a:r>
            <a:r>
              <a:rPr lang="fr-BE" dirty="0" err="1">
                <a:solidFill>
                  <a:schemeClr val="tx1"/>
                </a:solidFill>
              </a:rPr>
              <a:t>conferentiezalen</a:t>
            </a:r>
            <a:r>
              <a:rPr lang="fr-BE" dirty="0">
                <a:solidFill>
                  <a:schemeClr val="tx1"/>
                </a:solidFill>
              </a:rPr>
              <a:t> »</a:t>
            </a:r>
          </a:p>
          <a:p>
            <a:pPr marL="514350" indent="-514350">
              <a:buAutoNum type="romanUcPeriod"/>
            </a:pPr>
            <a:r>
              <a:rPr lang="fr-BE" dirty="0">
                <a:solidFill>
                  <a:schemeClr val="tx1"/>
                </a:solidFill>
              </a:rPr>
              <a:t>Comment introduire une candidature – </a:t>
            </a:r>
            <a:r>
              <a:rPr lang="fr-BE" dirty="0" err="1">
                <a:solidFill>
                  <a:schemeClr val="tx1"/>
                </a:solidFill>
              </a:rPr>
              <a:t>Hoe</a:t>
            </a:r>
            <a:r>
              <a:rPr lang="fr-BE" dirty="0">
                <a:solidFill>
                  <a:schemeClr val="tx1"/>
                </a:solidFill>
              </a:rPr>
              <a:t> </a:t>
            </a:r>
            <a:r>
              <a:rPr lang="fr-BE" dirty="0" err="1">
                <a:solidFill>
                  <a:schemeClr val="tx1"/>
                </a:solidFill>
              </a:rPr>
              <a:t>solliciteren</a:t>
            </a:r>
            <a:r>
              <a:rPr lang="fr-BE" dirty="0">
                <a:solidFill>
                  <a:schemeClr val="tx1"/>
                </a:solidFill>
              </a:rPr>
              <a:t> ?</a:t>
            </a:r>
          </a:p>
          <a:p>
            <a:pPr marL="514350" indent="-514350">
              <a:buAutoNum type="romanUcPeriod"/>
            </a:pPr>
            <a:r>
              <a:rPr lang="fr-FR" dirty="0">
                <a:solidFill>
                  <a:schemeClr val="tx1"/>
                </a:solidFill>
              </a:rPr>
              <a:t>Procédure de sélection – </a:t>
            </a:r>
            <a:r>
              <a:rPr lang="fr-FR" dirty="0" err="1">
                <a:solidFill>
                  <a:schemeClr val="tx1"/>
                </a:solidFill>
              </a:rPr>
              <a:t>Selectieprocedure</a:t>
            </a:r>
            <a:endParaRPr lang="fr-FR" dirty="0">
              <a:solidFill>
                <a:schemeClr val="tx1"/>
              </a:solidFill>
            </a:endParaRPr>
          </a:p>
          <a:p>
            <a:pPr marL="514350" indent="-514350">
              <a:buAutoNum type="romanUcPeriod"/>
            </a:pPr>
            <a:r>
              <a:rPr lang="en-GB" dirty="0" err="1">
                <a:solidFill>
                  <a:schemeClr val="tx1"/>
                </a:solidFill>
              </a:rPr>
              <a:t>Dépenses</a:t>
            </a:r>
            <a:r>
              <a:rPr lang="en-GB" dirty="0">
                <a:solidFill>
                  <a:schemeClr val="tx1"/>
                </a:solidFill>
              </a:rPr>
              <a:t> </a:t>
            </a:r>
            <a:r>
              <a:rPr lang="en-GB" dirty="0" err="1">
                <a:solidFill>
                  <a:schemeClr val="tx1"/>
                </a:solidFill>
              </a:rPr>
              <a:t>éligibles</a:t>
            </a:r>
            <a:r>
              <a:rPr lang="en-GB" dirty="0">
                <a:solidFill>
                  <a:schemeClr val="tx1"/>
                </a:solidFill>
              </a:rPr>
              <a:t> - </a:t>
            </a:r>
            <a:r>
              <a:rPr lang="nl-BE" dirty="0">
                <a:solidFill>
                  <a:schemeClr val="tx1"/>
                </a:solidFill>
              </a:rPr>
              <a:t>Ontvankelijke uitgaven</a:t>
            </a:r>
          </a:p>
          <a:p>
            <a:pPr marL="514350" indent="-514350">
              <a:buAutoNum type="romanUcPeriod"/>
            </a:pPr>
            <a:r>
              <a:rPr lang="en-GB" dirty="0" err="1">
                <a:solidFill>
                  <a:schemeClr val="tx1"/>
                </a:solidFill>
              </a:rPr>
              <a:t>Modalités</a:t>
            </a:r>
            <a:r>
              <a:rPr lang="en-GB" dirty="0">
                <a:solidFill>
                  <a:schemeClr val="tx1"/>
                </a:solidFill>
              </a:rPr>
              <a:t> de </a:t>
            </a:r>
            <a:r>
              <a:rPr lang="en-GB" dirty="0" err="1">
                <a:solidFill>
                  <a:schemeClr val="tx1"/>
                </a:solidFill>
              </a:rPr>
              <a:t>paiement</a:t>
            </a:r>
            <a:r>
              <a:rPr lang="en-GB" dirty="0">
                <a:solidFill>
                  <a:schemeClr val="tx1"/>
                </a:solidFill>
              </a:rPr>
              <a:t> – </a:t>
            </a:r>
            <a:r>
              <a:rPr lang="en-GB" dirty="0" err="1">
                <a:solidFill>
                  <a:schemeClr val="tx1"/>
                </a:solidFill>
              </a:rPr>
              <a:t>Betalingsregels</a:t>
            </a:r>
            <a:endParaRPr lang="en-GB" dirty="0">
              <a:solidFill>
                <a:schemeClr val="tx1"/>
              </a:solidFill>
            </a:endParaRPr>
          </a:p>
          <a:p>
            <a:pPr marL="514350" indent="-514350">
              <a:buAutoNum type="romanUcPeriod"/>
            </a:pPr>
            <a:r>
              <a:rPr lang="en-GB" dirty="0">
                <a:solidFill>
                  <a:schemeClr val="tx1"/>
                </a:solidFill>
              </a:rPr>
              <a:t>Rapportage</a:t>
            </a:r>
            <a:endParaRPr lang="en-GB" dirty="0">
              <a:solidFill>
                <a:schemeClr val="tx1"/>
              </a:solidFill>
              <a:highlight>
                <a:srgbClr val="FFFF00"/>
              </a:highlight>
            </a:endParaRPr>
          </a:p>
          <a:p>
            <a:pPr marL="514350" indent="-514350">
              <a:buAutoNum type="romanUcPeriod"/>
            </a:pPr>
            <a:r>
              <a:rPr lang="en-GB" dirty="0">
                <a:solidFill>
                  <a:schemeClr val="tx1"/>
                </a:solidFill>
              </a:rPr>
              <a:t>Planning</a:t>
            </a:r>
            <a:endParaRPr lang="en-BE" dirty="0">
              <a:solidFill>
                <a:schemeClr val="tx1"/>
              </a:solidFill>
            </a:endParaRPr>
          </a:p>
        </p:txBody>
      </p:sp>
    </p:spTree>
    <p:extLst>
      <p:ext uri="{BB962C8B-B14F-4D97-AF65-F5344CB8AC3E}">
        <p14:creationId xmlns:p14="http://schemas.microsoft.com/office/powerpoint/2010/main" val="25346979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C075FE38-B32D-4DE4-BEEF-528A6377B974}"/>
              </a:ext>
            </a:extLst>
          </p:cNvPr>
          <p:cNvSpPr>
            <a:spLocks noGrp="1"/>
          </p:cNvSpPr>
          <p:nvPr>
            <p:ph type="title"/>
          </p:nvPr>
        </p:nvSpPr>
        <p:spPr/>
        <p:txBody>
          <a:bodyPr/>
          <a:lstStyle/>
          <a:p>
            <a:r>
              <a:rPr lang="fr-BE" dirty="0">
                <a:solidFill>
                  <a:srgbClr val="2F3E8B"/>
                </a:solidFill>
              </a:rPr>
              <a:t>VII. Rapportage</a:t>
            </a:r>
          </a:p>
        </p:txBody>
      </p:sp>
      <p:sp>
        <p:nvSpPr>
          <p:cNvPr id="5" name="Espace réservé du texte 4">
            <a:extLst>
              <a:ext uri="{FF2B5EF4-FFF2-40B4-BE49-F238E27FC236}">
                <a16:creationId xmlns:a16="http://schemas.microsoft.com/office/drawing/2014/main" id="{F0708D7B-9B75-4B51-B796-6F62CF9854FB}"/>
              </a:ext>
            </a:extLst>
          </p:cNvPr>
          <p:cNvSpPr>
            <a:spLocks noGrp="1"/>
          </p:cNvSpPr>
          <p:nvPr>
            <p:ph type="body" sz="quarter" idx="10"/>
          </p:nvPr>
        </p:nvSpPr>
        <p:spPr/>
        <p:txBody>
          <a:bodyPr/>
          <a:lstStyle/>
          <a:p>
            <a:pPr marL="342900" indent="-342900">
              <a:buFont typeface="Wingdings" panose="05000000000000000000" pitchFamily="2" charset="2"/>
              <a:buChar char="q"/>
            </a:pPr>
            <a:r>
              <a:rPr lang="nl-NL" dirty="0">
                <a:solidFill>
                  <a:schemeClr val="tx1"/>
                </a:solidFill>
              </a:rPr>
              <a:t>De bewijsstukken (facturen, betalingsbewijzen, documenten van eventuele overheidsopdrachten of aanbestedingen, enz.) met betrekking tot het bedrag van de subsidiabele uitgaven moeten in </a:t>
            </a:r>
            <a:r>
              <a:rPr lang="nl-NL" dirty="0" err="1">
                <a:solidFill>
                  <a:schemeClr val="tx1"/>
                </a:solidFill>
              </a:rPr>
              <a:t>Irisbox</a:t>
            </a:r>
            <a:r>
              <a:rPr lang="nl-NL" dirty="0">
                <a:solidFill>
                  <a:schemeClr val="tx1"/>
                </a:solidFill>
              </a:rPr>
              <a:t> worden ingevoerd</a:t>
            </a:r>
            <a:endParaRPr lang="fr-BE" dirty="0">
              <a:solidFill>
                <a:schemeClr val="tx1"/>
              </a:solidFill>
            </a:endParaRPr>
          </a:p>
          <a:p>
            <a:endParaRPr lang="fr-BE" dirty="0">
              <a:solidFill>
                <a:schemeClr val="tx1"/>
              </a:solidFill>
            </a:endParaRPr>
          </a:p>
          <a:p>
            <a:pPr marL="342900" indent="-342900">
              <a:buFont typeface="Wingdings" panose="05000000000000000000" pitchFamily="2" charset="2"/>
              <a:buChar char="q"/>
            </a:pPr>
            <a:r>
              <a:rPr lang="fr-BE" dirty="0">
                <a:solidFill>
                  <a:schemeClr val="tx1"/>
                </a:solidFill>
              </a:rPr>
              <a:t>De </a:t>
            </a:r>
            <a:r>
              <a:rPr lang="fr-BE" dirty="0" err="1">
                <a:solidFill>
                  <a:schemeClr val="tx1"/>
                </a:solidFill>
              </a:rPr>
              <a:t>operator</a:t>
            </a:r>
            <a:r>
              <a:rPr lang="fr-BE" dirty="0">
                <a:solidFill>
                  <a:schemeClr val="tx1"/>
                </a:solidFill>
              </a:rPr>
              <a:t> </a:t>
            </a:r>
            <a:r>
              <a:rPr lang="fr-BE" dirty="0" err="1">
                <a:solidFill>
                  <a:schemeClr val="tx1"/>
                </a:solidFill>
              </a:rPr>
              <a:t>moet</a:t>
            </a:r>
            <a:r>
              <a:rPr lang="fr-BE" dirty="0">
                <a:solidFill>
                  <a:schemeClr val="tx1"/>
                </a:solidFill>
              </a:rPr>
              <a:t> </a:t>
            </a:r>
            <a:r>
              <a:rPr lang="fr-BE" dirty="0" err="1">
                <a:solidFill>
                  <a:schemeClr val="tx1"/>
                </a:solidFill>
              </a:rPr>
              <a:t>een</a:t>
            </a:r>
            <a:r>
              <a:rPr lang="fr-BE" dirty="0">
                <a:solidFill>
                  <a:schemeClr val="tx1"/>
                </a:solidFill>
              </a:rPr>
              <a:t> </a:t>
            </a:r>
            <a:r>
              <a:rPr lang="fr-BE" dirty="0" err="1">
                <a:solidFill>
                  <a:schemeClr val="tx1"/>
                </a:solidFill>
              </a:rPr>
              <a:t>eindverslag</a:t>
            </a:r>
            <a:r>
              <a:rPr lang="fr-BE" dirty="0">
                <a:solidFill>
                  <a:schemeClr val="tx1"/>
                </a:solidFill>
              </a:rPr>
              <a:t> </a:t>
            </a:r>
            <a:r>
              <a:rPr lang="fr-BE" dirty="0" err="1">
                <a:solidFill>
                  <a:schemeClr val="tx1"/>
                </a:solidFill>
              </a:rPr>
              <a:t>opstellen</a:t>
            </a:r>
            <a:endParaRPr lang="fr-BE" dirty="0">
              <a:solidFill>
                <a:schemeClr val="tx1"/>
              </a:solidFill>
            </a:endParaRPr>
          </a:p>
          <a:p>
            <a:endParaRPr lang="fr-BE" dirty="0">
              <a:solidFill>
                <a:schemeClr val="tx1"/>
              </a:solidFill>
            </a:endParaRPr>
          </a:p>
          <a:p>
            <a:pPr marL="342900" indent="-342900">
              <a:buFont typeface="Wingdings" panose="05000000000000000000" pitchFamily="2" charset="2"/>
              <a:buChar char="q"/>
            </a:pPr>
            <a:r>
              <a:rPr lang="fr-BE" dirty="0">
                <a:solidFill>
                  <a:schemeClr val="tx1"/>
                </a:solidFill>
              </a:rPr>
              <a:t>De </a:t>
            </a:r>
            <a:r>
              <a:rPr lang="fr-BE" dirty="0" err="1">
                <a:solidFill>
                  <a:schemeClr val="tx1"/>
                </a:solidFill>
              </a:rPr>
              <a:t>operator</a:t>
            </a:r>
            <a:r>
              <a:rPr lang="fr-BE" dirty="0">
                <a:solidFill>
                  <a:schemeClr val="tx1"/>
                </a:solidFill>
              </a:rPr>
              <a:t> </a:t>
            </a:r>
            <a:r>
              <a:rPr lang="fr-BE" dirty="0" err="1">
                <a:solidFill>
                  <a:schemeClr val="tx1"/>
                </a:solidFill>
              </a:rPr>
              <a:t>verbindt</a:t>
            </a:r>
            <a:r>
              <a:rPr lang="fr-BE" dirty="0">
                <a:solidFill>
                  <a:schemeClr val="tx1"/>
                </a:solidFill>
              </a:rPr>
              <a:t> </a:t>
            </a:r>
            <a:r>
              <a:rPr lang="fr-BE" dirty="0" err="1">
                <a:solidFill>
                  <a:schemeClr val="tx1"/>
                </a:solidFill>
              </a:rPr>
              <a:t>zich</a:t>
            </a:r>
            <a:r>
              <a:rPr lang="fr-BE" dirty="0">
                <a:solidFill>
                  <a:schemeClr val="tx1"/>
                </a:solidFill>
              </a:rPr>
              <a:t> </a:t>
            </a:r>
            <a:r>
              <a:rPr lang="fr-BE" dirty="0" err="1">
                <a:solidFill>
                  <a:schemeClr val="tx1"/>
                </a:solidFill>
              </a:rPr>
              <a:t>ertoe</a:t>
            </a:r>
            <a:r>
              <a:rPr lang="fr-BE" dirty="0">
                <a:solidFill>
                  <a:schemeClr val="tx1"/>
                </a:solidFill>
              </a:rPr>
              <a:t> de </a:t>
            </a:r>
            <a:r>
              <a:rPr lang="fr-BE" dirty="0" err="1">
                <a:solidFill>
                  <a:schemeClr val="tx1"/>
                </a:solidFill>
              </a:rPr>
              <a:t>bewijsstukken</a:t>
            </a:r>
            <a:r>
              <a:rPr lang="fr-BE" dirty="0">
                <a:solidFill>
                  <a:schemeClr val="tx1"/>
                </a:solidFill>
              </a:rPr>
              <a:t> te </a:t>
            </a:r>
            <a:r>
              <a:rPr lang="fr-BE" dirty="0" err="1">
                <a:solidFill>
                  <a:schemeClr val="tx1"/>
                </a:solidFill>
              </a:rPr>
              <a:t>bewaren</a:t>
            </a:r>
            <a:r>
              <a:rPr lang="fr-BE" dirty="0">
                <a:solidFill>
                  <a:schemeClr val="tx1"/>
                </a:solidFill>
              </a:rPr>
              <a:t> </a:t>
            </a:r>
            <a:r>
              <a:rPr lang="fr-BE" dirty="0" err="1">
                <a:solidFill>
                  <a:schemeClr val="tx1"/>
                </a:solidFill>
              </a:rPr>
              <a:t>tot</a:t>
            </a:r>
            <a:r>
              <a:rPr lang="fr-BE" dirty="0">
                <a:solidFill>
                  <a:schemeClr val="tx1"/>
                </a:solidFill>
              </a:rPr>
              <a:t> 31 </a:t>
            </a:r>
            <a:r>
              <a:rPr lang="fr-BE" dirty="0" err="1">
                <a:solidFill>
                  <a:schemeClr val="tx1"/>
                </a:solidFill>
              </a:rPr>
              <a:t>december</a:t>
            </a:r>
            <a:r>
              <a:rPr lang="fr-BE" dirty="0">
                <a:solidFill>
                  <a:schemeClr val="tx1"/>
                </a:solidFill>
              </a:rPr>
              <a:t> 2028</a:t>
            </a:r>
          </a:p>
        </p:txBody>
      </p:sp>
      <p:pic>
        <p:nvPicPr>
          <p:cNvPr id="2" name="Image 1">
            <a:extLst>
              <a:ext uri="{FF2B5EF4-FFF2-40B4-BE49-F238E27FC236}">
                <a16:creationId xmlns:a16="http://schemas.microsoft.com/office/drawing/2014/main" id="{3C59D94A-89ED-40D7-A8D4-41ABB210E065}"/>
              </a:ext>
            </a:extLst>
          </p:cNvPr>
          <p:cNvPicPr>
            <a:picLocks noChangeAspect="1"/>
          </p:cNvPicPr>
          <p:nvPr/>
        </p:nvPicPr>
        <p:blipFill>
          <a:blip r:embed="rId2"/>
          <a:stretch>
            <a:fillRect/>
          </a:stretch>
        </p:blipFill>
        <p:spPr>
          <a:xfrm>
            <a:off x="5436096" y="4299942"/>
            <a:ext cx="3054361" cy="731583"/>
          </a:xfrm>
          <a:prstGeom prst="rect">
            <a:avLst/>
          </a:prstGeom>
        </p:spPr>
      </p:pic>
    </p:spTree>
    <p:extLst>
      <p:ext uri="{BB962C8B-B14F-4D97-AF65-F5344CB8AC3E}">
        <p14:creationId xmlns:p14="http://schemas.microsoft.com/office/powerpoint/2010/main" val="38197651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C075FE38-B32D-4DE4-BEEF-528A6377B974}"/>
              </a:ext>
            </a:extLst>
          </p:cNvPr>
          <p:cNvSpPr>
            <a:spLocks noGrp="1"/>
          </p:cNvSpPr>
          <p:nvPr>
            <p:ph type="title"/>
          </p:nvPr>
        </p:nvSpPr>
        <p:spPr/>
        <p:txBody>
          <a:bodyPr/>
          <a:lstStyle/>
          <a:p>
            <a:r>
              <a:rPr lang="fr-FR" altLang="fr-FR" sz="2400" dirty="0">
                <a:solidFill>
                  <a:srgbClr val="2F3E8B"/>
                </a:solidFill>
                <a:latin typeface="Arial" panose="020B0604020202020204" pitchFamily="34" charset="0"/>
                <a:ea typeface="ＭＳ Ｐゴシック" panose="020B0600070205080204" pitchFamily="34" charset="-128"/>
                <a:cs typeface="Arial" panose="020B0604020202020204" pitchFamily="34" charset="0"/>
              </a:rPr>
              <a:t>VIII. Planning</a:t>
            </a:r>
            <a:endParaRPr lang="fr-BE" dirty="0">
              <a:solidFill>
                <a:srgbClr val="2F3E8B"/>
              </a:solidFill>
            </a:endParaRPr>
          </a:p>
        </p:txBody>
      </p:sp>
      <p:sp>
        <p:nvSpPr>
          <p:cNvPr id="5" name="Espace réservé du texte 4">
            <a:extLst>
              <a:ext uri="{FF2B5EF4-FFF2-40B4-BE49-F238E27FC236}">
                <a16:creationId xmlns:a16="http://schemas.microsoft.com/office/drawing/2014/main" id="{F0708D7B-9B75-4B51-B796-6F62CF9854FB}"/>
              </a:ext>
            </a:extLst>
          </p:cNvPr>
          <p:cNvSpPr>
            <a:spLocks noGrp="1"/>
          </p:cNvSpPr>
          <p:nvPr>
            <p:ph type="body" sz="quarter" idx="10"/>
          </p:nvPr>
        </p:nvSpPr>
        <p:spPr/>
        <p:txBody>
          <a:bodyPr/>
          <a:lstStyle/>
          <a:p>
            <a:r>
              <a:rPr lang="fr-BE" dirty="0">
                <a:solidFill>
                  <a:schemeClr val="tx1"/>
                </a:solidFill>
              </a:rPr>
              <a:t>15/09/2022 : date de début de remise des candidatures – </a:t>
            </a:r>
            <a:r>
              <a:rPr lang="fr-BE" dirty="0" err="1">
                <a:solidFill>
                  <a:schemeClr val="tx1"/>
                </a:solidFill>
              </a:rPr>
              <a:t>startdatum</a:t>
            </a:r>
            <a:r>
              <a:rPr lang="fr-BE" dirty="0">
                <a:solidFill>
                  <a:schemeClr val="tx1"/>
                </a:solidFill>
              </a:rPr>
              <a:t> </a:t>
            </a:r>
            <a:r>
              <a:rPr lang="fr-BE" dirty="0" err="1">
                <a:solidFill>
                  <a:schemeClr val="tx1"/>
                </a:solidFill>
              </a:rPr>
              <a:t>voor</a:t>
            </a:r>
            <a:r>
              <a:rPr lang="fr-BE" dirty="0">
                <a:solidFill>
                  <a:schemeClr val="tx1"/>
                </a:solidFill>
              </a:rPr>
              <a:t> </a:t>
            </a:r>
            <a:r>
              <a:rPr lang="nl-BE" dirty="0">
                <a:solidFill>
                  <a:schemeClr val="tx1"/>
                </a:solidFill>
              </a:rPr>
              <a:t>sollicitaties</a:t>
            </a:r>
            <a:r>
              <a:rPr lang="fr-BE" dirty="0">
                <a:solidFill>
                  <a:schemeClr val="tx1"/>
                </a:solidFill>
              </a:rPr>
              <a:t> </a:t>
            </a:r>
          </a:p>
          <a:p>
            <a:endParaRPr lang="fr-BE" dirty="0">
              <a:solidFill>
                <a:schemeClr val="tx1"/>
              </a:solidFill>
            </a:endParaRPr>
          </a:p>
          <a:p>
            <a:r>
              <a:rPr lang="fr-BE" dirty="0">
                <a:solidFill>
                  <a:schemeClr val="tx1"/>
                </a:solidFill>
              </a:rPr>
              <a:t>À partir du 15/09 : analyse des candidatures et attribution des subsides jusqu’à épuisement des fonds</a:t>
            </a:r>
          </a:p>
          <a:p>
            <a:r>
              <a:rPr lang="fr-BE" dirty="0" err="1">
                <a:solidFill>
                  <a:schemeClr val="tx1"/>
                </a:solidFill>
              </a:rPr>
              <a:t>Vanaf</a:t>
            </a:r>
            <a:r>
              <a:rPr lang="fr-BE" dirty="0">
                <a:solidFill>
                  <a:schemeClr val="tx1"/>
                </a:solidFill>
              </a:rPr>
              <a:t> 15/09 : </a:t>
            </a:r>
            <a:r>
              <a:rPr lang="nl-NL" dirty="0">
                <a:solidFill>
                  <a:schemeClr val="tx1"/>
                </a:solidFill>
              </a:rPr>
              <a:t>analyse van de aanvragen en toekenning van subsidies totdat de middelen zijn uitgeput</a:t>
            </a:r>
            <a:endParaRPr lang="fr-BE" dirty="0">
              <a:solidFill>
                <a:schemeClr val="tx1"/>
              </a:solidFill>
            </a:endParaRPr>
          </a:p>
          <a:p>
            <a:endParaRPr lang="fr-BE" dirty="0"/>
          </a:p>
        </p:txBody>
      </p:sp>
      <p:pic>
        <p:nvPicPr>
          <p:cNvPr id="2" name="Image 1">
            <a:extLst>
              <a:ext uri="{FF2B5EF4-FFF2-40B4-BE49-F238E27FC236}">
                <a16:creationId xmlns:a16="http://schemas.microsoft.com/office/drawing/2014/main" id="{3C59D94A-89ED-40D7-A8D4-41ABB210E065}"/>
              </a:ext>
            </a:extLst>
          </p:cNvPr>
          <p:cNvPicPr>
            <a:picLocks noChangeAspect="1"/>
          </p:cNvPicPr>
          <p:nvPr/>
        </p:nvPicPr>
        <p:blipFill>
          <a:blip r:embed="rId2"/>
          <a:stretch>
            <a:fillRect/>
          </a:stretch>
        </p:blipFill>
        <p:spPr>
          <a:xfrm>
            <a:off x="5436096" y="4299942"/>
            <a:ext cx="3054361" cy="731583"/>
          </a:xfrm>
          <a:prstGeom prst="rect">
            <a:avLst/>
          </a:prstGeom>
        </p:spPr>
      </p:pic>
    </p:spTree>
    <p:extLst>
      <p:ext uri="{BB962C8B-B14F-4D97-AF65-F5344CB8AC3E}">
        <p14:creationId xmlns:p14="http://schemas.microsoft.com/office/powerpoint/2010/main" val="1342453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7026787-22CD-C4CC-9CFE-B66C517B7E93}"/>
              </a:ext>
            </a:extLst>
          </p:cNvPr>
          <p:cNvSpPr>
            <a:spLocks noGrp="1"/>
          </p:cNvSpPr>
          <p:nvPr>
            <p:ph type="title"/>
          </p:nvPr>
        </p:nvSpPr>
        <p:spPr/>
        <p:txBody>
          <a:bodyPr/>
          <a:lstStyle/>
          <a:p>
            <a:endParaRPr lang="en-BE"/>
          </a:p>
        </p:txBody>
      </p:sp>
      <p:sp>
        <p:nvSpPr>
          <p:cNvPr id="3" name="Espace réservé du texte 2">
            <a:extLst>
              <a:ext uri="{FF2B5EF4-FFF2-40B4-BE49-F238E27FC236}">
                <a16:creationId xmlns:a16="http://schemas.microsoft.com/office/drawing/2014/main" id="{8AC4ADD6-B947-C583-50A4-5569E951F554}"/>
              </a:ext>
            </a:extLst>
          </p:cNvPr>
          <p:cNvSpPr>
            <a:spLocks noGrp="1"/>
          </p:cNvSpPr>
          <p:nvPr>
            <p:ph type="body" sz="quarter" idx="10"/>
          </p:nvPr>
        </p:nvSpPr>
        <p:spPr/>
        <p:txBody>
          <a:bodyPr/>
          <a:lstStyle/>
          <a:p>
            <a:endParaRPr lang="en-BE" dirty="0"/>
          </a:p>
        </p:txBody>
      </p:sp>
      <p:pic>
        <p:nvPicPr>
          <p:cNvPr id="1026" name="Picture 2" descr="Afficher l’image source">
            <a:extLst>
              <a:ext uri="{FF2B5EF4-FFF2-40B4-BE49-F238E27FC236}">
                <a16:creationId xmlns:a16="http://schemas.microsoft.com/office/drawing/2014/main" id="{0FE42ECD-3466-E363-1281-5D933BFA9CC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57550" y="1143000"/>
            <a:ext cx="2628900" cy="2857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800140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C075FE38-B32D-4DE4-BEEF-528A6377B974}"/>
              </a:ext>
            </a:extLst>
          </p:cNvPr>
          <p:cNvSpPr>
            <a:spLocks noGrp="1"/>
          </p:cNvSpPr>
          <p:nvPr>
            <p:ph type="title"/>
          </p:nvPr>
        </p:nvSpPr>
        <p:spPr/>
        <p:txBody>
          <a:bodyPr>
            <a:normAutofit/>
          </a:bodyPr>
          <a:lstStyle/>
          <a:p>
            <a:r>
              <a:rPr lang="fr-BE" altLang="fr-FR" dirty="0">
                <a:solidFill>
                  <a:srgbClr val="2F3E8B"/>
                </a:solidFill>
              </a:rPr>
              <a:t>I. Le FEDER en bref!- Het EFRO </a:t>
            </a:r>
            <a:r>
              <a:rPr lang="nl-BE" altLang="fr-FR" dirty="0">
                <a:solidFill>
                  <a:srgbClr val="2F3E8B"/>
                </a:solidFill>
              </a:rPr>
              <a:t>beknopt</a:t>
            </a:r>
            <a:r>
              <a:rPr lang="fr-BE" altLang="fr-FR" dirty="0">
                <a:solidFill>
                  <a:srgbClr val="2F3E8B"/>
                </a:solidFill>
              </a:rPr>
              <a:t>! </a:t>
            </a:r>
            <a:endParaRPr lang="fr-BE" dirty="0">
              <a:solidFill>
                <a:srgbClr val="2F3E8B"/>
              </a:solidFill>
            </a:endParaRPr>
          </a:p>
        </p:txBody>
      </p:sp>
      <p:sp>
        <p:nvSpPr>
          <p:cNvPr id="5" name="Espace réservé du texte 4">
            <a:extLst>
              <a:ext uri="{FF2B5EF4-FFF2-40B4-BE49-F238E27FC236}">
                <a16:creationId xmlns:a16="http://schemas.microsoft.com/office/drawing/2014/main" id="{F0708D7B-9B75-4B51-B796-6F62CF9854FB}"/>
              </a:ext>
            </a:extLst>
          </p:cNvPr>
          <p:cNvSpPr>
            <a:spLocks noGrp="1"/>
          </p:cNvSpPr>
          <p:nvPr>
            <p:ph type="body" sz="quarter" idx="10"/>
          </p:nvPr>
        </p:nvSpPr>
        <p:spPr/>
        <p:txBody>
          <a:bodyPr>
            <a:normAutofit/>
          </a:bodyPr>
          <a:lstStyle/>
          <a:p>
            <a:r>
              <a:rPr lang="fr-FR" b="1" dirty="0">
                <a:solidFill>
                  <a:schemeClr val="tx1"/>
                </a:solidFill>
              </a:rPr>
              <a:t>F</a:t>
            </a:r>
            <a:r>
              <a:rPr lang="fr-FR" dirty="0">
                <a:solidFill>
                  <a:schemeClr val="tx1"/>
                </a:solidFill>
              </a:rPr>
              <a:t>onds </a:t>
            </a:r>
            <a:r>
              <a:rPr lang="fr-FR" b="1" dirty="0">
                <a:solidFill>
                  <a:schemeClr val="tx1"/>
                </a:solidFill>
              </a:rPr>
              <a:t>E</a:t>
            </a:r>
            <a:r>
              <a:rPr lang="fr-FR" dirty="0">
                <a:solidFill>
                  <a:schemeClr val="tx1"/>
                </a:solidFill>
              </a:rPr>
              <a:t>uropéen de </a:t>
            </a:r>
            <a:r>
              <a:rPr lang="fr-FR" b="1" dirty="0">
                <a:solidFill>
                  <a:schemeClr val="tx1"/>
                </a:solidFill>
              </a:rPr>
              <a:t>Dé</a:t>
            </a:r>
            <a:r>
              <a:rPr lang="fr-FR" dirty="0">
                <a:solidFill>
                  <a:schemeClr val="tx1"/>
                </a:solidFill>
              </a:rPr>
              <a:t>veloppement </a:t>
            </a:r>
            <a:r>
              <a:rPr lang="fr-FR" b="1" dirty="0">
                <a:solidFill>
                  <a:schemeClr val="tx1"/>
                </a:solidFill>
              </a:rPr>
              <a:t>R</a:t>
            </a:r>
            <a:r>
              <a:rPr lang="fr-FR" dirty="0">
                <a:solidFill>
                  <a:schemeClr val="tx1"/>
                </a:solidFill>
              </a:rPr>
              <a:t>égional (FEDER) – </a:t>
            </a:r>
          </a:p>
          <a:p>
            <a:r>
              <a:rPr lang="fr-FR" b="1" dirty="0" err="1">
                <a:solidFill>
                  <a:schemeClr val="tx1"/>
                </a:solidFill>
              </a:rPr>
              <a:t>E</a:t>
            </a:r>
            <a:r>
              <a:rPr lang="fr-FR" dirty="0" err="1">
                <a:solidFill>
                  <a:schemeClr val="tx1"/>
                </a:solidFill>
              </a:rPr>
              <a:t>uropees</a:t>
            </a:r>
            <a:r>
              <a:rPr lang="fr-FR" dirty="0">
                <a:solidFill>
                  <a:schemeClr val="tx1"/>
                </a:solidFill>
              </a:rPr>
              <a:t> </a:t>
            </a:r>
            <a:r>
              <a:rPr lang="fr-FR" b="1" dirty="0">
                <a:solidFill>
                  <a:schemeClr val="tx1"/>
                </a:solidFill>
              </a:rPr>
              <a:t>F</a:t>
            </a:r>
            <a:r>
              <a:rPr lang="fr-FR" dirty="0">
                <a:solidFill>
                  <a:schemeClr val="tx1"/>
                </a:solidFill>
              </a:rPr>
              <a:t>onds </a:t>
            </a:r>
            <a:r>
              <a:rPr lang="fr-FR" dirty="0" err="1">
                <a:solidFill>
                  <a:schemeClr val="tx1"/>
                </a:solidFill>
              </a:rPr>
              <a:t>voor</a:t>
            </a:r>
            <a:r>
              <a:rPr lang="fr-FR" dirty="0">
                <a:solidFill>
                  <a:schemeClr val="tx1"/>
                </a:solidFill>
              </a:rPr>
              <a:t> </a:t>
            </a:r>
            <a:r>
              <a:rPr lang="fr-FR" b="1" dirty="0" err="1">
                <a:solidFill>
                  <a:schemeClr val="tx1"/>
                </a:solidFill>
              </a:rPr>
              <a:t>R</a:t>
            </a:r>
            <a:r>
              <a:rPr lang="fr-FR" dirty="0" err="1">
                <a:solidFill>
                  <a:schemeClr val="tx1"/>
                </a:solidFill>
              </a:rPr>
              <a:t>egionale</a:t>
            </a:r>
            <a:r>
              <a:rPr lang="fr-FR" dirty="0">
                <a:solidFill>
                  <a:schemeClr val="tx1"/>
                </a:solidFill>
              </a:rPr>
              <a:t> </a:t>
            </a:r>
            <a:r>
              <a:rPr lang="fr-FR" b="1" dirty="0" err="1">
                <a:solidFill>
                  <a:schemeClr val="tx1"/>
                </a:solidFill>
              </a:rPr>
              <a:t>O</a:t>
            </a:r>
            <a:r>
              <a:rPr lang="fr-FR" dirty="0" err="1">
                <a:solidFill>
                  <a:schemeClr val="tx1"/>
                </a:solidFill>
              </a:rPr>
              <a:t>ntwikkeling</a:t>
            </a:r>
            <a:r>
              <a:rPr lang="fr-FR" dirty="0">
                <a:solidFill>
                  <a:schemeClr val="tx1"/>
                </a:solidFill>
              </a:rPr>
              <a:t> (EFRO)</a:t>
            </a:r>
          </a:p>
          <a:p>
            <a:endParaRPr lang="fr-FR" dirty="0">
              <a:solidFill>
                <a:schemeClr val="tx1"/>
              </a:solidFill>
            </a:endParaRPr>
          </a:p>
          <a:p>
            <a:r>
              <a:rPr lang="fr-FR" dirty="0">
                <a:solidFill>
                  <a:schemeClr val="tx1"/>
                </a:solidFill>
              </a:rPr>
              <a:t>Vise à « renforcer la cohésion économique, sociale et territoriale » de la Région via le financement de différents projets – </a:t>
            </a:r>
          </a:p>
          <a:p>
            <a:r>
              <a:rPr lang="nl-NL" dirty="0">
                <a:solidFill>
                  <a:schemeClr val="tx1"/>
                </a:solidFill>
              </a:rPr>
              <a:t>Heeft tot doel de “economische, sociale en territoriale samenhang” van het Gewest te versterken via de financiering van diverse projecten</a:t>
            </a:r>
            <a:endParaRPr lang="fr-FR" dirty="0">
              <a:solidFill>
                <a:schemeClr val="tx1"/>
              </a:solidFill>
            </a:endParaRPr>
          </a:p>
          <a:p>
            <a:endParaRPr lang="fr-BE" dirty="0"/>
          </a:p>
        </p:txBody>
      </p:sp>
      <p:pic>
        <p:nvPicPr>
          <p:cNvPr id="2" name="Image 1">
            <a:extLst>
              <a:ext uri="{FF2B5EF4-FFF2-40B4-BE49-F238E27FC236}">
                <a16:creationId xmlns:a16="http://schemas.microsoft.com/office/drawing/2014/main" id="{3C59D94A-89ED-40D7-A8D4-41ABB210E065}"/>
              </a:ext>
            </a:extLst>
          </p:cNvPr>
          <p:cNvPicPr>
            <a:picLocks noChangeAspect="1"/>
          </p:cNvPicPr>
          <p:nvPr/>
        </p:nvPicPr>
        <p:blipFill>
          <a:blip r:embed="rId2"/>
          <a:stretch>
            <a:fillRect/>
          </a:stretch>
        </p:blipFill>
        <p:spPr>
          <a:xfrm>
            <a:off x="5436096" y="4299942"/>
            <a:ext cx="3054361" cy="731583"/>
          </a:xfrm>
          <a:prstGeom prst="rect">
            <a:avLst/>
          </a:prstGeom>
        </p:spPr>
      </p:pic>
    </p:spTree>
    <p:extLst>
      <p:ext uri="{BB962C8B-B14F-4D97-AF65-F5344CB8AC3E}">
        <p14:creationId xmlns:p14="http://schemas.microsoft.com/office/powerpoint/2010/main" val="24145455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C075FE38-B32D-4DE4-BEEF-528A6377B974}"/>
              </a:ext>
            </a:extLst>
          </p:cNvPr>
          <p:cNvSpPr>
            <a:spLocks noGrp="1"/>
          </p:cNvSpPr>
          <p:nvPr>
            <p:ph type="title"/>
          </p:nvPr>
        </p:nvSpPr>
        <p:spPr/>
        <p:txBody>
          <a:bodyPr>
            <a:normAutofit/>
          </a:bodyPr>
          <a:lstStyle/>
          <a:p>
            <a:r>
              <a:rPr lang="fr-BE" altLang="fr-FR" dirty="0">
                <a:solidFill>
                  <a:srgbClr val="2F3E8B"/>
                </a:solidFill>
              </a:rPr>
              <a:t>I. Le FEDER en bref !- Het EFRO in het </a:t>
            </a:r>
            <a:r>
              <a:rPr lang="fr-BE" altLang="fr-FR" dirty="0" err="1">
                <a:solidFill>
                  <a:srgbClr val="2F3E8B"/>
                </a:solidFill>
              </a:rPr>
              <a:t>kort</a:t>
            </a:r>
            <a:r>
              <a:rPr lang="fr-BE" altLang="fr-FR" dirty="0">
                <a:solidFill>
                  <a:srgbClr val="2F3E8B"/>
                </a:solidFill>
              </a:rPr>
              <a:t>! </a:t>
            </a:r>
            <a:endParaRPr lang="fr-BE" dirty="0">
              <a:solidFill>
                <a:srgbClr val="2F3E8B"/>
              </a:solidFill>
            </a:endParaRPr>
          </a:p>
        </p:txBody>
      </p:sp>
      <p:sp>
        <p:nvSpPr>
          <p:cNvPr id="5" name="Espace réservé du texte 4">
            <a:extLst>
              <a:ext uri="{FF2B5EF4-FFF2-40B4-BE49-F238E27FC236}">
                <a16:creationId xmlns:a16="http://schemas.microsoft.com/office/drawing/2014/main" id="{F0708D7B-9B75-4B51-B796-6F62CF9854FB}"/>
              </a:ext>
            </a:extLst>
          </p:cNvPr>
          <p:cNvSpPr>
            <a:spLocks noGrp="1"/>
          </p:cNvSpPr>
          <p:nvPr>
            <p:ph type="body" sz="quarter" idx="10"/>
          </p:nvPr>
        </p:nvSpPr>
        <p:spPr/>
        <p:txBody>
          <a:bodyPr>
            <a:normAutofit fontScale="85000" lnSpcReduction="10000"/>
          </a:bodyPr>
          <a:lstStyle/>
          <a:p>
            <a:r>
              <a:rPr lang="fr-BE" b="1" dirty="0">
                <a:solidFill>
                  <a:schemeClr val="tx1"/>
                </a:solidFill>
              </a:rPr>
              <a:t>Fond REACT EU – REACT EU fond</a:t>
            </a:r>
          </a:p>
          <a:p>
            <a:endParaRPr lang="fr-BE" b="1" dirty="0">
              <a:solidFill>
                <a:schemeClr val="tx1"/>
              </a:solidFill>
            </a:endParaRPr>
          </a:p>
          <a:p>
            <a:r>
              <a:rPr lang="fr-BE" dirty="0">
                <a:solidFill>
                  <a:schemeClr val="tx1"/>
                </a:solidFill>
              </a:rPr>
              <a:t>Le fond de soutien à la reprise en faveur de la cohésion et des territoires de l’Europe (REACT-EU) soutient des projets d’</a:t>
            </a:r>
            <a:r>
              <a:rPr lang="fr-BE" b="1" i="1" dirty="0">
                <a:solidFill>
                  <a:schemeClr val="tx1"/>
                </a:solidFill>
              </a:rPr>
              <a:t>investissement</a:t>
            </a:r>
            <a:r>
              <a:rPr lang="fr-BE" dirty="0">
                <a:solidFill>
                  <a:schemeClr val="tx1"/>
                </a:solidFill>
              </a:rPr>
              <a:t> qui favorisent les capacités de remédiations aux conséquences de la crise liée au COVID-19 et contribue à une </a:t>
            </a:r>
            <a:r>
              <a:rPr lang="fr-BE" b="1" i="1" dirty="0">
                <a:solidFill>
                  <a:schemeClr val="tx1"/>
                </a:solidFill>
              </a:rPr>
              <a:t>relance</a:t>
            </a:r>
            <a:r>
              <a:rPr lang="fr-BE" dirty="0">
                <a:solidFill>
                  <a:schemeClr val="tx1"/>
                </a:solidFill>
              </a:rPr>
              <a:t> écologique, </a:t>
            </a:r>
            <a:r>
              <a:rPr lang="fr-BE" b="1" i="1" dirty="0">
                <a:solidFill>
                  <a:schemeClr val="tx1"/>
                </a:solidFill>
              </a:rPr>
              <a:t>numérique</a:t>
            </a:r>
            <a:r>
              <a:rPr lang="fr-BE" dirty="0">
                <a:solidFill>
                  <a:schemeClr val="tx1"/>
                </a:solidFill>
              </a:rPr>
              <a:t> et résiliente de l’économie.</a:t>
            </a:r>
          </a:p>
          <a:p>
            <a:endParaRPr lang="fr-BE" sz="900" dirty="0">
              <a:solidFill>
                <a:schemeClr val="tx1"/>
              </a:solidFill>
            </a:endParaRPr>
          </a:p>
          <a:p>
            <a:r>
              <a:rPr lang="nl-BE" dirty="0">
                <a:solidFill>
                  <a:schemeClr val="tx1"/>
                </a:solidFill>
              </a:rPr>
              <a:t>Het fonds voor herstelbijstand voor de cohesie en de regio’s van Europa (</a:t>
            </a:r>
            <a:r>
              <a:rPr lang="nl-BE" dirty="0" err="1">
                <a:solidFill>
                  <a:schemeClr val="tx1"/>
                </a:solidFill>
              </a:rPr>
              <a:t>React</a:t>
            </a:r>
            <a:r>
              <a:rPr lang="nl-BE" dirty="0">
                <a:solidFill>
                  <a:schemeClr val="tx1"/>
                </a:solidFill>
              </a:rPr>
              <a:t>-EU) steunt </a:t>
            </a:r>
            <a:r>
              <a:rPr lang="nl-BE" b="1" i="1" dirty="0">
                <a:solidFill>
                  <a:schemeClr val="tx1"/>
                </a:solidFill>
              </a:rPr>
              <a:t>investeringsprojecten</a:t>
            </a:r>
            <a:r>
              <a:rPr lang="nl-BE" dirty="0">
                <a:solidFill>
                  <a:schemeClr val="tx1"/>
                </a:solidFill>
              </a:rPr>
              <a:t> die de crisisherstelcapaciteit bevorderen en bijdragen tot een groen, </a:t>
            </a:r>
            <a:r>
              <a:rPr lang="nl-BE" b="1" i="1" dirty="0">
                <a:solidFill>
                  <a:schemeClr val="tx1"/>
                </a:solidFill>
              </a:rPr>
              <a:t>digitaal</a:t>
            </a:r>
            <a:r>
              <a:rPr lang="nl-BE" dirty="0">
                <a:solidFill>
                  <a:schemeClr val="tx1"/>
                </a:solidFill>
              </a:rPr>
              <a:t> en veerkrachtig </a:t>
            </a:r>
            <a:r>
              <a:rPr lang="nl-BE" b="1" i="1" dirty="0">
                <a:solidFill>
                  <a:schemeClr val="tx1"/>
                </a:solidFill>
              </a:rPr>
              <a:t>herstel</a:t>
            </a:r>
            <a:r>
              <a:rPr lang="nl-BE" dirty="0">
                <a:solidFill>
                  <a:schemeClr val="tx1"/>
                </a:solidFill>
              </a:rPr>
              <a:t> van de economie</a:t>
            </a:r>
          </a:p>
        </p:txBody>
      </p:sp>
      <p:pic>
        <p:nvPicPr>
          <p:cNvPr id="2" name="Image 1">
            <a:extLst>
              <a:ext uri="{FF2B5EF4-FFF2-40B4-BE49-F238E27FC236}">
                <a16:creationId xmlns:a16="http://schemas.microsoft.com/office/drawing/2014/main" id="{3C59D94A-89ED-40D7-A8D4-41ABB210E065}"/>
              </a:ext>
            </a:extLst>
          </p:cNvPr>
          <p:cNvPicPr>
            <a:picLocks noChangeAspect="1"/>
          </p:cNvPicPr>
          <p:nvPr/>
        </p:nvPicPr>
        <p:blipFill>
          <a:blip r:embed="rId2"/>
          <a:stretch>
            <a:fillRect/>
          </a:stretch>
        </p:blipFill>
        <p:spPr>
          <a:xfrm>
            <a:off x="5436096" y="4299942"/>
            <a:ext cx="3054361" cy="731583"/>
          </a:xfrm>
          <a:prstGeom prst="rect">
            <a:avLst/>
          </a:prstGeom>
        </p:spPr>
      </p:pic>
    </p:spTree>
    <p:extLst>
      <p:ext uri="{BB962C8B-B14F-4D97-AF65-F5344CB8AC3E}">
        <p14:creationId xmlns:p14="http://schemas.microsoft.com/office/powerpoint/2010/main" val="2907231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C075FE38-B32D-4DE4-BEEF-528A6377B974}"/>
              </a:ext>
            </a:extLst>
          </p:cNvPr>
          <p:cNvSpPr>
            <a:spLocks noGrp="1"/>
          </p:cNvSpPr>
          <p:nvPr>
            <p:ph type="title"/>
          </p:nvPr>
        </p:nvSpPr>
        <p:spPr/>
        <p:txBody>
          <a:bodyPr>
            <a:normAutofit fontScale="90000"/>
          </a:bodyPr>
          <a:lstStyle/>
          <a:p>
            <a:r>
              <a:rPr lang="fr-BE" dirty="0">
                <a:solidFill>
                  <a:srgbClr val="2F3E8B"/>
                </a:solidFill>
              </a:rPr>
              <a:t>II. Appel à projet « Salles de conférences hybrides » -  </a:t>
            </a:r>
            <a:br>
              <a:rPr lang="fr-BE" dirty="0">
                <a:solidFill>
                  <a:srgbClr val="2F3E8B"/>
                </a:solidFill>
              </a:rPr>
            </a:br>
            <a:r>
              <a:rPr lang="fr-BE" dirty="0" err="1">
                <a:solidFill>
                  <a:srgbClr val="2F3E8B"/>
                </a:solidFill>
              </a:rPr>
              <a:t>Projectoproep</a:t>
            </a:r>
            <a:r>
              <a:rPr lang="fr-BE" dirty="0">
                <a:solidFill>
                  <a:srgbClr val="2F3E8B"/>
                </a:solidFill>
              </a:rPr>
              <a:t> « Hybride </a:t>
            </a:r>
            <a:r>
              <a:rPr lang="fr-BE" dirty="0" err="1">
                <a:solidFill>
                  <a:srgbClr val="2F3E8B"/>
                </a:solidFill>
              </a:rPr>
              <a:t>conferentiezalen</a:t>
            </a:r>
            <a:r>
              <a:rPr lang="fr-BE" dirty="0">
                <a:solidFill>
                  <a:srgbClr val="2F3E8B"/>
                </a:solidFill>
              </a:rPr>
              <a:t> »</a:t>
            </a:r>
          </a:p>
        </p:txBody>
      </p:sp>
      <p:sp>
        <p:nvSpPr>
          <p:cNvPr id="5" name="Espace réservé du texte 4">
            <a:extLst>
              <a:ext uri="{FF2B5EF4-FFF2-40B4-BE49-F238E27FC236}">
                <a16:creationId xmlns:a16="http://schemas.microsoft.com/office/drawing/2014/main" id="{F0708D7B-9B75-4B51-B796-6F62CF9854FB}"/>
              </a:ext>
            </a:extLst>
          </p:cNvPr>
          <p:cNvSpPr>
            <a:spLocks noGrp="1"/>
          </p:cNvSpPr>
          <p:nvPr>
            <p:ph type="body" sz="quarter" idx="10"/>
          </p:nvPr>
        </p:nvSpPr>
        <p:spPr>
          <a:xfrm>
            <a:off x="359532" y="1131590"/>
            <a:ext cx="3996444" cy="2952328"/>
          </a:xfrm>
        </p:spPr>
        <p:txBody>
          <a:bodyPr>
            <a:normAutofit/>
          </a:bodyPr>
          <a:lstStyle/>
          <a:p>
            <a:pPr algn="l" fontAlgn="base">
              <a:lnSpc>
                <a:spcPct val="100000"/>
              </a:lnSpc>
            </a:pPr>
            <a:r>
              <a:rPr lang="fr-FR" sz="1800" i="0" dirty="0">
                <a:solidFill>
                  <a:schemeClr val="tx1"/>
                </a:solidFill>
                <a:effectLst/>
              </a:rPr>
              <a:t>La direction FEDER organise un appel à projets pour aider les salles de conférences à s’équiper pour affronter le défi de l’« </a:t>
            </a:r>
            <a:r>
              <a:rPr lang="fr-FR" sz="1800" b="1" i="0" dirty="0">
                <a:solidFill>
                  <a:schemeClr val="tx1"/>
                </a:solidFill>
                <a:effectLst/>
              </a:rPr>
              <a:t>hybridation</a:t>
            </a:r>
            <a:r>
              <a:rPr lang="fr-FR" sz="1800" i="0" dirty="0">
                <a:solidFill>
                  <a:schemeClr val="tx1"/>
                </a:solidFill>
                <a:effectLst/>
              </a:rPr>
              <a:t> ».</a:t>
            </a:r>
          </a:p>
          <a:p>
            <a:pPr algn="l" fontAlgn="base">
              <a:lnSpc>
                <a:spcPct val="100000"/>
              </a:lnSpc>
            </a:pPr>
            <a:endParaRPr lang="fr-FR" sz="1800" dirty="0">
              <a:solidFill>
                <a:schemeClr val="tx1"/>
              </a:solidFill>
            </a:endParaRPr>
          </a:p>
          <a:p>
            <a:pPr algn="l" fontAlgn="base">
              <a:lnSpc>
                <a:spcPct val="100000"/>
              </a:lnSpc>
            </a:pPr>
            <a:r>
              <a:rPr lang="fr-FR" sz="1800" i="0" dirty="0">
                <a:solidFill>
                  <a:schemeClr val="tx1"/>
                </a:solidFill>
                <a:effectLst/>
              </a:rPr>
              <a:t>Objectif : L’acquisition de matériel pour améliorer l’infrastructure technologique de la salle de conférence </a:t>
            </a:r>
          </a:p>
          <a:p>
            <a:endParaRPr lang="fr-BE" dirty="0"/>
          </a:p>
        </p:txBody>
      </p:sp>
      <p:pic>
        <p:nvPicPr>
          <p:cNvPr id="2" name="Image 1">
            <a:extLst>
              <a:ext uri="{FF2B5EF4-FFF2-40B4-BE49-F238E27FC236}">
                <a16:creationId xmlns:a16="http://schemas.microsoft.com/office/drawing/2014/main" id="{3C59D94A-89ED-40D7-A8D4-41ABB210E065}"/>
              </a:ext>
            </a:extLst>
          </p:cNvPr>
          <p:cNvPicPr>
            <a:picLocks noChangeAspect="1"/>
          </p:cNvPicPr>
          <p:nvPr/>
        </p:nvPicPr>
        <p:blipFill>
          <a:blip r:embed="rId2"/>
          <a:stretch>
            <a:fillRect/>
          </a:stretch>
        </p:blipFill>
        <p:spPr>
          <a:xfrm>
            <a:off x="5436096" y="4299942"/>
            <a:ext cx="3054361" cy="731583"/>
          </a:xfrm>
          <a:prstGeom prst="rect">
            <a:avLst/>
          </a:prstGeom>
        </p:spPr>
      </p:pic>
      <p:sp>
        <p:nvSpPr>
          <p:cNvPr id="3" name="ZoneTexte 2">
            <a:extLst>
              <a:ext uri="{FF2B5EF4-FFF2-40B4-BE49-F238E27FC236}">
                <a16:creationId xmlns:a16="http://schemas.microsoft.com/office/drawing/2014/main" id="{A8B83653-0C44-41F3-8AB2-0BA26AA1BD69}"/>
              </a:ext>
            </a:extLst>
          </p:cNvPr>
          <p:cNvSpPr txBox="1"/>
          <p:nvPr/>
        </p:nvSpPr>
        <p:spPr>
          <a:xfrm>
            <a:off x="4788026" y="1131590"/>
            <a:ext cx="4032446" cy="2696123"/>
          </a:xfrm>
          <a:prstGeom prst="rect">
            <a:avLst/>
          </a:prstGeom>
          <a:noFill/>
        </p:spPr>
        <p:txBody>
          <a:bodyPr wrap="square" rtlCol="0">
            <a:spAutoFit/>
          </a:bodyPr>
          <a:lstStyle/>
          <a:p>
            <a:pPr algn="just" fontAlgn="base">
              <a:spcBef>
                <a:spcPct val="20000"/>
              </a:spcBef>
            </a:pPr>
            <a:r>
              <a:rPr lang="nl-NL" i="0" dirty="0">
                <a:effectLst/>
                <a:latin typeface="Arial" panose="020B0604020202020204" pitchFamily="34" charset="0"/>
                <a:cs typeface="Arial" panose="020B0604020202020204" pitchFamily="34" charset="0"/>
              </a:rPr>
              <a:t>De EFRO-directie schrijft een projectoproep uit om conferentiezalen te helpen uitrusten met het oog op de uitdaging van de “</a:t>
            </a:r>
            <a:r>
              <a:rPr lang="nl-NL" b="1" i="0" dirty="0" err="1">
                <a:effectLst/>
                <a:latin typeface="Arial" panose="020B0604020202020204" pitchFamily="34" charset="0"/>
                <a:cs typeface="Arial" panose="020B0604020202020204" pitchFamily="34" charset="0"/>
              </a:rPr>
              <a:t>hybridisering</a:t>
            </a:r>
            <a:r>
              <a:rPr lang="nl-NL" i="0" dirty="0">
                <a:effectLst/>
                <a:latin typeface="Arial" panose="020B0604020202020204" pitchFamily="34" charset="0"/>
                <a:cs typeface="Arial" panose="020B0604020202020204" pitchFamily="34" charset="0"/>
              </a:rPr>
              <a:t>”.</a:t>
            </a:r>
          </a:p>
          <a:p>
            <a:pPr algn="just" fontAlgn="base">
              <a:spcBef>
                <a:spcPct val="20000"/>
              </a:spcBef>
            </a:pPr>
            <a:endParaRPr lang="nl-NL" dirty="0">
              <a:latin typeface="Arial" panose="020B0604020202020204" pitchFamily="34" charset="0"/>
              <a:cs typeface="Arial" panose="020B0604020202020204" pitchFamily="34" charset="0"/>
            </a:endParaRPr>
          </a:p>
          <a:p>
            <a:pPr algn="just" fontAlgn="base">
              <a:spcBef>
                <a:spcPct val="20000"/>
              </a:spcBef>
            </a:pPr>
            <a:r>
              <a:rPr lang="nl-NL" dirty="0">
                <a:latin typeface="Arial" panose="020B0604020202020204" pitchFamily="34" charset="0"/>
                <a:cs typeface="Arial" panose="020B0604020202020204" pitchFamily="34" charset="0"/>
              </a:rPr>
              <a:t>Doelstelling: De </a:t>
            </a:r>
            <a:r>
              <a:rPr lang="nl-NL" dirty="0" err="1">
                <a:latin typeface="Arial" panose="020B0604020202020204" pitchFamily="34" charset="0"/>
                <a:cs typeface="Arial" panose="020B0604020202020204" pitchFamily="34" charset="0"/>
              </a:rPr>
              <a:t>aankop</a:t>
            </a:r>
            <a:r>
              <a:rPr lang="nl-NL" dirty="0">
                <a:latin typeface="Arial" panose="020B0604020202020204" pitchFamily="34" charset="0"/>
                <a:cs typeface="Arial" panose="020B0604020202020204" pitchFamily="34" charset="0"/>
              </a:rPr>
              <a:t> van apparatuur om de technologische infrastructuur van de conferentiezaal te verbeteren</a:t>
            </a:r>
            <a:endParaRPr lang="en-BE" dirty="0">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349707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C075FE38-B32D-4DE4-BEEF-528A6377B974}"/>
              </a:ext>
            </a:extLst>
          </p:cNvPr>
          <p:cNvSpPr>
            <a:spLocks noGrp="1"/>
          </p:cNvSpPr>
          <p:nvPr>
            <p:ph type="title"/>
          </p:nvPr>
        </p:nvSpPr>
        <p:spPr/>
        <p:txBody>
          <a:bodyPr>
            <a:normAutofit fontScale="90000"/>
          </a:bodyPr>
          <a:lstStyle/>
          <a:p>
            <a:r>
              <a:rPr lang="fr-BE" dirty="0">
                <a:solidFill>
                  <a:srgbClr val="2F3E8B"/>
                </a:solidFill>
              </a:rPr>
              <a:t>II. Appel à projet « Salles de conférences hybrides » - </a:t>
            </a:r>
            <a:br>
              <a:rPr lang="fr-BE" dirty="0">
                <a:solidFill>
                  <a:srgbClr val="2F3E8B"/>
                </a:solidFill>
              </a:rPr>
            </a:br>
            <a:r>
              <a:rPr lang="fr-BE" dirty="0" err="1">
                <a:solidFill>
                  <a:srgbClr val="2F3E8B"/>
                </a:solidFill>
              </a:rPr>
              <a:t>Projectoproep</a:t>
            </a:r>
            <a:r>
              <a:rPr lang="fr-BE" dirty="0">
                <a:solidFill>
                  <a:srgbClr val="2F3E8B"/>
                </a:solidFill>
              </a:rPr>
              <a:t> « Hybride </a:t>
            </a:r>
            <a:r>
              <a:rPr lang="fr-BE" dirty="0" err="1">
                <a:solidFill>
                  <a:srgbClr val="2F3E8B"/>
                </a:solidFill>
              </a:rPr>
              <a:t>conferentiezalen</a:t>
            </a:r>
            <a:r>
              <a:rPr lang="fr-BE" dirty="0">
                <a:solidFill>
                  <a:srgbClr val="2F3E8B"/>
                </a:solidFill>
              </a:rPr>
              <a:t> »</a:t>
            </a:r>
          </a:p>
        </p:txBody>
      </p:sp>
      <p:sp>
        <p:nvSpPr>
          <p:cNvPr id="5" name="Espace réservé du texte 4">
            <a:extLst>
              <a:ext uri="{FF2B5EF4-FFF2-40B4-BE49-F238E27FC236}">
                <a16:creationId xmlns:a16="http://schemas.microsoft.com/office/drawing/2014/main" id="{F0708D7B-9B75-4B51-B796-6F62CF9854FB}"/>
              </a:ext>
            </a:extLst>
          </p:cNvPr>
          <p:cNvSpPr>
            <a:spLocks noGrp="1"/>
          </p:cNvSpPr>
          <p:nvPr>
            <p:ph type="body" sz="quarter" idx="10"/>
          </p:nvPr>
        </p:nvSpPr>
        <p:spPr>
          <a:xfrm>
            <a:off x="359532" y="1131590"/>
            <a:ext cx="3924436" cy="2952328"/>
          </a:xfrm>
        </p:spPr>
        <p:txBody>
          <a:bodyPr>
            <a:normAutofit fontScale="92500" lnSpcReduction="20000"/>
          </a:bodyPr>
          <a:lstStyle/>
          <a:p>
            <a:pPr lvl="0" algn="just">
              <a:lnSpc>
                <a:spcPct val="115000"/>
              </a:lnSpc>
            </a:pPr>
            <a:r>
              <a:rPr lang="fr-FR" sz="1600" b="1" dirty="0">
                <a:solidFill>
                  <a:schemeClr val="tx1"/>
                </a:solidFill>
                <a:effectLst/>
                <a:ea typeface="Calibri" panose="020F0502020204030204" pitchFamily="34" charset="0"/>
              </a:rPr>
              <a:t>Le Programme FEDER soutiendra donc (à hauteur de maximum 50%) ces nouveaux équipements jusqu’à : </a:t>
            </a:r>
            <a:endParaRPr lang="fr-BE" sz="1600" b="1" dirty="0">
              <a:solidFill>
                <a:schemeClr val="tx1"/>
              </a:solidFill>
              <a:effectLst/>
              <a:ea typeface="Calibri" panose="020F0502020204030204" pitchFamily="34" charset="0"/>
            </a:endParaRPr>
          </a:p>
          <a:p>
            <a:pPr marL="342900" lvl="0" indent="-342900" algn="just">
              <a:lnSpc>
                <a:spcPct val="115000"/>
              </a:lnSpc>
              <a:buFont typeface="Arial" panose="020B0604020202020204" pitchFamily="34" charset="0"/>
              <a:buChar char="-"/>
            </a:pPr>
            <a:r>
              <a:rPr lang="fr-BE" sz="1600" dirty="0">
                <a:solidFill>
                  <a:schemeClr val="tx1"/>
                </a:solidFill>
                <a:effectLst/>
                <a:ea typeface="Calibri" panose="020F0502020204030204" pitchFamily="34" charset="0"/>
              </a:rPr>
              <a:t>25 000€ pour les salles pouvant accueillir entre 50-249 places</a:t>
            </a:r>
            <a:endParaRPr lang="en-BE" sz="1600" dirty="0">
              <a:solidFill>
                <a:schemeClr val="tx1"/>
              </a:solidFill>
              <a:effectLst/>
              <a:ea typeface="Calibri" panose="020F0502020204030204" pitchFamily="34" charset="0"/>
            </a:endParaRPr>
          </a:p>
          <a:p>
            <a:pPr marL="342900" lvl="0" indent="-342900" algn="just">
              <a:lnSpc>
                <a:spcPct val="115000"/>
              </a:lnSpc>
              <a:buFont typeface="Arial" panose="020B0604020202020204" pitchFamily="34" charset="0"/>
              <a:buChar char="-"/>
            </a:pPr>
            <a:r>
              <a:rPr lang="fr-BE" sz="1600" dirty="0">
                <a:solidFill>
                  <a:schemeClr val="tx1"/>
                </a:solidFill>
                <a:effectLst/>
                <a:ea typeface="Calibri" panose="020F0502020204030204" pitchFamily="34" charset="0"/>
              </a:rPr>
              <a:t>50 000€ pour les salles pouvant accueillir entre 250-499 places</a:t>
            </a:r>
            <a:endParaRPr lang="en-BE" sz="1600" dirty="0">
              <a:solidFill>
                <a:schemeClr val="tx1"/>
              </a:solidFill>
              <a:effectLst/>
              <a:ea typeface="Calibri" panose="020F0502020204030204" pitchFamily="34" charset="0"/>
            </a:endParaRPr>
          </a:p>
          <a:p>
            <a:pPr marL="342900" lvl="0" indent="-342900" algn="just">
              <a:lnSpc>
                <a:spcPct val="115000"/>
              </a:lnSpc>
              <a:buFont typeface="Arial" panose="020B0604020202020204" pitchFamily="34" charset="0"/>
              <a:buChar char="-"/>
            </a:pPr>
            <a:r>
              <a:rPr lang="fr-BE" sz="1600" dirty="0">
                <a:solidFill>
                  <a:schemeClr val="tx1"/>
                </a:solidFill>
                <a:effectLst/>
                <a:ea typeface="Calibri" panose="020F0502020204030204" pitchFamily="34" charset="0"/>
              </a:rPr>
              <a:t>75 000€ pour les salles pouvant accueillir entre 500-999 places</a:t>
            </a:r>
            <a:endParaRPr lang="en-BE" sz="1600" dirty="0">
              <a:solidFill>
                <a:schemeClr val="tx1"/>
              </a:solidFill>
              <a:effectLst/>
              <a:ea typeface="Calibri" panose="020F0502020204030204" pitchFamily="34" charset="0"/>
            </a:endParaRPr>
          </a:p>
          <a:p>
            <a:pPr marL="342900" lvl="0" indent="-342900" algn="just">
              <a:lnSpc>
                <a:spcPct val="115000"/>
              </a:lnSpc>
              <a:spcAft>
                <a:spcPts val="1000"/>
              </a:spcAft>
              <a:buFont typeface="Arial" panose="020B0604020202020204" pitchFamily="34" charset="0"/>
              <a:buChar char="-"/>
            </a:pPr>
            <a:r>
              <a:rPr lang="fr-BE" sz="1600" dirty="0">
                <a:solidFill>
                  <a:schemeClr val="tx1"/>
                </a:solidFill>
                <a:effectLst/>
                <a:ea typeface="Times New Roman" panose="02020603050405020304" pitchFamily="18" charset="0"/>
              </a:rPr>
              <a:t>100 000€ pour les salles pouvant accueillir 1000+ places</a:t>
            </a:r>
            <a:endParaRPr lang="en-BE" sz="1600" dirty="0">
              <a:solidFill>
                <a:schemeClr val="tx1"/>
              </a:solidFill>
              <a:effectLst/>
              <a:ea typeface="Calibri" panose="020F0502020204030204" pitchFamily="34" charset="0"/>
            </a:endParaRPr>
          </a:p>
          <a:p>
            <a:endParaRPr lang="fr-BE" dirty="0"/>
          </a:p>
        </p:txBody>
      </p:sp>
      <p:pic>
        <p:nvPicPr>
          <p:cNvPr id="2" name="Image 1">
            <a:extLst>
              <a:ext uri="{FF2B5EF4-FFF2-40B4-BE49-F238E27FC236}">
                <a16:creationId xmlns:a16="http://schemas.microsoft.com/office/drawing/2014/main" id="{3C59D94A-89ED-40D7-A8D4-41ABB210E065}"/>
              </a:ext>
            </a:extLst>
          </p:cNvPr>
          <p:cNvPicPr>
            <a:picLocks noChangeAspect="1"/>
          </p:cNvPicPr>
          <p:nvPr/>
        </p:nvPicPr>
        <p:blipFill>
          <a:blip r:embed="rId2"/>
          <a:stretch>
            <a:fillRect/>
          </a:stretch>
        </p:blipFill>
        <p:spPr>
          <a:xfrm>
            <a:off x="5436096" y="4299942"/>
            <a:ext cx="3054361" cy="731583"/>
          </a:xfrm>
          <a:prstGeom prst="rect">
            <a:avLst/>
          </a:prstGeom>
        </p:spPr>
      </p:pic>
      <p:sp>
        <p:nvSpPr>
          <p:cNvPr id="3" name="ZoneTexte 2">
            <a:extLst>
              <a:ext uri="{FF2B5EF4-FFF2-40B4-BE49-F238E27FC236}">
                <a16:creationId xmlns:a16="http://schemas.microsoft.com/office/drawing/2014/main" id="{A8B83653-0C44-41F3-8AB2-0BA26AA1BD69}"/>
              </a:ext>
            </a:extLst>
          </p:cNvPr>
          <p:cNvSpPr txBox="1"/>
          <p:nvPr/>
        </p:nvSpPr>
        <p:spPr>
          <a:xfrm>
            <a:off x="4716016" y="1131590"/>
            <a:ext cx="4176464" cy="3093154"/>
          </a:xfrm>
          <a:prstGeom prst="rect">
            <a:avLst/>
          </a:prstGeom>
          <a:noFill/>
        </p:spPr>
        <p:txBody>
          <a:bodyPr wrap="square" rtlCol="0">
            <a:spAutoFit/>
          </a:bodyPr>
          <a:lstStyle/>
          <a:p>
            <a:pPr algn="just" fontAlgn="base">
              <a:spcBef>
                <a:spcPct val="20000"/>
              </a:spcBef>
            </a:pPr>
            <a:r>
              <a:rPr lang="nl-NL" sz="1500" b="1" dirty="0">
                <a:latin typeface="Arial" panose="020B0604020202020204" pitchFamily="34" charset="0"/>
                <a:cs typeface="Arial" panose="020B0604020202020204" pitchFamily="34" charset="0"/>
              </a:rPr>
              <a:t>Het EFRO-programma zal deze nieuwe uitrustingen daarom (tot maximaal 50%) steunen, met bedragen tot: </a:t>
            </a:r>
          </a:p>
          <a:p>
            <a:pPr marL="342900" indent="-342900" algn="just" fontAlgn="base">
              <a:spcBef>
                <a:spcPct val="20000"/>
              </a:spcBef>
              <a:buFont typeface="Arial" panose="020B0604020202020204" pitchFamily="34" charset="0"/>
              <a:buChar char="-"/>
            </a:pPr>
            <a:r>
              <a:rPr lang="nl-NL" sz="1500" dirty="0">
                <a:latin typeface="Arial" panose="020B0604020202020204" pitchFamily="34" charset="0"/>
                <a:cs typeface="Arial" panose="020B0604020202020204" pitchFamily="34" charset="0"/>
              </a:rPr>
              <a:t>25.000€ voor zalen met plaats voor 50 tot 249 personen</a:t>
            </a:r>
          </a:p>
          <a:p>
            <a:pPr marL="342900" indent="-342900" algn="just" fontAlgn="base">
              <a:spcBef>
                <a:spcPct val="20000"/>
              </a:spcBef>
              <a:buFont typeface="Arial" panose="020B0604020202020204" pitchFamily="34" charset="0"/>
              <a:buChar char="-"/>
            </a:pPr>
            <a:r>
              <a:rPr lang="nl-NL" sz="1500" dirty="0">
                <a:latin typeface="Arial" panose="020B0604020202020204" pitchFamily="34" charset="0"/>
                <a:cs typeface="Arial" panose="020B0604020202020204" pitchFamily="34" charset="0"/>
              </a:rPr>
              <a:t>50.000€ voor zalen met plaats voor 250 tot 499 personen</a:t>
            </a:r>
          </a:p>
          <a:p>
            <a:pPr marL="342900" indent="-342900" algn="just" fontAlgn="base">
              <a:spcBef>
                <a:spcPct val="20000"/>
              </a:spcBef>
              <a:buFont typeface="Arial" panose="020B0604020202020204" pitchFamily="34" charset="0"/>
              <a:buChar char="-"/>
            </a:pPr>
            <a:r>
              <a:rPr lang="nl-NL" sz="1500" dirty="0">
                <a:latin typeface="Arial" panose="020B0604020202020204" pitchFamily="34" charset="0"/>
                <a:cs typeface="Arial" panose="020B0604020202020204" pitchFamily="34" charset="0"/>
              </a:rPr>
              <a:t>75.000€ voor zalen met plaats voor 500 tot 999 personen</a:t>
            </a:r>
          </a:p>
          <a:p>
            <a:pPr marL="342900" indent="-342900" algn="just" fontAlgn="base">
              <a:spcBef>
                <a:spcPct val="20000"/>
              </a:spcBef>
              <a:buFont typeface="Arial" panose="020B0604020202020204" pitchFamily="34" charset="0"/>
              <a:buChar char="-"/>
            </a:pPr>
            <a:r>
              <a:rPr lang="nl-NL" sz="1500" dirty="0">
                <a:latin typeface="Arial" panose="020B0604020202020204" pitchFamily="34" charset="0"/>
                <a:cs typeface="Arial" panose="020B0604020202020204" pitchFamily="34" charset="0"/>
              </a:rPr>
              <a:t>100.000€ voor zalen met plaats voor meer dan 1.000 personen</a:t>
            </a:r>
          </a:p>
          <a:p>
            <a:endParaRPr lang="en-BE" dirty="0"/>
          </a:p>
        </p:txBody>
      </p:sp>
    </p:spTree>
    <p:extLst>
      <p:ext uri="{BB962C8B-B14F-4D97-AF65-F5344CB8AC3E}">
        <p14:creationId xmlns:p14="http://schemas.microsoft.com/office/powerpoint/2010/main" val="3198110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C075FE38-B32D-4DE4-BEEF-528A6377B974}"/>
              </a:ext>
            </a:extLst>
          </p:cNvPr>
          <p:cNvSpPr>
            <a:spLocks noGrp="1"/>
          </p:cNvSpPr>
          <p:nvPr>
            <p:ph type="title"/>
          </p:nvPr>
        </p:nvSpPr>
        <p:spPr/>
        <p:txBody>
          <a:bodyPr>
            <a:normAutofit fontScale="90000"/>
          </a:bodyPr>
          <a:lstStyle/>
          <a:p>
            <a:r>
              <a:rPr lang="fr-BE" dirty="0">
                <a:solidFill>
                  <a:srgbClr val="2F3E8B"/>
                </a:solidFill>
              </a:rPr>
              <a:t>III. Comment introduire une candidature ?</a:t>
            </a:r>
            <a:br>
              <a:rPr lang="fr-BE" dirty="0">
                <a:solidFill>
                  <a:srgbClr val="2F3E8B"/>
                </a:solidFill>
              </a:rPr>
            </a:br>
            <a:r>
              <a:rPr lang="fr-BE" dirty="0" err="1">
                <a:solidFill>
                  <a:srgbClr val="2F3E8B"/>
                </a:solidFill>
              </a:rPr>
              <a:t>Hoe</a:t>
            </a:r>
            <a:r>
              <a:rPr lang="fr-BE" dirty="0">
                <a:solidFill>
                  <a:srgbClr val="2F3E8B"/>
                </a:solidFill>
              </a:rPr>
              <a:t> </a:t>
            </a:r>
            <a:r>
              <a:rPr lang="fr-BE" dirty="0" err="1">
                <a:solidFill>
                  <a:srgbClr val="2F3E8B"/>
                </a:solidFill>
              </a:rPr>
              <a:t>solliciteren</a:t>
            </a:r>
            <a:r>
              <a:rPr lang="fr-BE" dirty="0">
                <a:solidFill>
                  <a:srgbClr val="2F3E8B"/>
                </a:solidFill>
              </a:rPr>
              <a:t> ?</a:t>
            </a:r>
          </a:p>
        </p:txBody>
      </p:sp>
      <p:sp>
        <p:nvSpPr>
          <p:cNvPr id="5" name="Espace réservé du texte 4">
            <a:extLst>
              <a:ext uri="{FF2B5EF4-FFF2-40B4-BE49-F238E27FC236}">
                <a16:creationId xmlns:a16="http://schemas.microsoft.com/office/drawing/2014/main" id="{F0708D7B-9B75-4B51-B796-6F62CF9854FB}"/>
              </a:ext>
            </a:extLst>
          </p:cNvPr>
          <p:cNvSpPr>
            <a:spLocks noGrp="1"/>
          </p:cNvSpPr>
          <p:nvPr>
            <p:ph type="body" sz="quarter" idx="10"/>
          </p:nvPr>
        </p:nvSpPr>
        <p:spPr/>
        <p:txBody>
          <a:bodyPr>
            <a:normAutofit/>
          </a:bodyPr>
          <a:lstStyle/>
          <a:p>
            <a:r>
              <a:rPr lang="fr-BE" dirty="0">
                <a:solidFill>
                  <a:schemeClr val="tx1"/>
                </a:solidFill>
              </a:rPr>
              <a:t>Dossier de candidature et annexes à introduire sous format électronique </a:t>
            </a:r>
            <a:r>
              <a:rPr lang="fr-BE" b="1" dirty="0">
                <a:solidFill>
                  <a:schemeClr val="tx1"/>
                </a:solidFill>
              </a:rPr>
              <a:t>à l’adresse mail </a:t>
            </a:r>
            <a:r>
              <a:rPr lang="fr-BE" b="1" dirty="0" err="1">
                <a:solidFill>
                  <a:srgbClr val="0070C0"/>
                </a:solidFill>
                <a:hlinkClick r:id="rId2">
                  <a:extLst>
                    <a:ext uri="{A12FA001-AC4F-418D-AE19-62706E023703}">
                      <ahyp:hlinkClr xmlns:ahyp="http://schemas.microsoft.com/office/drawing/2018/hyperlinkcolor" val="tx"/>
                    </a:ext>
                  </a:extLst>
                </a:hlinkClick>
              </a:rPr>
              <a:t>feder@sprb.brussels</a:t>
            </a:r>
            <a:r>
              <a:rPr lang="fr-BE" b="1" dirty="0">
                <a:solidFill>
                  <a:srgbClr val="0070C0"/>
                </a:solidFill>
              </a:rPr>
              <a:t> </a:t>
            </a:r>
          </a:p>
          <a:p>
            <a:r>
              <a:rPr lang="nl-NL" dirty="0">
                <a:solidFill>
                  <a:schemeClr val="tx1"/>
                </a:solidFill>
              </a:rPr>
              <a:t>Het aanvraagdossier en de bijlagen moeten in elektronische vorm worden ingediend </a:t>
            </a:r>
            <a:r>
              <a:rPr lang="nl-NL" b="1" dirty="0">
                <a:solidFill>
                  <a:schemeClr val="tx1"/>
                </a:solidFill>
              </a:rPr>
              <a:t>op het e-mailadres </a:t>
            </a:r>
            <a:r>
              <a:rPr lang="nl-NL" b="1" dirty="0" err="1">
                <a:solidFill>
                  <a:srgbClr val="0070C0"/>
                </a:solidFill>
              </a:rPr>
              <a:t>efro@sprb.brussels</a:t>
            </a:r>
            <a:r>
              <a:rPr lang="nl-NL" b="1" dirty="0">
                <a:solidFill>
                  <a:srgbClr val="0070C0"/>
                </a:solidFill>
              </a:rPr>
              <a:t> </a:t>
            </a:r>
          </a:p>
          <a:p>
            <a:endParaRPr lang="nl-NL" b="1" dirty="0">
              <a:solidFill>
                <a:srgbClr val="0070C0"/>
              </a:solidFill>
            </a:endParaRPr>
          </a:p>
          <a:p>
            <a:r>
              <a:rPr lang="nl-NL" dirty="0">
                <a:solidFill>
                  <a:schemeClr val="tx1"/>
                </a:solidFill>
              </a:rPr>
              <a:t>Les </a:t>
            </a:r>
            <a:r>
              <a:rPr lang="nl-NL" dirty="0" err="1">
                <a:solidFill>
                  <a:schemeClr val="tx1"/>
                </a:solidFill>
              </a:rPr>
              <a:t>documents</a:t>
            </a:r>
            <a:r>
              <a:rPr lang="nl-NL" dirty="0">
                <a:solidFill>
                  <a:schemeClr val="tx1"/>
                </a:solidFill>
              </a:rPr>
              <a:t> à compléter </a:t>
            </a:r>
            <a:r>
              <a:rPr lang="nl-NL" dirty="0" err="1">
                <a:solidFill>
                  <a:schemeClr val="tx1"/>
                </a:solidFill>
              </a:rPr>
              <a:t>sont</a:t>
            </a:r>
            <a:r>
              <a:rPr lang="nl-NL" dirty="0">
                <a:solidFill>
                  <a:schemeClr val="tx1"/>
                </a:solidFill>
              </a:rPr>
              <a:t> </a:t>
            </a:r>
            <a:r>
              <a:rPr lang="nl-NL" dirty="0" err="1">
                <a:solidFill>
                  <a:schemeClr val="tx1"/>
                </a:solidFill>
              </a:rPr>
              <a:t>disponibles</a:t>
            </a:r>
            <a:r>
              <a:rPr lang="nl-NL" dirty="0">
                <a:solidFill>
                  <a:schemeClr val="tx1"/>
                </a:solidFill>
              </a:rPr>
              <a:t> </a:t>
            </a:r>
            <a:r>
              <a:rPr lang="nl-NL" dirty="0">
                <a:solidFill>
                  <a:srgbClr val="0070C0"/>
                </a:solidFill>
                <a:hlinkClick r:id="rId3">
                  <a:extLst>
                    <a:ext uri="{A12FA001-AC4F-418D-AE19-62706E023703}">
                      <ahyp:hlinkClr xmlns:ahyp="http://schemas.microsoft.com/office/drawing/2018/hyperlinkcolor" val="tx"/>
                    </a:ext>
                  </a:extLst>
                </a:hlinkClick>
              </a:rPr>
              <a:t>ici</a:t>
            </a:r>
            <a:endParaRPr lang="nl-NL" dirty="0">
              <a:solidFill>
                <a:srgbClr val="0070C0"/>
              </a:solidFill>
            </a:endParaRPr>
          </a:p>
          <a:p>
            <a:r>
              <a:rPr lang="nl-NL" dirty="0">
                <a:solidFill>
                  <a:schemeClr val="tx1"/>
                </a:solidFill>
              </a:rPr>
              <a:t>De documenten zijn </a:t>
            </a:r>
            <a:r>
              <a:rPr lang="nl-NL" dirty="0">
                <a:solidFill>
                  <a:srgbClr val="0070C0"/>
                </a:solidFill>
                <a:hlinkClick r:id="rId4">
                  <a:extLst>
                    <a:ext uri="{A12FA001-AC4F-418D-AE19-62706E023703}">
                      <ahyp:hlinkClr xmlns:ahyp="http://schemas.microsoft.com/office/drawing/2018/hyperlinkcolor" val="tx"/>
                    </a:ext>
                  </a:extLst>
                </a:hlinkClick>
              </a:rPr>
              <a:t>hier</a:t>
            </a:r>
            <a:r>
              <a:rPr lang="nl-NL" dirty="0">
                <a:solidFill>
                  <a:schemeClr val="tx1"/>
                </a:solidFill>
              </a:rPr>
              <a:t> beschikbaar</a:t>
            </a:r>
            <a:endParaRPr lang="nl-NL" dirty="0">
              <a:solidFill>
                <a:schemeClr val="tx1"/>
              </a:solidFill>
              <a:highlight>
                <a:srgbClr val="FFFF00"/>
              </a:highlight>
            </a:endParaRPr>
          </a:p>
          <a:p>
            <a:endParaRPr lang="fr-BE" dirty="0"/>
          </a:p>
          <a:p>
            <a:r>
              <a:rPr lang="fr-BE" dirty="0">
                <a:solidFill>
                  <a:schemeClr val="tx1"/>
                </a:solidFill>
              </a:rPr>
              <a:t>A partir du </a:t>
            </a:r>
            <a:r>
              <a:rPr lang="fr-BE" b="1" dirty="0">
                <a:solidFill>
                  <a:schemeClr val="tx1"/>
                </a:solidFill>
              </a:rPr>
              <a:t>15 septembre </a:t>
            </a:r>
            <a:r>
              <a:rPr lang="fr-BE" dirty="0">
                <a:solidFill>
                  <a:schemeClr val="tx1"/>
                </a:solidFill>
              </a:rPr>
              <a:t>– </a:t>
            </a:r>
            <a:r>
              <a:rPr lang="fr-BE" dirty="0" err="1">
                <a:solidFill>
                  <a:schemeClr val="tx1"/>
                </a:solidFill>
              </a:rPr>
              <a:t>Vanaf</a:t>
            </a:r>
            <a:r>
              <a:rPr lang="fr-BE" dirty="0">
                <a:solidFill>
                  <a:schemeClr val="tx1"/>
                </a:solidFill>
              </a:rPr>
              <a:t> </a:t>
            </a:r>
            <a:r>
              <a:rPr lang="fr-BE" b="1" dirty="0">
                <a:solidFill>
                  <a:schemeClr val="tx1"/>
                </a:solidFill>
              </a:rPr>
              <a:t>15 </a:t>
            </a:r>
            <a:r>
              <a:rPr lang="fr-BE" b="1" dirty="0" err="1">
                <a:solidFill>
                  <a:schemeClr val="tx1"/>
                </a:solidFill>
              </a:rPr>
              <a:t>September</a:t>
            </a:r>
            <a:endParaRPr lang="fr-BE" b="1" dirty="0">
              <a:solidFill>
                <a:schemeClr val="tx1"/>
              </a:solidFill>
            </a:endParaRPr>
          </a:p>
          <a:p>
            <a:endParaRPr lang="fr-BE" dirty="0"/>
          </a:p>
        </p:txBody>
      </p:sp>
      <p:pic>
        <p:nvPicPr>
          <p:cNvPr id="2" name="Image 1">
            <a:extLst>
              <a:ext uri="{FF2B5EF4-FFF2-40B4-BE49-F238E27FC236}">
                <a16:creationId xmlns:a16="http://schemas.microsoft.com/office/drawing/2014/main" id="{3C59D94A-89ED-40D7-A8D4-41ABB210E065}"/>
              </a:ext>
            </a:extLst>
          </p:cNvPr>
          <p:cNvPicPr>
            <a:picLocks noChangeAspect="1"/>
          </p:cNvPicPr>
          <p:nvPr/>
        </p:nvPicPr>
        <p:blipFill>
          <a:blip r:embed="rId5"/>
          <a:stretch>
            <a:fillRect/>
          </a:stretch>
        </p:blipFill>
        <p:spPr>
          <a:xfrm>
            <a:off x="5436096" y="4299942"/>
            <a:ext cx="3054361" cy="731583"/>
          </a:xfrm>
          <a:prstGeom prst="rect">
            <a:avLst/>
          </a:prstGeom>
        </p:spPr>
      </p:pic>
    </p:spTree>
    <p:extLst>
      <p:ext uri="{BB962C8B-B14F-4D97-AF65-F5344CB8AC3E}">
        <p14:creationId xmlns:p14="http://schemas.microsoft.com/office/powerpoint/2010/main" val="38634480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C075FE38-B32D-4DE4-BEEF-528A6377B974}"/>
              </a:ext>
            </a:extLst>
          </p:cNvPr>
          <p:cNvSpPr>
            <a:spLocks noGrp="1"/>
          </p:cNvSpPr>
          <p:nvPr>
            <p:ph type="title"/>
          </p:nvPr>
        </p:nvSpPr>
        <p:spPr/>
        <p:txBody>
          <a:bodyPr/>
          <a:lstStyle/>
          <a:p>
            <a:r>
              <a:rPr lang="fr-BE" dirty="0">
                <a:solidFill>
                  <a:srgbClr val="2F3E8B"/>
                </a:solidFill>
              </a:rPr>
              <a:t>IV. Procédure de sélection – </a:t>
            </a:r>
            <a:r>
              <a:rPr lang="fr-BE" dirty="0" err="1">
                <a:solidFill>
                  <a:srgbClr val="2F3E8B"/>
                </a:solidFill>
              </a:rPr>
              <a:t>Selectieprocedure</a:t>
            </a:r>
            <a:endParaRPr lang="fr-BE" dirty="0">
              <a:solidFill>
                <a:srgbClr val="2F3E8B"/>
              </a:solidFill>
            </a:endParaRPr>
          </a:p>
        </p:txBody>
      </p:sp>
      <p:sp>
        <p:nvSpPr>
          <p:cNvPr id="5" name="Espace réservé du texte 4">
            <a:extLst>
              <a:ext uri="{FF2B5EF4-FFF2-40B4-BE49-F238E27FC236}">
                <a16:creationId xmlns:a16="http://schemas.microsoft.com/office/drawing/2014/main" id="{F0708D7B-9B75-4B51-B796-6F62CF9854FB}"/>
              </a:ext>
            </a:extLst>
          </p:cNvPr>
          <p:cNvSpPr>
            <a:spLocks noGrp="1"/>
          </p:cNvSpPr>
          <p:nvPr>
            <p:ph type="body" sz="quarter" idx="10"/>
          </p:nvPr>
        </p:nvSpPr>
        <p:spPr/>
        <p:txBody>
          <a:bodyPr/>
          <a:lstStyle/>
          <a:p>
            <a:endParaRPr lang="fr-BE" dirty="0"/>
          </a:p>
          <a:p>
            <a:pPr marL="457200" indent="-457200">
              <a:buAutoNum type="alphaUcParenR"/>
            </a:pPr>
            <a:r>
              <a:rPr lang="fr-BE" dirty="0">
                <a:solidFill>
                  <a:schemeClr val="tx1"/>
                </a:solidFill>
              </a:rPr>
              <a:t>Les critères d’éligibilité - S</a:t>
            </a:r>
            <a:r>
              <a:rPr lang="nl-BE" dirty="0" err="1">
                <a:solidFill>
                  <a:schemeClr val="tx1"/>
                </a:solidFill>
              </a:rPr>
              <a:t>ubsidiabiliteitscriteria</a:t>
            </a:r>
            <a:endParaRPr lang="nl-BE" dirty="0">
              <a:solidFill>
                <a:schemeClr val="tx1"/>
              </a:solidFill>
            </a:endParaRPr>
          </a:p>
          <a:p>
            <a:pPr marL="457200" indent="-457200">
              <a:buAutoNum type="alphaUcParenR"/>
            </a:pPr>
            <a:endParaRPr lang="fr-BE" dirty="0">
              <a:solidFill>
                <a:schemeClr val="tx1"/>
              </a:solidFill>
            </a:endParaRPr>
          </a:p>
          <a:p>
            <a:pPr marL="457200" indent="-457200">
              <a:buAutoNum type="alphaUcParenR"/>
            </a:pPr>
            <a:r>
              <a:rPr lang="fr-BE" dirty="0">
                <a:solidFill>
                  <a:schemeClr val="tx1"/>
                </a:solidFill>
              </a:rPr>
              <a:t>Les critères de sélection - </a:t>
            </a:r>
            <a:r>
              <a:rPr lang="fr-BE" dirty="0" err="1">
                <a:solidFill>
                  <a:schemeClr val="tx1"/>
                </a:solidFill>
              </a:rPr>
              <a:t>Selectiecriteria</a:t>
            </a:r>
            <a:endParaRPr lang="fr-BE" dirty="0">
              <a:solidFill>
                <a:schemeClr val="tx1"/>
              </a:solidFill>
            </a:endParaRPr>
          </a:p>
          <a:p>
            <a:endParaRPr lang="fr-BE" dirty="0"/>
          </a:p>
        </p:txBody>
      </p:sp>
      <p:pic>
        <p:nvPicPr>
          <p:cNvPr id="2" name="Image 1">
            <a:extLst>
              <a:ext uri="{FF2B5EF4-FFF2-40B4-BE49-F238E27FC236}">
                <a16:creationId xmlns:a16="http://schemas.microsoft.com/office/drawing/2014/main" id="{3C59D94A-89ED-40D7-A8D4-41ABB210E065}"/>
              </a:ext>
            </a:extLst>
          </p:cNvPr>
          <p:cNvPicPr>
            <a:picLocks noChangeAspect="1"/>
          </p:cNvPicPr>
          <p:nvPr/>
        </p:nvPicPr>
        <p:blipFill>
          <a:blip r:embed="rId2"/>
          <a:stretch>
            <a:fillRect/>
          </a:stretch>
        </p:blipFill>
        <p:spPr>
          <a:xfrm>
            <a:off x="5436096" y="4299942"/>
            <a:ext cx="3054361" cy="731583"/>
          </a:xfrm>
          <a:prstGeom prst="rect">
            <a:avLst/>
          </a:prstGeom>
        </p:spPr>
      </p:pic>
    </p:spTree>
    <p:extLst>
      <p:ext uri="{BB962C8B-B14F-4D97-AF65-F5344CB8AC3E}">
        <p14:creationId xmlns:p14="http://schemas.microsoft.com/office/powerpoint/2010/main" val="1224745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C075FE38-B32D-4DE4-BEEF-528A6377B974}"/>
              </a:ext>
            </a:extLst>
          </p:cNvPr>
          <p:cNvSpPr>
            <a:spLocks noGrp="1"/>
          </p:cNvSpPr>
          <p:nvPr>
            <p:ph type="title"/>
          </p:nvPr>
        </p:nvSpPr>
        <p:spPr/>
        <p:txBody>
          <a:bodyPr/>
          <a:lstStyle/>
          <a:p>
            <a:r>
              <a:rPr lang="fr-BE" dirty="0">
                <a:solidFill>
                  <a:srgbClr val="2F3E8B"/>
                </a:solidFill>
              </a:rPr>
              <a:t>A. Critères d’éligibilité - </a:t>
            </a:r>
            <a:r>
              <a:rPr lang="fr-BE" dirty="0" err="1">
                <a:solidFill>
                  <a:srgbClr val="2F3E8B"/>
                </a:solidFill>
              </a:rPr>
              <a:t>Subsidiabiliteitscriteria</a:t>
            </a:r>
            <a:endParaRPr lang="fr-BE" dirty="0">
              <a:solidFill>
                <a:srgbClr val="2F3E8B"/>
              </a:solidFill>
            </a:endParaRPr>
          </a:p>
        </p:txBody>
      </p:sp>
      <p:sp>
        <p:nvSpPr>
          <p:cNvPr id="5" name="Espace réservé du texte 4">
            <a:extLst>
              <a:ext uri="{FF2B5EF4-FFF2-40B4-BE49-F238E27FC236}">
                <a16:creationId xmlns:a16="http://schemas.microsoft.com/office/drawing/2014/main" id="{F0708D7B-9B75-4B51-B796-6F62CF9854FB}"/>
              </a:ext>
            </a:extLst>
          </p:cNvPr>
          <p:cNvSpPr>
            <a:spLocks noGrp="1"/>
          </p:cNvSpPr>
          <p:nvPr>
            <p:ph type="body" sz="quarter" idx="10"/>
          </p:nvPr>
        </p:nvSpPr>
        <p:spPr/>
        <p:txBody>
          <a:bodyPr>
            <a:normAutofit fontScale="85000" lnSpcReduction="10000"/>
          </a:bodyPr>
          <a:lstStyle/>
          <a:p>
            <a:r>
              <a:rPr lang="fr-FR" b="1" dirty="0">
                <a:solidFill>
                  <a:schemeClr val="tx1"/>
                </a:solidFill>
              </a:rPr>
              <a:t>Critères d’éligibilité propres à l’appel à projets - </a:t>
            </a:r>
            <a:r>
              <a:rPr lang="fr-FR" b="1" dirty="0" err="1">
                <a:solidFill>
                  <a:schemeClr val="tx1"/>
                </a:solidFill>
              </a:rPr>
              <a:t>Subsidiabiliteitscriteria</a:t>
            </a:r>
            <a:r>
              <a:rPr lang="fr-FR" b="1" dirty="0">
                <a:solidFill>
                  <a:schemeClr val="tx1"/>
                </a:solidFill>
              </a:rPr>
              <a:t> </a:t>
            </a:r>
            <a:r>
              <a:rPr lang="fr-FR" b="1" dirty="0" err="1">
                <a:solidFill>
                  <a:schemeClr val="tx1"/>
                </a:solidFill>
              </a:rPr>
              <a:t>eigen</a:t>
            </a:r>
            <a:r>
              <a:rPr lang="fr-FR" b="1" dirty="0">
                <a:solidFill>
                  <a:schemeClr val="tx1"/>
                </a:solidFill>
              </a:rPr>
              <a:t> </a:t>
            </a:r>
            <a:r>
              <a:rPr lang="fr-FR" b="1" dirty="0" err="1">
                <a:solidFill>
                  <a:schemeClr val="tx1"/>
                </a:solidFill>
              </a:rPr>
              <a:t>aan</a:t>
            </a:r>
            <a:r>
              <a:rPr lang="fr-FR" b="1" dirty="0">
                <a:solidFill>
                  <a:schemeClr val="tx1"/>
                </a:solidFill>
              </a:rPr>
              <a:t> de </a:t>
            </a:r>
            <a:r>
              <a:rPr lang="fr-FR" b="1" dirty="0" err="1">
                <a:solidFill>
                  <a:schemeClr val="tx1"/>
                </a:solidFill>
              </a:rPr>
              <a:t>projectoproep</a:t>
            </a:r>
            <a:r>
              <a:rPr lang="fr-FR" b="1" dirty="0">
                <a:solidFill>
                  <a:schemeClr val="tx1"/>
                </a:solidFill>
              </a:rPr>
              <a:t> </a:t>
            </a:r>
          </a:p>
          <a:p>
            <a:endParaRPr lang="fr-FR" b="1" dirty="0">
              <a:solidFill>
                <a:schemeClr val="tx1"/>
              </a:solidFill>
            </a:endParaRPr>
          </a:p>
          <a:p>
            <a:r>
              <a:rPr lang="fr-BE" b="1" dirty="0">
                <a:solidFill>
                  <a:schemeClr val="tx1"/>
                </a:solidFill>
              </a:rPr>
              <a:t>1. La salle de conférence doit – De </a:t>
            </a:r>
            <a:r>
              <a:rPr lang="fr-BE" b="1" dirty="0" err="1">
                <a:solidFill>
                  <a:schemeClr val="tx1"/>
                </a:solidFill>
              </a:rPr>
              <a:t>conferentiezaal</a:t>
            </a:r>
            <a:r>
              <a:rPr lang="fr-BE" b="1" dirty="0">
                <a:solidFill>
                  <a:schemeClr val="tx1"/>
                </a:solidFill>
              </a:rPr>
              <a:t> </a:t>
            </a:r>
            <a:r>
              <a:rPr lang="fr-BE" b="1" dirty="0" err="1">
                <a:solidFill>
                  <a:schemeClr val="tx1"/>
                </a:solidFill>
              </a:rPr>
              <a:t>moet</a:t>
            </a:r>
            <a:r>
              <a:rPr lang="fr-BE" b="1" dirty="0">
                <a:solidFill>
                  <a:schemeClr val="tx1"/>
                </a:solidFill>
              </a:rPr>
              <a:t> :</a:t>
            </a:r>
            <a:endParaRPr lang="fr-BE" dirty="0">
              <a:solidFill>
                <a:schemeClr val="tx1"/>
              </a:solidFill>
            </a:endParaRPr>
          </a:p>
          <a:p>
            <a:pPr marL="342900" indent="-342900">
              <a:buFont typeface="Wingdings" panose="05000000000000000000" pitchFamily="2" charset="2"/>
              <a:buChar char="q"/>
            </a:pPr>
            <a:r>
              <a:rPr lang="fr-BE" dirty="0">
                <a:solidFill>
                  <a:schemeClr val="tx1"/>
                </a:solidFill>
              </a:rPr>
              <a:t>Faire l’objet </a:t>
            </a:r>
            <a:r>
              <a:rPr lang="fr-BE" b="1" dirty="0">
                <a:solidFill>
                  <a:schemeClr val="tx1"/>
                </a:solidFill>
              </a:rPr>
              <a:t>d’un droit réel ou droit personnel </a:t>
            </a:r>
            <a:r>
              <a:rPr lang="fr-BE" dirty="0">
                <a:solidFill>
                  <a:schemeClr val="tx1"/>
                </a:solidFill>
              </a:rPr>
              <a:t>détenu par une personne morale, candidate à l’obtention du subside - </a:t>
            </a:r>
            <a:r>
              <a:rPr lang="fr-BE" dirty="0" err="1">
                <a:solidFill>
                  <a:schemeClr val="tx1"/>
                </a:solidFill>
              </a:rPr>
              <a:t>Voorwerp</a:t>
            </a:r>
            <a:r>
              <a:rPr lang="fr-BE" dirty="0">
                <a:solidFill>
                  <a:schemeClr val="tx1"/>
                </a:solidFill>
              </a:rPr>
              <a:t> zijn van </a:t>
            </a:r>
            <a:r>
              <a:rPr lang="fr-BE" b="1" dirty="0" err="1">
                <a:solidFill>
                  <a:schemeClr val="tx1"/>
                </a:solidFill>
              </a:rPr>
              <a:t>een</a:t>
            </a:r>
            <a:r>
              <a:rPr lang="fr-BE" b="1" dirty="0">
                <a:solidFill>
                  <a:schemeClr val="tx1"/>
                </a:solidFill>
              </a:rPr>
              <a:t> </a:t>
            </a:r>
            <a:r>
              <a:rPr lang="fr-BE" b="1" dirty="0" err="1">
                <a:solidFill>
                  <a:schemeClr val="tx1"/>
                </a:solidFill>
              </a:rPr>
              <a:t>zakelijk</a:t>
            </a:r>
            <a:r>
              <a:rPr lang="fr-BE" b="1" dirty="0">
                <a:solidFill>
                  <a:schemeClr val="tx1"/>
                </a:solidFill>
              </a:rPr>
              <a:t> of </a:t>
            </a:r>
            <a:r>
              <a:rPr lang="fr-BE" b="1" dirty="0" err="1">
                <a:solidFill>
                  <a:schemeClr val="tx1"/>
                </a:solidFill>
              </a:rPr>
              <a:t>persoonlijk</a:t>
            </a:r>
            <a:r>
              <a:rPr lang="fr-BE" b="1" dirty="0">
                <a:solidFill>
                  <a:schemeClr val="tx1"/>
                </a:solidFill>
              </a:rPr>
              <a:t> </a:t>
            </a:r>
            <a:r>
              <a:rPr lang="fr-BE" b="1" dirty="0" err="1">
                <a:solidFill>
                  <a:schemeClr val="tx1"/>
                </a:solidFill>
              </a:rPr>
              <a:t>recht</a:t>
            </a:r>
            <a:r>
              <a:rPr lang="fr-BE" b="1" dirty="0">
                <a:solidFill>
                  <a:schemeClr val="tx1"/>
                </a:solidFill>
              </a:rPr>
              <a:t> </a:t>
            </a:r>
            <a:r>
              <a:rPr lang="fr-BE" dirty="0">
                <a:solidFill>
                  <a:schemeClr val="tx1"/>
                </a:solidFill>
              </a:rPr>
              <a:t>van </a:t>
            </a:r>
            <a:r>
              <a:rPr lang="fr-BE" dirty="0" err="1">
                <a:solidFill>
                  <a:schemeClr val="tx1"/>
                </a:solidFill>
              </a:rPr>
              <a:t>een</a:t>
            </a:r>
            <a:r>
              <a:rPr lang="fr-BE" dirty="0">
                <a:solidFill>
                  <a:schemeClr val="tx1"/>
                </a:solidFill>
              </a:rPr>
              <a:t> </a:t>
            </a:r>
            <a:r>
              <a:rPr lang="fr-BE" dirty="0" err="1">
                <a:solidFill>
                  <a:schemeClr val="tx1"/>
                </a:solidFill>
              </a:rPr>
              <a:t>rechtspersoon</a:t>
            </a:r>
            <a:r>
              <a:rPr lang="fr-BE" dirty="0">
                <a:solidFill>
                  <a:schemeClr val="tx1"/>
                </a:solidFill>
              </a:rPr>
              <a:t> die </a:t>
            </a:r>
            <a:r>
              <a:rPr lang="fr-BE" dirty="0" err="1">
                <a:solidFill>
                  <a:schemeClr val="tx1"/>
                </a:solidFill>
              </a:rPr>
              <a:t>kandidaat</a:t>
            </a:r>
            <a:r>
              <a:rPr lang="fr-BE" dirty="0">
                <a:solidFill>
                  <a:schemeClr val="tx1"/>
                </a:solidFill>
              </a:rPr>
              <a:t> </a:t>
            </a:r>
            <a:r>
              <a:rPr lang="fr-BE" dirty="0" err="1">
                <a:solidFill>
                  <a:schemeClr val="tx1"/>
                </a:solidFill>
              </a:rPr>
              <a:t>is</a:t>
            </a:r>
            <a:r>
              <a:rPr lang="fr-BE" dirty="0">
                <a:solidFill>
                  <a:schemeClr val="tx1"/>
                </a:solidFill>
              </a:rPr>
              <a:t> om de subsidie te </a:t>
            </a:r>
            <a:r>
              <a:rPr lang="fr-BE" dirty="0" err="1">
                <a:solidFill>
                  <a:schemeClr val="tx1"/>
                </a:solidFill>
              </a:rPr>
              <a:t>verkrijgen</a:t>
            </a:r>
            <a:r>
              <a:rPr lang="fr-BE" dirty="0">
                <a:solidFill>
                  <a:schemeClr val="tx1"/>
                </a:solidFill>
              </a:rPr>
              <a:t> ;</a:t>
            </a:r>
            <a:endParaRPr lang="fr-BE" sz="300" dirty="0">
              <a:solidFill>
                <a:schemeClr val="tx1"/>
              </a:solidFill>
            </a:endParaRPr>
          </a:p>
          <a:p>
            <a:pPr marL="342900" indent="-342900">
              <a:buFont typeface="Wingdings" panose="05000000000000000000" pitchFamily="2" charset="2"/>
              <a:buChar char="q"/>
            </a:pPr>
            <a:r>
              <a:rPr lang="fr-BE" dirty="0" err="1">
                <a:solidFill>
                  <a:schemeClr val="tx1"/>
                </a:solidFill>
              </a:rPr>
              <a:t>Etre</a:t>
            </a:r>
            <a:r>
              <a:rPr lang="fr-BE" dirty="0">
                <a:solidFill>
                  <a:schemeClr val="tx1"/>
                </a:solidFill>
              </a:rPr>
              <a:t> située </a:t>
            </a:r>
            <a:r>
              <a:rPr lang="fr-BE" b="1" dirty="0">
                <a:solidFill>
                  <a:schemeClr val="tx1"/>
                </a:solidFill>
              </a:rPr>
              <a:t>en</a:t>
            </a:r>
            <a:r>
              <a:rPr lang="fr-BE" dirty="0">
                <a:solidFill>
                  <a:schemeClr val="tx1"/>
                </a:solidFill>
              </a:rPr>
              <a:t> </a:t>
            </a:r>
            <a:r>
              <a:rPr lang="fr-BE" b="1" dirty="0">
                <a:solidFill>
                  <a:schemeClr val="tx1"/>
                </a:solidFill>
              </a:rPr>
              <a:t>Région de Bruxelles-Capitale </a:t>
            </a:r>
            <a:r>
              <a:rPr lang="fr-BE" dirty="0">
                <a:solidFill>
                  <a:schemeClr val="tx1"/>
                </a:solidFill>
              </a:rPr>
              <a:t>- </a:t>
            </a:r>
            <a:r>
              <a:rPr lang="fr-BE" dirty="0" err="1">
                <a:solidFill>
                  <a:schemeClr val="tx1"/>
                </a:solidFill>
              </a:rPr>
              <a:t>gelegen</a:t>
            </a:r>
            <a:r>
              <a:rPr lang="fr-BE" dirty="0">
                <a:solidFill>
                  <a:schemeClr val="tx1"/>
                </a:solidFill>
              </a:rPr>
              <a:t> </a:t>
            </a:r>
            <a:r>
              <a:rPr lang="fr-BE" dirty="0" err="1">
                <a:solidFill>
                  <a:schemeClr val="tx1"/>
                </a:solidFill>
              </a:rPr>
              <a:t>zijn</a:t>
            </a:r>
            <a:r>
              <a:rPr lang="fr-BE" dirty="0">
                <a:solidFill>
                  <a:schemeClr val="tx1"/>
                </a:solidFill>
              </a:rPr>
              <a:t> </a:t>
            </a:r>
            <a:r>
              <a:rPr lang="fr-BE" b="1" dirty="0">
                <a:solidFill>
                  <a:schemeClr val="tx1"/>
                </a:solidFill>
              </a:rPr>
              <a:t>in het Brussels </a:t>
            </a:r>
            <a:r>
              <a:rPr lang="fr-BE" b="1" dirty="0" err="1">
                <a:solidFill>
                  <a:schemeClr val="tx1"/>
                </a:solidFill>
              </a:rPr>
              <a:t>Hoofdstedelijk</a:t>
            </a:r>
            <a:r>
              <a:rPr lang="fr-BE" b="1" dirty="0">
                <a:solidFill>
                  <a:schemeClr val="tx1"/>
                </a:solidFill>
              </a:rPr>
              <a:t> </a:t>
            </a:r>
            <a:r>
              <a:rPr lang="fr-BE" b="1" dirty="0" err="1">
                <a:solidFill>
                  <a:schemeClr val="tx1"/>
                </a:solidFill>
              </a:rPr>
              <a:t>Gewest</a:t>
            </a:r>
            <a:r>
              <a:rPr lang="fr-BE" b="1" dirty="0">
                <a:solidFill>
                  <a:schemeClr val="tx1"/>
                </a:solidFill>
              </a:rPr>
              <a:t> </a:t>
            </a:r>
            <a:r>
              <a:rPr lang="fr-BE" dirty="0">
                <a:solidFill>
                  <a:schemeClr val="tx1"/>
                </a:solidFill>
              </a:rPr>
              <a:t>;</a:t>
            </a:r>
          </a:p>
        </p:txBody>
      </p:sp>
      <p:pic>
        <p:nvPicPr>
          <p:cNvPr id="2" name="Image 1">
            <a:extLst>
              <a:ext uri="{FF2B5EF4-FFF2-40B4-BE49-F238E27FC236}">
                <a16:creationId xmlns:a16="http://schemas.microsoft.com/office/drawing/2014/main" id="{3C59D94A-89ED-40D7-A8D4-41ABB210E065}"/>
              </a:ext>
            </a:extLst>
          </p:cNvPr>
          <p:cNvPicPr>
            <a:picLocks noChangeAspect="1"/>
          </p:cNvPicPr>
          <p:nvPr/>
        </p:nvPicPr>
        <p:blipFill>
          <a:blip r:embed="rId2"/>
          <a:stretch>
            <a:fillRect/>
          </a:stretch>
        </p:blipFill>
        <p:spPr>
          <a:xfrm>
            <a:off x="5436096" y="4299942"/>
            <a:ext cx="3054361" cy="731583"/>
          </a:xfrm>
          <a:prstGeom prst="rect">
            <a:avLst/>
          </a:prstGeom>
        </p:spPr>
      </p:pic>
    </p:spTree>
    <p:extLst>
      <p:ext uri="{BB962C8B-B14F-4D97-AF65-F5344CB8AC3E}">
        <p14:creationId xmlns:p14="http://schemas.microsoft.com/office/powerpoint/2010/main" val="2032012154"/>
      </p:ext>
    </p:extLst>
  </p:cSld>
  <p:clrMapOvr>
    <a:masterClrMapping/>
  </p:clrMapOvr>
</p:sld>
</file>

<file path=ppt/theme/theme1.xml><?xml version="1.0" encoding="utf-8"?>
<a:theme xmlns:a="http://schemas.openxmlformats.org/drawingml/2006/main" name="Thème Office">
  <a:themeElements>
    <a:clrScheme name="Personnalisé 1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595959"/>
      </a:hlink>
      <a:folHlink>
        <a:srgbClr val="595959"/>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Colorimétrie xmlns="bfa7d963-24c6-42df-9c60-af0ce4d6be14">Color</Colorimétrie>
    <Partage_x0020_Externe xmlns="bfa7d963-24c6-42df-9c60-af0ce4d6be14">false</Partage_x0020_Externe>
    <mac55e52456844879d92278c99f13745 xmlns="bfa7d963-24c6-42df-9c60-af0ce4d6be14">
      <Terms xmlns="http://schemas.microsoft.com/office/infopath/2007/PartnerControls"/>
    </mac55e52456844879d92278c99f13745>
    <Fichier_x0020_source_x0020__x002f__x0020_fichier_x0020_prêt_x0020_à_x0020_l_x0027_emploi xmlns="bfa7d963-24c6-42df-9c60-af0ce4d6be14">Ready to use</Fichier_x0020_source_x0020__x002f__x0020_fichier_x0020_prêt_x0020_à_x0020_l_x0027_emploi>
    <Taille xmlns="bfa7d963-24c6-42df-9c60-af0ce4d6be14" xsi:nil="true"/>
    <h26b48982cc54ce2baad91dbf090ec32 xmlns="bfa7d963-24c6-42df-9c60-af0ce4d6be14">
      <Terms xmlns="http://schemas.microsoft.com/office/infopath/2007/PartnerControls"/>
    </h26b48982cc54ce2baad91dbf090ec32>
    <l8aa81e9c7994f66b9ca234fedeb2399 xmlns="bfa7d963-24c6-42df-9c60-af0ce4d6be14">
      <Terms xmlns="http://schemas.microsoft.com/office/infopath/2007/PartnerControls">
        <TermInfo xmlns="http://schemas.microsoft.com/office/infopath/2007/PartnerControls">
          <TermName xmlns="http://schemas.microsoft.com/office/infopath/2007/PartnerControls">Template PowerPoint</TermName>
          <TermId xmlns="http://schemas.microsoft.com/office/infopath/2007/PartnerControls">637b2f20-df0a-4619-9eb8-50d9a2752545</TermId>
        </TermInfo>
      </Terms>
    </l8aa81e9c7994f66b9ca234fedeb2399>
    <g28f7e5d01404be58f3bcecbde89fb76 xmlns="bfa7d963-24c6-42df-9c60-af0ce4d6be14">
      <Terms xmlns="http://schemas.microsoft.com/office/infopath/2007/PartnerControls"/>
    </g28f7e5d01404be58f3bcecbde89fb76>
    <ab48d136a2a94350bd1385cb088c3d73 xmlns="bfa7d963-24c6-42df-9c60-af0ce4d6be14">
      <Terms xmlns="http://schemas.microsoft.com/office/infopath/2007/PartnerControls"/>
    </ab48d136a2a94350bd1385cb088c3d73>
    <Langue_x0020_du_x0020_fichier xmlns="bfa7d963-24c6-42df-9c60-af0ce4d6be14">
      <Value>NL</Value>
      <Value>FR</Value>
    </Langue_x0020_du_x0020_fichier>
    <TaxCatchAll xmlns="12cb0234-c0b0-4c53-84af-973ef88e2a02">
      <Value>13</Value>
    </TaxCatchAll>
  </documentManagement>
</p:properties>
</file>

<file path=customXml/item2.xml><?xml version="1.0" encoding="utf-8"?>
<ct:contentTypeSchema xmlns:ct="http://schemas.microsoft.com/office/2006/metadata/contentType" xmlns:ma="http://schemas.microsoft.com/office/2006/metadata/properties/metaAttributes" ct:_="" ma:_="" ma:contentTypeName="Charte-Huisstijl" ma:contentTypeID="0x010100DBAA8B00DAA7C7409BC687FC09F57BB400E4F7548ADFC764439EEC91D3488DFE1F" ma:contentTypeVersion="36" ma:contentTypeDescription="" ma:contentTypeScope="" ma:versionID="e70f5f80b8fa7e0a66b2b621a908c36f">
  <xsd:schema xmlns:xsd="http://www.w3.org/2001/XMLSchema" xmlns:xs="http://www.w3.org/2001/XMLSchema" xmlns:p="http://schemas.microsoft.com/office/2006/metadata/properties" xmlns:ns2="bfa7d963-24c6-42df-9c60-af0ce4d6be14" xmlns:ns3="12cb0234-c0b0-4c53-84af-973ef88e2a02" xmlns:ns4="9c7c9337-ae00-402d-ade6-9de608163fc8" targetNamespace="http://schemas.microsoft.com/office/2006/metadata/properties" ma:root="true" ma:fieldsID="4dd382ca0085f45fad7d6305343fd5d6" ns2:_="" ns3:_="" ns4:_="">
    <xsd:import namespace="bfa7d963-24c6-42df-9c60-af0ce4d6be14"/>
    <xsd:import namespace="12cb0234-c0b0-4c53-84af-973ef88e2a02"/>
    <xsd:import namespace="9c7c9337-ae00-402d-ade6-9de608163fc8"/>
    <xsd:element name="properties">
      <xsd:complexType>
        <xsd:sequence>
          <xsd:element name="documentManagement">
            <xsd:complexType>
              <xsd:all>
                <xsd:element ref="ns2:Langue_x0020_du_x0020_fichier" minOccurs="0"/>
                <xsd:element ref="ns2:Colorimétrie" minOccurs="0"/>
                <xsd:element ref="ns2:Taille" minOccurs="0"/>
                <xsd:element ref="ns2:Fichier_x0020_source_x0020__x002f__x0020_fichier_x0020_prêt_x0020_à_x0020_l_x0027_emploi" minOccurs="0"/>
                <xsd:element ref="ns2:Partage_x0020_Externe" minOccurs="0"/>
                <xsd:element ref="ns2:ab48d136a2a94350bd1385cb088c3d73" minOccurs="0"/>
                <xsd:element ref="ns2:h26b48982cc54ce2baad91dbf090ec32" minOccurs="0"/>
                <xsd:element ref="ns2:l8aa81e9c7994f66b9ca234fedeb2399" minOccurs="0"/>
                <xsd:element ref="ns2:mac55e52456844879d92278c99f13745" minOccurs="0"/>
                <xsd:element ref="ns3:TaxCatchAll" minOccurs="0"/>
                <xsd:element ref="ns2:g28f7e5d01404be58f3bcecbde89fb76" minOccurs="0"/>
                <xsd:element ref="ns3:TaxCatchAllLabel" minOccurs="0"/>
                <xsd:element ref="ns4:MediaServiceMetadata" minOccurs="0"/>
                <xsd:element ref="ns4:MediaServiceFastMetadata" minOccurs="0"/>
                <xsd:element ref="ns4:MediaServiceDateTaken" minOccurs="0"/>
                <xsd:element ref="ns4:MediaServiceAutoTags" minOccurs="0"/>
                <xsd:element ref="ns4:MediaServiceOCR" minOccurs="0"/>
                <xsd:element ref="ns4:MediaServiceGenerationTime" minOccurs="0"/>
                <xsd:element ref="ns4:MediaServiceEventHashCode" minOccurs="0"/>
                <xsd:element ref="ns4: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fa7d963-24c6-42df-9c60-af0ce4d6be14" elementFormDefault="qualified">
    <xsd:import namespace="http://schemas.microsoft.com/office/2006/documentManagement/types"/>
    <xsd:import namespace="http://schemas.microsoft.com/office/infopath/2007/PartnerControls"/>
    <xsd:element name="Langue_x0020_du_x0020_fichier" ma:index="4" nillable="true" ma:displayName="Langue du fichier" ma:internalName="Langue_x0020_du_x0020_fichier" ma:readOnly="false">
      <xsd:complexType>
        <xsd:complexContent>
          <xsd:extension base="dms:MultiChoice">
            <xsd:sequence>
              <xsd:element name="Value" maxOccurs="unbounded" minOccurs="0" nillable="true">
                <xsd:simpleType>
                  <xsd:restriction base="dms:Choice">
                    <xsd:enumeration value="FR"/>
                    <xsd:enumeration value="NL"/>
                    <xsd:enumeration value="DE"/>
                    <xsd:enumeration value="EN"/>
                  </xsd:restriction>
                </xsd:simpleType>
              </xsd:element>
            </xsd:sequence>
          </xsd:extension>
        </xsd:complexContent>
      </xsd:complexType>
    </xsd:element>
    <xsd:element name="Colorimétrie" ma:index="5" nillable="true" ma:displayName="Colorimétrie" ma:format="Dropdown" ma:internalName="Colorim_x00e9_trie">
      <xsd:simpleType>
        <xsd:restriction base="dms:Choice">
          <xsd:enumeration value="RGB"/>
          <xsd:enumeration value="CMYK"/>
          <xsd:enumeration value="PMS"/>
          <xsd:enumeration value="Black"/>
          <xsd:enumeration value="Grey"/>
          <xsd:enumeration value="White"/>
          <xsd:enumeration value="Color"/>
        </xsd:restriction>
      </xsd:simpleType>
    </xsd:element>
    <xsd:element name="Taille" ma:index="6" nillable="true" ma:displayName="Taille" ma:default="A4" ma:format="Dropdown" ma:internalName="Taille">
      <xsd:simpleType>
        <xsd:restriction base="dms:Choice">
          <xsd:enumeration value="A4"/>
          <xsd:enumeration value="A5"/>
          <xsd:enumeration value="C4"/>
          <xsd:enumeration value="C5"/>
          <xsd:enumeration value="US"/>
          <xsd:enumeration value="A3"/>
          <xsd:enumeration value="A0"/>
        </xsd:restriction>
      </xsd:simpleType>
    </xsd:element>
    <xsd:element name="Fichier_x0020_source_x0020__x002f__x0020_fichier_x0020_prêt_x0020_à_x0020_l_x0027_emploi" ma:index="10" nillable="true" ma:displayName="Fichier source / fichier prêt à l'emploi" ma:default="Ready to use" ma:format="RadioButtons" ma:internalName="Fichier_x0020_source_x0020__x002F__x0020_fichier_x0020_pr_x00ea_t_x0020__x00e0__x0020_l_x0027_emploi">
      <xsd:simpleType>
        <xsd:restriction base="dms:Choice">
          <xsd:enumeration value="Source file (dircom)"/>
          <xsd:enumeration value="Ready to use"/>
        </xsd:restriction>
      </xsd:simpleType>
    </xsd:element>
    <xsd:element name="Partage_x0020_Externe" ma:index="11" nillable="true" ma:displayName="Partage Externe" ma:default="0" ma:internalName="Partage_x0020_Externe">
      <xsd:simpleType>
        <xsd:restriction base="dms:Boolean"/>
      </xsd:simpleType>
    </xsd:element>
    <xsd:element name="ab48d136a2a94350bd1385cb088c3d73" ma:index="17" nillable="true" ma:taxonomy="true" ma:internalName="ab48d136a2a94350bd1385cb088c3d73" ma:taxonomyFieldName="Mot_x002d_cl_x00e9_" ma:displayName="Mot-clé" ma:default="2;#Zonder|9ddd5344-b9bc-42e1-8508-7ded4cc539e9" ma:fieldId="{ab48d136-a2a9-4350-bd13-85cb088c3d73}" ma:sspId="57b2d657-d973-4862-aa1b-1284b69771fd" ma:termSetId="56572055-3947-49f9-8293-873dd203eb16" ma:anchorId="00000000-0000-0000-0000-000000000000" ma:open="false" ma:isKeyword="false">
      <xsd:complexType>
        <xsd:sequence>
          <xsd:element ref="pc:Terms" minOccurs="0" maxOccurs="1"/>
        </xsd:sequence>
      </xsd:complexType>
    </xsd:element>
    <xsd:element name="h26b48982cc54ce2baad91dbf090ec32" ma:index="19" nillable="true" ma:taxonomy="true" ma:internalName="h26b48982cc54ce2baad91dbf090ec32" ma:taxonomyFieldName="Utilisation1" ma:displayName="Utilisation" ma:default="" ma:fieldId="{126b4898-2cc5-4ce2-baad-91dbf090ec32}" ma:sspId="57b2d657-d973-4862-aa1b-1284b69771fd" ma:termSetId="f2456093-ad15-4d73-9ba9-089ba469de64" ma:anchorId="00000000-0000-0000-0000-000000000000" ma:open="false" ma:isKeyword="false">
      <xsd:complexType>
        <xsd:sequence>
          <xsd:element ref="pc:Terms" minOccurs="0" maxOccurs="1"/>
        </xsd:sequence>
      </xsd:complexType>
    </xsd:element>
    <xsd:element name="l8aa81e9c7994f66b9ca234fedeb2399" ma:index="20" ma:taxonomy="true" ma:internalName="l8aa81e9c7994f66b9ca234fedeb2399" ma:taxonomyFieldName="Type_x0020_de_x0020_document" ma:displayName="Type de document" ma:default="" ma:fieldId="{58aa81e9-c799-4f66-b9ca-234fedeb2399}" ma:sspId="57b2d657-d973-4862-aa1b-1284b69771fd" ma:termSetId="2de80ec1-06d5-459e-876e-040467a45453" ma:anchorId="00000000-0000-0000-0000-000000000000" ma:open="false" ma:isKeyword="false">
      <xsd:complexType>
        <xsd:sequence>
          <xsd:element ref="pc:Terms" minOccurs="0" maxOccurs="1"/>
        </xsd:sequence>
      </xsd:complexType>
    </xsd:element>
    <xsd:element name="mac55e52456844879d92278c99f13745" ma:index="21" nillable="true" ma:taxonomy="true" ma:internalName="mac55e52456844879d92278c99f13745" ma:taxonomyFieldName="Marquage_x0020_sp_x00e9_cifique" ma:displayName="UA-service" ma:default="" ma:fieldId="{6ac55e52-4568-4487-9d92-278c99f13745}" ma:sspId="57b2d657-d973-4862-aa1b-1284b69771fd" ma:termSetId="8e111a51-807b-4caf-b609-6e5ffce80bd5" ma:anchorId="00000000-0000-0000-0000-000000000000" ma:open="false" ma:isKeyword="false">
      <xsd:complexType>
        <xsd:sequence>
          <xsd:element ref="pc:Terms" minOccurs="0" maxOccurs="1"/>
        </xsd:sequence>
      </xsd:complexType>
    </xsd:element>
    <xsd:element name="g28f7e5d01404be58f3bcecbde89fb76" ma:index="23" nillable="true" ma:taxonomy="true" ma:internalName="g28f7e5d01404be58f3bcecbde89fb76" ma:taxonomyFieldName="Orientation1" ma:displayName="Orientation" ma:default="" ma:fieldId="{028f7e5d-0140-4be5-8f3b-cecbde89fb76}" ma:sspId="57b2d657-d973-4862-aa1b-1284b69771fd" ma:termSetId="c905b95b-2d33-4c01-a245-51a649750a00" ma:anchorId="00000000-0000-0000-0000-000000000000"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12cb0234-c0b0-4c53-84af-973ef88e2a02" elementFormDefault="qualified">
    <xsd:import namespace="http://schemas.microsoft.com/office/2006/documentManagement/types"/>
    <xsd:import namespace="http://schemas.microsoft.com/office/infopath/2007/PartnerControls"/>
    <xsd:element name="TaxCatchAll" ma:index="22" nillable="true" ma:displayName="Taxonomy Catch All Column" ma:hidden="true" ma:list="{8605c4c8-bad4-4d5c-9d7d-2ceb1c18d849}" ma:internalName="TaxCatchAll" ma:showField="CatchAllData" ma:web="bfa7d963-24c6-42df-9c60-af0ce4d6be14">
      <xsd:complexType>
        <xsd:complexContent>
          <xsd:extension base="dms:MultiChoiceLookup">
            <xsd:sequence>
              <xsd:element name="Value" type="dms:Lookup" maxOccurs="unbounded" minOccurs="0" nillable="true"/>
            </xsd:sequence>
          </xsd:extension>
        </xsd:complexContent>
      </xsd:complexType>
    </xsd:element>
    <xsd:element name="TaxCatchAllLabel" ma:index="24" nillable="true" ma:displayName="Taxonomy Catch All Column1" ma:hidden="true" ma:list="{8605c4c8-bad4-4d5c-9d7d-2ceb1c18d849}" ma:internalName="TaxCatchAllLabel" ma:readOnly="true" ma:showField="CatchAllDataLabel" ma:web="bfa7d963-24c6-42df-9c60-af0ce4d6be14">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9c7c9337-ae00-402d-ade6-9de608163fc8" elementFormDefault="qualified">
    <xsd:import namespace="http://schemas.microsoft.com/office/2006/documentManagement/types"/>
    <xsd:import namespace="http://schemas.microsoft.com/office/infopath/2007/PartnerControls"/>
    <xsd:element name="MediaServiceMetadata" ma:index="25" nillable="true" ma:displayName="MediaServiceMetadata" ma:hidden="true" ma:internalName="MediaServiceMetadata" ma:readOnly="true">
      <xsd:simpleType>
        <xsd:restriction base="dms:Note"/>
      </xsd:simpleType>
    </xsd:element>
    <xsd:element name="MediaServiceFastMetadata" ma:index="26" nillable="true" ma:displayName="MediaServiceFastMetadata" ma:hidden="true" ma:internalName="MediaServiceFastMetadata" ma:readOnly="true">
      <xsd:simpleType>
        <xsd:restriction base="dms:Note"/>
      </xsd:simpleType>
    </xsd:element>
    <xsd:element name="MediaServiceDateTaken" ma:index="27" nillable="true" ma:displayName="MediaServiceDateTaken" ma:hidden="true" ma:internalName="MediaServiceDateTaken" ma:readOnly="true">
      <xsd:simpleType>
        <xsd:restriction base="dms:Text"/>
      </xsd:simpleType>
    </xsd:element>
    <xsd:element name="MediaServiceAutoTags" ma:index="28" nillable="true" ma:displayName="Tags" ma:internalName="MediaServiceAutoTags" ma:readOnly="true">
      <xsd:simpleType>
        <xsd:restriction base="dms:Text"/>
      </xsd:simpleType>
    </xsd:element>
    <xsd:element name="MediaServiceOCR" ma:index="29" nillable="true" ma:displayName="Extracted Text" ma:internalName="MediaServiceOCR" ma:readOnly="true">
      <xsd:simpleType>
        <xsd:restriction base="dms:Note">
          <xsd:maxLength value="255"/>
        </xsd:restriction>
      </xsd:simpleType>
    </xsd:element>
    <xsd:element name="MediaServiceGenerationTime" ma:index="30" nillable="true" ma:displayName="MediaServiceGenerationTime" ma:hidden="true" ma:internalName="MediaServiceGenerationTime" ma:readOnly="true">
      <xsd:simpleType>
        <xsd:restriction base="dms:Text"/>
      </xsd:simpleType>
    </xsd:element>
    <xsd:element name="MediaServiceEventHashCode" ma:index="31" nillable="true" ma:displayName="MediaServiceEventHashCode" ma:hidden="true" ma:internalName="MediaServiceEventHashCode" ma:readOnly="true">
      <xsd:simpleType>
        <xsd:restriction base="dms:Text"/>
      </xsd:simpleType>
    </xsd:element>
    <xsd:element name="MediaLengthInSeconds" ma:index="33" nillable="true" ma:displayName="Length (seconds)"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8" ma:displayName="Type de contenu"/>
        <xsd:element ref="dc:title" minOccurs="0" maxOccurs="1" ma:index="2"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B198DF1-5014-4417-8E64-E99FEC398E49}">
  <ds:schemaRefs>
    <ds:schemaRef ds:uri="http://schemas.microsoft.com/office/2006/metadata/properties"/>
    <ds:schemaRef ds:uri="http://schemas.microsoft.com/office/infopath/2007/PartnerControls"/>
    <ds:schemaRef ds:uri="bfa7d963-24c6-42df-9c60-af0ce4d6be14"/>
    <ds:schemaRef ds:uri="12cb0234-c0b0-4c53-84af-973ef88e2a02"/>
  </ds:schemaRefs>
</ds:datastoreItem>
</file>

<file path=customXml/itemProps2.xml><?xml version="1.0" encoding="utf-8"?>
<ds:datastoreItem xmlns:ds="http://schemas.openxmlformats.org/officeDocument/2006/customXml" ds:itemID="{F476F70C-9081-476F-A518-67FDC566E88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fa7d963-24c6-42df-9c60-af0ce4d6be14"/>
    <ds:schemaRef ds:uri="12cb0234-c0b0-4c53-84af-973ef88e2a02"/>
    <ds:schemaRef ds:uri="9c7c9337-ae00-402d-ade6-9de608163fc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0790E49-5C6F-4EDE-B222-F87CA682F16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5845</TotalTime>
  <Words>1501</Words>
  <Application>Microsoft Office PowerPoint</Application>
  <PresentationFormat>Affichage à l'écran (16:9)</PresentationFormat>
  <Paragraphs>137</Paragraphs>
  <Slides>22</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22</vt:i4>
      </vt:variant>
    </vt:vector>
  </HeadingPairs>
  <TitlesOfParts>
    <vt:vector size="29" baseType="lpstr">
      <vt:lpstr>Aller Light</vt:lpstr>
      <vt:lpstr>Arial</vt:lpstr>
      <vt:lpstr>Calibri</vt:lpstr>
      <vt:lpstr>Courier New</vt:lpstr>
      <vt:lpstr>Source Sans Pro</vt:lpstr>
      <vt:lpstr>Wingdings</vt:lpstr>
      <vt:lpstr>Thème Office</vt:lpstr>
      <vt:lpstr>Présentation PowerPoint</vt:lpstr>
      <vt:lpstr>Plan de la présentation</vt:lpstr>
      <vt:lpstr>I. Le FEDER en bref!- Het EFRO beknopt! </vt:lpstr>
      <vt:lpstr>I. Le FEDER en bref !- Het EFRO in het kort! </vt:lpstr>
      <vt:lpstr>II. Appel à projet « Salles de conférences hybrides » -   Projectoproep « Hybride conferentiezalen »</vt:lpstr>
      <vt:lpstr>II. Appel à projet « Salles de conférences hybrides » -  Projectoproep « Hybride conferentiezalen »</vt:lpstr>
      <vt:lpstr>III. Comment introduire une candidature ? Hoe solliciteren ?</vt:lpstr>
      <vt:lpstr>IV. Procédure de sélection – Selectieprocedure</vt:lpstr>
      <vt:lpstr>A. Critères d’éligibilité - Subsidiabiliteitscriteria</vt:lpstr>
      <vt:lpstr>A. Critères d’éligibilité - Subsidiabiliteitscriteria</vt:lpstr>
      <vt:lpstr>A. Critères d’éligibilité - Subsidiabiliteitscriteria</vt:lpstr>
      <vt:lpstr>A. Critères d’éligibilité - Subsidiabiliteitscriteria</vt:lpstr>
      <vt:lpstr>B. Critères de sélection - Selectiecriteria</vt:lpstr>
      <vt:lpstr>B. Critères de sélection - Selectiecriteria</vt:lpstr>
      <vt:lpstr>B. Critères de sélection - Selectiecriteria</vt:lpstr>
      <vt:lpstr>B. Critères de sélection - Selectiecriteria</vt:lpstr>
      <vt:lpstr>V. Dépenses éligibles - Ontvankelijke uitgaven</vt:lpstr>
      <vt:lpstr>VI. Modalités de paiement - Betalingsregels</vt:lpstr>
      <vt:lpstr>VII. Rapportage</vt:lpstr>
      <vt:lpstr>VII. Rapportage</vt:lpstr>
      <vt:lpstr>VIII. Planning</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BI-FR-NL-PPT</dc:title>
  <dc:creator>Benjamin Harpigny</dc:creator>
  <cp:lastModifiedBy>BILLOUEZ Aurélie</cp:lastModifiedBy>
  <cp:revision>222</cp:revision>
  <cp:lastPrinted>2020-03-03T16:21:53Z</cp:lastPrinted>
  <dcterms:created xsi:type="dcterms:W3CDTF">2013-10-17T10:19:39Z</dcterms:created>
  <dcterms:modified xsi:type="dcterms:W3CDTF">2022-09-13T13:30:00Z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arquage spécifique">
    <vt:lpwstr/>
  </property>
  <property fmtid="{D5CDD505-2E9C-101B-9397-08002B2CF9AE}" pid="3" name="ContentTypeId">
    <vt:lpwstr>0x010100DBAA8B00DAA7C7409BC687FC09F57BB400E4F7548ADFC764439EEC91D3488DFE1F</vt:lpwstr>
  </property>
  <property fmtid="{D5CDD505-2E9C-101B-9397-08002B2CF9AE}" pid="4" name="Orientation1">
    <vt:lpwstr/>
  </property>
  <property fmtid="{D5CDD505-2E9C-101B-9397-08002B2CF9AE}" pid="5" name="Mot-clé">
    <vt:lpwstr/>
  </property>
  <property fmtid="{D5CDD505-2E9C-101B-9397-08002B2CF9AE}" pid="6" name="Type de document">
    <vt:lpwstr>13;#Template PowerPoint|637b2f20-df0a-4619-9eb8-50d9a2752545</vt:lpwstr>
  </property>
  <property fmtid="{D5CDD505-2E9C-101B-9397-08002B2CF9AE}" pid="7" name="Utilisation1">
    <vt:lpwstr/>
  </property>
  <property fmtid="{D5CDD505-2E9C-101B-9397-08002B2CF9AE}" pid="8" name="Mot_x002d_cl_x00e9_">
    <vt:lpwstr/>
  </property>
</Properties>
</file>